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759" r:id="rId2"/>
  </p:sldMasterIdLst>
  <p:notesMasterIdLst>
    <p:notesMasterId r:id="rId50"/>
  </p:notesMasterIdLst>
  <p:handoutMasterIdLst>
    <p:handoutMasterId r:id="rId51"/>
  </p:handoutMasterIdLst>
  <p:sldIdLst>
    <p:sldId id="953" r:id="rId3"/>
    <p:sldId id="1004" r:id="rId4"/>
    <p:sldId id="992" r:id="rId5"/>
    <p:sldId id="848" r:id="rId6"/>
    <p:sldId id="955" r:id="rId7"/>
    <p:sldId id="949" r:id="rId8"/>
    <p:sldId id="852" r:id="rId9"/>
    <p:sldId id="944" r:id="rId10"/>
    <p:sldId id="957" r:id="rId11"/>
    <p:sldId id="959" r:id="rId12"/>
    <p:sldId id="945" r:id="rId13"/>
    <p:sldId id="961" r:id="rId14"/>
    <p:sldId id="960" r:id="rId15"/>
    <p:sldId id="997" r:id="rId16"/>
    <p:sldId id="962" r:id="rId17"/>
    <p:sldId id="963" r:id="rId18"/>
    <p:sldId id="964" r:id="rId19"/>
    <p:sldId id="966" r:id="rId20"/>
    <p:sldId id="977" r:id="rId21"/>
    <p:sldId id="981" r:id="rId22"/>
    <p:sldId id="982" r:id="rId23"/>
    <p:sldId id="855" r:id="rId24"/>
    <p:sldId id="967" r:id="rId25"/>
    <p:sldId id="946" r:id="rId26"/>
    <p:sldId id="947" r:id="rId27"/>
    <p:sldId id="858" r:id="rId28"/>
    <p:sldId id="986" r:id="rId29"/>
    <p:sldId id="987" r:id="rId30"/>
    <p:sldId id="951" r:id="rId31"/>
    <p:sldId id="988" r:id="rId32"/>
    <p:sldId id="989" r:id="rId33"/>
    <p:sldId id="978" r:id="rId34"/>
    <p:sldId id="958" r:id="rId35"/>
    <p:sldId id="972" r:id="rId36"/>
    <p:sldId id="889" r:id="rId37"/>
    <p:sldId id="990" r:id="rId38"/>
    <p:sldId id="994" r:id="rId39"/>
    <p:sldId id="1001" r:id="rId40"/>
    <p:sldId id="1002" r:id="rId41"/>
    <p:sldId id="1000" r:id="rId42"/>
    <p:sldId id="993" r:id="rId43"/>
    <p:sldId id="995" r:id="rId44"/>
    <p:sldId id="996" r:id="rId45"/>
    <p:sldId id="952" r:id="rId46"/>
    <p:sldId id="888" r:id="rId47"/>
    <p:sldId id="998" r:id="rId48"/>
    <p:sldId id="999" r:id="rId49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67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1EB"/>
    <a:srgbClr val="0000FF"/>
    <a:srgbClr val="0066FF"/>
    <a:srgbClr val="F6E6EA"/>
    <a:srgbClr val="FAE2F6"/>
    <a:srgbClr val="170981"/>
    <a:srgbClr val="121328"/>
    <a:srgbClr val="D7FDF9"/>
    <a:srgbClr val="003366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86413" autoAdjust="0"/>
  </p:normalViewPr>
  <p:slideViewPr>
    <p:cSldViewPr>
      <p:cViewPr varScale="1">
        <p:scale>
          <a:sx n="57" d="100"/>
          <a:sy n="57" d="100"/>
        </p:scale>
        <p:origin x="1880" y="4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67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7.xml"/><Relationship Id="rId1" Type="http://schemas.openxmlformats.org/officeDocument/2006/relationships/slide" Target="slides/slide4.xml"/><Relationship Id="rId6" Type="http://schemas.openxmlformats.org/officeDocument/2006/relationships/slide" Target="slides/slide45.xml"/><Relationship Id="rId5" Type="http://schemas.openxmlformats.org/officeDocument/2006/relationships/slide" Target="slides/slide35.xml"/><Relationship Id="rId4" Type="http://schemas.openxmlformats.org/officeDocument/2006/relationships/slide" Target="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B7539-62CC-4C9E-8CEE-A1913BACED0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E1D0A-1CC5-4687-AED9-161CBB0A908E}">
      <dgm:prSet phldrT="[Text]"/>
      <dgm:spPr/>
      <dgm:t>
        <a:bodyPr/>
        <a:lstStyle/>
        <a:p>
          <a:r>
            <a:rPr lang="en-US" dirty="0"/>
            <a:t>Data Mining / Machine Learning</a:t>
          </a:r>
        </a:p>
      </dgm:t>
    </dgm:pt>
    <dgm:pt modelId="{125A7E18-D09D-470E-8669-81B82B3FC597}" type="parTrans" cxnId="{1F9B8B2A-38B5-46B5-AB34-CF01C6E3767E}">
      <dgm:prSet/>
      <dgm:spPr/>
      <dgm:t>
        <a:bodyPr/>
        <a:lstStyle/>
        <a:p>
          <a:endParaRPr lang="en-US"/>
        </a:p>
      </dgm:t>
    </dgm:pt>
    <dgm:pt modelId="{B958D43A-262C-4ECB-AA6A-B5E0D2F52765}" type="sibTrans" cxnId="{1F9B8B2A-38B5-46B5-AB34-CF01C6E3767E}">
      <dgm:prSet/>
      <dgm:spPr/>
      <dgm:t>
        <a:bodyPr/>
        <a:lstStyle/>
        <a:p>
          <a:endParaRPr lang="en-US"/>
        </a:p>
      </dgm:t>
    </dgm:pt>
    <dgm:pt modelId="{490B6267-DE40-44B5-8FBE-008FEA446FD1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82E06757-9DBA-414A-AD50-44AF43691F9A}" type="parTrans" cxnId="{BE389131-0109-438C-9B2E-7FE9FD9ACFAE}">
      <dgm:prSet/>
      <dgm:spPr/>
      <dgm:t>
        <a:bodyPr/>
        <a:lstStyle/>
        <a:p>
          <a:endParaRPr lang="en-US"/>
        </a:p>
      </dgm:t>
    </dgm:pt>
    <dgm:pt modelId="{0380B261-3E08-434D-B441-C02D6D384107}" type="sibTrans" cxnId="{BE389131-0109-438C-9B2E-7FE9FD9ACFAE}">
      <dgm:prSet/>
      <dgm:spPr/>
      <dgm:t>
        <a:bodyPr/>
        <a:lstStyle/>
        <a:p>
          <a:endParaRPr lang="en-US"/>
        </a:p>
      </dgm:t>
    </dgm:pt>
    <dgm:pt modelId="{3CE0D3A2-DF57-4E30-961F-BBC17AB978AF}">
      <dgm:prSet phldrT="[Text]"/>
      <dgm:spPr/>
      <dgm:t>
        <a:bodyPr/>
        <a:lstStyle/>
        <a:p>
          <a:r>
            <a:rPr lang="en-US" dirty="0"/>
            <a:t>Unsupervised</a:t>
          </a:r>
        </a:p>
        <a:p>
          <a:r>
            <a:rPr lang="en-US" dirty="0"/>
            <a:t>Learning</a:t>
          </a:r>
        </a:p>
      </dgm:t>
    </dgm:pt>
    <dgm:pt modelId="{592B0B01-BBD5-4170-9F95-07477007CC92}" type="parTrans" cxnId="{505E75B8-9E0C-4FD0-9858-438F74E79D29}">
      <dgm:prSet/>
      <dgm:spPr/>
      <dgm:t>
        <a:bodyPr/>
        <a:lstStyle/>
        <a:p>
          <a:endParaRPr lang="en-US"/>
        </a:p>
      </dgm:t>
    </dgm:pt>
    <dgm:pt modelId="{8829E755-2771-4091-A554-BEB5059AD441}" type="sibTrans" cxnId="{505E75B8-9E0C-4FD0-9858-438F74E79D29}">
      <dgm:prSet/>
      <dgm:spPr/>
      <dgm:t>
        <a:bodyPr/>
        <a:lstStyle/>
        <a:p>
          <a:endParaRPr lang="en-US"/>
        </a:p>
      </dgm:t>
    </dgm:pt>
    <dgm:pt modelId="{1BD7E3BA-720A-4B35-BFDF-23AB63A82548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1DC2C67-4F91-4E5C-A55F-8535876E570F}" type="parTrans" cxnId="{BA867C81-E5B7-46CD-BC80-C454C8D5214B}">
      <dgm:prSet/>
      <dgm:spPr/>
      <dgm:t>
        <a:bodyPr/>
        <a:lstStyle/>
        <a:p>
          <a:endParaRPr lang="en-US"/>
        </a:p>
      </dgm:t>
    </dgm:pt>
    <dgm:pt modelId="{1EDB708D-3E2A-4D57-8915-9DE22CC26489}" type="sibTrans" cxnId="{BA867C81-E5B7-46CD-BC80-C454C8D5214B}">
      <dgm:prSet/>
      <dgm:spPr/>
      <dgm:t>
        <a:bodyPr/>
        <a:lstStyle/>
        <a:p>
          <a:endParaRPr lang="en-US"/>
        </a:p>
      </dgm:t>
    </dgm:pt>
    <dgm:pt modelId="{577EA6A6-DA33-4B23-BD8B-94CC1DD67D5F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3684B51-2DC3-491D-9BAE-3D88D9D5468C}" type="parTrans" cxnId="{4CC9A779-EBD1-4EFB-A811-E9F0D5A02CAE}">
      <dgm:prSet/>
      <dgm:spPr/>
      <dgm:t>
        <a:bodyPr/>
        <a:lstStyle/>
        <a:p>
          <a:endParaRPr lang="en-US"/>
        </a:p>
      </dgm:t>
    </dgm:pt>
    <dgm:pt modelId="{5189C3B4-439A-48DF-82EC-684B572930FD}" type="sibTrans" cxnId="{4CC9A779-EBD1-4EFB-A811-E9F0D5A02CAE}">
      <dgm:prSet/>
      <dgm:spPr/>
      <dgm:t>
        <a:bodyPr/>
        <a:lstStyle/>
        <a:p>
          <a:endParaRPr lang="en-US"/>
        </a:p>
      </dgm:t>
    </dgm:pt>
    <dgm:pt modelId="{14DE83C5-30BE-4D2D-804F-9DD4065E06D9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EE29D9C1-E6B3-482B-9268-73574730336A}" type="parTrans" cxnId="{D72992C2-8E6F-4FF6-97B1-B6D56F2F57B0}">
      <dgm:prSet/>
      <dgm:spPr/>
      <dgm:t>
        <a:bodyPr/>
        <a:lstStyle/>
        <a:p>
          <a:endParaRPr lang="en-US"/>
        </a:p>
      </dgm:t>
    </dgm:pt>
    <dgm:pt modelId="{2F646912-1CB1-4D15-B4DE-D0A9A920D2E1}" type="sibTrans" cxnId="{D72992C2-8E6F-4FF6-97B1-B6D56F2F57B0}">
      <dgm:prSet/>
      <dgm:spPr/>
      <dgm:t>
        <a:bodyPr/>
        <a:lstStyle/>
        <a:p>
          <a:endParaRPr lang="en-US"/>
        </a:p>
      </dgm:t>
    </dgm:pt>
    <dgm:pt modelId="{D0C0D36D-FF7E-4C92-8299-39179E4A3801}">
      <dgm:prSet phldrT="[Text]"/>
      <dgm:spPr/>
      <dgm:t>
        <a:bodyPr/>
        <a:lstStyle/>
        <a:p>
          <a:r>
            <a:rPr lang="en-US" dirty="0"/>
            <a:t>Association Rules</a:t>
          </a:r>
        </a:p>
      </dgm:t>
    </dgm:pt>
    <dgm:pt modelId="{AECB34AC-5327-488D-9472-841FE07200AA}" type="parTrans" cxnId="{E3647DEF-58B9-4584-AA62-4FAFFF1B25A7}">
      <dgm:prSet/>
      <dgm:spPr/>
      <dgm:t>
        <a:bodyPr/>
        <a:lstStyle/>
        <a:p>
          <a:endParaRPr lang="en-US"/>
        </a:p>
      </dgm:t>
    </dgm:pt>
    <dgm:pt modelId="{5CAD143C-074A-454B-861F-44B819583D91}" type="sibTrans" cxnId="{E3647DEF-58B9-4584-AA62-4FAFFF1B25A7}">
      <dgm:prSet/>
      <dgm:spPr/>
      <dgm:t>
        <a:bodyPr/>
        <a:lstStyle/>
        <a:p>
          <a:endParaRPr lang="en-US"/>
        </a:p>
      </dgm:t>
    </dgm:pt>
    <dgm:pt modelId="{DE7E6BEC-5186-4F16-884F-8E61E505B460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97FB3C4F-3F1F-4D7C-9AF2-06D08F6ABDFC}" type="parTrans" cxnId="{0FBE1F63-8FAA-4AD0-A689-13494E5E7410}">
      <dgm:prSet/>
      <dgm:spPr/>
      <dgm:t>
        <a:bodyPr/>
        <a:lstStyle/>
        <a:p>
          <a:endParaRPr lang="en-US"/>
        </a:p>
      </dgm:t>
    </dgm:pt>
    <dgm:pt modelId="{08A11B1F-954F-4E68-8534-54C5FFF23552}" type="sibTrans" cxnId="{0FBE1F63-8FAA-4AD0-A689-13494E5E7410}">
      <dgm:prSet/>
      <dgm:spPr/>
      <dgm:t>
        <a:bodyPr/>
        <a:lstStyle/>
        <a:p>
          <a:endParaRPr lang="en-US"/>
        </a:p>
      </dgm:t>
    </dgm:pt>
    <dgm:pt modelId="{E7CBCFC3-6877-4FE3-A215-F815BE60F743}">
      <dgm:prSet phldrT="[Text]"/>
      <dgm:spPr/>
      <dgm:t>
        <a:bodyPr/>
        <a:lstStyle/>
        <a:p>
          <a:r>
            <a:rPr lang="en-US" dirty="0"/>
            <a:t>Nonlinear Regression</a:t>
          </a:r>
        </a:p>
      </dgm:t>
    </dgm:pt>
    <dgm:pt modelId="{5E5B4681-F7B3-4BB5-A8FE-9E650B70ADFD}" type="parTrans" cxnId="{97559540-0FBD-4B8F-B888-B103660DA5C2}">
      <dgm:prSet/>
      <dgm:spPr/>
      <dgm:t>
        <a:bodyPr/>
        <a:lstStyle/>
        <a:p>
          <a:endParaRPr lang="en-US"/>
        </a:p>
      </dgm:t>
    </dgm:pt>
    <dgm:pt modelId="{0DC6EAF3-BC8F-4E7D-A4B3-EE70D97BE348}" type="sibTrans" cxnId="{97559540-0FBD-4B8F-B888-B103660DA5C2}">
      <dgm:prSet/>
      <dgm:spPr/>
      <dgm:t>
        <a:bodyPr/>
        <a:lstStyle/>
        <a:p>
          <a:endParaRPr lang="en-US"/>
        </a:p>
      </dgm:t>
    </dgm:pt>
    <dgm:pt modelId="{654FCE2B-EFA7-47F0-BD7C-0CD31064947C}" type="pres">
      <dgm:prSet presAssocID="{E71B7539-62CC-4C9E-8CEE-A1913BACED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E5BE53-DED7-4BF1-BC88-853194BD4E10}" type="pres">
      <dgm:prSet presAssocID="{E71B7539-62CC-4C9E-8CEE-A1913BACED05}" presName="hierFlow" presStyleCnt="0"/>
      <dgm:spPr/>
    </dgm:pt>
    <dgm:pt modelId="{0B80E9CA-48BC-4832-869D-8058A2E18F45}" type="pres">
      <dgm:prSet presAssocID="{E71B7539-62CC-4C9E-8CEE-A1913BACED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31042D4-266B-4C0D-B2C2-615B2DFB2739}" type="pres">
      <dgm:prSet presAssocID="{1F5E1D0A-1CC5-4687-AED9-161CBB0A908E}" presName="Name14" presStyleCnt="0"/>
      <dgm:spPr/>
    </dgm:pt>
    <dgm:pt modelId="{5E9037F0-02F4-4FF2-B228-55F650D963B2}" type="pres">
      <dgm:prSet presAssocID="{1F5E1D0A-1CC5-4687-AED9-161CBB0A908E}" presName="level1Shape" presStyleLbl="node0" presStyleIdx="0" presStyleCnt="1">
        <dgm:presLayoutVars>
          <dgm:chPref val="3"/>
        </dgm:presLayoutVars>
      </dgm:prSet>
      <dgm:spPr/>
    </dgm:pt>
    <dgm:pt modelId="{E9914B0C-DA9C-4E8C-8D9D-772A145C892C}" type="pres">
      <dgm:prSet presAssocID="{1F5E1D0A-1CC5-4687-AED9-161CBB0A908E}" presName="hierChild2" presStyleCnt="0"/>
      <dgm:spPr/>
    </dgm:pt>
    <dgm:pt modelId="{A34EA7E9-91F7-4A47-A9B1-86D5890E9C49}" type="pres">
      <dgm:prSet presAssocID="{82E06757-9DBA-414A-AD50-44AF43691F9A}" presName="Name19" presStyleLbl="parChTrans1D2" presStyleIdx="0" presStyleCnt="2"/>
      <dgm:spPr/>
    </dgm:pt>
    <dgm:pt modelId="{9405829A-97A2-41F6-BD72-67818D0E6DEE}" type="pres">
      <dgm:prSet presAssocID="{490B6267-DE40-44B5-8FBE-008FEA446FD1}" presName="Name21" presStyleCnt="0"/>
      <dgm:spPr/>
    </dgm:pt>
    <dgm:pt modelId="{BB0D6C66-AC82-4C3C-AE7B-DA39A55F0B8D}" type="pres">
      <dgm:prSet presAssocID="{490B6267-DE40-44B5-8FBE-008FEA446FD1}" presName="level2Shape" presStyleLbl="node2" presStyleIdx="0" presStyleCnt="2" custLinFactNeighborX="-89248" custLinFactNeighborY="-10804"/>
      <dgm:spPr/>
    </dgm:pt>
    <dgm:pt modelId="{C3CF76D0-F036-42A9-8E6F-CEF41D98EDD4}" type="pres">
      <dgm:prSet presAssocID="{490B6267-DE40-44B5-8FBE-008FEA446FD1}" presName="hierChild3" presStyleCnt="0"/>
      <dgm:spPr/>
    </dgm:pt>
    <dgm:pt modelId="{E6AECC25-6B1E-4495-8920-A51E5B4C531C}" type="pres">
      <dgm:prSet presAssocID="{E3684B51-2DC3-491D-9BAE-3D88D9D5468C}" presName="Name19" presStyleLbl="parChTrans1D3" presStyleIdx="0" presStyleCnt="4"/>
      <dgm:spPr/>
    </dgm:pt>
    <dgm:pt modelId="{D372694F-E89F-400E-8956-AEAC5D8EE2BB}" type="pres">
      <dgm:prSet presAssocID="{577EA6A6-DA33-4B23-BD8B-94CC1DD67D5F}" presName="Name21" presStyleCnt="0"/>
      <dgm:spPr/>
    </dgm:pt>
    <dgm:pt modelId="{C1D37592-A243-45FE-A719-02375AA346C9}" type="pres">
      <dgm:prSet presAssocID="{577EA6A6-DA33-4B23-BD8B-94CC1DD67D5F}" presName="level2Shape" presStyleLbl="node3" presStyleIdx="0" presStyleCnt="4" custLinFactX="-25309" custLinFactNeighborX="-100000" custLinFactNeighborY="6217"/>
      <dgm:spPr/>
    </dgm:pt>
    <dgm:pt modelId="{6B6CA3E7-D173-4997-831D-333004ACDDF3}" type="pres">
      <dgm:prSet presAssocID="{577EA6A6-DA33-4B23-BD8B-94CC1DD67D5F}" presName="hierChild3" presStyleCnt="0"/>
      <dgm:spPr/>
    </dgm:pt>
    <dgm:pt modelId="{DFBCAFBC-A005-4225-A0E5-CEC26733D0CA}" type="pres">
      <dgm:prSet presAssocID="{97FB3C4F-3F1F-4D7C-9AF2-06D08F6ABDFC}" presName="Name19" presStyleLbl="parChTrans1D4" presStyleIdx="0" presStyleCnt="2"/>
      <dgm:spPr/>
    </dgm:pt>
    <dgm:pt modelId="{1DEA292A-91BB-426F-A1F9-0930BE30875E}" type="pres">
      <dgm:prSet presAssocID="{DE7E6BEC-5186-4F16-884F-8E61E505B460}" presName="Name21" presStyleCnt="0"/>
      <dgm:spPr/>
    </dgm:pt>
    <dgm:pt modelId="{D334B1D3-C8C2-439E-A872-24F4FBC4FCE4}" type="pres">
      <dgm:prSet presAssocID="{DE7E6BEC-5186-4F16-884F-8E61E505B460}" presName="level2Shape" presStyleLbl="node4" presStyleIdx="0" presStyleCnt="2" custLinFactX="-40886" custLinFactNeighborX="-100000" custLinFactNeighborY="16126"/>
      <dgm:spPr/>
    </dgm:pt>
    <dgm:pt modelId="{BC4C3EE0-E2D0-411B-8797-A4E1AD70BCD1}" type="pres">
      <dgm:prSet presAssocID="{DE7E6BEC-5186-4F16-884F-8E61E505B460}" presName="hierChild3" presStyleCnt="0"/>
      <dgm:spPr/>
    </dgm:pt>
    <dgm:pt modelId="{091C3BC8-A0A0-4A58-86CF-46D6A0A92BA1}" type="pres">
      <dgm:prSet presAssocID="{5E5B4681-F7B3-4BB5-A8FE-9E650B70ADFD}" presName="Name19" presStyleLbl="parChTrans1D4" presStyleIdx="1" presStyleCnt="2"/>
      <dgm:spPr/>
    </dgm:pt>
    <dgm:pt modelId="{F1B6117B-C0F3-403E-B5DB-D807CE87F947}" type="pres">
      <dgm:prSet presAssocID="{E7CBCFC3-6877-4FE3-A215-F815BE60F743}" presName="Name21" presStyleCnt="0"/>
      <dgm:spPr/>
    </dgm:pt>
    <dgm:pt modelId="{D221D420-1C38-44F8-B7ED-CE10CF6B3533}" type="pres">
      <dgm:prSet presAssocID="{E7CBCFC3-6877-4FE3-A215-F815BE60F743}" presName="level2Shape" presStyleLbl="node4" presStyleIdx="1" presStyleCnt="2" custLinFactNeighborX="-96010" custLinFactNeighborY="5915"/>
      <dgm:spPr/>
    </dgm:pt>
    <dgm:pt modelId="{3DCF3243-2605-467E-BFE6-0CA150A98B43}" type="pres">
      <dgm:prSet presAssocID="{E7CBCFC3-6877-4FE3-A215-F815BE60F743}" presName="hierChild3" presStyleCnt="0"/>
      <dgm:spPr/>
    </dgm:pt>
    <dgm:pt modelId="{9E8BEEB1-5D56-4A0F-A4D7-2EB3AF7CAE69}" type="pres">
      <dgm:prSet presAssocID="{11DC2C67-4F91-4E5C-A55F-8535876E570F}" presName="Name19" presStyleLbl="parChTrans1D3" presStyleIdx="1" presStyleCnt="4"/>
      <dgm:spPr/>
    </dgm:pt>
    <dgm:pt modelId="{07F609EC-A425-4E6D-B424-A461701C36C4}" type="pres">
      <dgm:prSet presAssocID="{1BD7E3BA-720A-4B35-BFDF-23AB63A82548}" presName="Name21" presStyleCnt="0"/>
      <dgm:spPr/>
    </dgm:pt>
    <dgm:pt modelId="{6F83C9F2-BF03-4BB6-859B-7BDE45BE8649}" type="pres">
      <dgm:prSet presAssocID="{1BD7E3BA-720A-4B35-BFDF-23AB63A82548}" presName="level2Shape" presStyleLbl="node3" presStyleIdx="1" presStyleCnt="4" custLinFactNeighborX="-53503" custLinFactNeighborY="9456"/>
      <dgm:spPr/>
    </dgm:pt>
    <dgm:pt modelId="{A0CDCDDE-2641-4435-A9E1-62755EFF0B0B}" type="pres">
      <dgm:prSet presAssocID="{1BD7E3BA-720A-4B35-BFDF-23AB63A82548}" presName="hierChild3" presStyleCnt="0"/>
      <dgm:spPr/>
    </dgm:pt>
    <dgm:pt modelId="{98E546D6-E1CD-4FC9-9FAA-5708ADD3D463}" type="pres">
      <dgm:prSet presAssocID="{592B0B01-BBD5-4170-9F95-07477007CC92}" presName="Name19" presStyleLbl="parChTrans1D2" presStyleIdx="1" presStyleCnt="2"/>
      <dgm:spPr/>
    </dgm:pt>
    <dgm:pt modelId="{5B2D8871-3E99-4690-A183-B4E2FA28B4A3}" type="pres">
      <dgm:prSet presAssocID="{3CE0D3A2-DF57-4E30-961F-BBC17AB978AF}" presName="Name21" presStyleCnt="0"/>
      <dgm:spPr/>
    </dgm:pt>
    <dgm:pt modelId="{D668D209-AAD6-41FD-93BA-BCD7BE506BB9}" type="pres">
      <dgm:prSet presAssocID="{3CE0D3A2-DF57-4E30-961F-BBC17AB978AF}" presName="level2Shape" presStyleLbl="node2" presStyleIdx="1" presStyleCnt="2" custLinFactNeighborX="69460" custLinFactNeighborY="-8948"/>
      <dgm:spPr/>
    </dgm:pt>
    <dgm:pt modelId="{8314277E-ABD2-4AA5-8A55-E80887390CE2}" type="pres">
      <dgm:prSet presAssocID="{3CE0D3A2-DF57-4E30-961F-BBC17AB978AF}" presName="hierChild3" presStyleCnt="0"/>
      <dgm:spPr/>
    </dgm:pt>
    <dgm:pt modelId="{5FED2598-ADBF-44C9-9CA2-238DDEC28881}" type="pres">
      <dgm:prSet presAssocID="{EE29D9C1-E6B3-482B-9268-73574730336A}" presName="Name19" presStyleLbl="parChTrans1D3" presStyleIdx="2" presStyleCnt="4"/>
      <dgm:spPr/>
    </dgm:pt>
    <dgm:pt modelId="{EA27275A-9632-42FD-9FF4-EC6742C3305D}" type="pres">
      <dgm:prSet presAssocID="{14DE83C5-30BE-4D2D-804F-9DD4065E06D9}" presName="Name21" presStyleCnt="0"/>
      <dgm:spPr/>
    </dgm:pt>
    <dgm:pt modelId="{E9B3F34C-020E-421A-A8A9-C9704CE83014}" type="pres">
      <dgm:prSet presAssocID="{14DE83C5-30BE-4D2D-804F-9DD4065E06D9}" presName="level2Shape" presStyleLbl="node3" presStyleIdx="2" presStyleCnt="4" custLinFactNeighborX="40843" custLinFactNeighborY="9025"/>
      <dgm:spPr/>
    </dgm:pt>
    <dgm:pt modelId="{6033A5E7-C59D-43AA-8A32-F2476C9156A5}" type="pres">
      <dgm:prSet presAssocID="{14DE83C5-30BE-4D2D-804F-9DD4065E06D9}" presName="hierChild3" presStyleCnt="0"/>
      <dgm:spPr/>
    </dgm:pt>
    <dgm:pt modelId="{85A1D5A5-6233-4FBE-AC62-251BF8417DBF}" type="pres">
      <dgm:prSet presAssocID="{AECB34AC-5327-488D-9472-841FE07200AA}" presName="Name19" presStyleLbl="parChTrans1D3" presStyleIdx="3" presStyleCnt="4"/>
      <dgm:spPr/>
    </dgm:pt>
    <dgm:pt modelId="{C8D0C368-CB3E-40D5-8C6B-53BE8610EDD1}" type="pres">
      <dgm:prSet presAssocID="{D0C0D36D-FF7E-4C92-8299-39179E4A3801}" presName="Name21" presStyleCnt="0"/>
      <dgm:spPr/>
    </dgm:pt>
    <dgm:pt modelId="{792AF383-C742-4C72-9609-59B5FC4E3D50}" type="pres">
      <dgm:prSet presAssocID="{D0C0D36D-FF7E-4C92-8299-39179E4A3801}" presName="level2Shape" presStyleLbl="node3" presStyleIdx="3" presStyleCnt="4" custLinFactNeighborX="79639" custLinFactNeighborY="7587"/>
      <dgm:spPr/>
    </dgm:pt>
    <dgm:pt modelId="{DBC03A59-A87F-444A-A5A7-5E55455146E2}" type="pres">
      <dgm:prSet presAssocID="{D0C0D36D-FF7E-4C92-8299-39179E4A3801}" presName="hierChild3" presStyleCnt="0"/>
      <dgm:spPr/>
    </dgm:pt>
    <dgm:pt modelId="{6BF38534-47F2-4A57-B0BA-F88F3F697D00}" type="pres">
      <dgm:prSet presAssocID="{E71B7539-62CC-4C9E-8CEE-A1913BACED05}" presName="bgShapesFlow" presStyleCnt="0"/>
      <dgm:spPr/>
    </dgm:pt>
  </dgm:ptLst>
  <dgm:cxnLst>
    <dgm:cxn modelId="{901FFF06-C9F6-4E8D-AFC1-A4893327A1FC}" type="presOf" srcId="{5E5B4681-F7B3-4BB5-A8FE-9E650B70ADFD}" destId="{091C3BC8-A0A0-4A58-86CF-46D6A0A92BA1}" srcOrd="0" destOrd="0" presId="urn:microsoft.com/office/officeart/2005/8/layout/hierarchy6"/>
    <dgm:cxn modelId="{5A5A890F-5DDC-49AA-961F-38BDA6BB9DC4}" type="presOf" srcId="{E7CBCFC3-6877-4FE3-A215-F815BE60F743}" destId="{D221D420-1C38-44F8-B7ED-CE10CF6B3533}" srcOrd="0" destOrd="0" presId="urn:microsoft.com/office/officeart/2005/8/layout/hierarchy6"/>
    <dgm:cxn modelId="{3CFB8B15-25A4-4A59-866B-B9706FE7E0B2}" type="presOf" srcId="{577EA6A6-DA33-4B23-BD8B-94CC1DD67D5F}" destId="{C1D37592-A243-45FE-A719-02375AA346C9}" srcOrd="0" destOrd="0" presId="urn:microsoft.com/office/officeart/2005/8/layout/hierarchy6"/>
    <dgm:cxn modelId="{1F9B8B2A-38B5-46B5-AB34-CF01C6E3767E}" srcId="{E71B7539-62CC-4C9E-8CEE-A1913BACED05}" destId="{1F5E1D0A-1CC5-4687-AED9-161CBB0A908E}" srcOrd="0" destOrd="0" parTransId="{125A7E18-D09D-470E-8669-81B82B3FC597}" sibTransId="{B958D43A-262C-4ECB-AA6A-B5E0D2F52765}"/>
    <dgm:cxn modelId="{BE389131-0109-438C-9B2E-7FE9FD9ACFAE}" srcId="{1F5E1D0A-1CC5-4687-AED9-161CBB0A908E}" destId="{490B6267-DE40-44B5-8FBE-008FEA446FD1}" srcOrd="0" destOrd="0" parTransId="{82E06757-9DBA-414A-AD50-44AF43691F9A}" sibTransId="{0380B261-3E08-434D-B441-C02D6D384107}"/>
    <dgm:cxn modelId="{9973D234-CA20-4FE2-8240-B24765A6C85B}" type="presOf" srcId="{D0C0D36D-FF7E-4C92-8299-39179E4A3801}" destId="{792AF383-C742-4C72-9609-59B5FC4E3D50}" srcOrd="0" destOrd="0" presId="urn:microsoft.com/office/officeart/2005/8/layout/hierarchy6"/>
    <dgm:cxn modelId="{E142A03A-8D6A-49A4-A999-D3132BC25453}" type="presOf" srcId="{11DC2C67-4F91-4E5C-A55F-8535876E570F}" destId="{9E8BEEB1-5D56-4A0F-A4D7-2EB3AF7CAE69}" srcOrd="0" destOrd="0" presId="urn:microsoft.com/office/officeart/2005/8/layout/hierarchy6"/>
    <dgm:cxn modelId="{97559540-0FBD-4B8F-B888-B103660DA5C2}" srcId="{577EA6A6-DA33-4B23-BD8B-94CC1DD67D5F}" destId="{E7CBCFC3-6877-4FE3-A215-F815BE60F743}" srcOrd="1" destOrd="0" parTransId="{5E5B4681-F7B3-4BB5-A8FE-9E650B70ADFD}" sibTransId="{0DC6EAF3-BC8F-4E7D-A4B3-EE70D97BE348}"/>
    <dgm:cxn modelId="{370AF15C-AFEE-4934-A4FB-E5C07A410E0D}" type="presOf" srcId="{14DE83C5-30BE-4D2D-804F-9DD4065E06D9}" destId="{E9B3F34C-020E-421A-A8A9-C9704CE83014}" srcOrd="0" destOrd="0" presId="urn:microsoft.com/office/officeart/2005/8/layout/hierarchy6"/>
    <dgm:cxn modelId="{0FBE1F63-8FAA-4AD0-A689-13494E5E7410}" srcId="{577EA6A6-DA33-4B23-BD8B-94CC1DD67D5F}" destId="{DE7E6BEC-5186-4F16-884F-8E61E505B460}" srcOrd="0" destOrd="0" parTransId="{97FB3C4F-3F1F-4D7C-9AF2-06D08F6ABDFC}" sibTransId="{08A11B1F-954F-4E68-8534-54C5FFF23552}"/>
    <dgm:cxn modelId="{CDAB4D4C-72D0-4A4E-9F95-F4F538D720F6}" type="presOf" srcId="{490B6267-DE40-44B5-8FBE-008FEA446FD1}" destId="{BB0D6C66-AC82-4C3C-AE7B-DA39A55F0B8D}" srcOrd="0" destOrd="0" presId="urn:microsoft.com/office/officeart/2005/8/layout/hierarchy6"/>
    <dgm:cxn modelId="{4CC9A779-EBD1-4EFB-A811-E9F0D5A02CAE}" srcId="{490B6267-DE40-44B5-8FBE-008FEA446FD1}" destId="{577EA6A6-DA33-4B23-BD8B-94CC1DD67D5F}" srcOrd="0" destOrd="0" parTransId="{E3684B51-2DC3-491D-9BAE-3D88D9D5468C}" sibTransId="{5189C3B4-439A-48DF-82EC-684B572930FD}"/>
    <dgm:cxn modelId="{9B6D3B7E-F3BA-4BDB-A9E7-8C30CB52E3DB}" type="presOf" srcId="{3CE0D3A2-DF57-4E30-961F-BBC17AB978AF}" destId="{D668D209-AAD6-41FD-93BA-BCD7BE506BB9}" srcOrd="0" destOrd="0" presId="urn:microsoft.com/office/officeart/2005/8/layout/hierarchy6"/>
    <dgm:cxn modelId="{6E0D577E-5390-43AB-AD8C-B7032A757FBA}" type="presOf" srcId="{DE7E6BEC-5186-4F16-884F-8E61E505B460}" destId="{D334B1D3-C8C2-439E-A872-24F4FBC4FCE4}" srcOrd="0" destOrd="0" presId="urn:microsoft.com/office/officeart/2005/8/layout/hierarchy6"/>
    <dgm:cxn modelId="{BA867C81-E5B7-46CD-BC80-C454C8D5214B}" srcId="{490B6267-DE40-44B5-8FBE-008FEA446FD1}" destId="{1BD7E3BA-720A-4B35-BFDF-23AB63A82548}" srcOrd="1" destOrd="0" parTransId="{11DC2C67-4F91-4E5C-A55F-8535876E570F}" sibTransId="{1EDB708D-3E2A-4D57-8915-9DE22CC26489}"/>
    <dgm:cxn modelId="{280A3E96-39E2-4FE2-9C9F-DEC779C768E2}" type="presOf" srcId="{82E06757-9DBA-414A-AD50-44AF43691F9A}" destId="{A34EA7E9-91F7-4A47-A9B1-86D5890E9C49}" srcOrd="0" destOrd="0" presId="urn:microsoft.com/office/officeart/2005/8/layout/hierarchy6"/>
    <dgm:cxn modelId="{1D945997-BAAB-44FC-B6DF-ADD39EF6C6DC}" type="presOf" srcId="{EE29D9C1-E6B3-482B-9268-73574730336A}" destId="{5FED2598-ADBF-44C9-9CA2-238DDEC28881}" srcOrd="0" destOrd="0" presId="urn:microsoft.com/office/officeart/2005/8/layout/hierarchy6"/>
    <dgm:cxn modelId="{CC18039F-7087-42C1-9AA5-F710B849A762}" type="presOf" srcId="{97FB3C4F-3F1F-4D7C-9AF2-06D08F6ABDFC}" destId="{DFBCAFBC-A005-4225-A0E5-CEC26733D0CA}" srcOrd="0" destOrd="0" presId="urn:microsoft.com/office/officeart/2005/8/layout/hierarchy6"/>
    <dgm:cxn modelId="{12BF78A8-2DE9-4F66-82F5-4DB1CDE9EC5C}" type="presOf" srcId="{1F5E1D0A-1CC5-4687-AED9-161CBB0A908E}" destId="{5E9037F0-02F4-4FF2-B228-55F650D963B2}" srcOrd="0" destOrd="0" presId="urn:microsoft.com/office/officeart/2005/8/layout/hierarchy6"/>
    <dgm:cxn modelId="{5CB20AAA-FCE4-4758-9D21-5D57E5D17FFF}" type="presOf" srcId="{1BD7E3BA-720A-4B35-BFDF-23AB63A82548}" destId="{6F83C9F2-BF03-4BB6-859B-7BDE45BE8649}" srcOrd="0" destOrd="0" presId="urn:microsoft.com/office/officeart/2005/8/layout/hierarchy6"/>
    <dgm:cxn modelId="{505E75B8-9E0C-4FD0-9858-438F74E79D29}" srcId="{1F5E1D0A-1CC5-4687-AED9-161CBB0A908E}" destId="{3CE0D3A2-DF57-4E30-961F-BBC17AB978AF}" srcOrd="1" destOrd="0" parTransId="{592B0B01-BBD5-4170-9F95-07477007CC92}" sibTransId="{8829E755-2771-4091-A554-BEB5059AD441}"/>
    <dgm:cxn modelId="{D72992C2-8E6F-4FF6-97B1-B6D56F2F57B0}" srcId="{3CE0D3A2-DF57-4E30-961F-BBC17AB978AF}" destId="{14DE83C5-30BE-4D2D-804F-9DD4065E06D9}" srcOrd="0" destOrd="0" parTransId="{EE29D9C1-E6B3-482B-9268-73574730336A}" sibTransId="{2F646912-1CB1-4D15-B4DE-D0A9A920D2E1}"/>
    <dgm:cxn modelId="{185A35C3-7243-403F-BBC8-90E6CADC4713}" type="presOf" srcId="{AECB34AC-5327-488D-9472-841FE07200AA}" destId="{85A1D5A5-6233-4FBE-AC62-251BF8417DBF}" srcOrd="0" destOrd="0" presId="urn:microsoft.com/office/officeart/2005/8/layout/hierarchy6"/>
    <dgm:cxn modelId="{CA2CA7C7-6CF5-4164-B5C1-BD3D38346491}" type="presOf" srcId="{E71B7539-62CC-4C9E-8CEE-A1913BACED05}" destId="{654FCE2B-EFA7-47F0-BD7C-0CD31064947C}" srcOrd="0" destOrd="0" presId="urn:microsoft.com/office/officeart/2005/8/layout/hierarchy6"/>
    <dgm:cxn modelId="{D168D2E1-7103-4C40-B7C3-D5D5CC207B7C}" type="presOf" srcId="{E3684B51-2DC3-491D-9BAE-3D88D9D5468C}" destId="{E6AECC25-6B1E-4495-8920-A51E5B4C531C}" srcOrd="0" destOrd="0" presId="urn:microsoft.com/office/officeart/2005/8/layout/hierarchy6"/>
    <dgm:cxn modelId="{E3647DEF-58B9-4584-AA62-4FAFFF1B25A7}" srcId="{3CE0D3A2-DF57-4E30-961F-BBC17AB978AF}" destId="{D0C0D36D-FF7E-4C92-8299-39179E4A3801}" srcOrd="1" destOrd="0" parTransId="{AECB34AC-5327-488D-9472-841FE07200AA}" sibTransId="{5CAD143C-074A-454B-861F-44B819583D91}"/>
    <dgm:cxn modelId="{4BD74DF1-BFA7-4138-9823-1FC404EEA04B}" type="presOf" srcId="{592B0B01-BBD5-4170-9F95-07477007CC92}" destId="{98E546D6-E1CD-4FC9-9FAA-5708ADD3D463}" srcOrd="0" destOrd="0" presId="urn:microsoft.com/office/officeart/2005/8/layout/hierarchy6"/>
    <dgm:cxn modelId="{E051DD9E-F8B2-440A-A32C-6F48ACB28E11}" type="presParOf" srcId="{654FCE2B-EFA7-47F0-BD7C-0CD31064947C}" destId="{08E5BE53-DED7-4BF1-BC88-853194BD4E10}" srcOrd="0" destOrd="0" presId="urn:microsoft.com/office/officeart/2005/8/layout/hierarchy6"/>
    <dgm:cxn modelId="{886556CF-232B-427D-AE84-626706A463F7}" type="presParOf" srcId="{08E5BE53-DED7-4BF1-BC88-853194BD4E10}" destId="{0B80E9CA-48BC-4832-869D-8058A2E18F45}" srcOrd="0" destOrd="0" presId="urn:microsoft.com/office/officeart/2005/8/layout/hierarchy6"/>
    <dgm:cxn modelId="{463B27F5-D211-469B-A121-110C1FE07736}" type="presParOf" srcId="{0B80E9CA-48BC-4832-869D-8058A2E18F45}" destId="{B31042D4-266B-4C0D-B2C2-615B2DFB2739}" srcOrd="0" destOrd="0" presId="urn:microsoft.com/office/officeart/2005/8/layout/hierarchy6"/>
    <dgm:cxn modelId="{16F88C81-C5D8-4DBB-A998-4EACDE6EF638}" type="presParOf" srcId="{B31042D4-266B-4C0D-B2C2-615B2DFB2739}" destId="{5E9037F0-02F4-4FF2-B228-55F650D963B2}" srcOrd="0" destOrd="0" presId="urn:microsoft.com/office/officeart/2005/8/layout/hierarchy6"/>
    <dgm:cxn modelId="{1501C142-A684-40E2-B183-0F66CC888616}" type="presParOf" srcId="{B31042D4-266B-4C0D-B2C2-615B2DFB2739}" destId="{E9914B0C-DA9C-4E8C-8D9D-772A145C892C}" srcOrd="1" destOrd="0" presId="urn:microsoft.com/office/officeart/2005/8/layout/hierarchy6"/>
    <dgm:cxn modelId="{9D63E60D-D8E2-4BF1-803E-48C31F0E3EF6}" type="presParOf" srcId="{E9914B0C-DA9C-4E8C-8D9D-772A145C892C}" destId="{A34EA7E9-91F7-4A47-A9B1-86D5890E9C49}" srcOrd="0" destOrd="0" presId="urn:microsoft.com/office/officeart/2005/8/layout/hierarchy6"/>
    <dgm:cxn modelId="{1279952D-9B26-41F4-BAE8-E1B84AD75586}" type="presParOf" srcId="{E9914B0C-DA9C-4E8C-8D9D-772A145C892C}" destId="{9405829A-97A2-41F6-BD72-67818D0E6DEE}" srcOrd="1" destOrd="0" presId="urn:microsoft.com/office/officeart/2005/8/layout/hierarchy6"/>
    <dgm:cxn modelId="{9E3C5F3B-B363-4085-8BAE-7DD722BE3D86}" type="presParOf" srcId="{9405829A-97A2-41F6-BD72-67818D0E6DEE}" destId="{BB0D6C66-AC82-4C3C-AE7B-DA39A55F0B8D}" srcOrd="0" destOrd="0" presId="urn:microsoft.com/office/officeart/2005/8/layout/hierarchy6"/>
    <dgm:cxn modelId="{19849506-0118-4186-84BE-C9DED5ED6108}" type="presParOf" srcId="{9405829A-97A2-41F6-BD72-67818D0E6DEE}" destId="{C3CF76D0-F036-42A9-8E6F-CEF41D98EDD4}" srcOrd="1" destOrd="0" presId="urn:microsoft.com/office/officeart/2005/8/layout/hierarchy6"/>
    <dgm:cxn modelId="{A9A61A26-C270-4661-AE93-3A753A94FCA4}" type="presParOf" srcId="{C3CF76D0-F036-42A9-8E6F-CEF41D98EDD4}" destId="{E6AECC25-6B1E-4495-8920-A51E5B4C531C}" srcOrd="0" destOrd="0" presId="urn:microsoft.com/office/officeart/2005/8/layout/hierarchy6"/>
    <dgm:cxn modelId="{A419A862-873A-4BC3-B7DA-63F3603B3F33}" type="presParOf" srcId="{C3CF76D0-F036-42A9-8E6F-CEF41D98EDD4}" destId="{D372694F-E89F-400E-8956-AEAC5D8EE2BB}" srcOrd="1" destOrd="0" presId="urn:microsoft.com/office/officeart/2005/8/layout/hierarchy6"/>
    <dgm:cxn modelId="{0B6F8249-AC7E-4104-834D-715F9A8C90EB}" type="presParOf" srcId="{D372694F-E89F-400E-8956-AEAC5D8EE2BB}" destId="{C1D37592-A243-45FE-A719-02375AA346C9}" srcOrd="0" destOrd="0" presId="urn:microsoft.com/office/officeart/2005/8/layout/hierarchy6"/>
    <dgm:cxn modelId="{6F91055A-F982-49CF-9715-0F3842D721C0}" type="presParOf" srcId="{D372694F-E89F-400E-8956-AEAC5D8EE2BB}" destId="{6B6CA3E7-D173-4997-831D-333004ACDDF3}" srcOrd="1" destOrd="0" presId="urn:microsoft.com/office/officeart/2005/8/layout/hierarchy6"/>
    <dgm:cxn modelId="{3EEC8CA2-60F9-469E-86CE-026FC11D318F}" type="presParOf" srcId="{6B6CA3E7-D173-4997-831D-333004ACDDF3}" destId="{DFBCAFBC-A005-4225-A0E5-CEC26733D0CA}" srcOrd="0" destOrd="0" presId="urn:microsoft.com/office/officeart/2005/8/layout/hierarchy6"/>
    <dgm:cxn modelId="{28B1C93E-96AE-4591-8012-99323D6BFA54}" type="presParOf" srcId="{6B6CA3E7-D173-4997-831D-333004ACDDF3}" destId="{1DEA292A-91BB-426F-A1F9-0930BE30875E}" srcOrd="1" destOrd="0" presId="urn:microsoft.com/office/officeart/2005/8/layout/hierarchy6"/>
    <dgm:cxn modelId="{BB3B0D85-E8D6-4F65-A354-6E8A98D41D81}" type="presParOf" srcId="{1DEA292A-91BB-426F-A1F9-0930BE30875E}" destId="{D334B1D3-C8C2-439E-A872-24F4FBC4FCE4}" srcOrd="0" destOrd="0" presId="urn:microsoft.com/office/officeart/2005/8/layout/hierarchy6"/>
    <dgm:cxn modelId="{3AB6A473-DBB8-4921-A4F5-246AF6FC2CFB}" type="presParOf" srcId="{1DEA292A-91BB-426F-A1F9-0930BE30875E}" destId="{BC4C3EE0-E2D0-411B-8797-A4E1AD70BCD1}" srcOrd="1" destOrd="0" presId="urn:microsoft.com/office/officeart/2005/8/layout/hierarchy6"/>
    <dgm:cxn modelId="{9E9428FA-6B32-4526-8AB9-A1FCBBC90D2C}" type="presParOf" srcId="{6B6CA3E7-D173-4997-831D-333004ACDDF3}" destId="{091C3BC8-A0A0-4A58-86CF-46D6A0A92BA1}" srcOrd="2" destOrd="0" presId="urn:microsoft.com/office/officeart/2005/8/layout/hierarchy6"/>
    <dgm:cxn modelId="{955A34B6-93FA-4BA9-9147-4F5F4582069C}" type="presParOf" srcId="{6B6CA3E7-D173-4997-831D-333004ACDDF3}" destId="{F1B6117B-C0F3-403E-B5DB-D807CE87F947}" srcOrd="3" destOrd="0" presId="urn:microsoft.com/office/officeart/2005/8/layout/hierarchy6"/>
    <dgm:cxn modelId="{3E7D2DD1-4C84-4316-B571-AA67E7B3529B}" type="presParOf" srcId="{F1B6117B-C0F3-403E-B5DB-D807CE87F947}" destId="{D221D420-1C38-44F8-B7ED-CE10CF6B3533}" srcOrd="0" destOrd="0" presId="urn:microsoft.com/office/officeart/2005/8/layout/hierarchy6"/>
    <dgm:cxn modelId="{95FED51A-9D73-4781-B9CC-60682730AC1C}" type="presParOf" srcId="{F1B6117B-C0F3-403E-B5DB-D807CE87F947}" destId="{3DCF3243-2605-467E-BFE6-0CA150A98B43}" srcOrd="1" destOrd="0" presId="urn:microsoft.com/office/officeart/2005/8/layout/hierarchy6"/>
    <dgm:cxn modelId="{C81FC694-8178-4B8B-8441-173EEA1AB3AD}" type="presParOf" srcId="{C3CF76D0-F036-42A9-8E6F-CEF41D98EDD4}" destId="{9E8BEEB1-5D56-4A0F-A4D7-2EB3AF7CAE69}" srcOrd="2" destOrd="0" presId="urn:microsoft.com/office/officeart/2005/8/layout/hierarchy6"/>
    <dgm:cxn modelId="{51C59861-DB01-4D53-BBCF-3EE4D3250C40}" type="presParOf" srcId="{C3CF76D0-F036-42A9-8E6F-CEF41D98EDD4}" destId="{07F609EC-A425-4E6D-B424-A461701C36C4}" srcOrd="3" destOrd="0" presId="urn:microsoft.com/office/officeart/2005/8/layout/hierarchy6"/>
    <dgm:cxn modelId="{6E1DA7E7-9919-4456-9C05-5C62BAC5A0A0}" type="presParOf" srcId="{07F609EC-A425-4E6D-B424-A461701C36C4}" destId="{6F83C9F2-BF03-4BB6-859B-7BDE45BE8649}" srcOrd="0" destOrd="0" presId="urn:microsoft.com/office/officeart/2005/8/layout/hierarchy6"/>
    <dgm:cxn modelId="{D02D57CA-66A6-427A-A3CA-626F8CC82F2C}" type="presParOf" srcId="{07F609EC-A425-4E6D-B424-A461701C36C4}" destId="{A0CDCDDE-2641-4435-A9E1-62755EFF0B0B}" srcOrd="1" destOrd="0" presId="urn:microsoft.com/office/officeart/2005/8/layout/hierarchy6"/>
    <dgm:cxn modelId="{7BB1B08B-5B1F-47B4-9E5B-688175F48F72}" type="presParOf" srcId="{E9914B0C-DA9C-4E8C-8D9D-772A145C892C}" destId="{98E546D6-E1CD-4FC9-9FAA-5708ADD3D463}" srcOrd="2" destOrd="0" presId="urn:microsoft.com/office/officeart/2005/8/layout/hierarchy6"/>
    <dgm:cxn modelId="{CC920BCE-E95F-4103-B56D-FA3CA8D216DA}" type="presParOf" srcId="{E9914B0C-DA9C-4E8C-8D9D-772A145C892C}" destId="{5B2D8871-3E99-4690-A183-B4E2FA28B4A3}" srcOrd="3" destOrd="0" presId="urn:microsoft.com/office/officeart/2005/8/layout/hierarchy6"/>
    <dgm:cxn modelId="{912A2C22-6B03-4A7B-948B-3BCFDC34461B}" type="presParOf" srcId="{5B2D8871-3E99-4690-A183-B4E2FA28B4A3}" destId="{D668D209-AAD6-41FD-93BA-BCD7BE506BB9}" srcOrd="0" destOrd="0" presId="urn:microsoft.com/office/officeart/2005/8/layout/hierarchy6"/>
    <dgm:cxn modelId="{F9E88DCD-44AF-4DD0-BA7D-43B93F0C87CC}" type="presParOf" srcId="{5B2D8871-3E99-4690-A183-B4E2FA28B4A3}" destId="{8314277E-ABD2-4AA5-8A55-E80887390CE2}" srcOrd="1" destOrd="0" presId="urn:microsoft.com/office/officeart/2005/8/layout/hierarchy6"/>
    <dgm:cxn modelId="{AEFD9906-DF56-4750-98CA-AE27532F7445}" type="presParOf" srcId="{8314277E-ABD2-4AA5-8A55-E80887390CE2}" destId="{5FED2598-ADBF-44C9-9CA2-238DDEC28881}" srcOrd="0" destOrd="0" presId="urn:microsoft.com/office/officeart/2005/8/layout/hierarchy6"/>
    <dgm:cxn modelId="{5910F1D0-DA57-4D0A-B984-01BD5C92D86D}" type="presParOf" srcId="{8314277E-ABD2-4AA5-8A55-E80887390CE2}" destId="{EA27275A-9632-42FD-9FF4-EC6742C3305D}" srcOrd="1" destOrd="0" presId="urn:microsoft.com/office/officeart/2005/8/layout/hierarchy6"/>
    <dgm:cxn modelId="{5AC890D0-720F-4FBD-B9AD-0F5A496E20DB}" type="presParOf" srcId="{EA27275A-9632-42FD-9FF4-EC6742C3305D}" destId="{E9B3F34C-020E-421A-A8A9-C9704CE83014}" srcOrd="0" destOrd="0" presId="urn:microsoft.com/office/officeart/2005/8/layout/hierarchy6"/>
    <dgm:cxn modelId="{C4FA9E50-8F56-4FF4-8D34-4CC584A763E7}" type="presParOf" srcId="{EA27275A-9632-42FD-9FF4-EC6742C3305D}" destId="{6033A5E7-C59D-43AA-8A32-F2476C9156A5}" srcOrd="1" destOrd="0" presId="urn:microsoft.com/office/officeart/2005/8/layout/hierarchy6"/>
    <dgm:cxn modelId="{F5AEDA47-22F2-45F7-93AF-EB3C1B99C9DB}" type="presParOf" srcId="{8314277E-ABD2-4AA5-8A55-E80887390CE2}" destId="{85A1D5A5-6233-4FBE-AC62-251BF8417DBF}" srcOrd="2" destOrd="0" presId="urn:microsoft.com/office/officeart/2005/8/layout/hierarchy6"/>
    <dgm:cxn modelId="{FD435FE2-1FAA-4C91-9C01-B067A02FC8D5}" type="presParOf" srcId="{8314277E-ABD2-4AA5-8A55-E80887390CE2}" destId="{C8D0C368-CB3E-40D5-8C6B-53BE8610EDD1}" srcOrd="3" destOrd="0" presId="urn:microsoft.com/office/officeart/2005/8/layout/hierarchy6"/>
    <dgm:cxn modelId="{C588EBF8-6F6E-4C3D-93AE-496280915785}" type="presParOf" srcId="{C8D0C368-CB3E-40D5-8C6B-53BE8610EDD1}" destId="{792AF383-C742-4C72-9609-59B5FC4E3D50}" srcOrd="0" destOrd="0" presId="urn:microsoft.com/office/officeart/2005/8/layout/hierarchy6"/>
    <dgm:cxn modelId="{C8AA0BFF-72E2-4140-B2DF-C602404BD267}" type="presParOf" srcId="{C8D0C368-CB3E-40D5-8C6B-53BE8610EDD1}" destId="{DBC03A59-A87F-444A-A5A7-5E55455146E2}" srcOrd="1" destOrd="0" presId="urn:microsoft.com/office/officeart/2005/8/layout/hierarchy6"/>
    <dgm:cxn modelId="{E812766B-A7E5-477F-B998-A33DE04FB56B}" type="presParOf" srcId="{654FCE2B-EFA7-47F0-BD7C-0CD31064947C}" destId="{6BF38534-47F2-4A57-B0BA-F88F3F697D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037F0-02F4-4FF2-B228-55F650D963B2}">
      <dsp:nvSpPr>
        <dsp:cNvPr id="0" name=""/>
        <dsp:cNvSpPr/>
      </dsp:nvSpPr>
      <dsp:spPr>
        <a:xfrm>
          <a:off x="4211891" y="1304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Mining / Machine Learning</a:t>
          </a:r>
        </a:p>
      </dsp:txBody>
      <dsp:txXfrm>
        <a:off x="4235066" y="24479"/>
        <a:ext cx="1140554" cy="744919"/>
      </dsp:txXfrm>
    </dsp:sp>
    <dsp:sp modelId="{A34EA7E9-91F7-4A47-A9B1-86D5890E9C49}">
      <dsp:nvSpPr>
        <dsp:cNvPr id="0" name=""/>
        <dsp:cNvSpPr/>
      </dsp:nvSpPr>
      <dsp:spPr>
        <a:xfrm>
          <a:off x="2203079" y="792573"/>
          <a:ext cx="2602263" cy="231019"/>
        </a:xfrm>
        <a:custGeom>
          <a:avLst/>
          <a:gdLst/>
          <a:ahLst/>
          <a:cxnLst/>
          <a:rect l="0" t="0" r="0" b="0"/>
          <a:pathLst>
            <a:path>
              <a:moveTo>
                <a:pt x="2602263" y="0"/>
              </a:moveTo>
              <a:lnTo>
                <a:pt x="2602263" y="115509"/>
              </a:lnTo>
              <a:lnTo>
                <a:pt x="0" y="115509"/>
              </a:lnTo>
              <a:lnTo>
                <a:pt x="0" y="231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D6C66-AC82-4C3C-AE7B-DA39A55F0B8D}">
      <dsp:nvSpPr>
        <dsp:cNvPr id="0" name=""/>
        <dsp:cNvSpPr/>
      </dsp:nvSpPr>
      <dsp:spPr>
        <a:xfrm>
          <a:off x="1609627" y="102359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Learning</a:t>
          </a:r>
        </a:p>
      </dsp:txBody>
      <dsp:txXfrm>
        <a:off x="1632802" y="1046767"/>
        <a:ext cx="1140554" cy="744919"/>
      </dsp:txXfrm>
    </dsp:sp>
    <dsp:sp modelId="{E6AECC25-6B1E-4495-8920-A51E5B4C531C}">
      <dsp:nvSpPr>
        <dsp:cNvPr id="0" name=""/>
        <dsp:cNvSpPr/>
      </dsp:nvSpPr>
      <dsp:spPr>
        <a:xfrm>
          <a:off x="1003582" y="1814862"/>
          <a:ext cx="1199497" cy="451189"/>
        </a:xfrm>
        <a:custGeom>
          <a:avLst/>
          <a:gdLst/>
          <a:ahLst/>
          <a:cxnLst/>
          <a:rect l="0" t="0" r="0" b="0"/>
          <a:pathLst>
            <a:path>
              <a:moveTo>
                <a:pt x="1199497" y="0"/>
              </a:moveTo>
              <a:lnTo>
                <a:pt x="1199497" y="225594"/>
              </a:lnTo>
              <a:lnTo>
                <a:pt x="0" y="225594"/>
              </a:lnTo>
              <a:lnTo>
                <a:pt x="0" y="4511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37592-A243-45FE-A719-02375AA346C9}">
      <dsp:nvSpPr>
        <dsp:cNvPr id="0" name=""/>
        <dsp:cNvSpPr/>
      </dsp:nvSpPr>
      <dsp:spPr>
        <a:xfrm>
          <a:off x="410130" y="226605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</a:t>
          </a:r>
        </a:p>
      </dsp:txBody>
      <dsp:txXfrm>
        <a:off x="433305" y="2289227"/>
        <a:ext cx="1140554" cy="744919"/>
      </dsp:txXfrm>
    </dsp:sp>
    <dsp:sp modelId="{DFBCAFBC-A005-4225-A0E5-CEC26733D0CA}">
      <dsp:nvSpPr>
        <dsp:cNvPr id="0" name=""/>
        <dsp:cNvSpPr/>
      </dsp:nvSpPr>
      <dsp:spPr>
        <a:xfrm>
          <a:off x="593452" y="3057321"/>
          <a:ext cx="410130" cy="268618"/>
        </a:xfrm>
        <a:custGeom>
          <a:avLst/>
          <a:gdLst/>
          <a:ahLst/>
          <a:cxnLst/>
          <a:rect l="0" t="0" r="0" b="0"/>
          <a:pathLst>
            <a:path>
              <a:moveTo>
                <a:pt x="410130" y="0"/>
              </a:moveTo>
              <a:lnTo>
                <a:pt x="410130" y="134309"/>
              </a:lnTo>
              <a:lnTo>
                <a:pt x="0" y="134309"/>
              </a:lnTo>
              <a:lnTo>
                <a:pt x="0" y="268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4B1D3-C8C2-439E-A872-24F4FBC4FCE4}">
      <dsp:nvSpPr>
        <dsp:cNvPr id="0" name=""/>
        <dsp:cNvSpPr/>
      </dsp:nvSpPr>
      <dsp:spPr>
        <a:xfrm>
          <a:off x="0" y="332594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</a:t>
          </a:r>
        </a:p>
      </dsp:txBody>
      <dsp:txXfrm>
        <a:off x="23175" y="3349115"/>
        <a:ext cx="1140554" cy="744919"/>
      </dsp:txXfrm>
    </dsp:sp>
    <dsp:sp modelId="{091C3BC8-A0A0-4A58-86CF-46D6A0A92BA1}">
      <dsp:nvSpPr>
        <dsp:cNvPr id="0" name=""/>
        <dsp:cNvSpPr/>
      </dsp:nvSpPr>
      <dsp:spPr>
        <a:xfrm>
          <a:off x="1003582" y="3057321"/>
          <a:ext cx="1119238" cy="26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09"/>
              </a:lnTo>
              <a:lnTo>
                <a:pt x="1119238" y="134309"/>
              </a:lnTo>
              <a:lnTo>
                <a:pt x="1119238" y="268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1D420-1C38-44F8-B7ED-CE10CF6B3533}">
      <dsp:nvSpPr>
        <dsp:cNvPr id="0" name=""/>
        <dsp:cNvSpPr/>
      </dsp:nvSpPr>
      <dsp:spPr>
        <a:xfrm>
          <a:off x="1529369" y="332594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Nonlinear Regression</a:t>
          </a:r>
        </a:p>
      </dsp:txBody>
      <dsp:txXfrm>
        <a:off x="1552544" y="3349115"/>
        <a:ext cx="1140554" cy="744919"/>
      </dsp:txXfrm>
    </dsp:sp>
    <dsp:sp modelId="{9E8BEEB1-5D56-4A0F-A4D7-2EB3AF7CAE69}">
      <dsp:nvSpPr>
        <dsp:cNvPr id="0" name=""/>
        <dsp:cNvSpPr/>
      </dsp:nvSpPr>
      <dsp:spPr>
        <a:xfrm>
          <a:off x="2203079" y="1814862"/>
          <a:ext cx="1195746" cy="476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09"/>
              </a:lnTo>
              <a:lnTo>
                <a:pt x="1195746" y="238409"/>
              </a:lnTo>
              <a:lnTo>
                <a:pt x="1195746" y="476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3C9F2-BF03-4BB6-859B-7BDE45BE8649}">
      <dsp:nvSpPr>
        <dsp:cNvPr id="0" name=""/>
        <dsp:cNvSpPr/>
      </dsp:nvSpPr>
      <dsp:spPr>
        <a:xfrm>
          <a:off x="2805374" y="2291681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</a:t>
          </a:r>
        </a:p>
      </dsp:txBody>
      <dsp:txXfrm>
        <a:off x="2828549" y="2314856"/>
        <a:ext cx="1140554" cy="744919"/>
      </dsp:txXfrm>
    </dsp:sp>
    <dsp:sp modelId="{98E546D6-E1CD-4FC9-9FAA-5708ADD3D463}">
      <dsp:nvSpPr>
        <dsp:cNvPr id="0" name=""/>
        <dsp:cNvSpPr/>
      </dsp:nvSpPr>
      <dsp:spPr>
        <a:xfrm>
          <a:off x="4805343" y="792573"/>
          <a:ext cx="2367399" cy="24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52"/>
              </a:lnTo>
              <a:lnTo>
                <a:pt x="2367399" y="122852"/>
              </a:lnTo>
              <a:lnTo>
                <a:pt x="2367399" y="245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8D209-AAD6-41FD-93BA-BCD7BE506BB9}">
      <dsp:nvSpPr>
        <dsp:cNvPr id="0" name=""/>
        <dsp:cNvSpPr/>
      </dsp:nvSpPr>
      <dsp:spPr>
        <a:xfrm>
          <a:off x="6579291" y="1038278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Unsupervised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Learning</a:t>
          </a:r>
        </a:p>
      </dsp:txBody>
      <dsp:txXfrm>
        <a:off x="6602466" y="1061453"/>
        <a:ext cx="1140554" cy="744919"/>
      </dsp:txXfrm>
    </dsp:sp>
    <dsp:sp modelId="{5FED2598-ADBF-44C9-9CA2-238DDEC28881}">
      <dsp:nvSpPr>
        <dsp:cNvPr id="0" name=""/>
        <dsp:cNvSpPr/>
      </dsp:nvSpPr>
      <dsp:spPr>
        <a:xfrm>
          <a:off x="6061599" y="1829548"/>
          <a:ext cx="1111144" cy="458722"/>
        </a:xfrm>
        <a:custGeom>
          <a:avLst/>
          <a:gdLst/>
          <a:ahLst/>
          <a:cxnLst/>
          <a:rect l="0" t="0" r="0" b="0"/>
          <a:pathLst>
            <a:path>
              <a:moveTo>
                <a:pt x="1111144" y="0"/>
              </a:moveTo>
              <a:lnTo>
                <a:pt x="1111144" y="229361"/>
              </a:lnTo>
              <a:lnTo>
                <a:pt x="0" y="229361"/>
              </a:lnTo>
              <a:lnTo>
                <a:pt x="0" y="458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3F34C-020E-421A-A8A9-C9704CE83014}">
      <dsp:nvSpPr>
        <dsp:cNvPr id="0" name=""/>
        <dsp:cNvSpPr/>
      </dsp:nvSpPr>
      <dsp:spPr>
        <a:xfrm>
          <a:off x="5468146" y="2288270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Clustering</a:t>
          </a:r>
        </a:p>
      </dsp:txBody>
      <dsp:txXfrm>
        <a:off x="5491321" y="2311445"/>
        <a:ext cx="1140554" cy="744919"/>
      </dsp:txXfrm>
    </dsp:sp>
    <dsp:sp modelId="{85A1D5A5-6233-4FBE-AC62-251BF8417DBF}">
      <dsp:nvSpPr>
        <dsp:cNvPr id="0" name=""/>
        <dsp:cNvSpPr/>
      </dsp:nvSpPr>
      <dsp:spPr>
        <a:xfrm>
          <a:off x="7172743" y="1829548"/>
          <a:ext cx="892302" cy="447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2"/>
              </a:lnTo>
              <a:lnTo>
                <a:pt x="892302" y="223672"/>
              </a:lnTo>
              <a:lnTo>
                <a:pt x="892302" y="447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AF383-C742-4C72-9609-59B5FC4E3D50}">
      <dsp:nvSpPr>
        <dsp:cNvPr id="0" name=""/>
        <dsp:cNvSpPr/>
      </dsp:nvSpPr>
      <dsp:spPr>
        <a:xfrm>
          <a:off x="7471593" y="2276892"/>
          <a:ext cx="1186904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Association Rules</a:t>
          </a:r>
        </a:p>
      </dsp:txBody>
      <dsp:txXfrm>
        <a:off x="7494768" y="2300067"/>
        <a:ext cx="1140554" cy="744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0" tIns="45595" rIns="91190" bIns="45595" numCol="1" anchor="t" anchorCtr="0" compatLnSpc="1">
            <a:prstTxWarp prst="textNoShape">
              <a:avLst/>
            </a:prstTxWarp>
          </a:bodyPr>
          <a:lstStyle>
            <a:lvl1pPr defTabSz="91183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0" tIns="45595" rIns="91190" bIns="45595" numCol="1" anchor="t" anchorCtr="0" compatLnSpc="1">
            <a:prstTxWarp prst="textNoShape">
              <a:avLst/>
            </a:prstTxWarp>
          </a:bodyPr>
          <a:lstStyle>
            <a:lvl1pPr algn="r" defTabSz="91183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71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0" tIns="45595" rIns="91190" bIns="45595" numCol="1" anchor="b" anchorCtr="0" compatLnSpc="1">
            <a:prstTxWarp prst="textNoShape">
              <a:avLst/>
            </a:prstTxWarp>
          </a:bodyPr>
          <a:lstStyle>
            <a:lvl1pPr defTabSz="91183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471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0" tIns="45595" rIns="91190" bIns="45595" numCol="1" anchor="b" anchorCtr="0" compatLnSpc="1">
            <a:prstTxWarp prst="textNoShape">
              <a:avLst/>
            </a:prstTxWarp>
          </a:bodyPr>
          <a:lstStyle>
            <a:lvl1pPr algn="r" defTabSz="91183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644FE5C-84CA-4199-85BA-3E492542B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5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0" tIns="45595" rIns="91190" bIns="45595" numCol="1" anchor="t" anchorCtr="0" compatLnSpc="1">
            <a:prstTxWarp prst="textNoShape">
              <a:avLst/>
            </a:prstTxWarp>
          </a:bodyPr>
          <a:lstStyle>
            <a:lvl1pPr defTabSz="91183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0" tIns="45595" rIns="91190" bIns="45595" numCol="1" anchor="t" anchorCtr="0" compatLnSpc="1">
            <a:prstTxWarp prst="textNoShape">
              <a:avLst/>
            </a:prstTxWarp>
          </a:bodyPr>
          <a:lstStyle>
            <a:lvl1pPr algn="r" defTabSz="91183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2625"/>
            <a:ext cx="4546600" cy="341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22763"/>
            <a:ext cx="50260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0" tIns="45595" rIns="91190" bIns="455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71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0" tIns="45595" rIns="91190" bIns="45595" numCol="1" anchor="b" anchorCtr="0" compatLnSpc="1">
            <a:prstTxWarp prst="textNoShape">
              <a:avLst/>
            </a:prstTxWarp>
          </a:bodyPr>
          <a:lstStyle>
            <a:lvl1pPr defTabSz="91183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471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0" tIns="45595" rIns="91190" bIns="45595" numCol="1" anchor="b" anchorCtr="0" compatLnSpc="1">
            <a:prstTxWarp prst="textNoShape">
              <a:avLst/>
            </a:prstTxWarp>
          </a:bodyPr>
          <a:lstStyle>
            <a:lvl1pPr algn="r" defTabSz="91183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6D7A6D4-DFD9-4561-B5C6-DC1FB396F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Unsupervised learning no target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D7A6D4-DFD9-4561-B5C6-DC1FB396FC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0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 B</a:t>
            </a:r>
            <a:r>
              <a:rPr lang="zh-CN" altLang="en-US" dirty="0"/>
              <a:t>事件相互独立时，</a:t>
            </a:r>
            <a:r>
              <a:rPr lang="en-US" altLang="zh-CN" dirty="0"/>
              <a:t>lift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D7A6D4-DFD9-4561-B5C6-DC1FB396FCF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4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3444" indent="-285940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759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1263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8767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6270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3774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31278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8782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18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7393B0-CA7C-4CCB-BA20-35F43EBFE60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18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058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3444" indent="-285940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759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1263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8767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6270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3774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31278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8782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18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C8FFE8-CB52-4A1B-8918-802D3601B52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18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41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loss leader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(also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pricing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where a product is sold at a price below its market cost to stimulate other sales of more profitable goods or services. With this sales promotion-marketing strategy, a "leader" is used as a related term and can mean any popular article, i.e., one sold at a normal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7A6D4-DFD9-4561-B5C6-DC1FB396FC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diaper then Milk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D7A6D4-DFD9-4561-B5C6-DC1FB396FC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 Different size of datasets have different </a:t>
            </a:r>
            <a:r>
              <a:rPr lang="en-US" altLang="zh-CN" dirty="0" err="1"/>
              <a:t>minsupport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D7A6D4-DFD9-4561-B5C6-DC1FB396FC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3444" indent="-285940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759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1263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8767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6270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3774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31278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8782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fld id="{48FFAF0E-6999-423A-8DBE-C6D53BFB7B27}" type="slidenum">
              <a:rPr lang="en-US" sz="1200">
                <a:latin typeface="Times New Roman" pitchFamily="18" charset="0"/>
              </a:rPr>
              <a:pPr>
                <a:defRPr/>
              </a:pPr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52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3444" indent="-285940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759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1263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8767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6270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3774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31278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8782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fld id="{48FFAF0E-6999-423A-8DBE-C6D53BFB7B27}" type="slidenum">
              <a:rPr lang="en-US" sz="1200">
                <a:latin typeface="Times New Roman" pitchFamily="18" charset="0"/>
              </a:rPr>
              <a:pPr>
                <a:defRPr/>
              </a:pPr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4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3444" indent="-285940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759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1263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8767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6270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3774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31278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8782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fld id="{8220DFAD-EF19-4128-8F57-15B84C2F5373}" type="slidenum">
              <a:rPr lang="en-US" sz="1200">
                <a:latin typeface="Times New Roman" pitchFamily="18" charset="0"/>
              </a:rPr>
              <a:pPr>
                <a:defRPr/>
              </a:pPr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Support </a:t>
            </a:r>
            <a:r>
              <a:rPr lang="zh-CN" altLang="en-US" dirty="0"/>
              <a:t>支持度</a:t>
            </a:r>
            <a:endParaRPr lang="en-US" altLang="zh-CN" dirty="0"/>
          </a:p>
          <a:p>
            <a:r>
              <a:rPr lang="en-US" altLang="zh-CN" dirty="0"/>
              <a:t>Confidence </a:t>
            </a:r>
            <a:r>
              <a:rPr lang="zh-CN" altLang="en-US" dirty="0"/>
              <a:t>置信度，两者需同时大于规定的最小值才能说明有</a:t>
            </a:r>
            <a:r>
              <a:rPr lang="en-US" altLang="zh-CN" dirty="0"/>
              <a:t>association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79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3444" indent="-285940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759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1263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8767" indent="-228752" defTabSz="91183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6270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3774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31278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8782" indent="-228752" defTabSz="9118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fld id="{25C629EE-9DD9-4945-8FE4-034C4F904BBF}" type="slidenum">
              <a:rPr lang="en-US" sz="1200">
                <a:latin typeface="Times New Roman" pitchFamily="18" charset="0"/>
              </a:rPr>
              <a:pPr>
                <a:defRPr/>
              </a:pPr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Frequent itemset </a:t>
            </a:r>
            <a:r>
              <a:rPr lang="zh-CN" altLang="en-US" dirty="0"/>
              <a:t>的两个性质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31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959C78-EF3F-4311-A0C9-F32ACB1C197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22763"/>
            <a:ext cx="5032375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Han and Kamber 2001</a:t>
            </a:r>
          </a:p>
        </p:txBody>
      </p:sp>
    </p:spTree>
    <p:extLst>
      <p:ext uri="{BB962C8B-B14F-4D97-AF65-F5344CB8AC3E}">
        <p14:creationId xmlns:p14="http://schemas.microsoft.com/office/powerpoint/2010/main" val="24786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7E651-1730-4098-814F-CACED5DC0793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A906B-C95E-432A-A364-B4893B175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568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CF4EC-BE26-4172-9198-4F5757DBA041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68651-8D11-4634-8E05-C0150B4A8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887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16C5E-CEFF-4C59-BB5E-6509B6650B06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F0446-FA90-4DF6-B893-9B273CC1B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402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962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962400" cy="4495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C21DB-7DC4-45F2-B5CA-DA625E2EF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3059"/>
      </p:ext>
    </p:extLst>
  </p:cSld>
  <p:clrMapOvr>
    <a:masterClrMapping/>
  </p:clrMapOvr>
  <p:transition advClick="0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85B3-D84F-45AF-8025-9FFFFF5ADC4F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20A9-48A4-42CF-99BC-4AD1D6DC9EC2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BC8-A8DA-41F8-8010-0A44AB7F842B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6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FD6-C3EF-45AE-8E14-35834BB208BD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2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E05B-6D83-4584-AEC3-5099235CA8AC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FFFE-C56B-4E2B-9C9C-CF0243F7BB03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7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A6F-C963-4CC0-84A4-89E5B2E2C6A9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5D16C-79BF-480E-9BB3-199B96A1FAEA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DA74-327E-48AE-B170-001A4101C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6525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D02-5E87-4C12-8828-6E6CA269BB90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3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C3E1-CB11-4AD7-98C1-6F2C841808FE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8169-0751-4198-A71E-0FC2FD128217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73ED-FA3F-43B0-9818-45752D432460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177CC-A410-4A6F-ABA2-BD73D1A83874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9756-2E74-47BE-89F3-B9ECE18D2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2109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690C-6EBD-4AE2-8D53-B893330D4486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AF6D4-D970-463D-A9AB-84D61FB64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921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6628-C525-483A-93E1-30BDE9D47B58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A916D-0270-4611-A679-2AE5EA7A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1260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2E26D-5A2B-4CA5-AC5D-8F54FC1756BE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F6731-8B6C-4BF9-96B3-4CB1AC244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50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8C2B7-7707-4565-A2E8-3777978D6D71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4263-1F92-4BCE-94DF-A67B2E098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5157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DA455-8CCB-4D3B-B728-231EE41F5173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9D256-669E-40A1-91C3-F1745B815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186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884C4-71E2-4D47-BED1-50943670D91B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8B461-04A5-477A-B629-D2E3D4EE5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575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1AD50605-4CE0-4840-BC8B-1FD3E4E791DC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091AC1F5-444E-402D-92F1-87B9B05F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6B5D-E4FD-4FB5-A65B-3AD955961321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CISC 4631: Data Mining 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9136-4E8E-4D87-A7F7-4981FC07A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09E2F-FEF8-444D-96FF-E437486E5BF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304800" y="1405598"/>
            <a:ext cx="8153400" cy="195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4800" dirty="0">
              <a:latin typeface="Arial" pitchFamily="34" charset="0"/>
            </a:endParaRPr>
          </a:p>
          <a:p>
            <a:pPr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4400" b="1" dirty="0">
                <a:solidFill>
                  <a:srgbClr val="3921EB"/>
                </a:solidFill>
              </a:rPr>
              <a:t>Data Mining for Business</a:t>
            </a:r>
            <a:endParaRPr lang="en-US" altLang="en-US" sz="1600" dirty="0">
              <a:solidFill>
                <a:srgbClr val="3921EB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3921EB"/>
              </a:solidFill>
              <a:latin typeface="Arial" pitchFamily="34" charset="0"/>
            </a:endParaRPr>
          </a:p>
        </p:txBody>
      </p:sp>
      <p:sp>
        <p:nvSpPr>
          <p:cNvPr id="4100" name="TextBox 7"/>
          <p:cNvSpPr txBox="1">
            <a:spLocks noChangeArrowheads="1"/>
          </p:cNvSpPr>
          <p:nvPr/>
        </p:nvSpPr>
        <p:spPr bwMode="auto">
          <a:xfrm>
            <a:off x="1006929" y="3277705"/>
            <a:ext cx="7467600" cy="17543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lang="en-US" b="1" dirty="0">
              <a:latin typeface="Calibri" pitchFamily="34" charset="0"/>
            </a:endParaRPr>
          </a:p>
          <a:p>
            <a:pPr algn="ctr" eaLnBrk="1" hangingPunct="1">
              <a:defRPr/>
            </a:pPr>
            <a:endParaRPr lang="en-US" dirty="0">
              <a:latin typeface="Calibri" pitchFamily="34" charset="0"/>
            </a:endParaRPr>
          </a:p>
          <a:p>
            <a:pPr algn="ctr" eaLnBrk="1" hangingPunct="1">
              <a:defRPr/>
            </a:pPr>
            <a:r>
              <a:rPr lang="en-US" sz="3600" b="1" dirty="0">
                <a:latin typeface="Calibri" pitchFamily="34" charset="0"/>
              </a:rPr>
              <a:t>Association Rule Mining</a:t>
            </a:r>
          </a:p>
          <a:p>
            <a:pPr algn="ctr" eaLnBrk="1" hangingPunct="1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50292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</a:t>
            </a:r>
          </a:p>
          <a:p>
            <a:pPr algn="ctr"/>
            <a:r>
              <a:rPr lang="en-US" b="1" dirty="0">
                <a:solidFill>
                  <a:srgbClr val="3921EB"/>
                </a:solidFill>
              </a:rPr>
              <a:t>Dr. </a:t>
            </a:r>
            <a:r>
              <a:rPr lang="en-US" b="1" dirty="0" err="1">
                <a:solidFill>
                  <a:srgbClr val="3921EB"/>
                </a:solidFill>
              </a:rPr>
              <a:t>Kamesam</a:t>
            </a:r>
            <a:endParaRPr lang="en-US" b="1" dirty="0">
              <a:solidFill>
                <a:srgbClr val="3921EB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FF"/>
                </a:solidFill>
              </a:rPr>
              <a:t>What is an interesting association?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65545" y="1066800"/>
            <a:ext cx="8458200" cy="5410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Requires domain-knowledge validation</a:t>
            </a:r>
          </a:p>
          <a:p>
            <a:pPr lvl="1" eaLnBrk="1" hangingPunct="1"/>
            <a:r>
              <a:rPr lang="en-US" altLang="en-US" sz="2400" dirty="0"/>
              <a:t>actionable vs. trivial vs. inexplicable</a:t>
            </a:r>
          </a:p>
          <a:p>
            <a:pPr eaLnBrk="1" hangingPunct="1"/>
            <a:r>
              <a:rPr lang="en-US" altLang="en-US" sz="2800" dirty="0"/>
              <a:t>Algorithms provide first-pass based on statistics on how “unexpected” an association is</a:t>
            </a:r>
          </a:p>
          <a:p>
            <a:pPr eaLnBrk="1" hangingPunct="1"/>
            <a:r>
              <a:rPr lang="en-US" altLang="en-US" sz="2800" dirty="0"/>
              <a:t>We will next defines “</a:t>
            </a:r>
            <a:r>
              <a:rPr lang="en-US" altLang="en-US" sz="2800" dirty="0" err="1"/>
              <a:t>metrices</a:t>
            </a:r>
            <a:r>
              <a:rPr lang="en-US" altLang="en-US" sz="2800" dirty="0"/>
              <a:t>” to measure the strength of an association.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00FF"/>
                </a:solidFill>
              </a:rPr>
              <a:t>Definition: Frequent </a:t>
            </a:r>
            <a:r>
              <a:rPr lang="en-US" b="1" dirty="0" err="1">
                <a:solidFill>
                  <a:srgbClr val="0000FF"/>
                </a:solidFill>
              </a:rPr>
              <a:t>Itemset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5181600" cy="5105400"/>
          </a:xfrm>
        </p:spPr>
        <p:txBody>
          <a:bodyPr/>
          <a:lstStyle/>
          <a:p>
            <a:pPr eaLnBrk="1" hangingPunct="1"/>
            <a:r>
              <a:rPr lang="en-US" altLang="en-US" sz="2000" b="1" dirty="0" err="1"/>
              <a:t>Itemset</a:t>
            </a:r>
            <a:endParaRPr lang="en-US" altLang="en-US" sz="2000" b="1" dirty="0"/>
          </a:p>
          <a:p>
            <a:pPr lvl="1" eaLnBrk="1" hangingPunct="1"/>
            <a:r>
              <a:rPr lang="en-US" altLang="en-US" sz="1800" dirty="0"/>
              <a:t>A collection of one or more items</a:t>
            </a:r>
          </a:p>
          <a:p>
            <a:pPr lvl="2" eaLnBrk="1" hangingPunct="1"/>
            <a:r>
              <a:rPr lang="en-US" altLang="en-US" sz="1800" dirty="0"/>
              <a:t>Example: {Milk, Bread, Diaper}</a:t>
            </a:r>
          </a:p>
          <a:p>
            <a:pPr lvl="1" eaLnBrk="1" hangingPunct="1"/>
            <a:r>
              <a:rPr lang="en-US" altLang="en-US" sz="1800" dirty="0"/>
              <a:t>k-</a:t>
            </a:r>
            <a:r>
              <a:rPr lang="en-US" altLang="en-US" sz="1800" dirty="0" err="1"/>
              <a:t>itemset</a:t>
            </a:r>
            <a:endParaRPr lang="en-US" altLang="en-US" sz="1800" dirty="0"/>
          </a:p>
          <a:p>
            <a:pPr lvl="2" eaLnBrk="1" hangingPunct="1"/>
            <a:r>
              <a:rPr lang="en-US" altLang="en-US" sz="1800" dirty="0"/>
              <a:t>An </a:t>
            </a:r>
            <a:r>
              <a:rPr lang="en-US" altLang="en-US" sz="1800" dirty="0" err="1"/>
              <a:t>itemset</a:t>
            </a:r>
            <a:r>
              <a:rPr lang="en-US" altLang="en-US" sz="1800" dirty="0"/>
              <a:t> that contains k items</a:t>
            </a:r>
            <a:endParaRPr lang="en-US" altLang="en-US" sz="1800" b="1" dirty="0"/>
          </a:p>
          <a:p>
            <a:pPr eaLnBrk="1" hangingPunct="1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lvl="1" eaLnBrk="1" hangingPunct="1"/>
            <a:r>
              <a:rPr lang="en-US" altLang="en-US" sz="1800" dirty="0"/>
              <a:t>Frequency of occurrence of </a:t>
            </a:r>
            <a:r>
              <a:rPr lang="en-US" altLang="en-US" sz="1800" dirty="0" err="1"/>
              <a:t>itemset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  <a:p>
            <a:pPr eaLnBrk="1" hangingPunct="1"/>
            <a:r>
              <a:rPr lang="en-US" altLang="en-US" sz="2000" b="1" dirty="0">
                <a:highlight>
                  <a:srgbClr val="FFFF00"/>
                </a:highlight>
              </a:rPr>
              <a:t>Support</a:t>
            </a:r>
          </a:p>
          <a:p>
            <a:pPr lvl="1" eaLnBrk="1" hangingPunct="1"/>
            <a:r>
              <a:rPr lang="en-US" altLang="en-US" sz="1800" dirty="0"/>
              <a:t>Fraction of transactions that contain an </a:t>
            </a:r>
            <a:r>
              <a:rPr lang="en-US" altLang="en-US" sz="1800" dirty="0" err="1"/>
              <a:t>itemset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E.g.   s({Milk, Bread, Diaper}) = 2/5</a:t>
            </a:r>
          </a:p>
          <a:p>
            <a:pPr eaLnBrk="1" hangingPunct="1"/>
            <a:r>
              <a:rPr lang="en-US" altLang="en-US" sz="2000" b="1" dirty="0"/>
              <a:t>Frequent </a:t>
            </a:r>
            <a:r>
              <a:rPr lang="en-US" altLang="en-US" sz="2000" b="1" dirty="0" err="1"/>
              <a:t>Itemset</a:t>
            </a:r>
            <a:endParaRPr lang="en-US" altLang="en-US" sz="2000" b="1" dirty="0"/>
          </a:p>
          <a:p>
            <a:pPr lvl="1" eaLnBrk="1" hangingPunct="1"/>
            <a:r>
              <a:rPr lang="en-US" altLang="en-US" sz="1800" dirty="0"/>
              <a:t>An itemset whose support is greater than or equal to a </a:t>
            </a:r>
            <a:r>
              <a:rPr lang="en-US" altLang="en-US" sz="1800" b="1" i="1" dirty="0" err="1">
                <a:solidFill>
                  <a:srgbClr val="0000FF"/>
                </a:solidFill>
              </a:rPr>
              <a:t>minsupport</a:t>
            </a:r>
            <a:r>
              <a:rPr lang="en-US" altLang="en-US" sz="1800" dirty="0"/>
              <a:t> threshold*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86400" y="205740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5740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7EF32-5A84-411E-A80B-956FC14CC6C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Definition: Association Rule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45062" y="4495800"/>
            <a:ext cx="3978276" cy="1536700"/>
            <a:chOff x="3014" y="2928"/>
            <a:chExt cx="2506" cy="968"/>
          </a:xfrm>
        </p:grpSpPr>
        <p:graphicFrame>
          <p:nvGraphicFramePr>
            <p:cNvPr id="1741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" name="Equation" r:id="rId3" imgW="4318000" imgH="787400" progId="Equation.3">
                    <p:embed/>
                  </p:oleObj>
                </mc:Choice>
                <mc:Fallback>
                  <p:oleObj name="Equation" r:id="rId3" imgW="4318000" imgH="787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1" name="Equation" r:id="rId5" imgW="4470400" imgH="787400" progId="Equation.3">
                    <p:embed/>
                  </p:oleObj>
                </mc:Choice>
                <mc:Fallback>
                  <p:oleObj name="Equation" r:id="rId5" imgW="4470400" imgH="787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2000" dirty="0">
                <a:latin typeface="Tahoma" pitchFamily="34" charset="0"/>
              </a:rPr>
              <a:t>Association Rule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</a:pPr>
            <a:r>
              <a:rPr lang="en-US" altLang="en-US" sz="1800" dirty="0">
                <a:latin typeface="Tahoma" pitchFamily="34" charset="0"/>
              </a:rPr>
              <a:t>An implication expression of the form X </a:t>
            </a:r>
            <a:r>
              <a:rPr lang="en-US" altLang="en-US" sz="1800" dirty="0">
                <a:latin typeface="Tahoma" pitchFamily="34" charset="0"/>
                <a:sym typeface="Symbol" pitchFamily="18" charset="2"/>
              </a:rPr>
              <a:t> Y, where X and Y are </a:t>
            </a:r>
            <a:r>
              <a:rPr lang="en-US" altLang="en-US" sz="1800" dirty="0" err="1">
                <a:latin typeface="Tahoma" pitchFamily="34" charset="0"/>
                <a:sym typeface="Symbol" pitchFamily="18" charset="2"/>
              </a:rPr>
              <a:t>itemsets</a:t>
            </a:r>
            <a:endParaRPr lang="en-US" altLang="en-US" sz="1800" dirty="0">
              <a:latin typeface="Tahoma" pitchFamily="34" charset="0"/>
              <a:sym typeface="Symbol" pitchFamily="18" charset="2"/>
            </a:endParaRP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</a:pPr>
            <a:r>
              <a:rPr lang="en-US" altLang="en-US" sz="1800" dirty="0">
                <a:latin typeface="Tahoma" pitchFamily="34" charset="0"/>
              </a:rPr>
              <a:t>Example:</a:t>
            </a:r>
            <a:br>
              <a:rPr lang="en-US" altLang="en-US" sz="1800" dirty="0">
                <a:latin typeface="Tahoma" pitchFamily="34" charset="0"/>
              </a:rPr>
            </a:br>
            <a:r>
              <a:rPr lang="en-US" altLang="en-US" sz="1800" dirty="0">
                <a:latin typeface="Tahoma" pitchFamily="34" charset="0"/>
              </a:rPr>
              <a:t>   {Milk, Diaper} </a:t>
            </a:r>
            <a:r>
              <a:rPr lang="en-US" altLang="en-US" sz="1800" dirty="0">
                <a:latin typeface="Tahoma" pitchFamily="34" charset="0"/>
                <a:sym typeface="Symbol" pitchFamily="18" charset="2"/>
              </a:rPr>
              <a:t> {Beer}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Font typeface="Arial" pitchFamily="34" charset="0"/>
              <a:buNone/>
            </a:pPr>
            <a:endParaRPr lang="en-US" altLang="en-US" sz="1800" dirty="0">
              <a:latin typeface="Tahoma" pitchFamily="34" charset="0"/>
            </a:endParaRPr>
          </a:p>
          <a:p>
            <a:pPr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</a:pPr>
            <a:r>
              <a:rPr lang="en-US" altLang="en-US" sz="2000" dirty="0">
                <a:latin typeface="Tahoma" pitchFamily="34" charset="0"/>
              </a:rPr>
              <a:t>Rule Evaluation Metrics</a:t>
            </a:r>
            <a:endParaRPr lang="en-US" altLang="en-US" sz="2000" dirty="0">
              <a:latin typeface="Tahoma" pitchFamily="34" charset="0"/>
              <a:sym typeface="Symbol" pitchFamily="18" charset="2"/>
            </a:endParaRP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</a:pPr>
            <a:r>
              <a:rPr lang="en-US" altLang="en-US" sz="1800" b="1" dirty="0">
                <a:latin typeface="Tahoma" pitchFamily="34" charset="0"/>
              </a:rPr>
              <a:t>Support </a:t>
            </a:r>
          </a:p>
          <a:p>
            <a:pPr lvl="2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altLang="en-US" sz="1600" dirty="0">
                <a:latin typeface="Tahoma" pitchFamily="34" charset="0"/>
              </a:rPr>
              <a:t>Fraction of transactions that contain both X and Y</a:t>
            </a:r>
          </a:p>
          <a:p>
            <a:pPr lvl="1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</a:pPr>
            <a:r>
              <a:rPr lang="en-US" altLang="en-US" sz="1800" b="1" dirty="0">
                <a:latin typeface="Tahoma" pitchFamily="34" charset="0"/>
              </a:rPr>
              <a:t>Confidence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 lvl="2" eaLnBrk="1" hangingPunct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altLang="en-US" sz="1600" dirty="0">
                <a:latin typeface="Tahoma" pitchFamily="34" charset="0"/>
              </a:rPr>
              <a:t>Measures how often items in Y </a:t>
            </a:r>
            <a:br>
              <a:rPr lang="en-US" altLang="en-US" sz="1600" dirty="0">
                <a:latin typeface="Tahoma" pitchFamily="34" charset="0"/>
              </a:rPr>
            </a:br>
            <a:r>
              <a:rPr lang="en-US" altLang="en-US" sz="1600" dirty="0">
                <a:latin typeface="Tahoma" pitchFamily="34" charset="0"/>
              </a:rPr>
              <a:t>appear in transactions that</a:t>
            </a:r>
            <a:br>
              <a:rPr lang="en-US" altLang="en-US" sz="1600" dirty="0">
                <a:latin typeface="Tahoma" pitchFamily="34" charset="0"/>
              </a:rPr>
            </a:br>
            <a:r>
              <a:rPr lang="en-US" altLang="en-US" sz="1600" dirty="0">
                <a:latin typeface="Tahoma" pitchFamily="34" charset="0"/>
              </a:rPr>
              <a:t>contain X</a:t>
            </a:r>
          </a:p>
        </p:txBody>
      </p:sp>
      <p:graphicFrame>
        <p:nvGraphicFramePr>
          <p:cNvPr id="1741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0200" y="1295400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Document" r:id="rId7" imgW="3359338" imgH="2015504" progId="Word.Document.8">
                  <p:embed/>
                </p:oleObj>
              </mc:Choice>
              <mc:Fallback>
                <p:oleObj name="Document" r:id="rId7" imgW="3359338" imgH="201550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877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81600" y="3581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105400" y="3822606"/>
            <a:ext cx="365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Example:{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itchFamily="18" charset="0"/>
              </a:rPr>
              <a:t>Milk,Diaper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} =&gt; Beer</a:t>
            </a:r>
            <a:endParaRPr lang="en-US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Definition: Support for a “rule”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8613" y="1186873"/>
            <a:ext cx="4711700" cy="279457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  <a:p>
            <a:pPr eaLnBrk="1" hangingPunct="1"/>
            <a:endParaRPr lang="en-US" altLang="en-US" sz="2400" dirty="0"/>
          </a:p>
          <a:p>
            <a:pPr marL="914400" lvl="2" indent="0" eaLnBrk="1" hangingPunct="1">
              <a:buNone/>
            </a:pPr>
            <a:r>
              <a:rPr lang="en-US" altLang="en-US" sz="2800" dirty="0"/>
              <a:t>  rule       </a:t>
            </a:r>
            <a:r>
              <a:rPr lang="en-US" altLang="en-US" sz="2800" i="1" dirty="0"/>
              <a:t>X </a:t>
            </a:r>
            <a:r>
              <a:rPr lang="en-US" altLang="en-US" sz="2800" i="1" dirty="0">
                <a:sym typeface="Symbol" pitchFamily="18" charset="2"/>
              </a:rPr>
              <a:t>  Y 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solidFill>
                  <a:srgbClr val="CC3300"/>
                </a:solidFill>
                <a:sym typeface="Symbol" pitchFamily="18" charset="2"/>
              </a:rPr>
              <a:t>Where,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solidFill>
                  <a:srgbClr val="CC3300"/>
                </a:solidFill>
                <a:sym typeface="Symbol" pitchFamily="18" charset="2"/>
              </a:rPr>
              <a:t>X is an item set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solidFill>
                  <a:srgbClr val="CC3300"/>
                </a:solidFill>
                <a:sym typeface="Symbol" pitchFamily="18" charset="2"/>
              </a:rPr>
              <a:t>Y is also an item set.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41338" y="2076450"/>
            <a:ext cx="1905000" cy="1371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1227138" y="2076450"/>
            <a:ext cx="1905000" cy="15240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762000" y="2609850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2674938" y="2152650"/>
            <a:ext cx="228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1760538" y="1924050"/>
            <a:ext cx="76200" cy="9144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446338" y="1524000"/>
            <a:ext cx="14398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Tahoma" pitchFamily="34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Tahoma" pitchFamily="34" charset="0"/>
              </a:rPr>
              <a:t>buys diaper</a:t>
            </a:r>
            <a:endParaRPr lang="en-US" altLang="en-US" sz="1800" b="1" u="sng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52400" y="1581150"/>
            <a:ext cx="2286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Tahoma" pitchFamily="34" charset="0"/>
              </a:rPr>
              <a:t>Customer buys both</a:t>
            </a:r>
            <a:endParaRPr lang="en-US" altLang="en-US" sz="1800" b="1" u="sng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88938" y="3352800"/>
            <a:ext cx="10429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ahoma" pitchFamily="34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ahoma" pitchFamily="34" charset="0"/>
              </a:rPr>
              <a:t>buys beer</a:t>
            </a:r>
            <a:endParaRPr lang="en-US" altLang="en-US" sz="1800" b="1" u="sng">
              <a:latin typeface="Tahoma" pitchFamily="34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44463" y="1543050"/>
            <a:ext cx="3665537" cy="239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4410056"/>
            <a:ext cx="8001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CC3300"/>
                </a:solidFill>
                <a:sym typeface="Symbol" pitchFamily="18" charset="2"/>
              </a:rPr>
              <a:t>Support</a:t>
            </a:r>
            <a:r>
              <a:rPr lang="en-US" altLang="en-US" dirty="0">
                <a:sym typeface="Symbol" pitchFamily="18" charset="2"/>
              </a:rPr>
              <a:t> = </a:t>
            </a:r>
            <a:r>
              <a:rPr lang="en-US" altLang="en-US" dirty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altLang="en-US" dirty="0">
                <a:sym typeface="Symbol" pitchFamily="18" charset="2"/>
              </a:rPr>
              <a:t> that a transaction contains {X,Y}</a:t>
            </a:r>
          </a:p>
          <a:p>
            <a:pPr lvl="2" eaLnBrk="1" hangingPunct="1"/>
            <a:r>
              <a:rPr lang="en-US" altLang="en-US" sz="2000" dirty="0">
                <a:solidFill>
                  <a:schemeClr val="accent2"/>
                </a:solidFill>
                <a:sym typeface="Symbol" pitchFamily="18" charset="2"/>
              </a:rPr>
              <a:t>i.e., ratio of transactions in which X, Y occur together to all transactions in database.</a:t>
            </a:r>
          </a:p>
          <a:p>
            <a:pPr lvl="2" eaLnBrk="1" hangingPunct="1"/>
            <a:endParaRPr lang="en-US" altLang="en-US" sz="2000" dirty="0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en-US" altLang="en-US" sz="2000" dirty="0">
                <a:sym typeface="Symbol" pitchFamily="18" charset="2"/>
              </a:rPr>
              <a:t>Naturally a rule with large support is more interesting than a rule with small support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Definition: Confidence of a “rule”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991986"/>
            <a:ext cx="8915399" cy="1291213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CC3300"/>
                </a:solidFill>
                <a:sym typeface="Symbol" pitchFamily="18" charset="2"/>
              </a:rPr>
              <a:t>Confidence</a:t>
            </a:r>
            <a:r>
              <a:rPr lang="en-US" altLang="en-US" dirty="0">
                <a:sym typeface="Symbol" pitchFamily="18" charset="2"/>
              </a:rPr>
              <a:t> : 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altLang="en-US" sz="2000" dirty="0">
                <a:sym typeface="Symbol" pitchFamily="18" charset="2"/>
              </a:rPr>
              <a:t> that a transaction having X also contains </a:t>
            </a:r>
            <a:r>
              <a:rPr lang="en-US" altLang="en-US" sz="2000" i="1" dirty="0">
                <a:sym typeface="Symbol" pitchFamily="18" charset="2"/>
              </a:rPr>
              <a:t>Y</a:t>
            </a:r>
          </a:p>
          <a:p>
            <a:pPr marL="457200" lvl="1" indent="0" eaLnBrk="1" hangingPunct="1">
              <a:buNone/>
            </a:pPr>
            <a:r>
              <a:rPr lang="en-US" altLang="en-US" sz="1800" dirty="0">
                <a:solidFill>
                  <a:schemeClr val="accent2"/>
                </a:solidFill>
                <a:sym typeface="Symbol" pitchFamily="18" charset="2"/>
              </a:rPr>
              <a:t>i.e., ratio of transactions in which X, Y occur together to those in which X occurs.</a:t>
            </a:r>
          </a:p>
        </p:txBody>
      </p:sp>
      <p:sp>
        <p:nvSpPr>
          <p:cNvPr id="15364" name="Text Box 18"/>
          <p:cNvSpPr txBox="1">
            <a:spLocks noChangeArrowheads="1"/>
          </p:cNvSpPr>
          <p:nvPr/>
        </p:nvSpPr>
        <p:spPr bwMode="auto">
          <a:xfrm>
            <a:off x="425450" y="5511800"/>
            <a:ext cx="82296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In general confidence of a rule LHS =&gt; RHS can be computed as the support of the whole </a:t>
            </a:r>
            <a:r>
              <a:rPr lang="en-US" altLang="en-US" sz="1800" dirty="0" err="1">
                <a:latin typeface="Tahoma" pitchFamily="34" charset="0"/>
              </a:rPr>
              <a:t>itemset</a:t>
            </a:r>
            <a:r>
              <a:rPr lang="en-US" altLang="en-US" sz="1800" dirty="0">
                <a:latin typeface="Tahoma" pitchFamily="34" charset="0"/>
              </a:rPr>
              <a:t> divided by the support of LHS: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Tahoma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Tahoma" pitchFamily="34" charset="0"/>
              </a:rPr>
              <a:t>Confidence (LHS =&gt; RHS) = Support(LHS </a:t>
            </a:r>
            <a:r>
              <a:rPr lang="en-US" altLang="en-US" sz="2400" b="1" dirty="0">
                <a:solidFill>
                  <a:schemeClr val="accent2"/>
                </a:solidFill>
                <a:latin typeface="Symbol" pitchFamily="18" charset="2"/>
              </a:rPr>
              <a:t>&amp;</a:t>
            </a:r>
            <a:r>
              <a:rPr lang="en-US" altLang="en-US" sz="1800" dirty="0">
                <a:solidFill>
                  <a:schemeClr val="accent2"/>
                </a:solidFill>
                <a:latin typeface="Tahoma" pitchFamily="34" charset="0"/>
              </a:rPr>
              <a:t> RHS) / Support(LHS)</a:t>
            </a:r>
          </a:p>
        </p:txBody>
      </p:sp>
      <p:sp>
        <p:nvSpPr>
          <p:cNvPr id="15365" name="Rectangle 19"/>
          <p:cNvSpPr>
            <a:spLocks noChangeArrowheads="1"/>
          </p:cNvSpPr>
          <p:nvPr/>
        </p:nvSpPr>
        <p:spPr bwMode="auto">
          <a:xfrm>
            <a:off x="1066800" y="6172200"/>
            <a:ext cx="6934200" cy="3810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41338" y="2076450"/>
            <a:ext cx="1905000" cy="1371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1227138" y="2076450"/>
            <a:ext cx="1905000" cy="15240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762000" y="2609850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2674938" y="2152650"/>
            <a:ext cx="228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1760538" y="1924050"/>
            <a:ext cx="76200" cy="9144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446338" y="1524000"/>
            <a:ext cx="14398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Tahoma" pitchFamily="34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Tahoma" pitchFamily="34" charset="0"/>
              </a:rPr>
              <a:t>buys diaper</a:t>
            </a:r>
            <a:endParaRPr lang="en-US" altLang="en-US" sz="1800" b="1" u="sng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52400" y="1581150"/>
            <a:ext cx="2286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Tahoma" pitchFamily="34" charset="0"/>
              </a:rPr>
              <a:t>Customer buys both</a:t>
            </a:r>
            <a:endParaRPr lang="en-US" altLang="en-US" sz="1800" b="1" u="sng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88938" y="3352800"/>
            <a:ext cx="10429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ahoma" pitchFamily="34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ahoma" pitchFamily="34" charset="0"/>
              </a:rPr>
              <a:t>buys beer</a:t>
            </a:r>
            <a:endParaRPr lang="en-US" altLang="en-US" sz="1800" b="1" u="sng">
              <a:latin typeface="Tahoma" pitchFamily="34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20663" y="1542255"/>
            <a:ext cx="3665537" cy="239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56" y="1542832"/>
            <a:ext cx="4400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316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/>
      <p:bldP spid="153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Support and Confidence - Example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53399"/>
              </p:ext>
            </p:extLst>
          </p:nvPr>
        </p:nvGraphicFramePr>
        <p:xfrm>
          <a:off x="76200" y="2009054"/>
          <a:ext cx="331311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Worksheet" r:id="rId4" imgW="2897640" imgH="2289600" progId="Excel.Sheet.8">
                  <p:embed/>
                </p:oleObj>
              </mc:Choice>
              <mc:Fallback>
                <p:oleObj name="Worksheet" r:id="rId4" imgW="2897640" imgH="22896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09054"/>
                        <a:ext cx="3313113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200525" y="1569159"/>
            <a:ext cx="4106862" cy="3539430"/>
          </a:xfrm>
          <a:prstGeom prst="rect">
            <a:avLst/>
          </a:prstGeom>
          <a:solidFill>
            <a:srgbClr val="CCECFF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 err="1"/>
              <a:t>Itemset</a:t>
            </a:r>
            <a:r>
              <a:rPr lang="en-US" altLang="en-US" sz="1600" b="1" dirty="0"/>
              <a:t> {A, C} has a support of = </a:t>
            </a:r>
          </a:p>
          <a:p>
            <a:pPr eaLnBrk="1" hangingPunct="1"/>
            <a:r>
              <a:rPr lang="en-US" altLang="en-US" sz="1600" b="1" dirty="0"/>
              <a:t>=   2/5 = 40%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Rule: {A} ==&gt; {C} has confidence of </a:t>
            </a:r>
          </a:p>
          <a:p>
            <a:pPr eaLnBrk="1" hangingPunct="1"/>
            <a:r>
              <a:rPr lang="en-US" altLang="en-US" sz="1600" b="1" dirty="0"/>
              <a:t>=2/4 = 50%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Rule: {C} ==&gt; {A} has confidence of </a:t>
            </a:r>
          </a:p>
          <a:p>
            <a:pPr eaLnBrk="1" hangingPunct="1"/>
            <a:r>
              <a:rPr lang="en-US" altLang="en-US" sz="1600" b="1" dirty="0"/>
              <a:t>=2/2 = 100%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1. Support for {A, C, E} ?      </a:t>
            </a:r>
          </a:p>
          <a:p>
            <a:pPr eaLnBrk="1" hangingPunct="1"/>
            <a:r>
              <a:rPr lang="en-US" altLang="en-US" sz="1600" b="1" dirty="0"/>
              <a:t>2. Support for {A, D, F} ?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3. Confidence for {A, D} ==&gt; {F} ?</a:t>
            </a:r>
          </a:p>
          <a:p>
            <a:pPr eaLnBrk="1" hangingPunct="1"/>
            <a:r>
              <a:rPr lang="en-US" altLang="en-US" sz="1600" b="1" dirty="0"/>
              <a:t>4. Confidence for {A} ==&gt; {D, F} ?</a:t>
            </a:r>
          </a:p>
        </p:txBody>
      </p:sp>
      <p:sp>
        <p:nvSpPr>
          <p:cNvPr id="18437" name="AutoShape 8"/>
          <p:cNvSpPr>
            <a:spLocks noChangeArrowheads="1"/>
          </p:cNvSpPr>
          <p:nvPr/>
        </p:nvSpPr>
        <p:spPr bwMode="auto">
          <a:xfrm>
            <a:off x="3429000" y="3071019"/>
            <a:ext cx="731838" cy="254000"/>
          </a:xfrm>
          <a:prstGeom prst="rightArrow">
            <a:avLst>
              <a:gd name="adj1" fmla="val 50000"/>
              <a:gd name="adj2" fmla="val 7203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533400" y="5715000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ahoma" pitchFamily="34" charset="0"/>
              </a:rPr>
              <a:t>Goal:</a:t>
            </a:r>
            <a:r>
              <a:rPr lang="en-US" altLang="en-US" sz="2000" dirty="0">
                <a:latin typeface="Tahoma" pitchFamily="34" charset="0"/>
              </a:rPr>
              <a:t> Find all rules that satisfy  user-specified </a:t>
            </a:r>
            <a:r>
              <a:rPr lang="en-US" altLang="en-US" sz="2000" i="1" dirty="0">
                <a:solidFill>
                  <a:srgbClr val="FF0000"/>
                </a:solidFill>
                <a:latin typeface="Tahoma" pitchFamily="34" charset="0"/>
              </a:rPr>
              <a:t>minimum support</a:t>
            </a:r>
            <a:r>
              <a:rPr lang="en-US" altLang="en-US" sz="2000" dirty="0">
                <a:latin typeface="Tahoma" pitchFamily="34" charset="0"/>
              </a:rPr>
              <a:t>  and </a:t>
            </a:r>
            <a:r>
              <a:rPr lang="en-US" altLang="en-US" sz="2000" i="1" dirty="0">
                <a:solidFill>
                  <a:srgbClr val="FF0000"/>
                </a:solidFill>
                <a:latin typeface="Tahoma" pitchFamily="34" charset="0"/>
              </a:rPr>
              <a:t>minimum confidence</a:t>
            </a:r>
            <a:r>
              <a:rPr lang="en-US" altLang="en-US" sz="2000" i="1" dirty="0">
                <a:latin typeface="Tahoma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8538" y="5334000"/>
            <a:ext cx="4106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en-US" sz="2000" dirty="0"/>
              <a:t>0</a:t>
            </a:r>
            <a:r>
              <a:rPr lang="en-US" dirty="0"/>
              <a:t>  2) </a:t>
            </a:r>
            <a:r>
              <a:rPr lang="en-US" sz="1800" dirty="0"/>
              <a:t>1/5</a:t>
            </a:r>
            <a:r>
              <a:rPr lang="en-US" dirty="0"/>
              <a:t>   3) ½   4) ¼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67400" y="6019800"/>
            <a:ext cx="2895600" cy="476250"/>
          </a:xfrm>
        </p:spPr>
        <p:txBody>
          <a:bodyPr/>
          <a:lstStyle/>
          <a:p>
            <a:pPr>
              <a:defRPr/>
            </a:pPr>
            <a:fld id="{F9791A3C-8DFF-408A-A4E8-0B7D15C054D7}" type="slidenum">
              <a:rPr lang="en-US" altLang="en-US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664" y="152400"/>
            <a:ext cx="3276600" cy="779463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47751"/>
            <a:ext cx="7721600" cy="1697037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GB" altLang="en-US" dirty="0"/>
              <a:t>Transaction data</a:t>
            </a:r>
            <a:endParaRPr lang="en-GB" altLang="en-US" b="1" dirty="0"/>
          </a:p>
          <a:p>
            <a:pPr eaLnBrk="1" hangingPunct="1">
              <a:spcBef>
                <a:spcPct val="0"/>
              </a:spcBef>
            </a:pPr>
            <a:r>
              <a:rPr lang="en-GB" altLang="en-US" dirty="0"/>
              <a:t>Given: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100" dirty="0"/>
              <a:t>		</a:t>
            </a:r>
            <a:r>
              <a:rPr lang="en-GB" altLang="en-US" sz="2100" dirty="0" err="1"/>
              <a:t>minsup</a:t>
            </a:r>
            <a:r>
              <a:rPr lang="en-GB" altLang="en-US" sz="2100" dirty="0"/>
              <a:t>   = 30%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100" dirty="0"/>
              <a:t>		</a:t>
            </a:r>
            <a:r>
              <a:rPr lang="en-GB" altLang="en-US" sz="2100" dirty="0" err="1"/>
              <a:t>minconf</a:t>
            </a:r>
            <a:r>
              <a:rPr lang="en-GB" altLang="en-US" sz="2100" dirty="0"/>
              <a:t> = 80%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/>
              <a:t>An example </a:t>
            </a:r>
            <a:r>
              <a:rPr lang="en-GB" altLang="en-US" dirty="0">
                <a:solidFill>
                  <a:srgbClr val="FF0000"/>
                </a:solidFill>
              </a:rPr>
              <a:t>frequent </a:t>
            </a:r>
            <a:r>
              <a:rPr lang="en-GB" altLang="en-US" i="1" dirty="0" err="1">
                <a:solidFill>
                  <a:srgbClr val="FF0000"/>
                </a:solidFill>
              </a:rPr>
              <a:t>itemset</a:t>
            </a:r>
            <a:r>
              <a:rPr lang="en-GB" altLang="en-US" dirty="0"/>
              <a:t>:</a:t>
            </a:r>
            <a:r>
              <a:rPr lang="en-GB" altLang="en-US" b="1" dirty="0"/>
              <a:t>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dirty="0"/>
              <a:t>   </a:t>
            </a:r>
            <a:r>
              <a:rPr lang="en-GB" altLang="en-US" sz="2100" dirty="0"/>
              <a:t>{Chicken, Clothes, Milk}    Support ? 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100" dirty="0">
                <a:solidFill>
                  <a:srgbClr val="0000FF"/>
                </a:solidFill>
              </a:rPr>
              <a:t>[sup = 3/7]       So, it satisfies </a:t>
            </a:r>
            <a:r>
              <a:rPr lang="en-GB" altLang="en-US" sz="2100" dirty="0" err="1">
                <a:solidFill>
                  <a:srgbClr val="0000FF"/>
                </a:solidFill>
              </a:rPr>
              <a:t>minsupport</a:t>
            </a:r>
            <a:r>
              <a:rPr lang="en-GB" altLang="en-US" sz="2100" dirty="0">
                <a:solidFill>
                  <a:srgbClr val="0000FF"/>
                </a:solidFill>
              </a:rPr>
              <a:t> (0.428 &gt;0.3)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solidFill>
                  <a:srgbClr val="FF0000"/>
                </a:solidFill>
              </a:rPr>
              <a:t>Association rules</a:t>
            </a:r>
            <a:r>
              <a:rPr lang="en-GB" altLang="en-US" dirty="0">
                <a:solidFill>
                  <a:schemeClr val="accent2"/>
                </a:solidFill>
              </a:rPr>
              <a:t> </a:t>
            </a:r>
            <a:r>
              <a:rPr lang="en-GB" altLang="en-US" dirty="0"/>
              <a:t>from the </a:t>
            </a:r>
            <a:r>
              <a:rPr lang="en-GB" altLang="en-US" dirty="0" err="1"/>
              <a:t>itemset</a:t>
            </a:r>
            <a:r>
              <a:rPr lang="en-GB" altLang="en-US" dirty="0"/>
              <a:t>:</a:t>
            </a:r>
            <a:r>
              <a:rPr lang="en-GB" altLang="en-US" b="1" dirty="0"/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600" dirty="0"/>
              <a:t>	 </a:t>
            </a:r>
            <a:r>
              <a:rPr lang="en-GB" altLang="en-US" sz="2100" dirty="0"/>
              <a:t>Clothes </a:t>
            </a:r>
            <a:r>
              <a:rPr lang="en-GB" altLang="en-US" sz="2600" dirty="0">
                <a:sym typeface="Symbol" pitchFamily="18" charset="2"/>
              </a:rPr>
              <a:t> </a:t>
            </a:r>
            <a:r>
              <a:rPr lang="en-GB" altLang="en-US" sz="2100" dirty="0"/>
              <a:t>Milk, </a:t>
            </a:r>
            <a:r>
              <a:rPr lang="en-GB" altLang="en-US" sz="2000" dirty="0"/>
              <a:t>Chicken     Confidence ?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100" dirty="0"/>
              <a:t>[sup = 3/7, </a:t>
            </a:r>
            <a:r>
              <a:rPr lang="en-GB" altLang="en-US" sz="2100" dirty="0" err="1"/>
              <a:t>conf</a:t>
            </a:r>
            <a:r>
              <a:rPr lang="en-GB" altLang="en-US" sz="2100" dirty="0"/>
              <a:t> =100%  3/3]      Satisfies min Confidence requirement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600" dirty="0"/>
              <a:t>	 </a:t>
            </a:r>
            <a:r>
              <a:rPr lang="en-GB" altLang="en-US" sz="2100" dirty="0"/>
              <a:t>Clothes, </a:t>
            </a:r>
            <a:r>
              <a:rPr lang="en-GB" altLang="en-US" sz="2000" dirty="0"/>
              <a:t>Chicken</a:t>
            </a:r>
            <a:r>
              <a:rPr lang="en-GB" altLang="en-US" sz="2100" dirty="0"/>
              <a:t> </a:t>
            </a:r>
            <a:r>
              <a:rPr lang="en-GB" altLang="en-US" sz="2600" dirty="0">
                <a:sym typeface="Symbol" pitchFamily="18" charset="2"/>
              </a:rPr>
              <a:t> </a:t>
            </a:r>
            <a:r>
              <a:rPr lang="en-GB" altLang="en-US" sz="2100" dirty="0"/>
              <a:t>Milk,    </a:t>
            </a:r>
            <a:r>
              <a:rPr lang="en-GB" altLang="en-US" sz="2000" dirty="0"/>
              <a:t>Confidence ?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100" dirty="0"/>
              <a:t>[sup = 3/7, </a:t>
            </a:r>
            <a:r>
              <a:rPr lang="en-GB" altLang="en-US" sz="2100" dirty="0" err="1"/>
              <a:t>conf</a:t>
            </a:r>
            <a:r>
              <a:rPr lang="en-GB" altLang="en-US" sz="2100" dirty="0"/>
              <a:t> =100%  3/3]      Satisfies min Confidence requirement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4248150" y="304800"/>
            <a:ext cx="46672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defTabSz="63500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114300" defTabSz="6350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6350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6350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6350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50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50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50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50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sz="1800" dirty="0">
                <a:latin typeface="Tahoma" pitchFamily="34" charset="0"/>
              </a:rPr>
              <a:t>t1:	Beef, Chicken, Milk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sz="1800" dirty="0">
                <a:latin typeface="Tahoma" pitchFamily="34" charset="0"/>
              </a:rPr>
              <a:t>t2:	Beef, Cheese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sz="1800" dirty="0">
                <a:latin typeface="Tahoma" pitchFamily="34" charset="0"/>
              </a:rPr>
              <a:t>t3:	Cheese, Boots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sz="1800" dirty="0">
                <a:latin typeface="Tahoma" pitchFamily="34" charset="0"/>
              </a:rPr>
              <a:t>t4:	Beef, Chicken, Cheese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sz="1800" dirty="0">
                <a:latin typeface="Tahoma" pitchFamily="34" charset="0"/>
              </a:rPr>
              <a:t>t5:	Beef, Chicken, Clothes, Cheese, Milk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sz="1800" dirty="0">
                <a:latin typeface="Tahoma" pitchFamily="34" charset="0"/>
              </a:rPr>
              <a:t>t6:	Chicken, Clothes, Milk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ja-JP" sz="1800" dirty="0">
                <a:latin typeface="Tahoma" pitchFamily="34" charset="0"/>
              </a:rPr>
              <a:t>t7:	Chicken, Milk, Clothes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GB" altLang="en-US" sz="18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 flipV="1">
            <a:off x="3419475" y="1160463"/>
            <a:ext cx="900113" cy="6080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4392613" y="304800"/>
            <a:ext cx="4464050" cy="24399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  <p:bldP spid="194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FF"/>
                </a:solidFill>
              </a:rPr>
              <a:t>Mining Association Rules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Example of Rules:</a:t>
            </a:r>
            <a:br>
              <a:rPr lang="en-US" altLang="en-US" sz="240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1000">
              <a:solidFill>
                <a:srgbClr val="CC3300"/>
              </a:solidFill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itchFamily="34" charset="0"/>
              </a:rPr>
              <a:t>{Milk,Diaper} 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 {Beer} (s=0.4, c=0.67)</a:t>
            </a:r>
            <a:br>
              <a:rPr lang="en-US" altLang="en-US" sz="2000">
                <a:latin typeface="Tahoma" pitchFamily="34" charset="0"/>
                <a:sym typeface="Symbol" pitchFamily="18" charset="2"/>
              </a:rPr>
            </a:br>
            <a:r>
              <a:rPr lang="en-US" altLang="en-US" sz="2000">
                <a:latin typeface="Tahoma" pitchFamily="34" charset="0"/>
              </a:rPr>
              <a:t>{Milk,Beer} 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 {Diaper} (s=0.4, c=1.0)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itchFamily="34" charset="0"/>
              </a:rPr>
              <a:t>{Diaper,Beer} </a:t>
            </a:r>
            <a:r>
              <a:rPr lang="en-US" altLang="en-US" sz="2000">
                <a:latin typeface="Tahoma" pitchFamily="34" charset="0"/>
                <a:sym typeface="Symbol" pitchFamily="18" charset="2"/>
              </a:rPr>
              <a:t> {Milk} (s=0.4, c=0.67)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itchFamily="34" charset="0"/>
                <a:sym typeface="Symbol" pitchFamily="18" charset="2"/>
              </a:rPr>
              <a:t>{Beer}  {Milk,Diaper} (s=0.4, c=0.67) </a:t>
            </a:r>
            <a:br>
              <a:rPr lang="en-US" altLang="en-US" sz="2000">
                <a:latin typeface="Tahoma" pitchFamily="34" charset="0"/>
                <a:sym typeface="Symbol" pitchFamily="18" charset="2"/>
              </a:rPr>
            </a:br>
            <a:r>
              <a:rPr lang="en-US" altLang="en-US" sz="2000">
                <a:latin typeface="Tahoma" pitchFamily="34" charset="0"/>
                <a:sym typeface="Symbol" pitchFamily="18" charset="2"/>
              </a:rPr>
              <a:t>{Diaper}  {Milk,Beer} (s=0.4, c=0.5)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itchFamily="34" charset="0"/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2048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86106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Observations: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All the above rules are binary partitions of the same 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itemset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: </a:t>
            </a: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	{Milk, Diaper, Beer}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altLang="en-US" sz="2000" dirty="0">
                <a:solidFill>
                  <a:srgbClr val="00B050"/>
                </a:solidFill>
                <a:latin typeface="Tahoma" pitchFamily="34" charset="0"/>
                <a:sym typeface="Symbol" pitchFamily="18" charset="2"/>
              </a:rPr>
              <a:t>Rules originating from the same </a:t>
            </a:r>
            <a:r>
              <a:rPr lang="en-US" altLang="en-US" sz="2000" dirty="0" err="1">
                <a:solidFill>
                  <a:srgbClr val="00B050"/>
                </a:solidFill>
                <a:latin typeface="Tahoma" pitchFamily="34" charset="0"/>
                <a:sym typeface="Symbol" pitchFamily="18" charset="2"/>
              </a:rPr>
              <a:t>itemset</a:t>
            </a:r>
            <a:r>
              <a:rPr lang="en-US" altLang="en-US" sz="2000" dirty="0">
                <a:solidFill>
                  <a:srgbClr val="00B050"/>
                </a:solidFill>
                <a:latin typeface="Tahoma" pitchFamily="34" charset="0"/>
                <a:sym typeface="Symbol" pitchFamily="18" charset="2"/>
              </a:rPr>
              <a:t> have identical support but</a:t>
            </a:r>
            <a:br>
              <a:rPr lang="en-US" altLang="en-US" sz="2000" dirty="0">
                <a:solidFill>
                  <a:srgbClr val="00B050"/>
                </a:solidFill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solidFill>
                  <a:srgbClr val="00B050"/>
                </a:solidFill>
                <a:latin typeface="Tahoma" pitchFamily="34" charset="0"/>
                <a:sym typeface="Symbol" pitchFamily="18" charset="2"/>
              </a:rPr>
              <a:t>  can have different confidence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Thus, computationally, we may decouple the support and confidence calculations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Mining Association 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800"/>
              <a:t>Two-step approach: </a:t>
            </a:r>
          </a:p>
          <a:p>
            <a:pPr marL="914400" lvl="1" indent="-457200" eaLnBrk="1" hangingPunct="1">
              <a:buFont typeface="Arial" pitchFamily="34" charset="0"/>
              <a:buAutoNum type="arabicPeriod"/>
            </a:pPr>
            <a:r>
              <a:rPr lang="en-US" altLang="en-US" sz="2400">
                <a:solidFill>
                  <a:srgbClr val="FF0000"/>
                </a:solidFill>
              </a:rPr>
              <a:t>Frequent Itemset Generation</a:t>
            </a:r>
            <a:endParaRPr lang="en-US" altLang="en-US" sz="2400"/>
          </a:p>
          <a:p>
            <a:pPr marL="1295400" lvl="2" indent="-381000" eaLnBrk="1" hangingPunct="1">
              <a:buFont typeface="Arial" pitchFamily="34" charset="0"/>
              <a:buChar char="–"/>
            </a:pPr>
            <a:r>
              <a:rPr lang="en-US" altLang="en-US" sz="2000"/>
              <a:t>Generate all itemsets whose support </a:t>
            </a:r>
            <a:r>
              <a:rPr lang="en-US" altLang="en-US" sz="2000">
                <a:sym typeface="Symbol" pitchFamily="18" charset="2"/>
              </a:rPr>
              <a:t> </a:t>
            </a:r>
            <a:r>
              <a:rPr lang="en-US" altLang="en-US" sz="2000"/>
              <a:t>minsup</a:t>
            </a:r>
          </a:p>
          <a:p>
            <a:pPr marL="1295400" lvl="2" indent="-381000" eaLnBrk="1" hangingPunct="1">
              <a:buFont typeface="Arial" pitchFamily="34" charset="0"/>
              <a:buNone/>
            </a:pPr>
            <a:endParaRPr lang="en-US" altLang="en-US" sz="2000"/>
          </a:p>
          <a:p>
            <a:pPr marL="914400" lvl="1" indent="-457200" eaLnBrk="1" hangingPunct="1">
              <a:buFont typeface="Arial" pitchFamily="34" charset="0"/>
              <a:buAutoNum type="arabicPeriod"/>
            </a:pPr>
            <a:r>
              <a:rPr lang="en-US" altLang="en-US" sz="2400">
                <a:solidFill>
                  <a:srgbClr val="FF0000"/>
                </a:solidFill>
              </a:rPr>
              <a:t>Rule Generation</a:t>
            </a:r>
            <a:endParaRPr lang="en-US" altLang="en-US" sz="2400"/>
          </a:p>
          <a:p>
            <a:pPr marL="1295400" lvl="2" indent="-381000" eaLnBrk="1" hangingPunct="1">
              <a:buFont typeface="Arial" pitchFamily="34" charset="0"/>
              <a:buChar char="–"/>
            </a:pPr>
            <a:r>
              <a:rPr lang="en-US" altLang="en-US" sz="2000"/>
              <a:t>Generate high confidence rules from each frequent itemset, where each rule is a binary partitioning of a frequent itemset</a:t>
            </a:r>
          </a:p>
          <a:p>
            <a:pPr marL="533400" indent="-533400" eaLnBrk="1" hangingPunct="1"/>
            <a:endParaRPr lang="en-US" altLang="en-US" sz="2800"/>
          </a:p>
          <a:p>
            <a:pPr marL="533400" indent="-533400" eaLnBrk="1" hangingPunct="1"/>
            <a:r>
              <a:rPr lang="en-US" altLang="en-US" sz="2800"/>
              <a:t>Frequent itemset generation is still computationally expensive</a:t>
            </a:r>
          </a:p>
          <a:p>
            <a:pPr marL="533400" indent="-533400" eaLnBrk="1" hangingPunct="1">
              <a:buFont typeface="Monotype Sorts"/>
              <a:buNone/>
            </a:pP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FA5FE5C7-6F11-4CD3-AAE8-17EACA7E7D12}" type="slidenum">
              <a:rPr lang="en-US" altLang="en-US"/>
              <a:pPr algn="ctr">
                <a:defRPr/>
              </a:pPr>
              <a:t>19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</a:rPr>
              <a:t>Many mining algorithms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There are a large number of them!!</a:t>
            </a:r>
            <a:r>
              <a:rPr lang="en-US" altLang="en-US" sz="2600" dirty="0"/>
              <a:t> </a:t>
            </a:r>
          </a:p>
          <a:p>
            <a:r>
              <a:rPr lang="en-US" altLang="ja-JP" sz="2600" dirty="0"/>
              <a:t>They use different strategies and data structures. </a:t>
            </a:r>
          </a:p>
          <a:p>
            <a:r>
              <a:rPr lang="en-US" altLang="ja-JP" sz="2600" dirty="0"/>
              <a:t>Their resulting sets of rules are all the same. </a:t>
            </a:r>
          </a:p>
          <a:p>
            <a:pPr lvl="1"/>
            <a:r>
              <a:rPr lang="en-US" altLang="ja-JP" sz="2200" dirty="0">
                <a:solidFill>
                  <a:srgbClr val="3333CC"/>
                </a:solidFill>
              </a:rPr>
              <a:t>Given a transaction data set </a:t>
            </a:r>
            <a:r>
              <a:rPr lang="en-US" altLang="ja-JP" sz="2200" i="1" dirty="0">
                <a:solidFill>
                  <a:srgbClr val="3333CC"/>
                </a:solidFill>
              </a:rPr>
              <a:t>T</a:t>
            </a:r>
            <a:r>
              <a:rPr lang="en-US" altLang="ja-JP" sz="2200" dirty="0">
                <a:solidFill>
                  <a:srgbClr val="3333CC"/>
                </a:solidFill>
              </a:rPr>
              <a:t>, and a minimum support and a minimum confidence, the set of association rules existing in </a:t>
            </a:r>
            <a:r>
              <a:rPr lang="en-US" altLang="ja-JP" sz="2200" i="1" dirty="0">
                <a:solidFill>
                  <a:srgbClr val="3333CC"/>
                </a:solidFill>
              </a:rPr>
              <a:t>T</a:t>
            </a:r>
            <a:r>
              <a:rPr lang="en-US" altLang="ja-JP" sz="2200" dirty="0">
                <a:solidFill>
                  <a:srgbClr val="3333CC"/>
                </a:solidFill>
              </a:rPr>
              <a:t> is uniquely determined.</a:t>
            </a:r>
            <a:r>
              <a:rPr lang="en-US" altLang="ja-JP" sz="2200" dirty="0"/>
              <a:t> </a:t>
            </a:r>
          </a:p>
          <a:p>
            <a:r>
              <a:rPr lang="en-US" altLang="ja-JP" sz="2600" dirty="0"/>
              <a:t>Any algorithm should find the same set of rules although their computational efficiencies and memory requirements may be different. </a:t>
            </a:r>
          </a:p>
          <a:p>
            <a:r>
              <a:rPr lang="en-US" altLang="en-US" sz="2600" dirty="0"/>
              <a:t>We study only one: </a:t>
            </a:r>
            <a:r>
              <a:rPr lang="en-US" altLang="en-US" sz="2600" dirty="0">
                <a:solidFill>
                  <a:srgbClr val="FF0000"/>
                </a:solidFill>
              </a:rPr>
              <a:t>the </a:t>
            </a:r>
            <a:r>
              <a:rPr lang="en-US" altLang="en-US" sz="2600" dirty="0" err="1">
                <a:solidFill>
                  <a:srgbClr val="FF0000"/>
                </a:solidFill>
              </a:rPr>
              <a:t>Apriori</a:t>
            </a:r>
            <a:r>
              <a:rPr lang="en-US" altLang="en-US" sz="2600" dirty="0">
                <a:solidFill>
                  <a:srgbClr val="FF0000"/>
                </a:solidFill>
              </a:rPr>
              <a:t> Algorithm</a:t>
            </a:r>
          </a:p>
          <a:p>
            <a:endParaRPr lang="en-US" altLang="en-US" sz="2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492167"/>
          <a:ext cx="8839200" cy="411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375" y="4945266"/>
            <a:ext cx="857250" cy="841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9878" y="4876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today</a:t>
            </a:r>
          </a:p>
        </p:txBody>
      </p:sp>
      <p:sp>
        <p:nvSpPr>
          <p:cNvPr id="7" name="Right Arrow 6"/>
          <p:cNvSpPr/>
          <p:nvPr/>
        </p:nvSpPr>
        <p:spPr>
          <a:xfrm rot="16200000">
            <a:off x="7830312" y="40458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9386" y="3768056"/>
            <a:ext cx="853514" cy="841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4945266"/>
            <a:ext cx="853514" cy="841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375" y="5803152"/>
            <a:ext cx="8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5774660"/>
            <a:ext cx="100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ANN,</a:t>
            </a:r>
          </a:p>
          <a:p>
            <a:r>
              <a:rPr lang="en-US" dirty="0"/>
              <a:t>C&amp;RT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6118" y="4664379"/>
            <a:ext cx="16154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DT,</a:t>
            </a:r>
          </a:p>
          <a:p>
            <a:r>
              <a:rPr lang="en-US" sz="1800" dirty="0"/>
              <a:t>ANN,</a:t>
            </a:r>
          </a:p>
          <a:p>
            <a:r>
              <a:rPr lang="en-US" sz="1800" dirty="0"/>
              <a:t>C&amp;RT,</a:t>
            </a:r>
          </a:p>
          <a:p>
            <a:r>
              <a:rPr lang="en-US" sz="1400" b="1" dirty="0"/>
              <a:t>Log. Regression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7932" y="5449550"/>
            <a:ext cx="723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2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BF51622E-751C-4A67-8659-E958DB7A34EB}" type="slidenum">
              <a:rPr lang="en-US" altLang="en-US"/>
              <a:pPr algn="ctr">
                <a:defRPr/>
              </a:pPr>
              <a:t>20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5425"/>
            <a:ext cx="8001000" cy="990600"/>
          </a:xfrm>
        </p:spPr>
        <p:txBody>
          <a:bodyPr lIns="92075" tIns="46038" rIns="92075" bIns="46038"/>
          <a:lstStyle/>
          <a:p>
            <a:r>
              <a:rPr lang="en-GB" altLang="en-US" sz="4000" b="1" dirty="0">
                <a:solidFill>
                  <a:srgbClr val="0000FF"/>
                </a:solidFill>
              </a:rPr>
              <a:t>The </a:t>
            </a:r>
            <a:r>
              <a:rPr lang="en-GB" altLang="en-US" sz="4000" b="1" dirty="0" err="1">
                <a:solidFill>
                  <a:srgbClr val="0000FF"/>
                </a:solidFill>
              </a:rPr>
              <a:t>Apriori</a:t>
            </a:r>
            <a:r>
              <a:rPr lang="en-GB" altLang="en-US" sz="4000" b="1" dirty="0">
                <a:solidFill>
                  <a:srgbClr val="0000FF"/>
                </a:solidFill>
              </a:rPr>
              <a:t> algorithm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60463"/>
            <a:ext cx="8458200" cy="5195887"/>
          </a:xfrm>
        </p:spPr>
        <p:txBody>
          <a:bodyPr lIns="92075" tIns="46038" rIns="92075" bIns="46038"/>
          <a:lstStyle/>
          <a:p>
            <a:r>
              <a:rPr lang="en-GB" altLang="en-US" b="1" dirty="0">
                <a:solidFill>
                  <a:srgbClr val="FF0000"/>
                </a:solidFill>
              </a:rPr>
              <a:t>The best known algorithm</a:t>
            </a:r>
          </a:p>
          <a:p>
            <a:r>
              <a:rPr lang="en-GB" altLang="en-US" b="1" dirty="0">
                <a:solidFill>
                  <a:srgbClr val="FF0000"/>
                </a:solidFill>
              </a:rPr>
              <a:t>Two steps</a:t>
            </a:r>
            <a:r>
              <a:rPr lang="en-GB" altLang="en-US" dirty="0"/>
              <a:t>:</a:t>
            </a:r>
          </a:p>
          <a:p>
            <a:pPr lvl="1"/>
            <a:r>
              <a:rPr lang="en-GB" altLang="en-US" dirty="0"/>
              <a:t>Find all </a:t>
            </a:r>
            <a:r>
              <a:rPr lang="en-GB" altLang="en-US" dirty="0" err="1"/>
              <a:t>itemsets</a:t>
            </a:r>
            <a:r>
              <a:rPr lang="en-GB" altLang="en-US" dirty="0"/>
              <a:t> that have minimum support (</a:t>
            </a:r>
            <a:r>
              <a:rPr lang="en-GB" altLang="en-US" i="1" dirty="0">
                <a:solidFill>
                  <a:srgbClr val="FF0000"/>
                </a:solidFill>
              </a:rPr>
              <a:t>frequent </a:t>
            </a:r>
            <a:r>
              <a:rPr lang="en-GB" altLang="en-US" i="1" dirty="0" err="1">
                <a:solidFill>
                  <a:srgbClr val="FF0000"/>
                </a:solidFill>
              </a:rPr>
              <a:t>itemsets</a:t>
            </a:r>
            <a:r>
              <a:rPr lang="en-GB" altLang="en-US" dirty="0"/>
              <a:t>)</a:t>
            </a:r>
          </a:p>
          <a:p>
            <a:pPr lvl="1"/>
            <a:r>
              <a:rPr lang="en-GB" altLang="en-US" dirty="0"/>
              <a:t>Use frequent </a:t>
            </a:r>
            <a:r>
              <a:rPr lang="en-GB" altLang="en-US" dirty="0" err="1"/>
              <a:t>itemsets</a:t>
            </a:r>
            <a:r>
              <a:rPr lang="en-GB" altLang="en-US" dirty="0"/>
              <a:t> to </a:t>
            </a:r>
            <a:r>
              <a:rPr lang="en-GB" altLang="en-US" dirty="0">
                <a:solidFill>
                  <a:srgbClr val="FF0000"/>
                </a:solidFill>
              </a:rPr>
              <a:t>generate rules</a:t>
            </a:r>
            <a:r>
              <a:rPr lang="en-GB" altLang="en-US" dirty="0"/>
              <a:t>. </a:t>
            </a:r>
          </a:p>
          <a:p>
            <a:r>
              <a:rPr lang="en-GB" altLang="en-US" dirty="0"/>
              <a:t>E.g., a frequent </a:t>
            </a:r>
            <a:r>
              <a:rPr lang="en-GB" altLang="en-US" dirty="0" err="1"/>
              <a:t>itemset</a:t>
            </a:r>
            <a:endParaRPr lang="en-GB" altLang="en-US" sz="25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en-US" sz="2500" dirty="0"/>
              <a:t>		</a:t>
            </a:r>
            <a:r>
              <a:rPr lang="en-GB" altLang="en-US" sz="2500" dirty="0">
                <a:solidFill>
                  <a:srgbClr val="7030A0"/>
                </a:solidFill>
              </a:rPr>
              <a:t>{Chicken, Clothes, Milk}       [sup = 3/7]</a:t>
            </a:r>
            <a:endParaRPr lang="en-GB" altLang="en-US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en-US" dirty="0"/>
              <a:t>and two rule from the frequent </a:t>
            </a:r>
            <a:r>
              <a:rPr lang="en-GB" altLang="en-US" dirty="0" err="1"/>
              <a:t>itemset</a:t>
            </a:r>
            <a:endParaRPr lang="en-GB" altLang="en-US" dirty="0"/>
          </a:p>
          <a:p>
            <a:pPr lvl="1">
              <a:buFont typeface="Wingdings" pitchFamily="2" charset="2"/>
              <a:buNone/>
            </a:pPr>
            <a:r>
              <a:rPr lang="en-GB" altLang="en-US" dirty="0"/>
              <a:t>		</a:t>
            </a:r>
            <a:r>
              <a:rPr lang="en-GB" altLang="en-US" sz="2400" dirty="0">
                <a:solidFill>
                  <a:srgbClr val="7030A0"/>
                </a:solidFill>
              </a:rPr>
              <a:t>Clothes </a:t>
            </a:r>
            <a:r>
              <a:rPr lang="en-GB" altLang="en-US" sz="2400" dirty="0">
                <a:solidFill>
                  <a:srgbClr val="7030A0"/>
                </a:solidFill>
                <a:sym typeface="Symbol" pitchFamily="18" charset="2"/>
              </a:rPr>
              <a:t> </a:t>
            </a:r>
            <a:r>
              <a:rPr lang="en-GB" altLang="en-US" sz="2400" dirty="0">
                <a:solidFill>
                  <a:srgbClr val="7030A0"/>
                </a:solidFill>
              </a:rPr>
              <a:t>Milk, Chicken	    [sup = 3/7, </a:t>
            </a:r>
            <a:r>
              <a:rPr lang="en-GB" altLang="en-US" sz="2400" dirty="0" err="1">
                <a:solidFill>
                  <a:srgbClr val="7030A0"/>
                </a:solidFill>
              </a:rPr>
              <a:t>conf</a:t>
            </a:r>
            <a:r>
              <a:rPr lang="en-GB" altLang="en-US" sz="2400" dirty="0">
                <a:solidFill>
                  <a:srgbClr val="7030A0"/>
                </a:solidFill>
              </a:rPr>
              <a:t> = ?]</a:t>
            </a:r>
          </a:p>
          <a:p>
            <a:pPr lvl="1">
              <a:buFont typeface="Wingdings" pitchFamily="2" charset="2"/>
              <a:buNone/>
            </a:pPr>
            <a:r>
              <a:rPr lang="en-GB" altLang="en-US" sz="2400" dirty="0">
                <a:solidFill>
                  <a:srgbClr val="7030A0"/>
                </a:solidFill>
              </a:rPr>
              <a:t>      </a:t>
            </a:r>
            <a:r>
              <a:rPr lang="en-US" altLang="en-US" sz="2400" dirty="0">
                <a:solidFill>
                  <a:srgbClr val="7030A0"/>
                </a:solidFill>
              </a:rPr>
              <a:t>Clothes, Milk -</a:t>
            </a:r>
            <a:r>
              <a:rPr lang="en-US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olidFill>
                  <a:srgbClr val="7030A0"/>
                </a:solidFill>
              </a:rPr>
              <a:t> Chicken	    [sup = 3/7, </a:t>
            </a:r>
            <a:r>
              <a:rPr lang="en-US" altLang="en-US" sz="2400" dirty="0" err="1">
                <a:solidFill>
                  <a:srgbClr val="7030A0"/>
                </a:solidFill>
              </a:rPr>
              <a:t>conf</a:t>
            </a:r>
            <a:r>
              <a:rPr lang="en-US" altLang="en-US" sz="2400" dirty="0">
                <a:solidFill>
                  <a:srgbClr val="7030A0"/>
                </a:solidFill>
              </a:rPr>
              <a:t> = ?]</a:t>
            </a:r>
          </a:p>
          <a:p>
            <a:pPr lvl="1">
              <a:buFont typeface="Wingdings" pitchFamily="2" charset="2"/>
              <a:buNone/>
            </a:pPr>
            <a:endParaRPr lang="en-GB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5E51A2A4-7603-4677-92DB-0C3049BF3D65}" type="slidenum">
              <a:rPr lang="en-US" altLang="en-US"/>
              <a:pPr algn="ctr">
                <a:defRPr/>
              </a:pPr>
              <a:t>21</a:t>
            </a:fld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7793037" cy="114300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00FF"/>
                </a:solidFill>
              </a:rPr>
              <a:t>Step 1: Mining all frequent </a:t>
            </a:r>
            <a:r>
              <a:rPr lang="en-US" altLang="en-US" sz="4000" b="1" dirty="0" err="1">
                <a:solidFill>
                  <a:srgbClr val="0000FF"/>
                </a:solidFill>
              </a:rPr>
              <a:t>itemsets</a:t>
            </a:r>
            <a:endParaRPr lang="en-US" altLang="en-US" sz="3600" b="1" dirty="0">
              <a:solidFill>
                <a:srgbClr val="0000FF"/>
              </a:solidFill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8497888" cy="251301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frequent </a:t>
            </a:r>
            <a:r>
              <a:rPr lang="en-US" altLang="en-US" i="1" dirty="0" err="1">
                <a:solidFill>
                  <a:srgbClr val="FF0000"/>
                </a:solidFill>
              </a:rPr>
              <a:t>itemset</a:t>
            </a:r>
            <a:r>
              <a:rPr lang="en-US" altLang="en-US" dirty="0"/>
              <a:t> is an </a:t>
            </a:r>
            <a:r>
              <a:rPr lang="en-US" altLang="en-US" dirty="0" err="1"/>
              <a:t>itemset</a:t>
            </a:r>
            <a:r>
              <a:rPr lang="en-US" altLang="en-US" dirty="0"/>
              <a:t> whose support  is </a:t>
            </a:r>
            <a:r>
              <a:rPr lang="en-US" altLang="en-US" dirty="0">
                <a:cs typeface="Times New Roman" pitchFamily="18" charset="0"/>
              </a:rPr>
              <a:t>≥</a:t>
            </a:r>
            <a:r>
              <a:rPr lang="en-US" altLang="en-US" dirty="0"/>
              <a:t> </a:t>
            </a:r>
            <a:r>
              <a:rPr lang="en-US" altLang="en-US" dirty="0" err="1"/>
              <a:t>minsup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Key idea: </a:t>
            </a:r>
            <a:r>
              <a:rPr lang="en-US" altLang="en-US" dirty="0">
                <a:solidFill>
                  <a:srgbClr val="3333CC"/>
                </a:solidFill>
              </a:rPr>
              <a:t>The </a:t>
            </a:r>
            <a:r>
              <a:rPr lang="en-US" altLang="en-US" dirty="0" err="1">
                <a:solidFill>
                  <a:srgbClr val="3333CC"/>
                </a:solidFill>
              </a:rPr>
              <a:t>apriori</a:t>
            </a:r>
            <a:r>
              <a:rPr lang="en-US" altLang="en-US" dirty="0">
                <a:solidFill>
                  <a:srgbClr val="3333CC"/>
                </a:solidFill>
              </a:rPr>
              <a:t> property</a:t>
            </a:r>
            <a:r>
              <a:rPr lang="en-US" altLang="en-US" dirty="0"/>
              <a:t>: </a:t>
            </a:r>
            <a:r>
              <a:rPr lang="en-US" altLang="en-US" b="1" dirty="0">
                <a:solidFill>
                  <a:srgbClr val="002060"/>
                </a:solidFill>
              </a:rPr>
              <a:t>all subsets of a frequent </a:t>
            </a:r>
            <a:r>
              <a:rPr lang="en-US" altLang="en-US" b="1" dirty="0" err="1">
                <a:solidFill>
                  <a:srgbClr val="002060"/>
                </a:solidFill>
              </a:rPr>
              <a:t>itemset</a:t>
            </a:r>
            <a:r>
              <a:rPr lang="en-US" altLang="en-US" b="1" dirty="0">
                <a:solidFill>
                  <a:srgbClr val="002060"/>
                </a:solidFill>
              </a:rPr>
              <a:t> are also frequent </a:t>
            </a:r>
            <a:r>
              <a:rPr lang="en-US" altLang="en-US" b="1" dirty="0" err="1">
                <a:solidFill>
                  <a:srgbClr val="002060"/>
                </a:solidFill>
              </a:rPr>
              <a:t>itemsets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2262188" y="48514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AB     AC    AD     BC    BD    CD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2338388" y="5765800"/>
            <a:ext cx="349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          B                  C             D</a:t>
            </a: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2262188" y="3860800"/>
            <a:ext cx="376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ABC        ABD       ACD        BCD</a:t>
            </a:r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 flipH="1">
            <a:off x="2643188" y="4241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3633788" y="4241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3633788" y="4241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 flipV="1">
            <a:off x="2490788" y="523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>
            <a:off x="2490788" y="5232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 flipH="1">
            <a:off x="2490788" y="5232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3862388" y="5232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 flipH="1">
            <a:off x="3328988" y="52324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>
            <a:off x="5157788" y="5232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763000" cy="6858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Mining Association Rules</a:t>
            </a:r>
            <a:r>
              <a:rPr lang="en-US" altLang="en-US" sz="4000" b="1" dirty="0">
                <a:solidFill>
                  <a:srgbClr val="0000FF"/>
                </a:solidFill>
                <a:cs typeface="Tahoma" pitchFamily="34" charset="0"/>
              </a:rPr>
              <a:t>—An </a:t>
            </a:r>
            <a:r>
              <a:rPr lang="en-US" altLang="en-US" sz="40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114800"/>
            <a:ext cx="8229600" cy="2438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/>
              <a:t>For rule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</a:t>
            </a:r>
            <a:r>
              <a:rPr lang="en-US" altLang="en-US" sz="2400" dirty="0"/>
              <a:t> </a:t>
            </a:r>
            <a:r>
              <a:rPr lang="en-US" altLang="en-US" sz="2400" i="1" dirty="0"/>
              <a:t>C</a:t>
            </a:r>
            <a:r>
              <a:rPr lang="en-US" altLang="en-US" sz="2400" dirty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/>
              <a:t>support = support({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Math B"/>
              </a:rPr>
              <a:t>,</a:t>
            </a:r>
            <a:r>
              <a:rPr lang="en-US" altLang="en-US" sz="2400" i="1" dirty="0"/>
              <a:t>C</a:t>
            </a:r>
            <a:r>
              <a:rPr lang="en-US" altLang="en-US" sz="2400" dirty="0"/>
              <a:t>}) = 50%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/>
              <a:t>confidence = support({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Math B"/>
              </a:rPr>
              <a:t>,</a:t>
            </a:r>
            <a:r>
              <a:rPr lang="en-US" altLang="en-US" sz="2400" i="1" dirty="0"/>
              <a:t>C</a:t>
            </a:r>
            <a:r>
              <a:rPr lang="en-US" altLang="en-US" sz="2400" dirty="0"/>
              <a:t>})/support({</a:t>
            </a:r>
            <a:r>
              <a:rPr lang="en-US" altLang="en-US" sz="2400" i="1" dirty="0"/>
              <a:t>A</a:t>
            </a:r>
            <a:r>
              <a:rPr lang="en-US" altLang="en-US" sz="2400" dirty="0"/>
              <a:t>}) = 66.6%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hlink"/>
                </a:solidFill>
              </a:rPr>
              <a:t>Apriori</a:t>
            </a:r>
            <a:r>
              <a:rPr lang="en-US" altLang="en-US" sz="2400" dirty="0"/>
              <a:t> principle: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u="sng" dirty="0">
                <a:solidFill>
                  <a:schemeClr val="hlink"/>
                </a:solidFill>
              </a:rPr>
              <a:t>Any subset of a frequent </a:t>
            </a:r>
            <a:r>
              <a:rPr lang="en-US" altLang="en-US" sz="2400" u="sng" dirty="0" err="1">
                <a:solidFill>
                  <a:schemeClr val="hlink"/>
                </a:solidFill>
              </a:rPr>
              <a:t>itemset</a:t>
            </a:r>
            <a:r>
              <a:rPr lang="en-US" altLang="en-US" sz="2400" u="sng" dirty="0">
                <a:solidFill>
                  <a:schemeClr val="hlink"/>
                </a:solidFill>
              </a:rPr>
              <a:t> must also be frequent </a:t>
            </a:r>
            <a:r>
              <a:rPr lang="en-US" altLang="en-US" sz="2400" u="sng" dirty="0" err="1">
                <a:solidFill>
                  <a:schemeClr val="hlink"/>
                </a:solidFill>
              </a:rPr>
              <a:t>itemset</a:t>
            </a:r>
            <a:endParaRPr lang="en-US" altLang="en-US" sz="2400" u="sng" dirty="0">
              <a:solidFill>
                <a:schemeClr val="hlink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15F4E-A26D-454F-BB68-03A23980B7F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93675" y="1682750"/>
          <a:ext cx="40020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Worksheet" r:id="rId3" imgW="3941280" imgH="1921320" progId="Excel.Sheet.8">
                  <p:embed/>
                </p:oleObj>
              </mc:Choice>
              <mc:Fallback>
                <p:oleObj name="Worksheet" r:id="rId3" imgW="3941280" imgH="192132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82750"/>
                        <a:ext cx="400208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5105400" y="2743200"/>
          <a:ext cx="367665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Worksheet" r:id="rId5" imgW="3237840" imgH="1734840" progId="Excel.Sheet.8">
                  <p:embed/>
                </p:oleObj>
              </mc:Choice>
              <mc:Fallback>
                <p:oleObj name="Worksheet" r:id="rId5" imgW="3237840" imgH="173484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43200"/>
                        <a:ext cx="367665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4895850" y="1782763"/>
            <a:ext cx="2814638" cy="822325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Min. support 50%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Min. confidence 50%</a:t>
            </a:r>
          </a:p>
        </p:txBody>
      </p:sp>
      <p:cxnSp>
        <p:nvCxnSpPr>
          <p:cNvPr id="29704" name="AutoShape 7"/>
          <p:cNvCxnSpPr>
            <a:cxnSpLocks noChangeShapeType="1"/>
          </p:cNvCxnSpPr>
          <p:nvPr/>
        </p:nvCxnSpPr>
        <p:spPr bwMode="auto">
          <a:xfrm>
            <a:off x="4195763" y="2654300"/>
            <a:ext cx="909637" cy="977900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5562600" y="1143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User specifies these</a:t>
            </a:r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H="1">
            <a:off x="54102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Steps in Association Rule Discovery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410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Find the </a:t>
            </a:r>
            <a:r>
              <a:rPr lang="en-US" altLang="en-US" sz="2800" i="1" dirty="0">
                <a:solidFill>
                  <a:srgbClr val="FF0000"/>
                </a:solidFill>
              </a:rPr>
              <a:t>frequent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itemsets</a:t>
            </a:r>
            <a:endParaRPr lang="en-US" altLang="en-US" sz="2800" dirty="0"/>
          </a:p>
          <a:p>
            <a:pPr lvl="1" eaLnBrk="1" hangingPunct="1"/>
            <a:endParaRPr lang="en-US" altLang="en-US" sz="1200" dirty="0"/>
          </a:p>
          <a:p>
            <a:pPr lvl="1" eaLnBrk="1" hangingPunct="1"/>
            <a:r>
              <a:rPr lang="en-US" altLang="en-US" sz="2400" dirty="0"/>
              <a:t>Frequent item sets are the sets of items that have minimum support</a:t>
            </a:r>
          </a:p>
          <a:p>
            <a:pPr lvl="1" eaLnBrk="1" hangingPunct="1"/>
            <a:endParaRPr lang="en-US" altLang="en-US" sz="1200" dirty="0"/>
          </a:p>
          <a:p>
            <a:pPr lvl="1" eaLnBrk="1" hangingPunct="1"/>
            <a:r>
              <a:rPr lang="en-US" altLang="en-US" sz="2400" b="1" dirty="0">
                <a:solidFill>
                  <a:srgbClr val="00B050"/>
                </a:solidFill>
              </a:rPr>
              <a:t>if {AB} is a frequent </a:t>
            </a:r>
            <a:r>
              <a:rPr lang="en-US" altLang="en-US" sz="2400" b="1" dirty="0" err="1">
                <a:solidFill>
                  <a:srgbClr val="00B050"/>
                </a:solidFill>
              </a:rPr>
              <a:t>itemset</a:t>
            </a:r>
            <a:r>
              <a:rPr lang="en-US" altLang="en-US" sz="2400" b="1" dirty="0">
                <a:solidFill>
                  <a:srgbClr val="00B050"/>
                </a:solidFill>
              </a:rPr>
              <a:t>, both {A} and {B} are frequent </a:t>
            </a:r>
            <a:r>
              <a:rPr lang="en-US" altLang="en-US" sz="2400" b="1" dirty="0" err="1">
                <a:solidFill>
                  <a:srgbClr val="00B050"/>
                </a:solidFill>
              </a:rPr>
              <a:t>itemsets</a:t>
            </a:r>
            <a:endParaRPr lang="en-US" altLang="en-US" sz="2400" b="1" dirty="0">
              <a:solidFill>
                <a:srgbClr val="00B050"/>
              </a:solidFill>
            </a:endParaRPr>
          </a:p>
          <a:p>
            <a:pPr lvl="2" eaLnBrk="1" hangingPunct="1"/>
            <a:r>
              <a:rPr lang="en-US" altLang="en-US" b="1" dirty="0">
                <a:solidFill>
                  <a:srgbClr val="00B050"/>
                </a:solidFill>
              </a:rPr>
              <a:t>this also means that if an </a:t>
            </a:r>
            <a:r>
              <a:rPr lang="en-US" altLang="en-US" b="1" dirty="0" err="1">
                <a:solidFill>
                  <a:srgbClr val="00B050"/>
                </a:solidFill>
              </a:rPr>
              <a:t>itemset</a:t>
            </a:r>
            <a:r>
              <a:rPr lang="en-US" altLang="en-US" b="1" dirty="0">
                <a:solidFill>
                  <a:srgbClr val="00B050"/>
                </a:solidFill>
              </a:rPr>
              <a:t>  doesn’t satisfy minimum support, none of its supersets will satisfy minimum support (this is essential for pruning search space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sz="1100" dirty="0"/>
          </a:p>
          <a:p>
            <a:pPr lvl="1" eaLnBrk="1" hangingPunct="1"/>
            <a:r>
              <a:rPr lang="en-US" altLang="en-US" sz="2000" dirty="0"/>
              <a:t>Iteratively find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with cardinality from 1 to k (k-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)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400" dirty="0"/>
              <a:t>Use the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to generate association rules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FF"/>
                </a:solidFill>
              </a:rPr>
              <a:t>Frequent </a:t>
            </a:r>
            <a:r>
              <a:rPr lang="en-US" altLang="en-US" b="1" dirty="0" err="1">
                <a:solidFill>
                  <a:srgbClr val="0000FF"/>
                </a:solidFill>
              </a:rPr>
              <a:t>Itemset</a:t>
            </a:r>
            <a:r>
              <a:rPr lang="en-US" altLang="en-US" b="1" dirty="0">
                <a:solidFill>
                  <a:srgbClr val="0000FF"/>
                </a:solidFill>
              </a:rPr>
              <a:t> Generation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58760-30D0-4CE8-A93B-B8FFDF9CF22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pitchFamily="34" charset="0"/>
              </a:rPr>
              <a:t>Given d items, there are 2</a:t>
            </a:r>
            <a:r>
              <a:rPr lang="en-US" altLang="en-US" sz="2000" b="1" baseline="30000">
                <a:latin typeface="Arial" pitchFamily="34" charset="0"/>
              </a:rPr>
              <a:t>d</a:t>
            </a:r>
            <a:r>
              <a:rPr lang="en-US" altLang="en-US" sz="2000" b="1">
                <a:latin typeface="Arial" pitchFamily="34" charset="0"/>
              </a:rPr>
              <a:t> possible candidate itemsets</a:t>
            </a:r>
            <a:endParaRPr lang="en-US" altLang="en-US" sz="2000" b="1">
              <a:latin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212E7-0635-4207-9CF4-C23FC8E6191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34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Illustrating </a:t>
            </a:r>
            <a:r>
              <a:rPr lang="en-US" altLang="en-US" sz="4000" b="1" dirty="0" err="1">
                <a:solidFill>
                  <a:srgbClr val="0000FF"/>
                </a:solidFill>
              </a:rPr>
              <a:t>Apriori</a:t>
            </a:r>
            <a:r>
              <a:rPr lang="en-US" altLang="en-US" sz="4000" b="1" dirty="0">
                <a:solidFill>
                  <a:srgbClr val="0000FF"/>
                </a:solidFill>
              </a:rPr>
              <a:t> Principle</a:t>
            </a:r>
          </a:p>
        </p:txBody>
      </p:sp>
      <p:grpSp>
        <p:nvGrpSpPr>
          <p:cNvPr id="31748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31752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248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0C6D9C"/>
                  </a:solidFill>
                  <a:latin typeface="Arial" pitchFamily="34" charset="0"/>
                </a:rPr>
                <a:t>Found to be Infrequent</a:t>
              </a:r>
              <a:r>
                <a:rPr lang="en-US" altLang="en-US" sz="2000" dirty="0">
                  <a:solidFill>
                    <a:srgbClr val="0C6D9C"/>
                  </a:solidFill>
                  <a:latin typeface="Arial" pitchFamily="34" charset="0"/>
                  <a:sym typeface="Symbol" pitchFamily="18" charset="2"/>
                </a:rPr>
                <a:t>( does not have </a:t>
              </a:r>
              <a:r>
                <a:rPr lang="en-US" altLang="en-US" sz="2000" dirty="0" err="1">
                  <a:solidFill>
                    <a:srgbClr val="0C6D9C"/>
                  </a:solidFill>
                  <a:latin typeface="Arial" pitchFamily="34" charset="0"/>
                  <a:sym typeface="Symbol" pitchFamily="18" charset="2"/>
                </a:rPr>
                <a:t>minsupport</a:t>
              </a:r>
              <a:r>
                <a:rPr lang="en-US" altLang="en-US" sz="2000" dirty="0">
                  <a:solidFill>
                    <a:srgbClr val="0C6D9C"/>
                  </a:solidFill>
                  <a:latin typeface="Arial" pitchFamily="34" charset="0"/>
                  <a:sym typeface="Symbol" pitchFamily="18" charset="2"/>
                </a:rPr>
                <a:t>) </a:t>
              </a:r>
            </a:p>
          </p:txBody>
        </p:sp>
        <p:graphicFrame>
          <p:nvGraphicFramePr>
            <p:cNvPr id="31754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1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31750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2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Arial" pitchFamily="34" charset="0"/>
                </a:rPr>
                <a:t>Pruned supersets</a:t>
              </a:r>
              <a:endParaRPr lang="en-US" altLang="en-US" sz="2000">
                <a:solidFill>
                  <a:srgbClr val="FF00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00FF"/>
                </a:solidFill>
              </a:rPr>
              <a:t>The </a:t>
            </a:r>
            <a:r>
              <a:rPr lang="en-US" altLang="en-US" sz="3200" b="1" dirty="0" err="1">
                <a:solidFill>
                  <a:srgbClr val="0000FF"/>
                </a:solidFill>
              </a:rPr>
              <a:t>Apriori</a:t>
            </a:r>
            <a:r>
              <a:rPr lang="en-US" altLang="en-US" sz="3200" b="1" dirty="0">
                <a:solidFill>
                  <a:srgbClr val="0000FF"/>
                </a:solidFill>
              </a:rPr>
              <a:t> Algorithm </a:t>
            </a:r>
            <a:r>
              <a:rPr lang="en-US" altLang="en-US" sz="3200" b="1" dirty="0">
                <a:solidFill>
                  <a:srgbClr val="0000FF"/>
                </a:solidFill>
                <a:cs typeface="Tahoma" pitchFamily="34" charset="0"/>
              </a:rPr>
              <a:t>—</a:t>
            </a:r>
            <a:r>
              <a:rPr lang="en-US" altLang="en-US" sz="3200" b="1" dirty="0">
                <a:solidFill>
                  <a:srgbClr val="0000FF"/>
                </a:solidFill>
              </a:rPr>
              <a:t> Example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/>
              <a:t>(</a:t>
            </a:r>
            <a:r>
              <a:rPr lang="en-US" altLang="en-US" sz="1800" b="1" dirty="0" err="1"/>
              <a:t>minsup</a:t>
            </a:r>
            <a:r>
              <a:rPr lang="en-US" altLang="en-US" sz="1800" b="1" dirty="0"/>
              <a:t> = 50%)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9713" y="6356350"/>
            <a:ext cx="2133600" cy="365125"/>
          </a:xfrm>
        </p:spPr>
        <p:txBody>
          <a:bodyPr/>
          <a:lstStyle/>
          <a:p>
            <a:pPr>
              <a:defRPr/>
            </a:pPr>
            <a:fld id="{15B2E9C4-FD1B-4505-9BA4-1A244AB8EEE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1170435" name="Object 3"/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8" name="Worksheet" r:id="rId3" imgW="1661760" imgH="1734840" progId="Excel.Sheet.8">
                  <p:embed/>
                </p:oleObj>
              </mc:Choice>
              <mc:Fallback>
                <p:oleObj name="Worksheet" r:id="rId3" imgW="1661760" imgH="173484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795463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Database D</a:t>
            </a:r>
          </a:p>
        </p:txBody>
      </p:sp>
      <p:graphicFrame>
        <p:nvGraphicFramePr>
          <p:cNvPr id="1170437" name="Object 5"/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9" name="Worksheet" r:id="rId5" imgW="1614240" imgH="2076120" progId="Excel.Sheet.8">
                  <p:embed/>
                </p:oleObj>
              </mc:Choice>
              <mc:Fallback>
                <p:oleObj name="Worksheet" r:id="rId5" imgW="1614240" imgH="207612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38" name="Object 6"/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0" name="Worksheet" r:id="rId7" imgW="1614240" imgH="1734840" progId="Excel.Sheet.8">
                  <p:embed/>
                </p:oleObj>
              </mc:Choice>
              <mc:Fallback>
                <p:oleObj name="Worksheet" r:id="rId7" imgW="1614240" imgH="173484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39" name="Text Box 7"/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Scan D</a:t>
            </a:r>
          </a:p>
        </p:txBody>
      </p:sp>
      <p:sp>
        <p:nvSpPr>
          <p:cNvPr id="1170440" name="Line 8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0441" name="Text Box 9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  <a:r>
              <a:rPr lang="en-US" alt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L</a:t>
            </a:r>
            <a:r>
              <a:rPr lang="en-US" altLang="en-US" sz="2400" i="1" baseline="-250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170443" name="Object 11"/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1" name="Worksheet" r:id="rId9" imgW="987480" imgH="2417400" progId="Excel.Sheet.8">
                  <p:embed/>
                </p:oleObj>
              </mc:Choice>
              <mc:Fallback>
                <p:oleObj name="Worksheet" r:id="rId9" imgW="987480" imgH="2417400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381375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44" name="Object 12"/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2" name="Worksheet" r:id="rId11" imgW="1576080" imgH="2417400" progId="Excel.Sheet.8">
                  <p:embed/>
                </p:oleObj>
              </mc:Choice>
              <mc:Fallback>
                <p:oleObj name="Worksheet" r:id="rId11" imgW="1576080" imgH="2417400" progId="Excel.Shee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45" name="Object 13"/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3" name="Worksheet" r:id="rId13" imgW="1576080" imgH="1734840" progId="Excel.Sheet.8">
                  <p:embed/>
                </p:oleObj>
              </mc:Choice>
              <mc:Fallback>
                <p:oleObj name="Worksheet" r:id="rId13" imgW="1576080" imgH="1734840" progId="Excel.Shee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756025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46" name="Text Box 14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L</a:t>
            </a:r>
            <a:r>
              <a:rPr lang="en-US" alt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170447" name="Text Box 15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  <a:r>
              <a:rPr lang="en-US" alt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170448" name="Text Box 16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  <a:r>
              <a:rPr lang="en-US" alt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170449" name="Line 17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0450" name="Text Box 18"/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Scan D</a:t>
            </a:r>
          </a:p>
        </p:txBody>
      </p:sp>
      <p:sp>
        <p:nvSpPr>
          <p:cNvPr id="1170451" name="AutoShape 19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1170452" name="Line 20"/>
          <p:cNvSpPr>
            <a:spLocks noChangeShapeType="1"/>
          </p:cNvSpPr>
          <p:nvPr/>
        </p:nvSpPr>
        <p:spPr bwMode="auto">
          <a:xfrm>
            <a:off x="39703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0453" name="Text Box 21"/>
          <p:cNvSpPr txBox="1">
            <a:spLocks noChangeArrowheads="1"/>
          </p:cNvSpPr>
          <p:nvPr/>
        </p:nvSpPr>
        <p:spPr bwMode="auto">
          <a:xfrm>
            <a:off x="21336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C</a:t>
            </a:r>
            <a:r>
              <a:rPr lang="en-US" alt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170454" name="Text Box 22"/>
          <p:cNvSpPr txBox="1">
            <a:spLocks noChangeArrowheads="1"/>
          </p:cNvSpPr>
          <p:nvPr/>
        </p:nvSpPr>
        <p:spPr bwMode="auto">
          <a:xfrm>
            <a:off x="55499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L</a:t>
            </a:r>
            <a:r>
              <a:rPr lang="en-US" altLang="en-US" sz="2400" i="1" baseline="-25000"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1170455" name="Object 23"/>
          <p:cNvGraphicFramePr>
            <a:graphicFrameLocks noChangeAspect="1"/>
          </p:cNvGraphicFramePr>
          <p:nvPr/>
        </p:nvGraphicFramePr>
        <p:xfrm>
          <a:off x="2601913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4" name="Worksheet" r:id="rId15" imgW="987480" imgH="711000" progId="Excel.Sheet.8">
                  <p:embed/>
                </p:oleObj>
              </mc:Choice>
              <mc:Fallback>
                <p:oleObj name="Worksheet" r:id="rId15" imgW="987480" imgH="711000" progId="Excel.Shee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56" name="Text Box 24"/>
          <p:cNvSpPr txBox="1">
            <a:spLocks noChangeArrowheads="1"/>
          </p:cNvSpPr>
          <p:nvPr/>
        </p:nvSpPr>
        <p:spPr bwMode="auto">
          <a:xfrm>
            <a:off x="4167188" y="588168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1170457" name="Object 25"/>
          <p:cNvGraphicFramePr>
            <a:graphicFrameLocks noChangeAspect="1"/>
          </p:cNvGraphicFramePr>
          <p:nvPr/>
        </p:nvGraphicFramePr>
        <p:xfrm>
          <a:off x="6003925" y="5835650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5" name="Worksheet" r:id="rId17" imgW="1576080" imgH="701640" progId="Excel.Sheet.8">
                  <p:embed/>
                </p:oleObj>
              </mc:Choice>
              <mc:Fallback>
                <p:oleObj name="Worksheet" r:id="rId17" imgW="1576080" imgH="701640" progId="Excel.Shee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5835650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58" name="AutoShape 26"/>
          <p:cNvSpPr>
            <a:spLocks noChangeArrowheads="1"/>
          </p:cNvSpPr>
          <p:nvPr/>
        </p:nvSpPr>
        <p:spPr bwMode="auto">
          <a:xfrm>
            <a:off x="1524000" y="5608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1170459" name="Line 27"/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0460" name="Line 28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39" grpId="0"/>
      <p:bldP spid="1170440" grpId="0" animBg="1"/>
      <p:bldP spid="1170441" grpId="0"/>
      <p:bldP spid="1170442" grpId="0"/>
      <p:bldP spid="1170446" grpId="0"/>
      <p:bldP spid="1170447" grpId="0"/>
      <p:bldP spid="1170448" grpId="0"/>
      <p:bldP spid="1170449" grpId="0" animBg="1"/>
      <p:bldP spid="1170450" grpId="0"/>
      <p:bldP spid="1170451" grpId="0" animBg="1"/>
      <p:bldP spid="1170452" grpId="0" animBg="1"/>
      <p:bldP spid="1170453" grpId="0"/>
      <p:bldP spid="1170454" grpId="0"/>
      <p:bldP spid="1170456" grpId="0"/>
      <p:bldP spid="1170458" grpId="0" animBg="1"/>
      <p:bldP spid="1170459" grpId="0" animBg="1"/>
      <p:bldP spid="11704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FF9D6CF4-50E2-4ADB-B229-D36FF12D760E}" type="slidenum">
              <a:rPr lang="en-US" altLang="en-US"/>
              <a:pPr algn="ctr">
                <a:defRPr/>
              </a:pPr>
              <a:t>27</a:t>
            </a:fld>
            <a:endParaRPr lang="en-US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0000FF"/>
                </a:solidFill>
              </a:rPr>
              <a:t>Step 2: Generating rules from frequent </a:t>
            </a:r>
            <a:r>
              <a:rPr lang="en-US" altLang="en-US" sz="3600" b="1" dirty="0" err="1">
                <a:solidFill>
                  <a:srgbClr val="0000FF"/>
                </a:solidFill>
              </a:rPr>
              <a:t>itemsets</a:t>
            </a:r>
            <a:endParaRPr lang="en-US" altLang="en-US" sz="3600" b="1" dirty="0">
              <a:solidFill>
                <a:srgbClr val="0000FF"/>
              </a:solidFill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497888" cy="4767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Frequent </a:t>
            </a:r>
            <a:r>
              <a:rPr lang="en-US" altLang="en-US" sz="2800" dirty="0" err="1">
                <a:solidFill>
                  <a:srgbClr val="FF0000"/>
                </a:solidFill>
              </a:rPr>
              <a:t>itemsets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en-US" sz="2800" dirty="0">
                <a:solidFill>
                  <a:srgbClr val="FF0000"/>
                </a:solidFill>
              </a:rPr>
              <a:t> association rules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One more step is needed to generate association rules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each frequent </a:t>
            </a:r>
            <a:r>
              <a:rPr lang="en-US" altLang="en-US" sz="2800" dirty="0" err="1"/>
              <a:t>itemset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dirty="0"/>
              <a:t>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	For each proper nonempty subset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X</a:t>
            </a:r>
            <a:r>
              <a:rPr lang="en-US" altLang="en-US" sz="28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B </a:t>
            </a:r>
            <a:r>
              <a:rPr lang="en-US" altLang="en-US" sz="2400" dirty="0"/>
              <a:t>= X - </a:t>
            </a:r>
            <a:r>
              <a:rPr lang="en-US" altLang="en-US" sz="2400" i="1" dirty="0"/>
              <a:t>A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sz="2400" dirty="0"/>
              <a:t> B is an association rule if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Confidence(A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sz="2000" dirty="0"/>
              <a:t> B) </a:t>
            </a:r>
            <a:r>
              <a:rPr lang="en-US" altLang="en-US" sz="2000" dirty="0">
                <a:cs typeface="Times New Roman" pitchFamily="18" charset="0"/>
              </a:rPr>
              <a:t>≥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minconf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See example next page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	</a:t>
            </a:r>
          </a:p>
          <a:p>
            <a:pPr lvl="2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4ADE36D-9B82-44E4-B926-3B141397810B}" type="slidenum">
              <a:rPr lang="en-US" altLang="en-US"/>
              <a:pPr algn="ctr">
                <a:defRPr/>
              </a:pPr>
              <a:t>28</a:t>
            </a:fld>
            <a:endParaRPr lang="en-US" alt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675687" cy="963613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00FF"/>
                </a:solidFill>
              </a:rPr>
              <a:t>Generating rules: an example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604250" cy="4918075"/>
          </a:xfrm>
        </p:spPr>
        <p:txBody>
          <a:bodyPr/>
          <a:lstStyle/>
          <a:p>
            <a:r>
              <a:rPr lang="en-US" altLang="en-US" sz="2600" dirty="0"/>
              <a:t>Suppose {2,3,5} is a frequent </a:t>
            </a:r>
            <a:r>
              <a:rPr lang="en-US" altLang="en-US" sz="2600" dirty="0" err="1"/>
              <a:t>itemset</a:t>
            </a:r>
            <a:r>
              <a:rPr lang="en-US" altLang="en-US" sz="2600" dirty="0"/>
              <a:t>, with sup=50%</a:t>
            </a:r>
          </a:p>
          <a:p>
            <a:pPr lvl="1"/>
            <a:r>
              <a:rPr lang="en-US" altLang="en-US" sz="2200" dirty="0"/>
              <a:t>Proper nonempty subsets: {2,3}, {2,5}, {3,5}, {2}, {3}, {5}, with sup=50%, 75%, 50%, 75%, 75%, 75% respectively</a:t>
            </a:r>
          </a:p>
          <a:p>
            <a:pPr lvl="1"/>
            <a:r>
              <a:rPr lang="en-US" altLang="en-US" sz="2200" dirty="0"/>
              <a:t>These generate these association rules:</a:t>
            </a:r>
          </a:p>
          <a:p>
            <a:pPr lvl="2"/>
            <a:r>
              <a:rPr lang="en-US" altLang="en-US" dirty="0"/>
              <a:t>2,3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5, 	conf. = sup(2,3,5)/sup(2,3) = 100%</a:t>
            </a:r>
          </a:p>
          <a:p>
            <a:pPr lvl="2"/>
            <a:r>
              <a:rPr lang="en-US" altLang="en-US" dirty="0"/>
              <a:t>2,5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3, 	conf. =  sup(2,3,5)/sup(2,5) =100%</a:t>
            </a:r>
          </a:p>
          <a:p>
            <a:pPr lvl="2"/>
            <a:r>
              <a:rPr lang="en-US" altLang="en-US" dirty="0"/>
              <a:t>3,5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2, 	conf.=   sup(2,3,5)/sup(3,5) =  67%</a:t>
            </a:r>
          </a:p>
          <a:p>
            <a:pPr lvl="2"/>
            <a:r>
              <a:rPr lang="en-US" altLang="en-US" dirty="0"/>
              <a:t>2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3,5 	conf. =  sup(2,3,5)/sup(2)     = 67%</a:t>
            </a:r>
          </a:p>
          <a:p>
            <a:pPr lvl="2"/>
            <a:r>
              <a:rPr lang="en-US" altLang="en-US" dirty="0"/>
              <a:t>3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2,5 	conf. =                                          67%</a:t>
            </a:r>
          </a:p>
          <a:p>
            <a:pPr lvl="2"/>
            <a:r>
              <a:rPr lang="en-US" altLang="en-US" dirty="0"/>
              <a:t>5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2,3, 	conf.=                                           67%</a:t>
            </a:r>
          </a:p>
          <a:p>
            <a:pPr lvl="2"/>
            <a:r>
              <a:rPr lang="en-US" altLang="en-US" dirty="0"/>
              <a:t>All rules have same support = 50% = support{2,3,5}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Rules 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What are the strong rules of the form {X,Y}</a:t>
            </a:r>
            <a:r>
              <a:rPr lang="en-US" altLang="en-US" sz="2800">
                <a:sym typeface="Wingdings" pitchFamily="2" charset="2"/>
              </a:rPr>
              <a:t> Z if the confidence threshold is 75%?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start with {2,3,5}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{2,3} </a:t>
            </a:r>
            <a:r>
              <a:rPr lang="en-US" altLang="en-US">
                <a:sym typeface="Wingdings" pitchFamily="2" charset="2"/>
              </a:rPr>
              <a:t> 5   (confidence = 2/2 = 100%): STRONG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{3,5}  2   (confidence = 2/2 = 100%): STRONG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{2,5}  3   (confidence = 2/3 = 66%): PRUNE!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Note that in general you don’t just look at the frequent itemsets of maximum length. If we wanted strong rules of form X </a:t>
            </a:r>
            <a:r>
              <a:rPr lang="en-US" altLang="en-US" sz="2800">
                <a:sym typeface="Wingdings" pitchFamily="2" charset="2"/>
              </a:rPr>
              <a:t> Y we would look at C2</a:t>
            </a:r>
            <a:endParaRPr lang="en-US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525DD-46B4-40BB-B4A4-3B2610CD071D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only learn the “</a:t>
            </a:r>
            <a:r>
              <a:rPr lang="en-US" sz="2800" b="1" dirty="0" err="1"/>
              <a:t>Apriori</a:t>
            </a:r>
            <a:r>
              <a:rPr lang="en-US" sz="2800" dirty="0"/>
              <a:t>” algorithm from SPSS Modeler. There are other Association Rules algorithms in SPSS.</a:t>
            </a:r>
          </a:p>
          <a:p>
            <a:pPr marL="0" indent="0">
              <a:buNone/>
            </a:pPr>
            <a:r>
              <a:rPr lang="en-US" sz="2800" b="1" dirty="0"/>
              <a:t>Reading and Reference</a:t>
            </a:r>
            <a:r>
              <a:rPr lang="en-US" sz="2800" dirty="0"/>
              <a:t>:</a:t>
            </a:r>
          </a:p>
          <a:p>
            <a:r>
              <a:rPr lang="en-US" sz="2800" b="1" dirty="0">
                <a:highlight>
                  <a:srgbClr val="FFFF00"/>
                </a:highlight>
              </a:rPr>
              <a:t>Chapter 5</a:t>
            </a:r>
            <a:r>
              <a:rPr lang="en-US" sz="2800" b="1" dirty="0"/>
              <a:t> </a:t>
            </a:r>
            <a:r>
              <a:rPr lang="en-US" sz="2800" dirty="0"/>
              <a:t>of Tan et al, “Data Mining”</a:t>
            </a:r>
            <a:endParaRPr lang="en-US" sz="2800" b="1" dirty="0"/>
          </a:p>
          <a:p>
            <a:r>
              <a:rPr lang="en-US" sz="2800" b="1" dirty="0"/>
              <a:t>Section 4.5 </a:t>
            </a:r>
            <a:r>
              <a:rPr lang="en-US" sz="2800" dirty="0"/>
              <a:t>of Witten et al. text book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736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7C85800B-AF0B-4EDC-A693-A828D49AECBA}" type="slidenum">
              <a:rPr lang="en-US" altLang="en-US"/>
              <a:pPr algn="ctr">
                <a:defRPr/>
              </a:pPr>
              <a:t>30</a:t>
            </a:fld>
            <a:endParaRPr lang="en-US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441325"/>
            <a:ext cx="7793037" cy="846138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00FF"/>
                </a:solidFill>
              </a:rPr>
              <a:t>Generating rules: summary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2263"/>
            <a:ext cx="8153400" cy="4351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recap, in order to obtain A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dirty="0"/>
              <a:t>B, we need to have support(A,B) and support(A)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All the required information for confidence computation has already been recorded in </a:t>
            </a:r>
            <a:r>
              <a:rPr lang="en-US" altLang="en-US" dirty="0" err="1"/>
              <a:t>itemset</a:t>
            </a:r>
            <a:r>
              <a:rPr lang="en-US" altLang="en-US" dirty="0"/>
              <a:t> generation. No need to see the data </a:t>
            </a:r>
            <a:r>
              <a:rPr lang="en-US" altLang="en-US" i="1" dirty="0"/>
              <a:t>T</a:t>
            </a:r>
            <a:r>
              <a:rPr lang="en-US" altLang="en-US" dirty="0"/>
              <a:t> any more.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step is not as time-consuming as frequent </a:t>
            </a:r>
            <a:r>
              <a:rPr lang="en-US" altLang="en-US" dirty="0" err="1"/>
              <a:t>itemsets</a:t>
            </a:r>
            <a:r>
              <a:rPr lang="en-US" altLang="en-US" dirty="0"/>
              <a:t> generation.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F866BBC-77B4-4EAD-A586-F8B877145E96}" type="slidenum">
              <a:rPr lang="en-US" altLang="en-US"/>
              <a:pPr algn="ctr">
                <a:defRPr/>
              </a:pPr>
              <a:t>31</a:t>
            </a:fld>
            <a:endParaRPr lang="en-US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60350"/>
            <a:ext cx="7793038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</a:rPr>
              <a:t>On </a:t>
            </a:r>
            <a:r>
              <a:rPr lang="en-US" altLang="en-US" b="1" dirty="0" err="1">
                <a:solidFill>
                  <a:srgbClr val="0000FF"/>
                </a:solidFill>
              </a:rPr>
              <a:t>Apriori</a:t>
            </a:r>
            <a:r>
              <a:rPr lang="en-US" altLang="en-US" b="1" dirty="0">
                <a:solidFill>
                  <a:srgbClr val="0000FF"/>
                </a:solidFill>
              </a:rPr>
              <a:t> Algorithm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0825"/>
            <a:ext cx="8153400" cy="472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600" dirty="0"/>
              <a:t>Seems to be very expensive</a:t>
            </a:r>
          </a:p>
          <a:p>
            <a:r>
              <a:rPr lang="en-US" altLang="en-US" sz="2600" dirty="0"/>
              <a:t>Level-wise search</a:t>
            </a:r>
          </a:p>
          <a:p>
            <a:r>
              <a:rPr lang="en-US" altLang="en-US" sz="2600" dirty="0"/>
              <a:t>K = the size of the largest </a:t>
            </a:r>
            <a:r>
              <a:rPr lang="en-US" altLang="en-US" sz="2600" dirty="0" err="1"/>
              <a:t>itemset</a:t>
            </a:r>
            <a:endParaRPr lang="en-US" altLang="en-US" sz="2600" dirty="0"/>
          </a:p>
          <a:p>
            <a:r>
              <a:rPr lang="en-US" altLang="en-US" sz="2600" dirty="0"/>
              <a:t>It makes at most K passes over data</a:t>
            </a:r>
          </a:p>
          <a:p>
            <a:r>
              <a:rPr lang="en-US" altLang="en-US" sz="2600" dirty="0"/>
              <a:t>In practice, K is bounded (10). </a:t>
            </a:r>
          </a:p>
          <a:p>
            <a:r>
              <a:rPr lang="en-US" altLang="en-US" sz="2600" dirty="0"/>
              <a:t>The algorithm is very fast. Under some conditions, all rules can be found in </a:t>
            </a:r>
            <a:r>
              <a:rPr lang="en-US" altLang="en-US" sz="2600" dirty="0">
                <a:solidFill>
                  <a:srgbClr val="FF0000"/>
                </a:solidFill>
              </a:rPr>
              <a:t>linear time</a:t>
            </a:r>
            <a:r>
              <a:rPr lang="en-US" altLang="en-US" sz="2600" dirty="0"/>
              <a:t>.</a:t>
            </a:r>
            <a:endParaRPr lang="en-US" altLang="en-US" sz="2600" dirty="0">
              <a:solidFill>
                <a:schemeClr val="hlink"/>
              </a:solidFill>
            </a:endParaRPr>
          </a:p>
          <a:p>
            <a:pPr>
              <a:spcBef>
                <a:spcPct val="15000"/>
              </a:spcBef>
            </a:pPr>
            <a:r>
              <a:rPr lang="en-US" altLang="en-US" sz="2600" dirty="0"/>
              <a:t>Scale up to large data sets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Granularity of items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One exception to the “ease” of applying association rules is selecting the granularity of the items.</a:t>
            </a:r>
          </a:p>
          <a:p>
            <a:pPr eaLnBrk="1" hangingPunct="1"/>
            <a:r>
              <a:rPr lang="en-US" altLang="en-US" sz="2400"/>
              <a:t>Should you choose:</a:t>
            </a:r>
          </a:p>
          <a:p>
            <a:pPr lvl="1" eaLnBrk="1" hangingPunct="1"/>
            <a:r>
              <a:rPr lang="en-US" altLang="en-US" sz="2000"/>
              <a:t>diet coke?</a:t>
            </a:r>
          </a:p>
          <a:p>
            <a:pPr lvl="1" eaLnBrk="1" hangingPunct="1"/>
            <a:r>
              <a:rPr lang="en-US" altLang="en-US" sz="2000"/>
              <a:t>coke product?</a:t>
            </a:r>
          </a:p>
          <a:p>
            <a:pPr lvl="1" eaLnBrk="1" hangingPunct="1"/>
            <a:r>
              <a:rPr lang="en-US" altLang="en-US" sz="2000"/>
              <a:t>soft drink?</a:t>
            </a:r>
          </a:p>
          <a:p>
            <a:pPr lvl="1" eaLnBrk="1" hangingPunct="1"/>
            <a:r>
              <a:rPr lang="en-US" altLang="en-US" sz="2000"/>
              <a:t>beverage?</a:t>
            </a:r>
          </a:p>
          <a:p>
            <a:pPr eaLnBrk="1" hangingPunct="1"/>
            <a:r>
              <a:rPr lang="en-US" altLang="en-US" sz="2400"/>
              <a:t>Should you include more than one level of granularity?</a:t>
            </a:r>
          </a:p>
          <a:p>
            <a:pPr lvl="3" eaLnBrk="1" hangingPunct="1">
              <a:buFont typeface="Arial" pitchFamily="34" charset="0"/>
              <a:buNone/>
            </a:pPr>
            <a:r>
              <a:rPr lang="en-US" altLang="en-US" sz="1800" i="1" u="sng"/>
              <a:t>Be careful</a:t>
            </a:r>
            <a:endParaRPr lang="en-US" altLang="en-US" sz="1600" i="1" u="sng"/>
          </a:p>
          <a:p>
            <a:pPr eaLnBrk="1" hangingPunct="1"/>
            <a:r>
              <a:rPr lang="en-US" altLang="en-US" sz="2400"/>
              <a:t>(Some association finding techniques allow you to represent hierarchies explicitly)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</a:rPr>
              <a:t>Market-basket analysis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600" b="1" dirty="0">
                <a:solidFill>
                  <a:srgbClr val="002060"/>
                </a:solidFill>
              </a:rPr>
              <a:t>and finding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Do items occur together? </a:t>
            </a:r>
            <a:r>
              <a:rPr lang="en-US" altLang="en-US" sz="1800" dirty="0"/>
              <a:t>(more than I might expect)</a:t>
            </a:r>
          </a:p>
          <a:p>
            <a:pPr eaLnBrk="1" hangingPunct="1"/>
            <a:r>
              <a:rPr lang="en-US" altLang="en-US" sz="2000" b="1" dirty="0"/>
              <a:t>Why might I care?</a:t>
            </a:r>
          </a:p>
          <a:p>
            <a:pPr lvl="1" eaLnBrk="1" hangingPunct="1"/>
            <a:r>
              <a:rPr lang="en-US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merchandising</a:t>
            </a:r>
          </a:p>
          <a:p>
            <a:pPr lvl="2" eaLnBrk="1" hangingPunct="1"/>
            <a:r>
              <a:rPr lang="en-US" altLang="en-US" sz="1600" dirty="0"/>
              <a:t>e.g., placing products in a retail space (physical or electronic), catalog design</a:t>
            </a:r>
          </a:p>
          <a:p>
            <a:pPr lvl="2" eaLnBrk="1" hangingPunct="1"/>
            <a:r>
              <a:rPr lang="en-US" altLang="en-US" sz="1600" dirty="0"/>
              <a:t>packaging optional services</a:t>
            </a:r>
          </a:p>
          <a:p>
            <a:pPr lvl="1" eaLnBrk="1" hangingPunct="1"/>
            <a:r>
              <a:rPr lang="en-US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recommendations</a:t>
            </a:r>
          </a:p>
          <a:p>
            <a:pPr lvl="2" eaLnBrk="1" hangingPunct="1"/>
            <a:r>
              <a:rPr lang="en-US" altLang="en-US" sz="1600" dirty="0"/>
              <a:t>cross-selling and up-selling opportunities</a:t>
            </a:r>
          </a:p>
          <a:p>
            <a:pPr lvl="2" eaLnBrk="1" hangingPunct="1"/>
            <a:r>
              <a:rPr lang="en-US" altLang="en-US" sz="1600" dirty="0"/>
              <a:t>mining credit-card data</a:t>
            </a:r>
          </a:p>
          <a:p>
            <a:pPr lvl="2" eaLnBrk="1" hangingPunct="1"/>
            <a:r>
              <a:rPr lang="en-US" altLang="en-US" sz="1600" dirty="0"/>
              <a:t>developing customer loyalty and self-investment</a:t>
            </a:r>
          </a:p>
          <a:p>
            <a:pPr lvl="1" eaLnBrk="1" hangingPunct="1"/>
            <a:r>
              <a:rPr lang="en-US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fraud detection</a:t>
            </a:r>
          </a:p>
          <a:p>
            <a:pPr lvl="2" eaLnBrk="1" hangingPunct="1"/>
            <a:r>
              <a:rPr lang="en-US" altLang="en-US" sz="1600" dirty="0"/>
              <a:t>e.g., in insurance data, a doctor very often works on cases of particular lawyer</a:t>
            </a:r>
          </a:p>
          <a:p>
            <a:pPr lvl="1" eaLnBrk="1" hangingPunct="1"/>
            <a:r>
              <a:rPr lang="en-US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simply understanding my business</a:t>
            </a:r>
          </a:p>
          <a:p>
            <a:pPr lvl="2" eaLnBrk="1" hangingPunct="1"/>
            <a:r>
              <a:rPr lang="en-US" altLang="en-US" sz="1600" dirty="0"/>
              <a:t>are there “investment profiles” of my clients?</a:t>
            </a:r>
          </a:p>
          <a:p>
            <a:pPr lvl="2" eaLnBrk="1" hangingPunct="1"/>
            <a:r>
              <a:rPr lang="en-US" altLang="en-US" sz="1600" dirty="0"/>
              <a:t>customer segmentation based on buying behavior</a:t>
            </a:r>
          </a:p>
          <a:p>
            <a:pPr lvl="2" eaLnBrk="1" hangingPunct="1"/>
            <a:r>
              <a:rPr lang="en-US" altLang="en-US" sz="1600" dirty="0"/>
              <a:t>is anything strange going 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FF"/>
                </a:solidFill>
              </a:rPr>
              <a:t>Associations: Pros and Cons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</a:rPr>
              <a:t>Pros</a:t>
            </a:r>
          </a:p>
          <a:p>
            <a:pPr lvl="1" eaLnBrk="1" hangingPunct="1"/>
            <a:r>
              <a:rPr lang="en-US" altLang="en-US" sz="2400" dirty="0"/>
              <a:t>can quickly mine patterns describing business/customers/etc. without major effort in problem formulation</a:t>
            </a:r>
          </a:p>
          <a:p>
            <a:pPr lvl="1" eaLnBrk="1" hangingPunct="1"/>
            <a:r>
              <a:rPr lang="en-US" altLang="en-US" sz="2400" dirty="0"/>
              <a:t>virtual items allow much flexibility</a:t>
            </a:r>
          </a:p>
          <a:p>
            <a:pPr lvl="1" eaLnBrk="1" hangingPunct="1"/>
            <a:r>
              <a:rPr lang="en-US" altLang="en-US" sz="2400" dirty="0"/>
              <a:t>unparalleled tool for hypothesis generation</a:t>
            </a:r>
          </a:p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</a:rPr>
              <a:t>Cons</a:t>
            </a:r>
          </a:p>
          <a:p>
            <a:pPr lvl="1" eaLnBrk="1" hangingPunct="1"/>
            <a:r>
              <a:rPr lang="en-US" altLang="en-US" sz="2400" dirty="0"/>
              <a:t>unfocused</a:t>
            </a:r>
          </a:p>
          <a:p>
            <a:pPr lvl="2" eaLnBrk="1" hangingPunct="1"/>
            <a:r>
              <a:rPr lang="en-US" altLang="en-US" sz="2000" dirty="0"/>
              <a:t>Not always clear exactly how to apply mined “knowledge”</a:t>
            </a:r>
          </a:p>
          <a:p>
            <a:pPr lvl="2" eaLnBrk="1" hangingPunct="1"/>
            <a:r>
              <a:rPr lang="en-US" altLang="en-US" sz="2000" dirty="0"/>
              <a:t>only hypothesis generation</a:t>
            </a:r>
          </a:p>
          <a:p>
            <a:pPr lvl="1" eaLnBrk="1" hangingPunct="1"/>
            <a:r>
              <a:rPr lang="en-US" altLang="en-US" sz="2400" dirty="0"/>
              <a:t>can produce many, many rules!</a:t>
            </a:r>
          </a:p>
          <a:p>
            <a:pPr lvl="2" eaLnBrk="1" hangingPunct="1"/>
            <a:r>
              <a:rPr lang="en-US" altLang="en-US" sz="2000" dirty="0"/>
              <a:t>may only be a few nuggets among them (or none)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FF"/>
                </a:solidFill>
              </a:rPr>
              <a:t>Criticism to Support and Confidence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752600"/>
            <a:ext cx="8415338" cy="4876800"/>
          </a:xfrm>
        </p:spPr>
        <p:txBody>
          <a:bodyPr/>
          <a:lstStyle/>
          <a:p>
            <a:pPr eaLnBrk="1" hangingPunct="1"/>
            <a:r>
              <a:rPr lang="en-US" altLang="en-US" sz="2000"/>
              <a:t>Example 1:</a:t>
            </a:r>
          </a:p>
          <a:p>
            <a:pPr lvl="1" eaLnBrk="1" hangingPunct="1"/>
            <a:r>
              <a:rPr lang="en-US" altLang="en-US" sz="2000"/>
              <a:t>Among 5000 students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/>
              <a:t>3000 play basketball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/>
              <a:t>3750 eat cereal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 sz="2000"/>
              <a:t>2000 both play basket ball and eat cereal</a:t>
            </a:r>
          </a:p>
          <a:p>
            <a:pPr lvl="1" eaLnBrk="1" hangingPunct="1"/>
            <a:r>
              <a:rPr lang="en-US" altLang="en-US" sz="2000" i="1"/>
              <a:t>play basketball</a:t>
            </a:r>
            <a:r>
              <a:rPr lang="en-US" altLang="en-US" sz="2000"/>
              <a:t>  </a:t>
            </a:r>
            <a:r>
              <a:rPr lang="en-US" altLang="en-US" sz="2000">
                <a:sym typeface="Symbol" pitchFamily="18" charset="2"/>
              </a:rPr>
              <a:t> </a:t>
            </a:r>
            <a:r>
              <a:rPr lang="en-US" altLang="en-US" sz="2000" i="1">
                <a:sym typeface="Symbol" pitchFamily="18" charset="2"/>
              </a:rPr>
              <a:t>eat cereal</a:t>
            </a:r>
            <a:r>
              <a:rPr lang="en-US" altLang="en-US" sz="2000">
                <a:sym typeface="Symbol" pitchFamily="18" charset="2"/>
              </a:rPr>
              <a:t> [40%, 66.7%]  is misleading because the overall percentage of students eating cereal is 75% which is higher than 66.7%.</a:t>
            </a:r>
          </a:p>
          <a:p>
            <a:pPr lvl="1" eaLnBrk="1" hangingPunct="1"/>
            <a:r>
              <a:rPr lang="en-US" altLang="en-US" sz="2000" i="1"/>
              <a:t>play basketball</a:t>
            </a:r>
            <a:r>
              <a:rPr lang="en-US" altLang="en-US" sz="2000"/>
              <a:t>  </a:t>
            </a:r>
            <a:r>
              <a:rPr lang="en-US" altLang="en-US" sz="2000">
                <a:sym typeface="Symbol" pitchFamily="18" charset="2"/>
              </a:rPr>
              <a:t> </a:t>
            </a:r>
            <a:r>
              <a:rPr lang="en-US" altLang="en-US" sz="2000" i="1">
                <a:sym typeface="Symbol" pitchFamily="18" charset="2"/>
              </a:rPr>
              <a:t>not eat cereal</a:t>
            </a:r>
            <a:r>
              <a:rPr lang="en-US" altLang="en-US" sz="2000">
                <a:sym typeface="Symbol" pitchFamily="18" charset="2"/>
              </a:rPr>
              <a:t> [20%, 33.3%] is far more interesting, although with lower support and confidence</a:t>
            </a:r>
          </a:p>
          <a:p>
            <a:pPr eaLnBrk="1" hangingPunct="1"/>
            <a:endParaRPr lang="en-US" altLang="en-US" sz="2000">
              <a:sym typeface="Symbol" pitchFamily="18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9B0BE-004F-4D52-B1BB-04F24066EAE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2776538" y="5029200"/>
          <a:ext cx="5757862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Worksheet" r:id="rId3" imgW="3150000" imgH="776160" progId="Excel.Sheet.8">
                  <p:embed/>
                </p:oleObj>
              </mc:Choice>
              <mc:Fallback>
                <p:oleObj name="Worksheet" r:id="rId3" imgW="3150000" imgH="77616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029200"/>
                        <a:ext cx="5757862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5334000" y="1676400"/>
            <a:ext cx="35052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800">
                <a:solidFill>
                  <a:schemeClr val="hlink"/>
                </a:solidFill>
                <a:latin typeface="Tahoma" pitchFamily="34" charset="0"/>
                <a:sym typeface="Symbol" pitchFamily="18" charset="2"/>
              </a:rPr>
              <a:t> Lift</a:t>
            </a:r>
            <a:r>
              <a:rPr lang="en-US" altLang="en-US" sz="1800">
                <a:latin typeface="Tahoma" pitchFamily="34" charset="0"/>
                <a:sym typeface="Symbol" pitchFamily="18" charset="2"/>
              </a:rPr>
              <a:t> of A =&gt; B = P(B|A)/P(B) and a rule is interesting if lift is not near 1.0</a:t>
            </a:r>
            <a:endParaRPr lang="en-US" altLang="en-US" sz="1800">
              <a:latin typeface="Tahoma" pitchFamily="34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52400" y="5486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ahoma" pitchFamily="34" charset="0"/>
              </a:rPr>
              <a:t>What is the lift of this rule?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990600" y="4953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329" name="Text Box 9"/>
          <p:cNvSpPr txBox="1">
            <a:spLocks noChangeArrowheads="1"/>
          </p:cNvSpPr>
          <p:nvPr/>
        </p:nvSpPr>
        <p:spPr bwMode="auto">
          <a:xfrm>
            <a:off x="76200" y="6172200"/>
            <a:ext cx="266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ahoma" pitchFamily="34" charset="0"/>
              </a:rPr>
              <a:t>(1/3)/(1250/5000) = 1.33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0000FF"/>
                </a:solidFill>
              </a:rPr>
              <a:t>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9635"/>
            <a:ext cx="9144000" cy="584199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If occurrence of </a:t>
            </a:r>
            <a:r>
              <a:rPr lang="en-US" i="1" dirty="0"/>
              <a:t>A</a:t>
            </a:r>
            <a:r>
              <a:rPr lang="en-US" dirty="0"/>
              <a:t> is independent of occurrence of </a:t>
            </a:r>
            <a:r>
              <a:rPr lang="en-US" i="1" dirty="0"/>
              <a:t>B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(A and B) = P(A)P(B)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800B7-20D8-4501-B8AF-940DC235161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435107"/>
              </p:ext>
            </p:extLst>
          </p:nvPr>
        </p:nvGraphicFramePr>
        <p:xfrm>
          <a:off x="3207618" y="1828800"/>
          <a:ext cx="2600036" cy="551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Equation" r:id="rId4" imgW="1257120" imgH="266400" progId="Equation.3">
                  <p:embed/>
                </p:oleObj>
              </mc:Choice>
              <mc:Fallback>
                <p:oleObj name="Equation" r:id="rId4" imgW="12571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618" y="1828800"/>
                        <a:ext cx="2600036" cy="55152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727" y="2547842"/>
            <a:ext cx="8495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en-US" dirty="0"/>
              <a:t> If</a:t>
            </a:r>
            <a:r>
              <a:rPr lang="en-US" i="1" dirty="0"/>
              <a:t> lift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&lt; 1, then occurrence of </a:t>
            </a:r>
            <a:r>
              <a:rPr lang="en-US" i="1" dirty="0"/>
              <a:t>A</a:t>
            </a:r>
            <a:r>
              <a:rPr lang="en-US" dirty="0"/>
              <a:t> is negatively correlated with the occurrence of B</a:t>
            </a:r>
          </a:p>
          <a:p>
            <a:pPr marL="0" lvl="1">
              <a:buFont typeface="Wingdings" pitchFamily="2" charset="2"/>
              <a:buChar char="§"/>
            </a:pPr>
            <a:r>
              <a:rPr lang="en-US" dirty="0"/>
              <a:t> If</a:t>
            </a:r>
            <a:r>
              <a:rPr lang="en-US" i="1" dirty="0"/>
              <a:t> lift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&gt; 1, then occurrence of </a:t>
            </a:r>
            <a:r>
              <a:rPr lang="en-US" i="1" dirty="0"/>
              <a:t>A</a:t>
            </a:r>
            <a:r>
              <a:rPr lang="en-US" dirty="0"/>
              <a:t> is positively correlated with the occurrence of B</a:t>
            </a:r>
          </a:p>
          <a:p>
            <a:pPr marL="0" lvl="1">
              <a:buFont typeface="Wingdings" pitchFamily="2" charset="2"/>
              <a:buChar char="§"/>
            </a:pPr>
            <a:r>
              <a:rPr lang="en-US" dirty="0"/>
              <a:t> If</a:t>
            </a:r>
            <a:r>
              <a:rPr lang="en-US" i="1" dirty="0"/>
              <a:t> lift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1, then occurrences of </a:t>
            </a:r>
            <a:r>
              <a:rPr lang="en-US" i="1" dirty="0"/>
              <a:t>A</a:t>
            </a:r>
            <a:r>
              <a:rPr lang="en-US" dirty="0"/>
              <a:t> and</a:t>
            </a:r>
            <a:r>
              <a:rPr lang="en-US" i="1" dirty="0"/>
              <a:t> B </a:t>
            </a:r>
            <a:r>
              <a:rPr lang="en-US" dirty="0"/>
              <a:t>are independent</a:t>
            </a:r>
          </a:p>
          <a:p>
            <a:pPr marL="0"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58067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4400" b="1" dirty="0">
                <a:solidFill>
                  <a:srgbClr val="3921EB"/>
                </a:solidFill>
              </a:rPr>
              <a:t>End of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923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Multiple-Level Association Rules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181100"/>
            <a:ext cx="8318500" cy="49149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Items often form a hierarchy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Items at the lower level are expected to have lower support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Rules regarding itemsets at appropriate levels could be quite useful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Transaction database can be encoded based on dimensions and levels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000"/>
          </a:p>
        </p:txBody>
      </p:sp>
      <p:grpSp>
        <p:nvGrpSpPr>
          <p:cNvPr id="45060" name="Group 18"/>
          <p:cNvGrpSpPr>
            <a:grpSpLocks/>
          </p:cNvGrpSpPr>
          <p:nvPr/>
        </p:nvGrpSpPr>
        <p:grpSpPr bwMode="auto">
          <a:xfrm>
            <a:off x="2016125" y="3181350"/>
            <a:ext cx="4492625" cy="2295525"/>
            <a:chOff x="264" y="2082"/>
            <a:chExt cx="2830" cy="1446"/>
          </a:xfrm>
        </p:grpSpPr>
        <p:sp>
          <p:nvSpPr>
            <p:cNvPr id="45066" name="Text Box 5"/>
            <p:cNvSpPr txBox="1">
              <a:spLocks noChangeArrowheads="1"/>
            </p:cNvSpPr>
            <p:nvPr/>
          </p:nvSpPr>
          <p:spPr bwMode="auto">
            <a:xfrm>
              <a:off x="1424" y="2082"/>
              <a:ext cx="517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pitchFamily="34" charset="0"/>
                </a:rPr>
                <a:t>Food</a:t>
              </a:r>
            </a:p>
          </p:txBody>
        </p:sp>
        <p:sp>
          <p:nvSpPr>
            <p:cNvPr id="45067" name="Text Box 6"/>
            <p:cNvSpPr txBox="1">
              <a:spLocks noChangeArrowheads="1"/>
            </p:cNvSpPr>
            <p:nvPr/>
          </p:nvSpPr>
          <p:spPr bwMode="auto">
            <a:xfrm>
              <a:off x="600" y="2626"/>
              <a:ext cx="591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pitchFamily="34" charset="0"/>
                </a:rPr>
                <a:t> Milk </a:t>
              </a:r>
            </a:p>
          </p:txBody>
        </p:sp>
        <p:sp>
          <p:nvSpPr>
            <p:cNvPr id="45068" name="Text Box 7"/>
            <p:cNvSpPr txBox="1">
              <a:spLocks noChangeArrowheads="1"/>
            </p:cNvSpPr>
            <p:nvPr/>
          </p:nvSpPr>
          <p:spPr bwMode="auto">
            <a:xfrm>
              <a:off x="2136" y="2626"/>
              <a:ext cx="58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pitchFamily="34" charset="0"/>
                </a:rPr>
                <a:t>Bread</a:t>
              </a:r>
            </a:p>
          </p:txBody>
        </p:sp>
        <p:sp>
          <p:nvSpPr>
            <p:cNvPr id="45069" name="Text Box 8"/>
            <p:cNvSpPr txBox="1">
              <a:spLocks noChangeArrowheads="1"/>
            </p:cNvSpPr>
            <p:nvPr/>
          </p:nvSpPr>
          <p:spPr bwMode="auto">
            <a:xfrm>
              <a:off x="264" y="3234"/>
              <a:ext cx="527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pitchFamily="34" charset="0"/>
                </a:rPr>
                <a:t>Skim</a:t>
              </a:r>
            </a:p>
          </p:txBody>
        </p:sp>
        <p:sp>
          <p:nvSpPr>
            <p:cNvPr id="45070" name="Text Box 9"/>
            <p:cNvSpPr txBox="1">
              <a:spLocks noChangeArrowheads="1"/>
            </p:cNvSpPr>
            <p:nvPr/>
          </p:nvSpPr>
          <p:spPr bwMode="auto">
            <a:xfrm>
              <a:off x="992" y="3234"/>
              <a:ext cx="522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pitchFamily="34" charset="0"/>
                </a:rPr>
                <a:t>  2% </a:t>
              </a:r>
            </a:p>
          </p:txBody>
        </p:sp>
        <p:sp>
          <p:nvSpPr>
            <p:cNvPr id="45071" name="Text Box 10"/>
            <p:cNvSpPr txBox="1">
              <a:spLocks noChangeArrowheads="1"/>
            </p:cNvSpPr>
            <p:nvPr/>
          </p:nvSpPr>
          <p:spPr bwMode="auto">
            <a:xfrm>
              <a:off x="1728" y="3234"/>
              <a:ext cx="622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pitchFamily="34" charset="0"/>
                </a:rPr>
                <a:t>Wheat</a:t>
              </a:r>
            </a:p>
          </p:txBody>
        </p:sp>
        <p:sp>
          <p:nvSpPr>
            <p:cNvPr id="45072" name="Text Box 11"/>
            <p:cNvSpPr txBox="1">
              <a:spLocks noChangeArrowheads="1"/>
            </p:cNvSpPr>
            <p:nvPr/>
          </p:nvSpPr>
          <p:spPr bwMode="auto">
            <a:xfrm>
              <a:off x="2504" y="3234"/>
              <a:ext cx="59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pitchFamily="34" charset="0"/>
                </a:rPr>
                <a:t>White</a:t>
              </a:r>
            </a:p>
          </p:txBody>
        </p:sp>
        <p:cxnSp>
          <p:nvCxnSpPr>
            <p:cNvPr id="45073" name="AutoShape 12"/>
            <p:cNvCxnSpPr>
              <a:cxnSpLocks noChangeShapeType="1"/>
              <a:stCxn id="45066" idx="2"/>
              <a:endCxn id="45067" idx="0"/>
            </p:cNvCxnSpPr>
            <p:nvPr/>
          </p:nvCxnSpPr>
          <p:spPr bwMode="auto">
            <a:xfrm rot="5400000">
              <a:off x="1165" y="2107"/>
              <a:ext cx="250" cy="7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4" name="AutoShape 13"/>
            <p:cNvCxnSpPr>
              <a:cxnSpLocks noChangeShapeType="1"/>
              <a:stCxn id="45066" idx="2"/>
              <a:endCxn id="45068" idx="0"/>
            </p:cNvCxnSpPr>
            <p:nvPr/>
          </p:nvCxnSpPr>
          <p:spPr bwMode="auto">
            <a:xfrm rot="16200000" flipH="1">
              <a:off x="1930" y="2129"/>
              <a:ext cx="250" cy="7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5" name="AutoShape 14"/>
            <p:cNvCxnSpPr>
              <a:cxnSpLocks noChangeShapeType="1"/>
              <a:stCxn id="45067" idx="2"/>
              <a:endCxn id="45069" idx="0"/>
            </p:cNvCxnSpPr>
            <p:nvPr/>
          </p:nvCxnSpPr>
          <p:spPr bwMode="auto">
            <a:xfrm rot="5400000">
              <a:off x="555" y="2893"/>
              <a:ext cx="314" cy="3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6" name="AutoShape 15"/>
            <p:cNvCxnSpPr>
              <a:cxnSpLocks noChangeShapeType="1"/>
              <a:stCxn id="45067" idx="2"/>
              <a:endCxn id="45070" idx="0"/>
            </p:cNvCxnSpPr>
            <p:nvPr/>
          </p:nvCxnSpPr>
          <p:spPr bwMode="auto">
            <a:xfrm rot="16200000" flipH="1">
              <a:off x="918" y="2898"/>
              <a:ext cx="314" cy="35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7" name="AutoShape 16"/>
            <p:cNvCxnSpPr>
              <a:cxnSpLocks noChangeShapeType="1"/>
              <a:stCxn id="45068" idx="2"/>
              <a:endCxn id="45071" idx="0"/>
            </p:cNvCxnSpPr>
            <p:nvPr/>
          </p:nvCxnSpPr>
          <p:spPr bwMode="auto">
            <a:xfrm rot="5400000">
              <a:off x="2076" y="2883"/>
              <a:ext cx="314" cy="3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8" name="AutoShape 17"/>
            <p:cNvCxnSpPr>
              <a:cxnSpLocks noChangeShapeType="1"/>
              <a:stCxn id="45068" idx="2"/>
              <a:endCxn id="45072" idx="0"/>
            </p:cNvCxnSpPr>
            <p:nvPr/>
          </p:nvCxnSpPr>
          <p:spPr bwMode="auto">
            <a:xfrm rot="16200000" flipH="1">
              <a:off x="2456" y="2890"/>
              <a:ext cx="314" cy="37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61" name="Line 19"/>
          <p:cNvSpPr>
            <a:spLocks noChangeShapeType="1"/>
          </p:cNvSpPr>
          <p:nvPr/>
        </p:nvSpPr>
        <p:spPr bwMode="auto">
          <a:xfrm flipH="1">
            <a:off x="1973263" y="5486400"/>
            <a:ext cx="268287" cy="3238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45062" name="Line 20"/>
          <p:cNvSpPr>
            <a:spLocks noChangeShapeType="1"/>
          </p:cNvSpPr>
          <p:nvPr/>
        </p:nvSpPr>
        <p:spPr bwMode="auto">
          <a:xfrm>
            <a:off x="2386013" y="5475288"/>
            <a:ext cx="0" cy="3349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45063" name="Line 21"/>
          <p:cNvSpPr>
            <a:spLocks noChangeShapeType="1"/>
          </p:cNvSpPr>
          <p:nvPr/>
        </p:nvSpPr>
        <p:spPr bwMode="auto">
          <a:xfrm>
            <a:off x="2609850" y="5486400"/>
            <a:ext cx="166688" cy="3460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45064" name="Line 22"/>
          <p:cNvSpPr>
            <a:spLocks noChangeShapeType="1"/>
          </p:cNvSpPr>
          <p:nvPr/>
        </p:nvSpPr>
        <p:spPr bwMode="auto">
          <a:xfrm flipH="1">
            <a:off x="3278188" y="5475288"/>
            <a:ext cx="168275" cy="3238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45065" name="Line 23"/>
          <p:cNvSpPr>
            <a:spLocks noChangeShapeType="1"/>
          </p:cNvSpPr>
          <p:nvPr/>
        </p:nvSpPr>
        <p:spPr bwMode="auto">
          <a:xfrm>
            <a:off x="3657600" y="5486400"/>
            <a:ext cx="133350" cy="3238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68DA74-327E-48AE-B170-001A4101C1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488966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  <a:latin typeface="Times-Roman"/>
              </a:rPr>
              <a:t>Mining Multi-Level Associations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Times-Bold"/>
              </a:rPr>
              <a:t>A top_down, progressive deepening approach</a:t>
            </a:r>
          </a:p>
          <a:p>
            <a:pPr lvl="1" eaLnBrk="1" hangingPunct="1"/>
            <a:r>
              <a:rPr lang="en-US" altLang="en-US" sz="2000">
                <a:solidFill>
                  <a:srgbClr val="000000"/>
                </a:solidFill>
                <a:latin typeface="Times-Roman"/>
              </a:rPr>
              <a:t>First find high-level strong rules:</a:t>
            </a:r>
          </a:p>
          <a:p>
            <a:pPr lvl="2" eaLnBrk="1" hangingPunct="1"/>
            <a:r>
              <a:rPr lang="en-US" altLang="en-US" sz="1400">
                <a:solidFill>
                  <a:srgbClr val="FF0000"/>
                </a:solidFill>
                <a:latin typeface="Times-Roman"/>
              </a:rPr>
              <a:t>milk </a:t>
            </a:r>
            <a:r>
              <a:rPr lang="en-US" altLang="en-US" sz="1400">
                <a:solidFill>
                  <a:srgbClr val="FF0000"/>
                </a:solidFill>
                <a:latin typeface="Symbol" pitchFamily="18" charset="2"/>
              </a:rPr>
              <a:t>® </a:t>
            </a:r>
            <a:r>
              <a:rPr lang="en-US" altLang="en-US" sz="1400">
                <a:solidFill>
                  <a:srgbClr val="FF0000"/>
                </a:solidFill>
                <a:latin typeface="Times-Roman"/>
              </a:rPr>
              <a:t>bread [20%, 60%]</a:t>
            </a:r>
            <a:endParaRPr lang="en-US" altLang="en-US" sz="1800">
              <a:solidFill>
                <a:srgbClr val="000000"/>
              </a:solidFill>
              <a:latin typeface="Times-Roman"/>
            </a:endParaRPr>
          </a:p>
          <a:p>
            <a:pPr lvl="1" eaLnBrk="1" hangingPunct="1"/>
            <a:r>
              <a:rPr lang="en-US" altLang="en-US" sz="2000">
                <a:solidFill>
                  <a:srgbClr val="000000"/>
                </a:solidFill>
                <a:latin typeface="Times-Roman"/>
              </a:rPr>
              <a:t>Then find their lower-level “weaker” rules:</a:t>
            </a:r>
          </a:p>
          <a:p>
            <a:pPr lvl="2" eaLnBrk="1" hangingPunct="1"/>
            <a:r>
              <a:rPr lang="en-US" altLang="en-US" sz="1400">
                <a:solidFill>
                  <a:srgbClr val="FF0000"/>
                </a:solidFill>
                <a:latin typeface="Times-Roman"/>
              </a:rPr>
              <a:t>2% milk </a:t>
            </a:r>
            <a:r>
              <a:rPr lang="en-US" altLang="en-US" sz="1400">
                <a:solidFill>
                  <a:srgbClr val="FF0000"/>
                </a:solidFill>
                <a:latin typeface="Symbol" pitchFamily="18" charset="2"/>
              </a:rPr>
              <a:t>® </a:t>
            </a:r>
            <a:r>
              <a:rPr lang="en-US" altLang="en-US" sz="1400">
                <a:solidFill>
                  <a:srgbClr val="FF0000"/>
                </a:solidFill>
                <a:latin typeface="Times-Roman"/>
              </a:rPr>
              <a:t>wheat bread [6%, 50%]</a:t>
            </a:r>
            <a:endParaRPr lang="en-US" altLang="en-US" sz="1400">
              <a:solidFill>
                <a:srgbClr val="000000"/>
              </a:solidFill>
              <a:latin typeface="Times-Roman"/>
            </a:endParaRPr>
          </a:p>
          <a:p>
            <a:pPr lvl="1" eaLnBrk="1" hangingPunct="1"/>
            <a:r>
              <a:rPr lang="en-US" altLang="en-US" sz="2000">
                <a:solidFill>
                  <a:srgbClr val="000000"/>
                </a:solidFill>
                <a:latin typeface="Times-Roman"/>
              </a:rPr>
              <a:t>When one threshold set for all levels; if support too high then it is possible to miss meaningful associations at low level; if support too low then possible generation of uninteresting rules</a:t>
            </a:r>
          </a:p>
          <a:p>
            <a:pPr lvl="2" eaLnBrk="1" hangingPunct="1"/>
            <a:r>
              <a:rPr lang="en-US" altLang="en-US" sz="1400">
                <a:solidFill>
                  <a:srgbClr val="000000"/>
                </a:solidFill>
                <a:latin typeface="Times-Roman"/>
              </a:rPr>
              <a:t>different minimum support thresholds across multi-levels lead to different algorithms (e.g., decrease min-support at lower levels)</a:t>
            </a:r>
          </a:p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Times-Bold"/>
              </a:rPr>
              <a:t>Variations at mining multiple-level association rules</a:t>
            </a:r>
          </a:p>
          <a:p>
            <a:pPr lvl="1" eaLnBrk="1" hangingPunct="1"/>
            <a:r>
              <a:rPr lang="en-US" altLang="en-US" sz="2000">
                <a:solidFill>
                  <a:srgbClr val="000000"/>
                </a:solidFill>
                <a:latin typeface="Times-Roman"/>
              </a:rPr>
              <a:t>Level-crossed association rules:</a:t>
            </a:r>
          </a:p>
          <a:p>
            <a:pPr lvl="2" eaLnBrk="1" hangingPunct="1"/>
            <a:r>
              <a:rPr lang="en-US" altLang="en-US" sz="1400">
                <a:solidFill>
                  <a:srgbClr val="FF0000"/>
                </a:solidFill>
                <a:latin typeface="Times-Italic"/>
              </a:rPr>
              <a:t>milk </a:t>
            </a:r>
            <a:r>
              <a:rPr lang="en-US" altLang="en-US" sz="1400">
                <a:solidFill>
                  <a:srgbClr val="FF0000"/>
                </a:solidFill>
                <a:latin typeface="Symbol" pitchFamily="18" charset="2"/>
              </a:rPr>
              <a:t>® </a:t>
            </a:r>
            <a:r>
              <a:rPr lang="en-US" altLang="en-US" sz="1400">
                <a:solidFill>
                  <a:srgbClr val="FF0000"/>
                </a:solidFill>
                <a:latin typeface="Times-BoldItalic"/>
              </a:rPr>
              <a:t>wonder wheat </a:t>
            </a:r>
            <a:r>
              <a:rPr lang="en-US" altLang="en-US" sz="1400">
                <a:solidFill>
                  <a:srgbClr val="FF0000"/>
                </a:solidFill>
                <a:latin typeface="Times-Italic"/>
              </a:rPr>
              <a:t>bread</a:t>
            </a:r>
            <a:endParaRPr lang="en-US" altLang="en-US" sz="1800" i="1">
              <a:solidFill>
                <a:srgbClr val="000000"/>
              </a:solidFill>
              <a:latin typeface="Times-Italic"/>
            </a:endParaRPr>
          </a:p>
          <a:p>
            <a:pPr lvl="1" eaLnBrk="1" hangingPunct="1"/>
            <a:r>
              <a:rPr lang="en-US" altLang="en-US" sz="2000">
                <a:solidFill>
                  <a:srgbClr val="000000"/>
                </a:solidFill>
                <a:latin typeface="Times-Roman"/>
              </a:rPr>
              <a:t>Association rules with multiple, alternative hierarchies:</a:t>
            </a:r>
          </a:p>
          <a:p>
            <a:pPr lvl="2" eaLnBrk="1" hangingPunct="1"/>
            <a:r>
              <a:rPr lang="en-US" altLang="en-US" sz="1400">
                <a:solidFill>
                  <a:srgbClr val="FF0000"/>
                </a:solidFill>
                <a:latin typeface="Times-Roman"/>
              </a:rPr>
              <a:t>2% </a:t>
            </a:r>
            <a:r>
              <a:rPr lang="en-US" altLang="en-US" sz="1400">
                <a:solidFill>
                  <a:srgbClr val="FF0000"/>
                </a:solidFill>
                <a:latin typeface="Times-Italic"/>
              </a:rPr>
              <a:t>milk </a:t>
            </a:r>
            <a:r>
              <a:rPr lang="en-US" altLang="en-US" sz="1400">
                <a:solidFill>
                  <a:srgbClr val="FF0000"/>
                </a:solidFill>
                <a:latin typeface="Symbol" pitchFamily="18" charset="2"/>
              </a:rPr>
              <a:t>® </a:t>
            </a:r>
            <a:r>
              <a:rPr lang="en-US" altLang="en-US" sz="1400">
                <a:solidFill>
                  <a:srgbClr val="FF0000"/>
                </a:solidFill>
                <a:latin typeface="Times-Italic"/>
              </a:rPr>
              <a:t>wonder bread</a:t>
            </a:r>
            <a:endParaRPr lang="en-US" altLang="en-US" sz="1800">
              <a:solidFill>
                <a:srgbClr val="000000"/>
              </a:solidFill>
              <a:latin typeface="Times-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68DA74-327E-48AE-B170-001A4101C1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36036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33400"/>
            <a:ext cx="6248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00FF"/>
                </a:solidFill>
              </a:rPr>
              <a:t>What Is Association Mining?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4319"/>
            <a:ext cx="83820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80000"/>
            </a:pPr>
            <a:r>
              <a:rPr lang="en-US" altLang="en-US" sz="2400" dirty="0"/>
              <a:t>Association rule mining: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SzPct val="80000"/>
            </a:pPr>
            <a:r>
              <a:rPr lang="en-US" altLang="en-US" sz="2400" dirty="0"/>
              <a:t>Finding frequent patterns, associations, correlations, or causal structures among sets of items or objects in transaction databases, relational databases, and other information repositories.</a:t>
            </a:r>
          </a:p>
          <a:p>
            <a:pPr eaLnBrk="1" hangingPunct="1">
              <a:lnSpc>
                <a:spcPct val="90000"/>
              </a:lnSpc>
              <a:buSzPct val="80000"/>
            </a:pPr>
            <a:r>
              <a:rPr lang="en-US" altLang="en-US" sz="2400" dirty="0"/>
              <a:t>Applications:</a:t>
            </a:r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lang="en-US" altLang="en-US" sz="2400" dirty="0"/>
              <a:t>Market Basket analysis, cross-marketing, catalog design, loss-leader analysis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A28A2-73B2-46A2-A910-C7369DFCF4D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5" name="AutoShape 5" descr="data:image/jpeg;base64,/9j/4AAQSkZJRgABAQAAAQABAAD/2wCEAAkGBhQSERQUEhQWFRUVFhgVFRgVGBgVFRcXFxUVGBYXFRcYHCYeFxkkGhQVHy8gIycpLCwsFR4xNTAqNSYsLCkBCQoKDgwOGg8PGiokHyQtLCwpLCwpLywsKSwpLCwsKSwpLCksLCwsLCwsLCkpLCksLCksLCksKSwsLCwpLCwpLP/AABEIAKcBLQMBIgACEQEDEQH/xAAbAAABBQEBAAAAAAAAAAAAAAAFAAIDBAYBB//EAE0QAAIBAgMDBgoHBQUHBAMAAAECEQADBBIhBTFBBhNRYXGRFCIyUlOBkqGx0QcVIzNCcuFigqKywWOT0uLwFhckQ0Rzg1SjwsMlNLP/xAAaAQACAwEBAAAAAAAAAAAAAAAAAwECBAUG/8QAMhEAAQMDAgQFAwMEAwAAAAAAAQACAwQRIRJREzFBcQUUIlJhMpGhFYGxwdHw8UJi4f/aAAwDAQACEQMRAD8A1li5cULqG0G/sqYY8jykP7uoqCzhZVYuzoN3ZUn1efPNYNY6p2OgVi1jkb8UHr0rF/SIs85Gs2OHU9aptm5t7HurPcqNlMhDLae8hQqwQZvxTqJmIq8b2X5qrwbLw+NYqzh9mXbhhLbn1Gtvh3yHLZwoVhvlSW7gKccZiHB15uCRliDp08RXVFTss5CC7G5I3xdR7ihArBjmI4GtOjg3NCD9sN2v4hT9n8kLl5Va7fCBtdczn+grQ4D6PsOCrG47kEGBAEg6aCs8s2rmpAJWibBup8R/UaccTcXykkdIrpwP7Td9c8AHnN31jLmnmnaVMm000B0NWlcHcaG/VqdddOz14Ej11TS0osUSBrtBH2c86H+lMVI8sOOveKDGN0ZR6ob+CRhug9I30Nt2EbQOe/Wpvq4ec3fRot1RdO8CdfIb1Gqe0bAuQLisrLqroSCD/UdVWvq79tvdXfq/9tvdVrgcyjKoWGRYF1QRwuKWj99ZlfhVNeV9pWbLaPNgwXzDcDBYDeRRcbLHne6sGgARh0Mf/wCla4zqF0t2CtZaK3nzhCVHkKPFj+0dvO6huorg8MwJZ2zEgAdQHXxOtUrOMeBqB0Dd3RUwxFzp9/6UiRxOFdre6JCm3MMrDUUP5+5/o/pS5+70+/8ASldimG+ylbCsnkmQKlt40bjoaqc/d6ff+lR3Vdokj+vwq2DzKrnoEWUzup0UIyuBoe6uWnc/jI7TUFrbXupz1CLxSihwsXPSfGu+DXPSfGl6me5GdkQiocRhgw6+Bqr4Pc9JS8GuekqNTPcEZ2XbWJZDlcSOBq8pndQnaB5u2Xu3DkXfoWjuoI/K+wohbjHsVhUhzD1Vmse76WkrZUqx/wDtlY9K/sN864vLPDyAbrgExOUwO3Wr+ndX4E3sK2NKqFrD5wGS7mU6ggyDTvAD55osN0k3BsQq1u3byrEjQcD0U4sB5LP7JNQWsddCrBB0G8r0dRqz9cMN4X2h86tYICi8OuA6KSOnKRU4x54o1QNt8DeF9qku3Ad2T26WYmnp+VOohTptJZ0Uz6q892g84i8f7RvhW7fGhhqts/vCsHiV+3u/9w7tRuG406CNrb6VSQk81tNjY0HDWgUY+IP61YzLwRh2aUK2Fcbwe14w8mNSOk0W8ccAfXSiyxx/KYOWUzn3Hkz69amTGvGqzULYhh+EU625b8SDqqwaSou1Snacb099dTaDHcgP71d8DuHih99MbZbnzfUKnTuq3HRTDEP6M+oikcS3o291Nt7NcDR/jUhsXlGmVvjQWqVWYA/8ph2RTBmHk5x2ipL2OZdCuvYa4m0WO5QfXUi4UJ9rHP8AiWpTtJeIPdURxzn8AqJrpO+2PUSKPSeanKn+tE6+41hEEBz+2T/7tbABwdKx6eTc/MT3XK0QDnZJkvcLc3HtHeVHZpVdyq+TcU9RqW3i0gDKZgcBTr2KVVLc2TAJ3DgKxku6t/KcO6r28eJg99S+Fr01msf9IFu1oyW0JAIDEkwddyig9/6S7bfiQfltkn3mrNge7Oko4luq3vha9NOGJXr7q8+wP0hc64to7yQY8RQNBWk5Ncprj6XQH8WQwADb4MjjVnU+lSJSjhxI6+40x7ynp7jU67UU7kPupw2l0I3cKXpA/wBq2oqqmLI3An1GrQxy8dKX1gfMb3VFfxAfyrbf1qDGx2T/ACq3KnONWmfWC9BqmrMNwMde+u28USYCye0VTgN6D8q2pSbRvpcs3EZSQykGgXKLYODw2HS8LGcsVWOccasJ4Gj2d/RnvFD9vbLu4nB2bVpfGW7DSYy5Z1PfTGMFjpCZG6zwNVh1QK3s7TTZTH/yPWkfkVhXRM2HCSpLwzSpjdM7xQra2K2hgQt17q3rchSANBwA3aVqXx+dC40BsBxO8F9APfTWtHIhXmkkFnA4+Cf6ofydtLh8OltQ5AkyR5xJol4cPNbuqrbxty2qqyjQAT01INpt5o7zVbBZrk5K8lG3Lg05u2NOKn+pqxZx+IcAhLeU8Sogde+li7paCYJAAGg3a1scFsPD5FGa75IMbhJEwNKsaVjJC1yZPVvawOjt83WQuX8VqMiaTJCjh66pfXd4QIXXUeIK32L2LZS25AvAgHrHwrN43ZaIVysSOcS0VYa5ZB1PTvokpo2sLgkwVsjpA19gD3/uuNsrHASyoukiQmp6OqquCturMLuj5jIERqBujqr0FkQkgrb0MQ2Y6DQTrWM2iIxV2IjMN27yV6amnj05srzvLhlDtj4y42dG8keT4oH4umtpYwcKkOw8UcZG7rrG7KGrf6/GK3OG1RPyiuZJI5pweq6AjDrA7JjOyAs0OAJ4qY48YNPTE294G/XeakuLII6QR36UKw58Ud3dpUCre0bqwpGPOyKNjF6x6zUT4ronvNVRJMAEnq31Gl4GeBBgg6EeqoHiD9lbyEXuRNcUvEsOw13wxPPud9DA8gkAkLvIGnfThrUjxBx6D7qp8PZ0ciXh6efc91M560Tqz1QilFB8Qdt+So/Tm+78Im2Ktx4rN6xUSYrXUnvqjXRR58+1WHh49xRA4geeR3msrYbxbn7/APOaNUBs/d3Ox/5jW+hqOIXY6LHV0/C055larnwQJYbhwPRXL+Li24Fz8LcD0HSqFvcOwfCuuJBHSCKx+eufp/P/AItXkMfV+F5Xyt+/H/bT+WgmWtztLZa3Hm5ZuswAUlSMpjcR6qrDZCqQBhDrqM7nhXfiqo2tAuuS6J4JuEG5JD/i7fr+Br0TkxfC3d8LzZA0n8VBtn7MugB7WHtJO5p1j1mjGxtmXLZm4V0XKI7ZM1hqayM3IOdk+Gme45BstKcSnnHurnhWujGKoxSrlefPVoXQ8i33FEfCv2zXPDP2zVClFQa3/qr+QHuKIDGftmozdUmS7T6qpxSipFcR/wAVHkB7kQGPj8RqLG2nv2mSziOacOLgkxmgbp4a1VpRqDuI3HiKs2vF7FuFHkNOWuz2VW5srHYrLZxN+2tsGSQQS0dm89taLH30W1dyMCo5q0IIkBR+lAcTt68HhWAyBfwjxpYiWpzKWgsZPVoO4b62yzshaHC5uMLK2GSd2k2Ab0CINjcw/FHRNc8K7e8VTArorn+fk6ALZ+ns3P8An7LHb4HZ8DXo1pzzdsq7toNI0Gm8iJjsrzJb40DAgaE9Q1399HRy2uqAq3UhQAPs504a12qqdnGuDcWHJcttLLJEABkE88LUbUujm7kPcPi6kDSejT4cKz+0VMCHYnn1gMOOkGYqpe5VuylDeUA6EZQP6aVXbbJaM15DDBwIGrA8azyVUegjP2S4/Dp+IHEDHyt7cxl20ftAGHWAQepWHHqNY/bZBxlwruJUj1otX7vLnnbeS5kExqvSNxEkUDa/nvMesfAVaJ7XWsLFMmiewXcFDs4eM/b/APYtbjB/dp+UfCsTgPLudp/nWtrgvu0/KPhXKmHPuV1G9OwUtxwoJO4CTQ1cLcOqouViWHjQQDr0Vcxx8Rl4spAHEkirOFtlUUHeAAe6uTVzuiA0prTZV8Bhissw8Zj3AbhNUMRtaw7HnVZcpIDbwYMQcuoFGqB/7NhnbO02yZyjQmTOp4eqkUT6Z5kdVOINsW3SKh0128ID5unWOUAa4qov2ROQHUEnqXgO2pDhmQkZSQDoRxFcscnES4rKxyqcwU668Neii9FRUQRuHleRGb7q1O6Vt+Ig6tM6EEbwdDXZpl/CPce5cBhASJ1gFdIMcaqtYI3k++uq2ncWB7uqc2oDjpHNXtOmlp01Q5jrNcuAIpZm0Ak1HDBwCna3NyQrGNx62hmad+gGpPYKCWcSCjgBpYPlEEkyZ0jTdQ+9eLsWPYo6B8zUmCxrWHDruE6HcJ3g9Rr1NH4bwYi4/UQvL1niXGkDQMBW9pY9yYGe2qwBvBMAak9EVVt7XuLrzjEcZ8Y+qaPriFe1zouhY0KkSFYnyekjXQ9fRVHaCLfWM9sOJAMFc2mingO3+lXjZA1ojfGClyTTOdrY8hRbL5U53yOjL1lSI1jsI3Va2597b/K3xFD/AAlebgGSBlgb5ESKubVuhmskGRlPxFZKmjZDOx0YwQVtgrHzQODzkEIjsr7lOyrdVNlfcp2Vbrzcv1HuvQMHoCVKlSpSZZKlSpUISpUq4TUqF2lXM1doIUhC8SPtH/c/mopwoZifvG7F/mNE23EdtdOqF44+ywUh9cndVm2jbH4xUbbatDe4rzjlHecXiFJiBoJoYbF08H99dFnhLC0OLljd4lJcgALVYrbCWLl4EAs6qBO4dZp1zlVYbOdfGa0wH5N49dA+Vifbg9KCs/euxTIIRwmm/RKqKkiZw0jB+VuX5U2WzSiyS0dQKZRv3nrqIbZtEEQYIYAgCVzBQAvUI99YvCYS7daLalj1UUOEu2CFvKVzeSeB9dDmt5A5/ZL4uo30/wAo3tLaKXblsqdAqLBEajQ0btDxz2j4CsbbPjr+YfGtnb8tu0fAVRgtIB8JkrtUBxyKdgvLuev+da2uC+7T8o+FYvB/eP8AvfFa2mC+7T8o+Fcqfr3K3M6dgosLfCMwueXM5jxU7o7N1EQZoXtYeR506dka0Rw6woHVXmq5ml+odU5uxXLt5RvMHh0ns6al+pr7oCWS2TwgsYB49Eio3KhkZohXVjPAA1orpYq3N5c2U5SdVmNJjhXW8JoIZmF8mSsVTM6M2as7cwl0sbOUK7KSrfgyiPGnpEjSu4/Z162AZVlEZyshgBxg7xV3E7QyPh+dPjgMXyAkDxYMAbgT09FRbT24pUFLgXUhkZTnuBgQFUGI11nqrp/pdHlg59+Sz+YlOUOOKEg2jIcjOOBWfKHYePGqOOIlYI3a98121skIvlknLvPVw7Ko4ZpWT1+6qup3U0AYVsp9L5vSVR24rlRE5Bq2Uw08PV2UEuX2KqC0gag6kH84/qK1L34MaesgUKx2CRtbeVW4jMMp6ew11vDXlrQ2RmOhwsfiUYc4ujfnq1DVOsHf7j2HjT5qsXA06Dqp0E9KngesV0YjjqRu3ajtj416USN3C8wYnjoVPhbxtMGWIG6dQCd4I82O6jJCZQwdzMF1EeKw6twXXQ/0oE98D9dKWB2iUbxJ3RuJgdB6V+FY542ON2kLZE57cOBR1LZbXM2aABKAAiYOaOPR3dFRHZYDgtdUQDoQYPXHAzHvqo21LWeLWeD5QZmEHLDEcIHvmp7O0QzA+SWIzMSXyqF4gjhoJ6+qsDjIRp6LWA1pujezli2FMSogwZHaDxFWaBnbiRBuHxTKkIDvBMaawYkjrBp1rbDsoMDUTwrz89G8PJC9BBWsLQCjVKhA2q/V7qX1s/QPdSPKyfC0eZjRelQg7WfoHurh2q/V7qnyknwo83GEYq3su5hAjHENbDhiIdoMaZYE9FZq7thlBLQAOyshtvaHhD5mUCNB0x1njWmngcx13WSpSJxZpK9cO0Nm+fY9o1U2s+GBtnDshnNnyNmAAAiddK8cOHFP2djeZcgzlbRo0Pb1jqrbIwPbZZeC6E6wbrdYjHoWczoQIjiQToKc3KUT92Y7de6qFjCuIe2VYESDOhBHRwp7YR3aGXIp81pPZTXikDQ1x1WFtisTX1WouHpue6abOHu5iouZz+Ht+Ap1vYI/GT2AnT18aIWMMqbhUhrnumNyGk26La2MWGoC/wALHbf2FdvXFa2oIyDUsq/E0DvcjsQCCyQhIUsGVgMxgTB6at8qfvV/IKNck2L2ijpCqBB3ZvtFPrg10deima4bLDML1Du6K7E2UuHtBAPG/Eek1Hym2Ub9lQAAysCCSBI4xNFFIoNyoZ+bQr5IEn1yJrg0Z4knEfzWiQWFggNnYNzMvjW9405xZrRWfLbtHwrLYHCNnttGhccP9aVqk+8b1fCuy14MwtsqlpEDr7hOwn3rdjH+WtngPuk/KPhWOwbRfY9R/lBrX7NabSdlc6oGT3K3R/SD8BQbQsuWDBSwAjSJBmo2x9wEAgjSRI00orVDauHY5GUE5SZA3wR+grmSwtfkjKub81R2HeDXDnyliJEzm/aB6po/aQr5Duo6FbT1Agx6qAbNb/iwCCCEkgxOp0rRGubUyywyegltwhgBGVUx+LWyhdmiTqWklj8TQmxtizfYeOC2ZQoylSBMkrO/dVXlqTNvzIPZmn5RQPYGGZ7ylBIRlZuhRPSfhXV8Opg4tlJJN1Z4Gmy9Gw+CtsrHORAMgx0VjL9rNkSSAXYbzxPHXrrVbLwS3XuFhIAbjxkxWWu2pe0BxY+4rXqZsgd1yovS93ZRYnYwALAkwNTJBA6gwM99cwyYcBjeDiGygIZZjEk5QNB10TvGLNwfs8N2v+uiqubD2nFxRzk5QU3QwBzMCd4MxFLDnuGkX/ZS4huSR+6H4p8M5yYdGY5c0uTG/VY3zFFdnbNw/wBsb1i2gtME3sZMa7z7qq47lGACli2tteBAhiJ1IjdVDH4t2RZmVM79WJOrH1aa1oZRzPF3Egd8hY5K6Npxko9dxGBUHJaVj0BT3meFU8Pta1JJwyBeAA1HWZ4UPw9lSCzSCR4rgEgt5hI0Ok69VXdnbPW8yLzoBA1UqRoCTCncd8Uzy9PGCX6j83/slmoqJTZhAvyH+1Bt7aI5uzcS0ls53UwBB0EQQNaDrt25xCdxrScvSirYBXxZeApyxoKx/hNnzG9v9K2ULmmK45LLWtPFsclXht08ba/69VHuTWOa6LgyRbA0PQx4DqrNJhMwlbF4jgRJHflonszEXl+zFu7bSCdVY69Pk7zUVnqjwqQxuLrIvyeQc4+nA7+0U/HpGKTTfFVcOWQkqGk/st8qmvqxOdjqN2hn4Vxmtc7kFu8o4dVLygQBkgVY24viL+YUOLtdOZ2AC+d4vdNWDZdkk6ga76jQ+9keTe7NwhvLtmC2gPIMk/mG71RWQont7aTXbmUklbfigdfE0NqF36OJ0cQDlyqmJGtW6r4hKsE2XktZyOuMbBDblYhT1byO80erGcldr5H5pvJYyD0MfnWyrnzN0uKzJ1KuVUvY6CQOFJAuhDU5Prfvi5cPiooheLNvg9VHb6KNRoMkx0AMnvoY1jMoGnA+sCp7QypkOqww0EHXjJ36itMdVCYhG49ET0E5lc9owsvyi5RtnNu34oXQniT1dFWEtc94GrsYa0SeMwx30/GclkuOWDMJ1Mgb+qKL4LDJbVBlLNbQorSNxM7qYZaZsRjiNjukNo6nVqc3CobXXJcsgNlUaBR261aH3jeqo8Ts0XHV3JJXcBoNKePvG7FpFG8GRoBzbKfUwPip3atwnWPv2/Kf5K2OyvulrHWf/wBg9a//AANbLZf3S+v41FThxUwm7G9larly4FBJ3ASa6KE8qr5XDkAxnIT1Hf7hWeGPiSBu6vK7Qwu2Wes3y2Ie8sgk+KZ/Dugj1UXG3r39me0Ef1oTGROwVICY138e2vYyeE0koHEYCR1XkBWzMJLXYKs4S5mvnnJZYzZN1uZAEL00aw+NVTIthRuyiB38JrOi7lKn1E9APHviiCsx3HuBrh1zDTPLGgBvRei8PMc8Ic4nV1RbC7ayM5CeVpBO7r66zmOSGTfxiN8krGtEFU8Z7jVPE25u2xu146bmWs8E8hcAeS1yQxsF281FicUwUqXIEaqwg6DSCNKDJiMxGdgMxXxo0AOh3HsNabbVsrZeQdw14cayaroAdNBv7K7NNJz04K834k4sLbi4R+1yaIkm6nN75UyxDRoJ/wBa16Bs/k1h7OqWxJES0tpxGu6vLuT9lTibWYlVDqSRrGvuE16TtfHWsNZ54nmzMKobPn6okzPTwpM5lcbOen0xZI27GWQXl9g2AtsqxaAIbIIAJM8N0jSay1xzBu2xzaoo1UTLEZYU7pJ6K9CtbQsXLHPLcLaGXnyCBMFfdEV5wvKC8FIDwCZgAQJ4L0CrsdI5ugWS5TFA7VJf7IlyrxbFMOAqF4YsrnNHirvjjVXkjsxcViWGItJFu3mXISPGLCCe730IDk3ASZJBJJ3k9dHuReJKYu6YkG0s9PlcK2RwiKCxURVBqJrrS7WRMOAxuuiTEZ239WtBhykU3AiNfbSSQzaDs3ns66Y2zwbd4XrlpUa7nY5s9wW9dFH4TJqHCPzN5nQG6gUI7EQ4jcAo46jXjS8Lqh7ibLU7Gsc7aDl7wknRmIO/iOFdxlvKyqt551LDMCY3cR01mMVtG7zyC3deWdCbQWIBGuc8OFOwuxry3RcuErkVpWdTLMQD1calQPqsjGHdOaDXCzuVJLMCwBgwOgUOtkjD3GnQJMfu1ZtN/wAIFjUjNu/DlJzT0cKG43Yr8wwW8hJUKAGMydAKo8WF1IlDDYrAhidTvOvfXa0n+7/GejTT9sVwfR9jPRp7Y+VcwuB6rrcdnQrN1HfXStO30f4yPu17A4qJuQONj7ke2tSHDdLdNGRZZRWgz0a16JgbzOiPIIZQd3fxrP4XkHdYS7ok9HjH3VfS4ba80TpbJUHcTFIlIkwFmJsiOKxXAUKxOKC+Vxq3hMG93ySqjznMAereasXuQ+cy2Mtz2GB2UynpS43dgLJPUhgxzVe1fcjSxe9g9FSg3T/0972DSX6WLsR4Omg88/Km/wC9a96C37bVT9MjPQ/dB8aqfj7KQWbx3Ye73RTlweIP/TXPdVc/SriOFm16yxpjfSliT/y7I9o/1qf01ntP3Vf1qq3H2RFdk4k7sO3rYCm3OTeLDFhZVp00cCI4++hv+8/F+bZ9lvnTf952M/sfYP8AipsVFw3amj8pE3ic8zdLyLdkQt8n8bzufwdYiPvB0RRrCpjVUL4Mhid93p9VZI/SZjem17H+auH6Ssb51v2P1pjqUuNyEltXKBYFbTPjv/TW/wC9/SgXKnFXxzSXraJLZhlfMdNOjQa0GP0jY3z09gfOq17bl7FMXukMywAAAumvzplPStZIHEWsokqpntLSeaM4nyO74ipzSvbPu8yGKQIBJJHTXa78NRHNcxuBHwuRJE+PDhZcInTpoxs3GYlrYy4dXA8XMXAmNJj1UHmhp5W4vDLCBBbLEqWXNv8AXpWPxGnbK0XHJaaOd8Vw0raG/i//AEy+q4tDNo3LhvWuetc2NeIaZKzEdlZxfpNxf9l7H+ap8Bynu4u8vPZPF3ZVy7986norjNpWsyuvFVSvOlxR/awHNGGkSumvTxmouVexncJdRZCJD8DGmvXpU21cMVsyT5RWI31bbCyIzNMDUsTqAI03VaFjydTStUkLZoyx3JZLZGIQOAQAxYQ5JEDokbjOtH7+wUuoCLbspMhrZzz0wRvqPaKWzNx1AYW1ykDXNmI09cVhb+ysQLjPavMi5iyQzLE74jcZqZ4Wh2pxICvBrgaGMsbfGVubOzxhlJVHSZEscpJjd43GKzN1gWMSejiY64pvJ7Btbc3MTcLFzEkloU+U5np0E9tac27dpoVFB8bm0AlmDEEEgbk36mmU7THkclnrIW1TQHkDewys/hNmXbjIbaZpVtNxgRrqaNcn8BdtYi4bqZC1sZdQZhtaZyg282Ee09pEDshVg6ndv0iOPGpOTPKm5i7jC4tsEAKCFmAcxO/8tauI4nTfCxRxsglGkYCaeTju91vFti7I6SBIM9cxWmsYK0SzapcYKCZ8ViogNHTQW9jbahmAvtALeKwAKq2UkDQATV7D3cxAW5pHji55VvyeIgbjVi4ALcyeMnAKlt7IF4ZrhZZ0hDl0B3lhqd1dfZ2SUDHKyu2ZvKGVZI7t1MwmNdbEhHLIPugVLkZ8uZWjVY13TXNr3g0KGBYLd0JykjJoY6flXHiM4mBccHpdP1tsqOJxFxcMRbICqoQDeSGTiT28KnWxiMqc7ZQICodgwzRO8ADfVLal7JhbhG8ER2hB8qA4Plzirty3bdlKu6K0JBjMNxnSulUA827LnSfWFdxuJu22uBb13Kty/EsTrbKZF/iOlQ7M25ihevm5caFt3jaEz47Bcmg3wWEdtb7E27IvJbFtGJZrjAjUMACH7Tpr1ULsNaZWfmbWa3a5wwNzljK9viqa5wkGy1aSguE5QXbli5d51lezYt5QDAZzmW4WB3mRPVFTYnG3LWJtol53VeYIlpz86zC4D0wAOyjwsW1vi2LdlYUSWEM3OSWCRv8A1rmybdt7rjmUXwdylsgajXfUFwUgFVN1Vdn7Evyz2xYhnYy4Ytvq0TWF2hytxVq7cS3eZVVyAAF091UpWFzyqVxswL0EbNxfnWB+63zrp2bi/PsewfnXmv8AtrjT/wBQ/wDD8qs4bb20XErdukdPij4it3CIXMAJWdWnTVnCbGvXFVkQEMJBzAbjqNeNGdn8nUUDwi3eY/2T2gP4jNP1WUiJxWcJpT3mt/hrGAtx/wDj7zn+0uo3/wA4oiu0cMwKjAiyhH4ciuCOKurGD6qjUriHcrzO1h3bcjnsVj/SjmzuQuNvarYZR0vCj30axwNxwcsKDvc52g75BaBuG6uYm9e1W0boTeFzhUBkaKJ6BNRrKtwm7pln6JcWwMtaUjhmJ74GlY7E4V7bsjDxkYqY11Bitvs7G31JcqVuHRmLkyAdNJjhS2i3PZi1nMzGc7hVPXGQz76o6Vzcp0cMJPqKwqKSQBvNHrWz/Fm2J4HpPSas/UCsxJzAeaoBjsYmauYfBC1ogcg78xB16tdKZBUskPDe0i/Xol1NOIwHxPvborX18btvmlmJg5hBCqB7yaVVbtgzORgekRr2661MGbzG93zrbRU9PRsLWEZN1zqmWWd2pw5JzHQ0y7ZDrlIBBpwDnRbbEncBl199Q4u3etoFFo54A1ZB69TWx00duaSyJ+yxd+3lYjoJFGeSY+1ns+DVUubBxBJJQa/tp86J8n9mXbT5nTQkbnQnjP4uuuPMQRhdSnNnZWv2oZw6id9xR2aitDidnWkF0c42dLYuDMQFiNNO0RWS2pfzWAqqZzSfGSO3yqrh5DZ1LNlhYcDWNCWJmOrqrLE7QMrbJIQQGFNxt9rlpAcqNMggM5MtJEAQf0qquzWLeLcua6RbAAkbyQatvjrkiF3bgWQLGUATlIPA0hjXEeIZzMzS1sqZ3RrJBG+aYZ32tbHZIMQc/W6TPxhR4fCZVNwFrhByqHWcz75bpVRrHHSivJzaK2LouXFLllPjEQ7GdTqYbojhVRMfHijOoUACObbNxaZbSW9wFdbaSspBtkkplEskJrJKAbjNBmceYRwg1vofn+e6HfSTts4hrMoFC5susmCBoeuhfIvEsj3Cq5iFBg7tA+/jVrlLhOdKiypOWTmZlzaqNN8QDTuSmFawztcBUnLlKsh3ZpmTu1pzDcXSQ12r1Ef0WswmMJlXw2WLaxGo11j8oI3VFjMUbrIMuUASGbdmMQI7Rx3iuDb9zoUjzoE9weK5e2irD7RXc8ICqq8SYzSW041ZwuLKYmaX6sD90eLgAE37WnUu/qgzQbb2BFxcyqOdthzoY0AgkcTIOlRWMePGGS5E+KFyDfvBJ17qr3cXcYXCLZDsCo10CkRBrnNowJA4dF0jK08ymbbsMcLekZcsvJIkjKAMo38d5rBbLb7a1/3E/mFb7bF+5ds3UVDLoEEnSRGpjsrK4XkviEdGyA5WB3ngZ6K6MnqFgsEhBeCF7Dj8YtpGuMJy9G867przDG/SLiTd+yCoC3km3M/m0k9tba7yjzghsO5B3g8az9vZS+EvfFi6JAyCc2U7idR0RXOZEeoK0ukzghM2Ly/vXMQLd6yhbh4uV16IneK3doKw5xQBnEkwAT29NYw4BWvreaxdLKIg6A9BOVdY176Ojb9yIGGaNw1Ij+Gh8RP0gobLm5I7KhaHiisVi+Tj3sTdywAXMbySYHAf1rTXjiggW3bAfdLZyB1wF1NWthLiLNkK9vnHJLMwzrJJ/LVqaJ8ZJIVamRkgABVDY/INVguII4t4zd24VqLWybSjyAettTVM47EcLH83+GueHYn0E+tv8NarHYrMC0IRsvZ/M20tSMy/aK0TJPUe40SsY684kLYBBgjKdCKr4i8xRWCAZBm1OsAaj11HhL7lmdAmUwsNmmQNTp/rSp9VsJGpEeevdFj2T8qQv3+ix7J+VVziL3m2z62rpxN7zLXtNVbyoup+fv8ARY9k/Knc/d82x7BqqL930dv22+VLwq76O37Z+VF5UXVrwi75tj2TXfCbvm2fZNVDjLvo09v9K54Zd9Evt/5ai8yi6ueE3uiz7JpeE3eiz7Jqn4Xc9GPb/wAtd8NueiHtj5VN5kK0uKvdFn2TTvC73RZ9k1T8Nuei/jHypeG3PRfxigumUK34Zf4cz7LUjjL538z7LfOqvhtz0J9ta74e/oT7S1GqZSCrHhF/ptD9w0hib/nWvYPzqv8AWD+hPtLS+sX9C3etReb5RdWGxN/ps+wfnSGJv9Nr2D86r/WLehbvWl9Yt6Fu9aA6YbourHhN/ps+wfnS8Iv+da/u/wBaqja4mDbaeMZSR2wavWrgYAjcaDJIOqEw4i/59v8Au/1pDE3/AD7f93+tTEVyKpxn7oUXhN/z7f8Ad/rS8Jv+kT+7/WpYpRUcV+6m6iN+/wClUf8AjHzrgvYj0w9VsfOpopRRxX7oumLev+n/APbX5103b3pz7C0+lUcV+6LqH7b07eytL7X079y1NSqeI7dChi76d+5aUXfTv3L8qmpUcR26FDF3079y/KlF3079y/KpqVHEduoUEXfTv3L8q7F309zuX5VNSo4jt0KHJc9Nc/h+VIrc9Nc/h/w1NSo4jt0IVi9mrzJPjMcsjMxO7XduqNMEpuL5QDgyFYqCQBB09dKlTA4kFQrZ2OnBro/8jfOufVA9Jd9s0qVL4jlKgxuzMqSLl0GR+Pr14UzCbJLIrG9ekgE+MPlXaVAkdbmhTjY/9td71/w1y5skwYvXdx4r/hpUqsHO3QqOzcJccGb9zTLwTiJP4avfVL+mfuT5UqVQXOvzQl9VP6dvZT5VUTDXTdKC8QBOuVTu9VKlUhzt0K59VXR/zz7C0vq276b+AfOlSqdTt0KtjrV22ARdBkx5A6O2rHgF70w/u/8ANSpUanboVXFM6HLzoZugW/6kxTrNi6w+1cR0IMunWflSpU9hNuahR3MaFzLaQEqJP4QOiZ1NFsDYyW1XoGvadT7zXaVKmQpzSpUqQpSpUqVCEqVKlQhKlSpUISpUqVCEqVKlQhKlSpUISpUqVCEqVKlQhf/Z"/>
          <p:cNvSpPr>
            <a:spLocks noChangeAspect="1" noChangeArrowheads="1"/>
          </p:cNvSpPr>
          <p:nvPr/>
        </p:nvSpPr>
        <p:spPr bwMode="auto">
          <a:xfrm>
            <a:off x="76200" y="-771525"/>
            <a:ext cx="2867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sp>
        <p:nvSpPr>
          <p:cNvPr id="5126" name="AutoShape 7" descr="data:image/jpeg;base64,/9j/4AAQSkZJRgABAQAAAQABAAD/2wCEAAkGBhQSERQUEhQWFRUVFhgVFRgVGBgVFRcXFxUVGBYXFRcYHCYeFxkkGhQVHy8gIycpLCwsFR4xNTAqNSYsLCkBCQoKDgwOGg8PGiokHyQtLCwpLCwpLywsKSwpLCwsKSwpLCksLCwsLCwsLCkpLCksLCksLCksKSwsLCwpLCwpLP/AABEIAKcBLQMBIgACEQEDEQH/xAAbAAABBQEBAAAAAAAAAAAAAAAFAAIDBAYBB//EAE0QAAIBAgMDBgoHBQUHBAMAAAECEQADBBIhBTFBBhNRYXGRFCIyUlOBkqGx0QcVIzNCcuFigqKywWOT0uLwFhckQ0Rzg1SjwsMlNLP/xAAaAQACAwEBAAAAAAAAAAAAAAAAAwECBAUG/8QAMhEAAQMDAgQFAwMEAwAAAAAAAQACAwQRIRJREzFBcQUUIlJhMpGhFYGxwdHw8UJi4f/aAAwDAQACEQMRAD8A1li5cULqG0G/sqYY8jykP7uoqCzhZVYuzoN3ZUn1efPNYNY6p2OgVi1jkb8UHr0rF/SIs85Gs2OHU9aptm5t7HurPcqNlMhDLae8hQqwQZvxTqJmIq8b2X5qrwbLw+NYqzh9mXbhhLbn1Gtvh3yHLZwoVhvlSW7gKccZiHB15uCRliDp08RXVFTss5CC7G5I3xdR7ihArBjmI4GtOjg3NCD9sN2v4hT9n8kLl5Va7fCBtdczn+grQ4D6PsOCrG47kEGBAEg6aCs8s2rmpAJWibBup8R/UaccTcXykkdIrpwP7Td9c8AHnN31jLmnmnaVMm000B0NWlcHcaG/VqdddOz14Ej11TS0osUSBrtBH2c86H+lMVI8sOOveKDGN0ZR6ob+CRhug9I30Nt2EbQOe/Wpvq4ec3fRot1RdO8CdfIb1Gqe0bAuQLisrLqroSCD/UdVWvq79tvdXfq/9tvdVrgcyjKoWGRYF1QRwuKWj99ZlfhVNeV9pWbLaPNgwXzDcDBYDeRRcbLHne6sGgARh0Mf/wCla4zqF0t2CtZaK3nzhCVHkKPFj+0dvO6huorg8MwJZ2zEgAdQHXxOtUrOMeBqB0Dd3RUwxFzp9/6UiRxOFdre6JCm3MMrDUUP5+5/o/pS5+70+/8ASldimG+ylbCsnkmQKlt40bjoaqc/d6ff+lR3Vdokj+vwq2DzKrnoEWUzup0UIyuBoe6uWnc/jI7TUFrbXupz1CLxSihwsXPSfGu+DXPSfGl6me5GdkQiocRhgw6+Bqr4Pc9JS8GuekqNTPcEZ2XbWJZDlcSOBq8pndQnaB5u2Xu3DkXfoWjuoI/K+wohbjHsVhUhzD1Vmse76WkrZUqx/wDtlY9K/sN864vLPDyAbrgExOUwO3Wr+ndX4E3sK2NKqFrD5wGS7mU6ggyDTvAD55osN0k3BsQq1u3byrEjQcD0U4sB5LP7JNQWsddCrBB0G8r0dRqz9cMN4X2h86tYICi8OuA6KSOnKRU4x54o1QNt8DeF9qku3Ad2T26WYmnp+VOohTptJZ0Uz6q892g84i8f7RvhW7fGhhqts/vCsHiV+3u/9w7tRuG406CNrb6VSQk81tNjY0HDWgUY+IP61YzLwRh2aUK2Fcbwe14w8mNSOk0W8ccAfXSiyxx/KYOWUzn3Hkz69amTGvGqzULYhh+EU625b8SDqqwaSou1Snacb099dTaDHcgP71d8DuHih99MbZbnzfUKnTuq3HRTDEP6M+oikcS3o291Nt7NcDR/jUhsXlGmVvjQWqVWYA/8ph2RTBmHk5x2ipL2OZdCuvYa4m0WO5QfXUi4UJ9rHP8AiWpTtJeIPdURxzn8AqJrpO+2PUSKPSeanKn+tE6+41hEEBz+2T/7tbABwdKx6eTc/MT3XK0QDnZJkvcLc3HtHeVHZpVdyq+TcU9RqW3i0gDKZgcBTr2KVVLc2TAJ3DgKxku6t/KcO6r28eJg99S+Fr01msf9IFu1oyW0JAIDEkwddyig9/6S7bfiQfltkn3mrNge7Oko4luq3vha9NOGJXr7q8+wP0hc64to7yQY8RQNBWk5Ncprj6XQH8WQwADb4MjjVnU+lSJSjhxI6+40x7ynp7jU67UU7kPupw2l0I3cKXpA/wBq2oqqmLI3An1GrQxy8dKX1gfMb3VFfxAfyrbf1qDGx2T/ACq3KnONWmfWC9BqmrMNwMde+u28USYCye0VTgN6D8q2pSbRvpcs3EZSQykGgXKLYODw2HS8LGcsVWOccasJ4Gj2d/RnvFD9vbLu4nB2bVpfGW7DSYy5Z1PfTGMFjpCZG6zwNVh1QK3s7TTZTH/yPWkfkVhXRM2HCSpLwzSpjdM7xQra2K2hgQt17q3rchSANBwA3aVqXx+dC40BsBxO8F9APfTWtHIhXmkkFnA4+Cf6ofydtLh8OltQ5AkyR5xJol4cPNbuqrbxty2qqyjQAT01INpt5o7zVbBZrk5K8lG3Lg05u2NOKn+pqxZx+IcAhLeU8Sogde+li7paCYJAAGg3a1scFsPD5FGa75IMbhJEwNKsaVjJC1yZPVvawOjt83WQuX8VqMiaTJCjh66pfXd4QIXXUeIK32L2LZS25AvAgHrHwrN43ZaIVysSOcS0VYa5ZB1PTvokpo2sLgkwVsjpA19gD3/uuNsrHASyoukiQmp6OqquCturMLuj5jIERqBujqr0FkQkgrb0MQ2Y6DQTrWM2iIxV2IjMN27yV6amnj05srzvLhlDtj4y42dG8keT4oH4umtpYwcKkOw8UcZG7rrG7KGrf6/GK3OG1RPyiuZJI5pweq6AjDrA7JjOyAs0OAJ4qY48YNPTE294G/XeakuLII6QR36UKw58Ud3dpUCre0bqwpGPOyKNjF6x6zUT4ronvNVRJMAEnq31Gl4GeBBgg6EeqoHiD9lbyEXuRNcUvEsOw13wxPPud9DA8gkAkLvIGnfThrUjxBx6D7qp8PZ0ciXh6efc91M560Tqz1QilFB8Qdt+So/Tm+78Im2Ktx4rN6xUSYrXUnvqjXRR58+1WHh49xRA4geeR3msrYbxbn7/APOaNUBs/d3Ox/5jW+hqOIXY6LHV0/C055larnwQJYbhwPRXL+Li24Fz8LcD0HSqFvcOwfCuuJBHSCKx+eufp/P/AItXkMfV+F5Xyt+/H/bT+WgmWtztLZa3Hm5ZuswAUlSMpjcR6qrDZCqQBhDrqM7nhXfiqo2tAuuS6J4JuEG5JD/i7fr+Br0TkxfC3d8LzZA0n8VBtn7MugB7WHtJO5p1j1mjGxtmXLZm4V0XKI7ZM1hqayM3IOdk+Gme45BstKcSnnHurnhWujGKoxSrlefPVoXQ8i33FEfCv2zXPDP2zVClFQa3/qr+QHuKIDGftmozdUmS7T6qpxSipFcR/wAVHkB7kQGPj8RqLG2nv2mSziOacOLgkxmgbp4a1VpRqDuI3HiKs2vF7FuFHkNOWuz2VW5srHYrLZxN+2tsGSQQS0dm89taLH30W1dyMCo5q0IIkBR+lAcTt68HhWAyBfwjxpYiWpzKWgsZPVoO4b62yzshaHC5uMLK2GSd2k2Ab0CINjcw/FHRNc8K7e8VTArorn+fk6ALZ+ns3P8An7LHb4HZ8DXo1pzzdsq7toNI0Gm8iJjsrzJb40DAgaE9Q1399HRy2uqAq3UhQAPs504a12qqdnGuDcWHJcttLLJEABkE88LUbUujm7kPcPi6kDSejT4cKz+0VMCHYnn1gMOOkGYqpe5VuylDeUA6EZQP6aVXbbJaM15DDBwIGrA8azyVUegjP2S4/Dp+IHEDHyt7cxl20ftAGHWAQepWHHqNY/bZBxlwruJUj1otX7vLnnbeS5kExqvSNxEkUDa/nvMesfAVaJ7XWsLFMmiewXcFDs4eM/b/APYtbjB/dp+UfCsTgPLudp/nWtrgvu0/KPhXKmHPuV1G9OwUtxwoJO4CTQ1cLcOqouViWHjQQDr0Vcxx8Rl4spAHEkirOFtlUUHeAAe6uTVzuiA0prTZV8Bhissw8Zj3AbhNUMRtaw7HnVZcpIDbwYMQcuoFGqB/7NhnbO02yZyjQmTOp4eqkUT6Z5kdVOINsW3SKh0128ID5unWOUAa4qov2ROQHUEnqXgO2pDhmQkZSQDoRxFcscnES4rKxyqcwU668Neii9FRUQRuHleRGb7q1O6Vt+Ig6tM6EEbwdDXZpl/CPce5cBhASJ1gFdIMcaqtYI3k++uq2ncWB7uqc2oDjpHNXtOmlp01Q5jrNcuAIpZm0Ak1HDBwCna3NyQrGNx62hmad+gGpPYKCWcSCjgBpYPlEEkyZ0jTdQ+9eLsWPYo6B8zUmCxrWHDruE6HcJ3g9Rr1NH4bwYi4/UQvL1niXGkDQMBW9pY9yYGe2qwBvBMAak9EVVt7XuLrzjEcZ8Y+qaPriFe1zouhY0KkSFYnyekjXQ9fRVHaCLfWM9sOJAMFc2mingO3+lXjZA1ojfGClyTTOdrY8hRbL5U53yOjL1lSI1jsI3Va2597b/K3xFD/AAlebgGSBlgb5ESKubVuhmskGRlPxFZKmjZDOx0YwQVtgrHzQODzkEIjsr7lOyrdVNlfcp2Vbrzcv1HuvQMHoCVKlSpSZZKlSpUISpUq4TUqF2lXM1doIUhC8SPtH/c/mopwoZifvG7F/mNE23EdtdOqF44+ywUh9cndVm2jbH4xUbbatDe4rzjlHecXiFJiBoJoYbF08H99dFnhLC0OLljd4lJcgALVYrbCWLl4EAs6qBO4dZp1zlVYbOdfGa0wH5N49dA+Vifbg9KCs/euxTIIRwmm/RKqKkiZw0jB+VuX5U2WzSiyS0dQKZRv3nrqIbZtEEQYIYAgCVzBQAvUI99YvCYS7daLalj1UUOEu2CFvKVzeSeB9dDmt5A5/ZL4uo30/wAo3tLaKXblsqdAqLBEajQ0btDxz2j4CsbbPjr+YfGtnb8tu0fAVRgtIB8JkrtUBxyKdgvLuev+da2uC+7T8o+FYvB/eP8AvfFa2mC+7T8o+Fcqfr3K3M6dgosLfCMwueXM5jxU7o7N1EQZoXtYeR506dka0Rw6woHVXmq5ml+odU5uxXLt5RvMHh0ns6al+pr7oCWS2TwgsYB49Eio3KhkZohXVjPAA1orpYq3N5c2U5SdVmNJjhXW8JoIZmF8mSsVTM6M2as7cwl0sbOUK7KSrfgyiPGnpEjSu4/Z162AZVlEZyshgBxg7xV3E7QyPh+dPjgMXyAkDxYMAbgT09FRbT24pUFLgXUhkZTnuBgQFUGI11nqrp/pdHlg59+Sz+YlOUOOKEg2jIcjOOBWfKHYePGqOOIlYI3a98121skIvlknLvPVw7Ko4ZpWT1+6qup3U0AYVsp9L5vSVR24rlRE5Bq2Uw08PV2UEuX2KqC0gag6kH84/qK1L34MaesgUKx2CRtbeVW4jMMp6ew11vDXlrQ2RmOhwsfiUYc4ujfnq1DVOsHf7j2HjT5qsXA06Dqp0E9KngesV0YjjqRu3ajtj416USN3C8wYnjoVPhbxtMGWIG6dQCd4I82O6jJCZQwdzMF1EeKw6twXXQ/0oE98D9dKWB2iUbxJ3RuJgdB6V+FY542ON2kLZE57cOBR1LZbXM2aABKAAiYOaOPR3dFRHZYDgtdUQDoQYPXHAzHvqo21LWeLWeD5QZmEHLDEcIHvmp7O0QzA+SWIzMSXyqF4gjhoJ6+qsDjIRp6LWA1pujezli2FMSogwZHaDxFWaBnbiRBuHxTKkIDvBMaawYkjrBp1rbDsoMDUTwrz89G8PJC9BBWsLQCjVKhA2q/V7qX1s/QPdSPKyfC0eZjRelQg7WfoHurh2q/V7qnyknwo83GEYq3su5hAjHENbDhiIdoMaZYE9FZq7thlBLQAOyshtvaHhD5mUCNB0x1njWmngcx13WSpSJxZpK9cO0Nm+fY9o1U2s+GBtnDshnNnyNmAAAiddK8cOHFP2djeZcgzlbRo0Pb1jqrbIwPbZZeC6E6wbrdYjHoWczoQIjiQToKc3KUT92Y7de6qFjCuIe2VYESDOhBHRwp7YR3aGXIp81pPZTXikDQ1x1WFtisTX1WouHpue6abOHu5iouZz+Ht+Ap1vYI/GT2AnT18aIWMMqbhUhrnumNyGk26La2MWGoC/wALHbf2FdvXFa2oIyDUsq/E0DvcjsQCCyQhIUsGVgMxgTB6at8qfvV/IKNck2L2ijpCqBB3ZvtFPrg10deima4bLDML1Du6K7E2UuHtBAPG/Eek1Hym2Ub9lQAAysCCSBI4xNFFIoNyoZ+bQr5IEn1yJrg0Z4knEfzWiQWFggNnYNzMvjW9405xZrRWfLbtHwrLYHCNnttGhccP9aVqk+8b1fCuy14MwtsqlpEDr7hOwn3rdjH+WtngPuk/KPhWOwbRfY9R/lBrX7NabSdlc6oGT3K3R/SD8BQbQsuWDBSwAjSJBmo2x9wEAgjSRI00orVDauHY5GUE5SZA3wR+grmSwtfkjKub81R2HeDXDnyliJEzm/aB6po/aQr5Duo6FbT1Agx6qAbNb/iwCCCEkgxOp0rRGubUyywyegltwhgBGVUx+LWyhdmiTqWklj8TQmxtizfYeOC2ZQoylSBMkrO/dVXlqTNvzIPZmn5RQPYGGZ7ylBIRlZuhRPSfhXV8Opg4tlJJN1Z4Gmy9Gw+CtsrHORAMgx0VjL9rNkSSAXYbzxPHXrrVbLwS3XuFhIAbjxkxWWu2pe0BxY+4rXqZsgd1yovS93ZRYnYwALAkwNTJBA6gwM99cwyYcBjeDiGygIZZjEk5QNB10TvGLNwfs8N2v+uiqubD2nFxRzk5QU3QwBzMCd4MxFLDnuGkX/ZS4huSR+6H4p8M5yYdGY5c0uTG/VY3zFFdnbNw/wBsb1i2gtME3sZMa7z7qq47lGACli2tteBAhiJ1IjdVDH4t2RZmVM79WJOrH1aa1oZRzPF3Egd8hY5K6Npxko9dxGBUHJaVj0BT3meFU8Pta1JJwyBeAA1HWZ4UPw9lSCzSCR4rgEgt5hI0Ok69VXdnbPW8yLzoBA1UqRoCTCncd8Uzy9PGCX6j83/slmoqJTZhAvyH+1Bt7aI5uzcS0ls53UwBB0EQQNaDrt25xCdxrScvSirYBXxZeApyxoKx/hNnzG9v9K2ULmmK45LLWtPFsclXht08ba/69VHuTWOa6LgyRbA0PQx4DqrNJhMwlbF4jgRJHflonszEXl+zFu7bSCdVY69Pk7zUVnqjwqQxuLrIvyeQc4+nA7+0U/HpGKTTfFVcOWQkqGk/st8qmvqxOdjqN2hn4Vxmtc7kFu8o4dVLygQBkgVY24viL+YUOLtdOZ2AC+d4vdNWDZdkk6ga76jQ+9keTe7NwhvLtmC2gPIMk/mG71RWQont7aTXbmUklbfigdfE0NqF36OJ0cQDlyqmJGtW6r4hKsE2XktZyOuMbBDblYhT1byO80erGcldr5H5pvJYyD0MfnWyrnzN0uKzJ1KuVUvY6CQOFJAuhDU5Prfvi5cPiooheLNvg9VHb6KNRoMkx0AMnvoY1jMoGnA+sCp7QypkOqww0EHXjJ36itMdVCYhG49ET0E5lc9owsvyi5RtnNu34oXQniT1dFWEtc94GrsYa0SeMwx30/GclkuOWDMJ1Mgb+qKL4LDJbVBlLNbQorSNxM7qYZaZsRjiNjukNo6nVqc3CobXXJcsgNlUaBR261aH3jeqo8Ts0XHV3JJXcBoNKePvG7FpFG8GRoBzbKfUwPip3atwnWPv2/Kf5K2OyvulrHWf/wBg9a//AANbLZf3S+v41FThxUwm7G9larly4FBJ3ASa6KE8qr5XDkAxnIT1Hf7hWeGPiSBu6vK7Qwu2Wes3y2Ie8sgk+KZ/Dugj1UXG3r39me0Ef1oTGROwVICY138e2vYyeE0koHEYCR1XkBWzMJLXYKs4S5mvnnJZYzZN1uZAEL00aw+NVTIthRuyiB38JrOi7lKn1E9APHviiCsx3HuBrh1zDTPLGgBvRei8PMc8Ic4nV1RbC7ayM5CeVpBO7r66zmOSGTfxiN8krGtEFU8Z7jVPE25u2xu146bmWs8E8hcAeS1yQxsF281FicUwUqXIEaqwg6DSCNKDJiMxGdgMxXxo0AOh3HsNabbVsrZeQdw14cayaroAdNBv7K7NNJz04K834k4sLbi4R+1yaIkm6nN75UyxDRoJ/wBa16Bs/k1h7OqWxJES0tpxGu6vLuT9lTibWYlVDqSRrGvuE16TtfHWsNZ54nmzMKobPn6okzPTwpM5lcbOen0xZI27GWQXl9g2AtsqxaAIbIIAJM8N0jSay1xzBu2xzaoo1UTLEZYU7pJ6K9CtbQsXLHPLcLaGXnyCBMFfdEV5wvKC8FIDwCZgAQJ4L0CrsdI5ugWS5TFA7VJf7IlyrxbFMOAqF4YsrnNHirvjjVXkjsxcViWGItJFu3mXISPGLCCe730IDk3ASZJBJJ3k9dHuReJKYu6YkG0s9PlcK2RwiKCxURVBqJrrS7WRMOAxuuiTEZ239WtBhykU3AiNfbSSQzaDs3ns66Y2zwbd4XrlpUa7nY5s9wW9dFH4TJqHCPzN5nQG6gUI7EQ4jcAo46jXjS8Lqh7ibLU7Gsc7aDl7wknRmIO/iOFdxlvKyqt551LDMCY3cR01mMVtG7zyC3deWdCbQWIBGuc8OFOwuxry3RcuErkVpWdTLMQD1calQPqsjGHdOaDXCzuVJLMCwBgwOgUOtkjD3GnQJMfu1ZtN/wAIFjUjNu/DlJzT0cKG43Yr8wwW8hJUKAGMydAKo8WF1IlDDYrAhidTvOvfXa0n+7/GejTT9sVwfR9jPRp7Y+VcwuB6rrcdnQrN1HfXStO30f4yPu17A4qJuQONj7ke2tSHDdLdNGRZZRWgz0a16JgbzOiPIIZQd3fxrP4XkHdYS7ok9HjH3VfS4ba80TpbJUHcTFIlIkwFmJsiOKxXAUKxOKC+Vxq3hMG93ySqjznMAereasXuQ+cy2Mtz2GB2UynpS43dgLJPUhgxzVe1fcjSxe9g9FSg3T/0972DSX6WLsR4Omg88/Km/wC9a96C37bVT9MjPQ/dB8aqfj7KQWbx3Ye73RTlweIP/TXPdVc/SriOFm16yxpjfSliT/y7I9o/1qf01ntP3Vf1qq3H2RFdk4k7sO3rYCm3OTeLDFhZVp00cCI4++hv+8/F+bZ9lvnTf952M/sfYP8AipsVFw3amj8pE3ic8zdLyLdkQt8n8bzufwdYiPvB0RRrCpjVUL4Mhid93p9VZI/SZjem17H+auH6Ssb51v2P1pjqUuNyEltXKBYFbTPjv/TW/wC9/SgXKnFXxzSXraJLZhlfMdNOjQa0GP0jY3z09gfOq17bl7FMXukMywAAAumvzplPStZIHEWsokqpntLSeaM4nyO74ipzSvbPu8yGKQIBJJHTXa78NRHNcxuBHwuRJE+PDhZcInTpoxs3GYlrYy4dXA8XMXAmNJj1UHmhp5W4vDLCBBbLEqWXNv8AXpWPxGnbK0XHJaaOd8Vw0raG/i//AEy+q4tDNo3LhvWuetc2NeIaZKzEdlZxfpNxf9l7H+ap8Bynu4u8vPZPF3ZVy7986norjNpWsyuvFVSvOlxR/awHNGGkSumvTxmouVexncJdRZCJD8DGmvXpU21cMVsyT5RWI31bbCyIzNMDUsTqAI03VaFjydTStUkLZoyx3JZLZGIQOAQAxYQ5JEDokbjOtH7+wUuoCLbspMhrZzz0wRvqPaKWzNx1AYW1ykDXNmI09cVhb+ysQLjPavMi5iyQzLE74jcZqZ4Wh2pxICvBrgaGMsbfGVubOzxhlJVHSZEscpJjd43GKzN1gWMSejiY64pvJ7Btbc3MTcLFzEkloU+U5np0E9tac27dpoVFB8bm0AlmDEEEgbk36mmU7THkclnrIW1TQHkDewys/hNmXbjIbaZpVtNxgRrqaNcn8BdtYi4bqZC1sZdQZhtaZyg282Ee09pEDshVg6ndv0iOPGpOTPKm5i7jC4tsEAKCFmAcxO/8tauI4nTfCxRxsglGkYCaeTju91vFti7I6SBIM9cxWmsYK0SzapcYKCZ8ViogNHTQW9jbahmAvtALeKwAKq2UkDQATV7D3cxAW5pHji55VvyeIgbjVi4ALcyeMnAKlt7IF4ZrhZZ0hDl0B3lhqd1dfZ2SUDHKyu2ZvKGVZI7t1MwmNdbEhHLIPugVLkZ8uZWjVY13TXNr3g0KGBYLd0JykjJoY6flXHiM4mBccHpdP1tsqOJxFxcMRbICqoQDeSGTiT28KnWxiMqc7ZQICodgwzRO8ADfVLal7JhbhG8ER2hB8qA4Plzirty3bdlKu6K0JBjMNxnSulUA827LnSfWFdxuJu22uBb13Kty/EsTrbKZF/iOlQ7M25ihevm5caFt3jaEz47Bcmg3wWEdtb7E27IvJbFtGJZrjAjUMACH7Tpr1ULsNaZWfmbWa3a5wwNzljK9viqa5wkGy1aSguE5QXbli5d51lezYt5QDAZzmW4WB3mRPVFTYnG3LWJtol53VeYIlpz86zC4D0wAOyjwsW1vi2LdlYUSWEM3OSWCRv8A1rmybdt7rjmUXwdylsgajXfUFwUgFVN1Vdn7Evyz2xYhnYy4Ytvq0TWF2hytxVq7cS3eZVVyAAF091UpWFzyqVxswL0EbNxfnWB+63zrp2bi/PsewfnXmv8AtrjT/wBQ/wDD8qs4bb20XErdukdPij4it3CIXMAJWdWnTVnCbGvXFVkQEMJBzAbjqNeNGdn8nUUDwi3eY/2T2gP4jNP1WUiJxWcJpT3mt/hrGAtx/wDj7zn+0uo3/wA4oiu0cMwKjAiyhH4ciuCOKurGD6qjUriHcrzO1h3bcjnsVj/SjmzuQuNvarYZR0vCj30axwNxwcsKDvc52g75BaBuG6uYm9e1W0boTeFzhUBkaKJ6BNRrKtwm7pln6JcWwMtaUjhmJ74GlY7E4V7bsjDxkYqY11Bitvs7G31JcqVuHRmLkyAdNJjhS2i3PZi1nMzGc7hVPXGQz76o6Vzcp0cMJPqKwqKSQBvNHrWz/Fm2J4HpPSas/UCsxJzAeaoBjsYmauYfBC1ogcg78xB16tdKZBUskPDe0i/Xol1NOIwHxPvborX18btvmlmJg5hBCqB7yaVVbtgzORgekRr2661MGbzG93zrbRU9PRsLWEZN1zqmWWd2pw5JzHQ0y7ZDrlIBBpwDnRbbEncBl199Q4u3etoFFo54A1ZB69TWx00duaSyJ+yxd+3lYjoJFGeSY+1ns+DVUubBxBJJQa/tp86J8n9mXbT5nTQkbnQnjP4uuuPMQRhdSnNnZWv2oZw6id9xR2aitDidnWkF0c42dLYuDMQFiNNO0RWS2pfzWAqqZzSfGSO3yqrh5DZ1LNlhYcDWNCWJmOrqrLE7QMrbJIQQGFNxt9rlpAcqNMggM5MtJEAQf0qquzWLeLcua6RbAAkbyQatvjrkiF3bgWQLGUATlIPA0hjXEeIZzMzS1sqZ3RrJBG+aYZ32tbHZIMQc/W6TPxhR4fCZVNwFrhByqHWcz75bpVRrHHSivJzaK2LouXFLllPjEQ7GdTqYbojhVRMfHijOoUACObbNxaZbSW9wFdbaSspBtkkplEskJrJKAbjNBmceYRwg1vofn+e6HfSTts4hrMoFC5susmCBoeuhfIvEsj3Cq5iFBg7tA+/jVrlLhOdKiypOWTmZlzaqNN8QDTuSmFawztcBUnLlKsh3ZpmTu1pzDcXSQ12r1Ef0WswmMJlXw2WLaxGo11j8oI3VFjMUbrIMuUASGbdmMQI7Rx3iuDb9zoUjzoE9weK5e2irD7RXc8ICqq8SYzSW041ZwuLKYmaX6sD90eLgAE37WnUu/qgzQbb2BFxcyqOdthzoY0AgkcTIOlRWMePGGS5E+KFyDfvBJ17qr3cXcYXCLZDsCo10CkRBrnNowJA4dF0jK08ymbbsMcLekZcsvJIkjKAMo38d5rBbLb7a1/3E/mFb7bF+5ds3UVDLoEEnSRGpjsrK4XkviEdGyA5WB3ngZ6K6MnqFgsEhBeCF7Dj8YtpGuMJy9G867przDG/SLiTd+yCoC3km3M/m0k9tba7yjzghsO5B3g8az9vZS+EvfFi6JAyCc2U7idR0RXOZEeoK0ukzghM2Ly/vXMQLd6yhbh4uV16IneK3doKw5xQBnEkwAT29NYw4BWvreaxdLKIg6A9BOVdY176Ojb9yIGGaNw1Ij+Gh8RP0gobLm5I7KhaHiisVi+Tj3sTdywAXMbySYHAf1rTXjiggW3bAfdLZyB1wF1NWthLiLNkK9vnHJLMwzrJJ/LVqaJ8ZJIVamRkgABVDY/INVguII4t4zd24VqLWybSjyAettTVM47EcLH83+GueHYn0E+tv8NarHYrMC0IRsvZ/M20tSMy/aK0TJPUe40SsY684kLYBBgjKdCKr4i8xRWCAZBm1OsAaj11HhL7lmdAmUwsNmmQNTp/rSp9VsJGpEeevdFj2T8qQv3+ix7J+VVziL3m2z62rpxN7zLXtNVbyoup+fv8ARY9k/Knc/d82x7BqqL930dv22+VLwq76O37Z+VF5UXVrwi75tj2TXfCbvm2fZNVDjLvo09v9K54Zd9Evt/5ai8yi6ueE3uiz7JpeE3eiz7Jqn4Xc9GPb/wAtd8NueiHtj5VN5kK0uKvdFn2TTvC73RZ9k1T8Nuei/jHypeG3PRfxigumUK34Zf4cz7LUjjL538z7LfOqvhtz0J9ta74e/oT7S1GqZSCrHhF/ptD9w0hib/nWvYPzqv8AWD+hPtLS+sX9C3etReb5RdWGxN/ps+wfnSGJv9Nr2D86r/WLehbvWl9Yt6Fu9aA6YbourHhN/ps+wfnS8Iv+da/u/wBaqja4mDbaeMZSR2wavWrgYAjcaDJIOqEw4i/59v8Au/1pDE3/AD7f93+tTEVyKpxn7oUXhN/z7f8Ad/rS8Jv+kT+7/WpYpRUcV+6m6iN+/wClUf8AjHzrgvYj0w9VsfOpopRRxX7oumLev+n/APbX5103b3pz7C0+lUcV+6LqH7b07eytL7X079y1NSqeI7dChi76d+5aUXfTv3L8qmpUcR26FDF3079y/KlF3079y/KpqVHEduoUEXfTv3L8q7F309zuX5VNSo4jt0KHJc9Nc/h+VIrc9Nc/h/w1NSo4jt0IVi9mrzJPjMcsjMxO7XduqNMEpuL5QDgyFYqCQBB09dKlTA4kFQrZ2OnBro/8jfOufVA9Jd9s0qVL4jlKgxuzMqSLl0GR+Pr14UzCbJLIrG9ekgE+MPlXaVAkdbmhTjY/9td71/w1y5skwYvXdx4r/hpUqsHO3QqOzcJccGb9zTLwTiJP4avfVL+mfuT5UqVQXOvzQl9VP6dvZT5VUTDXTdKC8QBOuVTu9VKlUhzt0K59VXR/zz7C0vq276b+AfOlSqdTt0KtjrV22ARdBkx5A6O2rHgF70w/u/8ANSpUanboVXFM6HLzoZugW/6kxTrNi6w+1cR0IMunWflSpU9hNuahR3MaFzLaQEqJP4QOiZ1NFsDYyW1XoGvadT7zXaVKmQpzSpUqQpSpUqVCEqVKlQhKlSpUISpUqVCEqVKlQhKlSpUISpUqVCEqVKlQhf/Z"/>
          <p:cNvSpPr>
            <a:spLocks noChangeAspect="1" noChangeArrowheads="1"/>
          </p:cNvSpPr>
          <p:nvPr/>
        </p:nvSpPr>
        <p:spPr bwMode="auto">
          <a:xfrm>
            <a:off x="76200" y="-771525"/>
            <a:ext cx="2867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pic>
        <p:nvPicPr>
          <p:cNvPr id="5127" name="Picture 9" descr="http://www.seriouseats.com/images/20090216-simpsons-convey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70400"/>
            <a:ext cx="3886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03BD83-7DBC-4B92-8A01-A4019C86ED9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00FF"/>
                </a:solidFill>
              </a:rPr>
              <a:t>Transaction data representation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r>
              <a:rPr lang="en-GB" altLang="ja-JP"/>
              <a:t>A simplistic view of shopping baskets, </a:t>
            </a:r>
          </a:p>
          <a:p>
            <a:r>
              <a:rPr lang="en-GB" altLang="ja-JP"/>
              <a:t>Some important information not considered. E.g, </a:t>
            </a:r>
          </a:p>
          <a:p>
            <a:pPr lvl="1"/>
            <a:r>
              <a:rPr lang="en-GB" altLang="ja-JP"/>
              <a:t>the quantity of each item purchased and </a:t>
            </a:r>
          </a:p>
          <a:p>
            <a:pPr lvl="1"/>
            <a:r>
              <a:rPr lang="en-GB" altLang="ja-JP"/>
              <a:t>the price paid.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329290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186F5-CCE0-49AB-957C-E9553325CB8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404813"/>
            <a:ext cx="7793037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</a:rPr>
              <a:t>Support and Confidence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8077200" cy="447198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Support count</a:t>
            </a:r>
            <a:r>
              <a:rPr lang="en-US" altLang="en-US" dirty="0"/>
              <a:t>: The support count of an </a:t>
            </a:r>
            <a:r>
              <a:rPr lang="en-US" altLang="en-US" dirty="0" err="1"/>
              <a:t>itemset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, denoted by </a:t>
            </a:r>
            <a:r>
              <a:rPr lang="en-US" altLang="en-US" i="1" dirty="0" err="1">
                <a:solidFill>
                  <a:srgbClr val="FF0000"/>
                </a:solidFill>
              </a:rPr>
              <a:t>X.count</a:t>
            </a:r>
            <a:r>
              <a:rPr lang="en-US" altLang="en-US" dirty="0"/>
              <a:t>, in a data set </a:t>
            </a:r>
            <a:r>
              <a:rPr lang="en-US" altLang="en-US" i="1" dirty="0"/>
              <a:t>T</a:t>
            </a:r>
            <a:r>
              <a:rPr lang="en-US" altLang="en-US" dirty="0"/>
              <a:t> is the number of transactions in </a:t>
            </a:r>
            <a:r>
              <a:rPr lang="en-US" altLang="en-US" i="1" dirty="0"/>
              <a:t>T</a:t>
            </a:r>
            <a:r>
              <a:rPr lang="en-US" altLang="en-US" dirty="0"/>
              <a:t> that contain </a:t>
            </a:r>
            <a:r>
              <a:rPr lang="en-US" altLang="en-US" i="1" dirty="0"/>
              <a:t>X</a:t>
            </a:r>
            <a:r>
              <a:rPr lang="en-US" altLang="en-US" dirty="0"/>
              <a:t>. Assume </a:t>
            </a:r>
            <a:r>
              <a:rPr lang="en-US" altLang="en-US" i="1" dirty="0"/>
              <a:t>T</a:t>
            </a:r>
            <a:r>
              <a:rPr lang="en-US" altLang="en-US" dirty="0"/>
              <a:t> has </a:t>
            </a:r>
            <a:r>
              <a:rPr lang="en-US" altLang="en-US" i="1" dirty="0"/>
              <a:t>n</a:t>
            </a:r>
            <a:r>
              <a:rPr lang="en-US" altLang="en-US" dirty="0"/>
              <a:t> transactions. </a:t>
            </a:r>
          </a:p>
          <a:p>
            <a:r>
              <a:rPr lang="en-US" altLang="en-US" dirty="0"/>
              <a:t>Then, </a:t>
            </a:r>
          </a:p>
          <a:p>
            <a:endParaRPr lang="en-US" altLang="en-US" dirty="0"/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8916" name="Object 4"/>
          <p:cNvGraphicFramePr>
            <a:graphicFrameLocks noChangeAspect="1"/>
          </p:cNvGraphicFramePr>
          <p:nvPr/>
        </p:nvGraphicFramePr>
        <p:xfrm>
          <a:off x="1368425" y="3609975"/>
          <a:ext cx="4427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3" imgW="1460500" imgH="368300" progId="Equation.3">
                  <p:embed/>
                </p:oleObj>
              </mc:Choice>
              <mc:Fallback>
                <p:oleObj name="Equation" r:id="rId3" imgW="1460500" imgH="368300" progId="Equation.3">
                  <p:embed/>
                  <p:pic>
                    <p:nvPicPr>
                      <p:cNvPr id="67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609975"/>
                        <a:ext cx="4427538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9" name="Rectangle 7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1403350" y="4833938"/>
          <a:ext cx="46085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5" imgW="1612900" imgH="368300" progId="Equation.3">
                  <p:embed/>
                </p:oleObj>
              </mc:Choice>
              <mc:Fallback>
                <p:oleObj name="Equation" r:id="rId5" imgW="1612900" imgH="368300" progId="Equation.3">
                  <p:embed/>
                  <p:pic>
                    <p:nvPicPr>
                      <p:cNvPr id="67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833938"/>
                        <a:ext cx="46085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758478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</a:rPr>
              <a:t>Association Rules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Association rule types: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Actionable Rules </a:t>
            </a:r>
            <a:r>
              <a:rPr lang="en-US" altLang="en-US" sz="2400" dirty="0"/>
              <a:t>– contain high-quality, actionable information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Trivial Rules </a:t>
            </a:r>
            <a:r>
              <a:rPr lang="en-US" altLang="en-US" sz="2400" dirty="0"/>
              <a:t>– information already well-known by those familiar with the business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Inexplicable Rules </a:t>
            </a:r>
            <a:r>
              <a:rPr lang="en-US" altLang="en-US" sz="2400" dirty="0"/>
              <a:t>– no explanation and do not suggest action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Trivial and Inexplicable Rules occur most often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0696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b="1" dirty="0">
                <a:solidFill>
                  <a:srgbClr val="0000FF"/>
                </a:solidFill>
              </a:rPr>
              <a:t>Drawback of Confidence</a:t>
            </a:r>
          </a:p>
        </p:txBody>
      </p:sp>
      <p:graphicFrame>
        <p:nvGraphicFramePr>
          <p:cNvPr id="1291267" name="Group 3"/>
          <p:cNvGraphicFramePr>
            <a:graphicFrameLocks noGrp="1"/>
          </p:cNvGraphicFramePr>
          <p:nvPr/>
        </p:nvGraphicFramePr>
        <p:xfrm>
          <a:off x="704603" y="7620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2895600" y="1143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9906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381000" y="2819902"/>
            <a:ext cx="7467600" cy="353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</a:rPr>
              <a:t>Confidence=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P(Coffee) =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0.9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Char char="Þ"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Although confidence is high, rule is misleading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Char char="Þ"/>
            </a:pPr>
            <a:r>
              <a:rPr lang="en-US" altLang="en-US" sz="2000" dirty="0">
                <a:latin typeface="Tahoma" pitchFamily="34" charset="0"/>
              </a:rPr>
              <a:t>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Char char="Þ"/>
            </a:pPr>
            <a:r>
              <a:rPr lang="en-US" altLang="en-US" sz="2000" dirty="0">
                <a:latin typeface="Tahoma" pitchFamily="34" charset="0"/>
              </a:rPr>
              <a:t>= 0.9375</a:t>
            </a:r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1828800" y="548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F6731-8B6C-4BF9-96B3-4CB1AC244E6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72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FF"/>
                </a:solidFill>
              </a:rPr>
              <a:t>Customer Number vs. Transaction ID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there is a problem where there is a customer id for each transaction</a:t>
            </a:r>
          </a:p>
          <a:p>
            <a:pPr lvl="1" eaLnBrk="1" hangingPunct="1"/>
            <a:r>
              <a:rPr lang="en-US" altLang="en-US" sz="2400" dirty="0"/>
              <a:t>You can be asked to do association analysis based on the customer id</a:t>
            </a:r>
          </a:p>
          <a:p>
            <a:pPr lvl="2" eaLnBrk="1" hangingPunct="1"/>
            <a:r>
              <a:rPr lang="en-US" altLang="en-US" sz="2000" dirty="0"/>
              <a:t>If this is so, you need to aggregate the transactions to the customer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392-E5CD-45C0-AEC5-0DEB6723F3B9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 dirty="0">
                <a:solidFill>
                  <a:srgbClr val="0000FF"/>
                </a:solidFill>
              </a:rPr>
              <a:t>Interestingness</a:t>
            </a:r>
            <a:r>
              <a:rPr lang="en-US" altLang="en-US" sz="4000" b="1" dirty="0">
                <a:solidFill>
                  <a:srgbClr val="0000FF"/>
                </a:solidFill>
              </a:rPr>
              <a:t> Measurements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315200" cy="4295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Objective measures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Two popular measurements: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Support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Confidence</a:t>
            </a:r>
            <a:br>
              <a:rPr lang="en-US" altLang="en-US" sz="2000" dirty="0"/>
            </a:br>
            <a:endParaRPr lang="en-US" altLang="en-US" i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Subjective  measures (</a:t>
            </a:r>
            <a:r>
              <a:rPr lang="en-US" altLang="en-US" sz="2400" dirty="0" err="1">
                <a:sym typeface="Symbol" pitchFamily="18" charset="2"/>
              </a:rPr>
              <a:t>Silberschatz</a:t>
            </a:r>
            <a:r>
              <a:rPr lang="en-US" altLang="en-US" sz="2400" dirty="0">
                <a:sym typeface="Symbol" pitchFamily="18" charset="2"/>
              </a:rPr>
              <a:t> &amp; </a:t>
            </a:r>
            <a:r>
              <a:rPr lang="en-US" altLang="en-US" sz="2400" dirty="0" err="1">
                <a:sym typeface="Symbol" pitchFamily="18" charset="2"/>
              </a:rPr>
              <a:t>Tuzhilin</a:t>
            </a:r>
            <a:r>
              <a:rPr lang="en-US" altLang="en-US" sz="2400" dirty="0">
                <a:sym typeface="Symbol" pitchFamily="18" charset="2"/>
              </a:rPr>
              <a:t>, KDD95)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A rule (pattern) is interesting 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it is </a:t>
            </a:r>
            <a:r>
              <a:rPr lang="en-US" altLang="en-US" sz="2400" i="1" dirty="0">
                <a:solidFill>
                  <a:srgbClr val="CC3300"/>
                </a:solidFill>
                <a:sym typeface="Symbol" pitchFamily="18" charset="2"/>
              </a:rPr>
              <a:t>unexpected</a:t>
            </a:r>
            <a:r>
              <a:rPr lang="en-US" altLang="en-US" sz="2400" dirty="0">
                <a:sym typeface="Symbol" pitchFamily="18" charset="2"/>
              </a:rPr>
              <a:t> (surprising to the user); and/or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rgbClr val="CC3300"/>
                </a:solidFill>
                <a:sym typeface="Symbol" pitchFamily="18" charset="2"/>
              </a:rPr>
              <a:t>actionable</a:t>
            </a:r>
            <a:r>
              <a:rPr lang="en-US" altLang="en-US" sz="2400" dirty="0">
                <a:sym typeface="Symbol" pitchFamily="18" charset="2"/>
              </a:rPr>
              <a:t> (the user can do something with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2FAEB-CFEA-459D-ABEE-BC1EBDD8B1D8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FAC8859E-4E34-451A-8245-5BAE88F6EEDD}" type="slidenum">
              <a:rPr lang="en-US" altLang="en-US"/>
              <a:pPr algn="ctr">
                <a:defRPr/>
              </a:pPr>
              <a:t>46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457200"/>
            <a:ext cx="7208838" cy="1143000"/>
          </a:xfrm>
        </p:spPr>
        <p:txBody>
          <a:bodyPr/>
          <a:lstStyle/>
          <a:p>
            <a:r>
              <a:rPr lang="en-GB" altLang="en-US" b="1" dirty="0" err="1">
                <a:solidFill>
                  <a:srgbClr val="0000FF"/>
                </a:solidFill>
              </a:rPr>
              <a:t>Apriori</a:t>
            </a:r>
            <a:r>
              <a:rPr lang="en-GB" altLang="en-US" b="1" dirty="0">
                <a:solidFill>
                  <a:srgbClr val="0000FF"/>
                </a:solidFill>
              </a:rPr>
              <a:t> candidate generation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628775"/>
            <a:ext cx="7772400" cy="3960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The </a:t>
            </a:r>
            <a:r>
              <a:rPr lang="en-GB" altLang="en-US">
                <a:solidFill>
                  <a:srgbClr val="FF0000"/>
                </a:solidFill>
              </a:rPr>
              <a:t>candidate-gen</a:t>
            </a:r>
            <a:r>
              <a:rPr lang="en-GB" altLang="en-US"/>
              <a:t> function takes </a:t>
            </a:r>
            <a:r>
              <a:rPr lang="en-GB" altLang="en-US" i="1">
                <a:solidFill>
                  <a:srgbClr val="FF0000"/>
                </a:solidFill>
              </a:rPr>
              <a:t>L</a:t>
            </a:r>
            <a:r>
              <a:rPr lang="en-GB" altLang="en-US" i="1" baseline="-25000">
                <a:solidFill>
                  <a:srgbClr val="FF0000"/>
                </a:solidFill>
              </a:rPr>
              <a:t>k</a:t>
            </a:r>
            <a:r>
              <a:rPr lang="en-GB" altLang="en-US" baseline="-25000">
                <a:solidFill>
                  <a:srgbClr val="FF0000"/>
                </a:solidFill>
              </a:rPr>
              <a:t>-1</a:t>
            </a:r>
            <a:r>
              <a:rPr lang="en-GB" altLang="en-US"/>
              <a:t> and returns a </a:t>
            </a:r>
            <a:r>
              <a:rPr lang="en-GB" altLang="en-US">
                <a:solidFill>
                  <a:srgbClr val="FF0000"/>
                </a:solidFill>
              </a:rPr>
              <a:t>superset</a:t>
            </a:r>
            <a:r>
              <a:rPr lang="en-GB" altLang="en-US">
                <a:solidFill>
                  <a:schemeClr val="hlink"/>
                </a:solidFill>
              </a:rPr>
              <a:t> </a:t>
            </a:r>
            <a:r>
              <a:rPr lang="en-GB" altLang="en-US">
                <a:solidFill>
                  <a:srgbClr val="3333CC"/>
                </a:solidFill>
              </a:rPr>
              <a:t>(called the candidates)</a:t>
            </a:r>
            <a:r>
              <a:rPr lang="en-GB" altLang="en-US">
                <a:solidFill>
                  <a:schemeClr val="hlink"/>
                </a:solidFill>
              </a:rPr>
              <a:t> </a:t>
            </a:r>
            <a:r>
              <a:rPr lang="en-GB" altLang="en-US"/>
              <a:t>of the set of all </a:t>
            </a:r>
            <a:r>
              <a:rPr lang="en-GB" altLang="en-US">
                <a:solidFill>
                  <a:srgbClr val="FF0000"/>
                </a:solidFill>
              </a:rPr>
              <a:t>frequent </a:t>
            </a:r>
            <a:r>
              <a:rPr lang="en-GB" altLang="en-US" i="1">
                <a:solidFill>
                  <a:srgbClr val="FF0000"/>
                </a:solidFill>
              </a:rPr>
              <a:t>k</a:t>
            </a:r>
            <a:r>
              <a:rPr lang="en-GB" altLang="en-US">
                <a:solidFill>
                  <a:srgbClr val="FF0000"/>
                </a:solidFill>
              </a:rPr>
              <a:t>-itemsets</a:t>
            </a:r>
            <a:r>
              <a:rPr lang="en-GB" altLang="en-US"/>
              <a:t>.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It has two steps</a:t>
            </a:r>
          </a:p>
          <a:p>
            <a:pPr lvl="1">
              <a:lnSpc>
                <a:spcPct val="90000"/>
              </a:lnSpc>
            </a:pPr>
            <a:r>
              <a:rPr lang="en-GB" altLang="en-US" i="1">
                <a:solidFill>
                  <a:srgbClr val="3333CC"/>
                </a:solidFill>
              </a:rPr>
              <a:t>join</a:t>
            </a:r>
            <a:r>
              <a:rPr lang="en-GB" altLang="en-US">
                <a:solidFill>
                  <a:srgbClr val="3333CC"/>
                </a:solidFill>
              </a:rPr>
              <a:t> step</a:t>
            </a:r>
            <a:r>
              <a:rPr lang="en-GB" altLang="en-US"/>
              <a:t>: Generate all possible candidate itemsets </a:t>
            </a:r>
            <a:r>
              <a:rPr lang="en-US" altLang="ja-JP" i="1"/>
              <a:t>C</a:t>
            </a:r>
            <a:r>
              <a:rPr lang="en-US" altLang="ja-JP" i="1" baseline="-25000"/>
              <a:t>k</a:t>
            </a:r>
            <a:r>
              <a:rPr lang="en-GB" altLang="en-US"/>
              <a:t> of length </a:t>
            </a:r>
            <a:r>
              <a:rPr lang="en-GB" altLang="en-US" i="1"/>
              <a:t>k</a:t>
            </a:r>
            <a:r>
              <a:rPr lang="en-GB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i="1">
                <a:solidFill>
                  <a:srgbClr val="3333CC"/>
                </a:solidFill>
              </a:rPr>
              <a:t>prune</a:t>
            </a:r>
            <a:r>
              <a:rPr lang="en-GB" altLang="en-US">
                <a:solidFill>
                  <a:srgbClr val="3333CC"/>
                </a:solidFill>
              </a:rPr>
              <a:t> step</a:t>
            </a:r>
            <a:r>
              <a:rPr lang="en-GB" altLang="en-US"/>
              <a:t>: Remove those candidates in </a:t>
            </a:r>
            <a:r>
              <a:rPr lang="en-US" altLang="ja-JP" i="1"/>
              <a:t>C</a:t>
            </a:r>
            <a:r>
              <a:rPr lang="en-US" altLang="ja-JP" i="1" baseline="-25000"/>
              <a:t>k</a:t>
            </a:r>
            <a:r>
              <a:rPr lang="en-GB" altLang="en-US"/>
              <a:t> that cannot be frequent. </a:t>
            </a:r>
          </a:p>
        </p:txBody>
      </p:sp>
    </p:spTree>
    <p:extLst>
      <p:ext uri="{BB962C8B-B14F-4D97-AF65-F5344CB8AC3E}">
        <p14:creationId xmlns:p14="http://schemas.microsoft.com/office/powerpoint/2010/main" val="1683559695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37C1A4-489A-4334-9EB6-3851B796854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877175" cy="1143000"/>
          </a:xfrm>
        </p:spPr>
        <p:txBody>
          <a:bodyPr/>
          <a:lstStyle/>
          <a:p>
            <a:pPr algn="l"/>
            <a:r>
              <a:rPr lang="en-US" altLang="en-US" sz="3600" b="1" dirty="0">
                <a:solidFill>
                  <a:srgbClr val="0000FF"/>
                </a:solidFill>
              </a:rPr>
              <a:t>Example –</a:t>
            </a: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600" b="1" dirty="0">
                <a:solidFill>
                  <a:srgbClr val="0000FF"/>
                </a:solidFill>
              </a:rPr>
              <a:t>Finding frequent </a:t>
            </a:r>
            <a:r>
              <a:rPr lang="en-US" altLang="en-US" sz="3600" b="1" dirty="0" err="1">
                <a:solidFill>
                  <a:srgbClr val="0000FF"/>
                </a:solidFill>
              </a:rPr>
              <a:t>itemsets</a:t>
            </a:r>
            <a:endParaRPr lang="en-US" altLang="en-US" sz="3600" b="1" dirty="0">
              <a:solidFill>
                <a:srgbClr val="0000FF"/>
              </a:solidFill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5029200" y="228600"/>
            <a:ext cx="205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Dataset 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	</a:t>
            </a:r>
          </a:p>
        </p:txBody>
      </p:sp>
      <p:graphicFrame>
        <p:nvGraphicFramePr>
          <p:cNvPr id="655364" name="Group 4"/>
          <p:cNvGraphicFramePr>
            <a:graphicFrameLocks noGrp="1"/>
          </p:cNvGraphicFramePr>
          <p:nvPr/>
        </p:nvGraphicFramePr>
        <p:xfrm>
          <a:off x="6934200" y="304800"/>
          <a:ext cx="2057400" cy="2013183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T100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1, 3, 4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T200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2, 3, 5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T300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1, 2, 3, 5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T400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609600" y="2097088"/>
            <a:ext cx="8305800" cy="382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		 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itemset:count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1. scan 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Wingdings" pitchFamily="2" charset="2"/>
              </a:rPr>
              <a:t>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{1}:2, {2}:3, {3}:3,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{4}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:1, {5}:3</a:t>
            </a:r>
            <a:endParaRPr kumimoji="0" lang="en-US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Wingdings" pitchFamily="2" charset="2"/>
              </a:rPr>
              <a:t>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	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{1}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:2,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{2}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:3,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{3}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:3,        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{5}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:3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Wingdings" pitchFamily="2" charset="2"/>
              </a:rPr>
              <a:t>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     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{1,2}, {1,3}, {1,5}, {2,3}, {2,5}, {3,5}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2.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scan 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Wingdings" pitchFamily="2" charset="2"/>
              </a:rPr>
              <a:t>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Wingdings" pitchFamily="2" charset="2"/>
              </a:rPr>
              <a:t>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Wingdings" pitchFamily="2" charset="2"/>
              </a:rPr>
              <a:t>{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1,2}: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1, {1,3}:2,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{1,5}: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1, {2,3}:2, {2,5}:3, {3,5}:2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  <a:sym typeface="Wingdings" pitchFamily="2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Wingdings" pitchFamily="2" charset="2"/>
              </a:rPr>
              <a:t>         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         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1,3}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2,             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2,3}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2,5}: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3,5}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Wingdings" pitchFamily="2" charset="2"/>
              </a:rPr>
              <a:t>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{2, 3,5}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3. scan 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Wingdings" pitchFamily="2" charset="2"/>
              </a:rPr>
              <a:t>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2, 3, 5}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:2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  <a:sym typeface="Wingdings" pitchFamily="2" charset="2"/>
              </a:rPr>
              <a:t>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F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3: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{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2, 3, 5}</a:t>
            </a:r>
          </a:p>
        </p:txBody>
      </p:sp>
      <p:sp>
        <p:nvSpPr>
          <p:cNvPr id="37915" name="Text Box 26"/>
          <p:cNvSpPr txBox="1">
            <a:spLocks noChangeArrowheads="1"/>
          </p:cNvSpPr>
          <p:nvPr/>
        </p:nvSpPr>
        <p:spPr bwMode="auto">
          <a:xfrm>
            <a:off x="5040313" y="62071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minsup=0.5</a:t>
            </a:r>
          </a:p>
        </p:txBody>
      </p:sp>
    </p:spTree>
    <p:extLst>
      <p:ext uri="{BB962C8B-B14F-4D97-AF65-F5344CB8AC3E}">
        <p14:creationId xmlns:p14="http://schemas.microsoft.com/office/powerpoint/2010/main" val="16608038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FF"/>
                </a:solidFill>
              </a:rPr>
              <a:t>Market-basket analysis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b="1" dirty="0">
                <a:solidFill>
                  <a:srgbClr val="0000FF"/>
                </a:solidFill>
              </a:rPr>
              <a:t>and finding associations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/>
              <a:t>Do items occur together?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This algorithm was developed at </a:t>
            </a:r>
            <a:r>
              <a:rPr lang="en-GB" altLang="en-US" sz="2400" b="1" dirty="0"/>
              <a:t>IBM Research</a:t>
            </a:r>
          </a:p>
          <a:p>
            <a:pPr lvl="1" eaLnBrk="1" hangingPunct="1"/>
            <a:r>
              <a:rPr lang="en-GB" altLang="en-US" sz="2000" dirty="0"/>
              <a:t> (</a:t>
            </a:r>
            <a:r>
              <a:rPr lang="en-GB" altLang="en-US" sz="2000" dirty="0">
                <a:solidFill>
                  <a:srgbClr val="FF0000"/>
                </a:solidFill>
              </a:rPr>
              <a:t>Agrawal et al in 1993)</a:t>
            </a:r>
            <a:endParaRPr lang="en-GB" altLang="en-US" sz="2000" dirty="0"/>
          </a:p>
          <a:p>
            <a:pPr eaLnBrk="1" hangingPunct="1"/>
            <a:r>
              <a:rPr lang="en-GB" altLang="en-US" sz="2400" dirty="0"/>
              <a:t>It is an important data mining model studied extensively by the database and data mining community.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400" b="1" dirty="0">
                <a:solidFill>
                  <a:srgbClr val="00B050"/>
                </a:solidFill>
              </a:rPr>
              <a:t>Assumes all data are categorical.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400" dirty="0"/>
              <a:t>No good algorithm for numeric data.</a:t>
            </a:r>
            <a:r>
              <a:rPr lang="en-GB" altLang="en-US" sz="2400" dirty="0"/>
              <a:t>		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GB" altLang="en-US" sz="2400" dirty="0"/>
              <a:t>	</a:t>
            </a:r>
            <a:r>
              <a:rPr lang="en-GB" altLang="en-US" sz="2400" dirty="0">
                <a:solidFill>
                  <a:srgbClr val="3333CC"/>
                </a:solidFill>
              </a:rPr>
              <a:t>Bread, Butter          </a:t>
            </a:r>
            <a:r>
              <a:rPr lang="en-GB" altLang="en-US" sz="2400" dirty="0">
                <a:solidFill>
                  <a:srgbClr val="3333CC"/>
                </a:solidFill>
                <a:sym typeface="Symbol" pitchFamily="18" charset="2"/>
              </a:rPr>
              <a:t></a:t>
            </a:r>
            <a:r>
              <a:rPr lang="en-GB" altLang="en-US" sz="2400" dirty="0">
                <a:solidFill>
                  <a:srgbClr val="3333CC"/>
                </a:solidFill>
              </a:rPr>
              <a:t> Milk	                  [sup = 15%, </a:t>
            </a:r>
            <a:r>
              <a:rPr lang="en-GB" altLang="en-US" sz="2400" dirty="0" err="1">
                <a:solidFill>
                  <a:srgbClr val="3333CC"/>
                </a:solidFill>
              </a:rPr>
              <a:t>conf</a:t>
            </a:r>
            <a:r>
              <a:rPr lang="en-GB" altLang="en-US" sz="2400" dirty="0">
                <a:solidFill>
                  <a:srgbClr val="3333CC"/>
                </a:solidFill>
              </a:rPr>
              <a:t> = 80%]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GB" altLang="en-US" sz="2400" dirty="0">
                <a:solidFill>
                  <a:srgbClr val="3333CC"/>
                </a:solidFill>
              </a:rPr>
              <a:t>     Doctor1, Doctor2        Doctor3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24200" y="563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00FF"/>
                </a:solidFill>
              </a:rPr>
              <a:t>Supermarket 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you have a rule X </a:t>
            </a:r>
            <a:r>
              <a:rPr lang="en-US" altLang="en-US" dirty="0">
                <a:sym typeface="Wingdings" pitchFamily="2" charset="2"/>
              </a:rPr>
              <a:t> Y, you could: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Run a sale on X if you want to increase sales of Y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Locate the two items near each other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Locate the two items far from each other to make the shopper walk through the store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Print out a coupon on checkout for Y if shopper bought X but not Y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31F-BA84-4A58-A1AA-0FADB3FD282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259638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00FF"/>
                </a:solidFill>
              </a:rPr>
              <a:t>Association Rules: Basic Concepts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47066"/>
            <a:ext cx="8534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Given: (1) a set of transactions,  where each transaction is a list of items (purchased by a customer in a visit)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Find: </a:t>
            </a:r>
            <a:r>
              <a:rPr lang="en-US" altLang="en-US" sz="2400" u="sng" dirty="0">
                <a:solidFill>
                  <a:srgbClr val="F83F24"/>
                </a:solidFill>
              </a:rPr>
              <a:t>all</a:t>
            </a:r>
            <a:r>
              <a:rPr lang="en-US" altLang="en-US" sz="2400" dirty="0"/>
              <a:t> rules that correlate the presence of one set of items with that of another set of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i="1" dirty="0">
                <a:solidFill>
                  <a:schemeClr val="folHlink"/>
                </a:solidFill>
              </a:rPr>
              <a:t>98% of people who purchase tires and auto accessories also get automotive services done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folHlink"/>
                </a:solidFill>
              </a:rPr>
              <a:t>* </a:t>
            </a:r>
            <a:r>
              <a:rPr lang="en-US" altLang="en-US" sz="2400" i="1" dirty="0">
                <a:solidFill>
                  <a:schemeClr val="folHlink"/>
                </a:solidFill>
                <a:sym typeface="Symbol" pitchFamily="18" charset="2"/>
              </a:rPr>
              <a:t>   Maintenance Agreement</a:t>
            </a:r>
            <a:r>
              <a:rPr lang="en-US" altLang="en-US" sz="2400" dirty="0">
                <a:sym typeface="Symbol" pitchFamily="18" charset="2"/>
              </a:rPr>
              <a:t> (What the store should do to boost Maintenance Agreement sales)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folHlink"/>
                </a:solidFill>
                <a:sym typeface="Symbol" pitchFamily="18" charset="2"/>
              </a:rPr>
              <a:t>Home Electronics </a:t>
            </a:r>
            <a:r>
              <a:rPr lang="en-US" altLang="en-US" sz="2400" i="1" dirty="0">
                <a:solidFill>
                  <a:schemeClr val="folHlink"/>
                </a:solidFill>
              </a:rPr>
              <a:t> </a:t>
            </a:r>
            <a:r>
              <a:rPr lang="en-US" altLang="en-US" sz="2400" i="1" dirty="0">
                <a:solidFill>
                  <a:schemeClr val="folHlink"/>
                </a:solidFill>
                <a:sym typeface="Symbol" pitchFamily="18" charset="2"/>
              </a:rPr>
              <a:t> *</a:t>
            </a:r>
            <a:r>
              <a:rPr lang="en-US" altLang="en-US" sz="2400" dirty="0">
                <a:sym typeface="Symbol" pitchFamily="18" charset="2"/>
              </a:rPr>
              <a:t>  (What other products should the store stock up?)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Detecting </a:t>
            </a:r>
            <a:r>
              <a:rPr lang="en-US" altLang="en-US" sz="2400" dirty="0">
                <a:solidFill>
                  <a:schemeClr val="folHlink"/>
                </a:solidFill>
                <a:sym typeface="Symbol" pitchFamily="18" charset="2"/>
              </a:rPr>
              <a:t>“ping-</a:t>
            </a:r>
            <a:r>
              <a:rPr lang="en-US" altLang="en-US" sz="2400" dirty="0" err="1">
                <a:solidFill>
                  <a:schemeClr val="folHlink"/>
                </a:solidFill>
                <a:sym typeface="Symbol" pitchFamily="18" charset="2"/>
              </a:rPr>
              <a:t>pong”ing</a:t>
            </a:r>
            <a:r>
              <a:rPr lang="en-US" altLang="en-US" sz="2400" dirty="0">
                <a:solidFill>
                  <a:schemeClr val="folHlink"/>
                </a:solidFill>
                <a:sym typeface="Symbol" pitchFamily="18" charset="2"/>
              </a:rPr>
              <a:t> of patients</a:t>
            </a:r>
            <a:r>
              <a:rPr lang="en-US" altLang="en-US" sz="2400" dirty="0">
                <a:sym typeface="Symbol" pitchFamily="18" charset="2"/>
              </a:rPr>
              <a:t>, faulty “collisions”</a:t>
            </a:r>
            <a:endParaRPr lang="en-US" altLang="en-US" sz="2400" i="1" dirty="0">
              <a:solidFill>
                <a:schemeClr val="fol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FB94-A240-4D55-95CD-731E7BB0280D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FF"/>
                </a:solidFill>
              </a:rPr>
              <a:t>Association Rule Mining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185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D8A47-67D7-407E-8722-D04BBBCAC72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3921EB"/>
                </a:solidFill>
                <a:latin typeface="Arial" pitchFamily="34" charset="0"/>
              </a:rPr>
              <a:t>Market-Basket transactions</a:t>
            </a: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Document" r:id="rId4" imgW="3433292" imgH="1998228" progId="Word.Document.8">
                  <p:embed/>
                </p:oleObj>
              </mc:Choice>
              <mc:Fallback>
                <p:oleObj name="Document" r:id="rId4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pitchFamily="34" charset="0"/>
              </a:rPr>
              <a:t>Example of Association Rules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itchFamily="34" charset="0"/>
              </a:rPr>
              <a:t>{Diaper} </a:t>
            </a:r>
            <a:r>
              <a:rPr lang="en-US" altLang="en-US" sz="1800" dirty="0">
                <a:latin typeface="Arial" pitchFamily="34" charset="0"/>
                <a:sym typeface="Symbol" pitchFamily="18" charset="2"/>
              </a:rPr>
              <a:t> {Milk},</a:t>
            </a:r>
            <a:r>
              <a:rPr lang="zh-CN" altLang="en-US" sz="1800" dirty="0">
                <a:latin typeface="Arial" pitchFamily="34" charset="0"/>
                <a:sym typeface="Symbol" pitchFamily="18" charset="2"/>
              </a:rPr>
              <a:t>*</a:t>
            </a:r>
            <a:br>
              <a:rPr lang="en-US" altLang="en-US" sz="1800" dirty="0">
                <a:latin typeface="Arial" pitchFamily="34" charset="0"/>
                <a:sym typeface="Symbol" pitchFamily="18" charset="2"/>
              </a:rPr>
            </a:br>
            <a:r>
              <a:rPr lang="en-US" altLang="en-US" sz="1800" dirty="0">
                <a:latin typeface="Arial" pitchFamily="34" charset="0"/>
                <a:sym typeface="Symbol" pitchFamily="18" charset="2"/>
              </a:rPr>
              <a:t>{Milk, Bread}  {</a:t>
            </a:r>
            <a:r>
              <a:rPr lang="en-US" altLang="en-US" sz="1800" dirty="0" err="1">
                <a:latin typeface="Arial" pitchFamily="34" charset="0"/>
                <a:sym typeface="Symbol" pitchFamily="18" charset="2"/>
              </a:rPr>
              <a:t>Eggs,Coke</a:t>
            </a:r>
            <a:r>
              <a:rPr lang="en-US" altLang="en-US" sz="1800" dirty="0">
                <a:latin typeface="Arial" pitchFamily="34" charset="0"/>
                <a:sym typeface="Symbol" pitchFamily="18" charset="2"/>
              </a:rPr>
              <a:t>},</a:t>
            </a:r>
            <a:br>
              <a:rPr lang="en-US" altLang="en-US" sz="1800" dirty="0">
                <a:latin typeface="Arial" pitchFamily="34" charset="0"/>
                <a:sym typeface="Symbol" pitchFamily="18" charset="2"/>
              </a:rPr>
            </a:br>
            <a:r>
              <a:rPr lang="en-US" altLang="en-US" sz="1800" dirty="0">
                <a:latin typeface="Arial" pitchFamily="34" charset="0"/>
                <a:sym typeface="Symbol" pitchFamily="18" charset="2"/>
              </a:rPr>
              <a:t>{Beer, Bread}  {Milk},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itchFamily="34" charset="0"/>
              </a:rPr>
              <a:t>Implication means co-occurrence, not causality!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2133600" y="60198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ahoma" pitchFamily="34" charset="0"/>
              </a:rPr>
              <a:t>An itemset is simply a set of items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 flipH="1" flipV="1">
            <a:off x="1447800" y="52578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4343400" y="4495800"/>
            <a:ext cx="15240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FF"/>
                </a:solidFill>
              </a:rPr>
              <a:t>Association “</a:t>
            </a:r>
            <a:r>
              <a:rPr lang="en-US" altLang="en-US" sz="3600" b="1" u="sng" dirty="0">
                <a:solidFill>
                  <a:srgbClr val="0000FF"/>
                </a:solidFill>
              </a:rPr>
              <a:t>rules</a:t>
            </a:r>
            <a:r>
              <a:rPr lang="en-US" altLang="en-US" sz="3600" b="1" dirty="0">
                <a:solidFill>
                  <a:srgbClr val="0000FF"/>
                </a:solidFill>
              </a:rPr>
              <a:t>” – standard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Rule format: </a:t>
            </a:r>
            <a:r>
              <a:rPr lang="en-US" sz="1600" dirty="0"/>
              <a:t>(</a:t>
            </a:r>
            <a:r>
              <a:rPr lang="en-US" sz="1600" i="1" dirty="0"/>
              <a:t>A set can consist of just a single item</a:t>
            </a:r>
            <a:r>
              <a:rPr lang="en-US" sz="1600" dirty="0"/>
              <a:t>)</a:t>
            </a:r>
            <a:endParaRPr lang="en-US" dirty="0"/>
          </a:p>
          <a:p>
            <a:pPr eaLnBrk="1" hangingPunct="1">
              <a:buFont typeface="Arial" charset="0"/>
              <a:buNone/>
              <a:defRPr/>
            </a:pP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If {</a:t>
            </a:r>
            <a:r>
              <a:rPr lang="en-US" u="sng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6"/>
                </a:solidFill>
              </a:rPr>
              <a:t> of items}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 Then {</a:t>
            </a:r>
            <a:r>
              <a:rPr lang="en-US" u="sng" dirty="0">
                <a:solidFill>
                  <a:schemeClr val="accent6"/>
                </a:solidFill>
                <a:sym typeface="Wingdings" pitchFamily="2" charset="2"/>
              </a:rPr>
              <a:t>set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 of items}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pPr marL="457200" lvl="1" indent="0" eaLnBrk="1" hangingPunct="1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itchFamily="2" charset="2"/>
            </a:endParaRPr>
          </a:p>
          <a:p>
            <a:pPr lvl="1" eaLnBrk="1" hangingPunct="1"/>
            <a:r>
              <a:rPr lang="en-US" altLang="en-US" sz="3200" dirty="0">
                <a:solidFill>
                  <a:srgbClr val="000000"/>
                </a:solidFill>
                <a:latin typeface="Times-Roman"/>
              </a:rPr>
              <a:t>We are interested in rules that are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Times-Roman"/>
              </a:rPr>
              <a:t>non-trivial (and possibly unexpected)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Times-Roman"/>
              </a:rPr>
              <a:t>actionable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Times-Roman"/>
              </a:rPr>
              <a:t>easily explainable</a:t>
            </a:r>
            <a:endParaRPr lang="en-US" altLang="en-US" sz="3200" dirty="0">
              <a:solidFill>
                <a:srgbClr val="000000"/>
              </a:solidFill>
              <a:latin typeface="Times-Roman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09800" y="2525713"/>
            <a:ext cx="5257800" cy="1436687"/>
            <a:chOff x="2209800" y="2525713"/>
            <a:chExt cx="5257800" cy="1436687"/>
          </a:xfrm>
        </p:grpSpPr>
        <p:sp>
          <p:nvSpPr>
            <p:cNvPr id="4" name="Rectangle 3"/>
            <p:cNvSpPr/>
            <p:nvPr/>
          </p:nvSpPr>
          <p:spPr>
            <a:xfrm>
              <a:off x="2209800" y="3048000"/>
              <a:ext cx="19812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If {Diapers, 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Baby Food}</a:t>
              </a:r>
            </a:p>
          </p:txBody>
        </p:sp>
        <p:sp>
          <p:nvSpPr>
            <p:cNvPr id="13317" name="TextBox 4"/>
            <p:cNvSpPr txBox="1">
              <a:spLocks noChangeArrowheads="1"/>
            </p:cNvSpPr>
            <p:nvPr/>
          </p:nvSpPr>
          <p:spPr bwMode="auto">
            <a:xfrm>
              <a:off x="2590800" y="2525713"/>
              <a:ext cx="1262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Tahoma" pitchFamily="34" charset="0"/>
                </a:rPr>
                <a:t>Condition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6400" y="3048000"/>
              <a:ext cx="19812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{Beer, Chips}</a:t>
              </a:r>
            </a:p>
          </p:txBody>
        </p:sp>
        <p:sp>
          <p:nvSpPr>
            <p:cNvPr id="13319" name="TextBox 6"/>
            <p:cNvSpPr txBox="1">
              <a:spLocks noChangeArrowheads="1"/>
            </p:cNvSpPr>
            <p:nvPr/>
          </p:nvSpPr>
          <p:spPr bwMode="auto">
            <a:xfrm>
              <a:off x="5867400" y="2525713"/>
              <a:ext cx="10175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Tahoma" pitchFamily="34" charset="0"/>
                </a:rPr>
                <a:t>Results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19600" y="3429000"/>
              <a:ext cx="838200" cy="1588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1" name="TextBox 9"/>
            <p:cNvSpPr txBox="1">
              <a:spLocks noChangeArrowheads="1"/>
            </p:cNvSpPr>
            <p:nvPr/>
          </p:nvSpPr>
          <p:spPr bwMode="auto">
            <a:xfrm>
              <a:off x="4445000" y="2982913"/>
              <a:ext cx="736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Tahoma" pitchFamily="34" charset="0"/>
                </a:rPr>
                <a:t>Then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DA74-327E-48AE-B170-001A4101C15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406429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Antecedent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4686" y="406429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3694" y="4033743"/>
            <a:ext cx="212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consequent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11759</TotalTime>
  <Words>2761</Words>
  <Application>Microsoft Office PowerPoint</Application>
  <PresentationFormat>On-screen Show (4:3)</PresentationFormat>
  <Paragraphs>525</Paragraphs>
  <Slides>47</Slides>
  <Notes>12</Notes>
  <HiddenSlides>4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Monotype Sorts</vt:lpstr>
      <vt:lpstr>Times-Bold</vt:lpstr>
      <vt:lpstr>Times-BoldItalic</vt:lpstr>
      <vt:lpstr>Times-Italic</vt:lpstr>
      <vt:lpstr>Times-Roman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5_Office Theme</vt:lpstr>
      <vt:lpstr>Document</vt:lpstr>
      <vt:lpstr>Equation</vt:lpstr>
      <vt:lpstr>Worksheet</vt:lpstr>
      <vt:lpstr>VISIO</vt:lpstr>
      <vt:lpstr>Visio</vt:lpstr>
      <vt:lpstr>PowerPoint Presentation</vt:lpstr>
      <vt:lpstr>PowerPoint Presentation</vt:lpstr>
      <vt:lpstr>Association Rule Mining</vt:lpstr>
      <vt:lpstr>What Is Association Mining?</vt:lpstr>
      <vt:lpstr>Market-basket analysis and finding associations</vt:lpstr>
      <vt:lpstr>Supermarket examples</vt:lpstr>
      <vt:lpstr>Association Rules: Basic Concepts</vt:lpstr>
      <vt:lpstr>Association Rule Mining</vt:lpstr>
      <vt:lpstr>Association “rules” – standard format</vt:lpstr>
      <vt:lpstr>What is an interesting association?</vt:lpstr>
      <vt:lpstr>Definition: Frequent Itemset</vt:lpstr>
      <vt:lpstr>Definition: Association Rule</vt:lpstr>
      <vt:lpstr>Definition: Support for a “rule”</vt:lpstr>
      <vt:lpstr>Definition: Confidence of a “rule”</vt:lpstr>
      <vt:lpstr>Support and Confidence - Example</vt:lpstr>
      <vt:lpstr>Example</vt:lpstr>
      <vt:lpstr>Mining Association Rules</vt:lpstr>
      <vt:lpstr>Mining Association Rules</vt:lpstr>
      <vt:lpstr>Many mining algorithms</vt:lpstr>
      <vt:lpstr>The Apriori algorithm</vt:lpstr>
      <vt:lpstr>Step 1: Mining all frequent itemsets</vt:lpstr>
      <vt:lpstr>Mining Association Rules—An Example</vt:lpstr>
      <vt:lpstr>Steps in Association Rule Discovery</vt:lpstr>
      <vt:lpstr>Frequent Itemset Generation</vt:lpstr>
      <vt:lpstr>Illustrating Apriori Principle</vt:lpstr>
      <vt:lpstr>The Apriori Algorithm — Example (minsup = 50%)</vt:lpstr>
      <vt:lpstr>Step 2: Generating rules from frequent itemsets</vt:lpstr>
      <vt:lpstr>Generating rules: an example</vt:lpstr>
      <vt:lpstr>Rules  Example</vt:lpstr>
      <vt:lpstr>Generating rules: summary</vt:lpstr>
      <vt:lpstr>On Apriori Algorithm</vt:lpstr>
      <vt:lpstr>Granularity of items</vt:lpstr>
      <vt:lpstr>Market-basket analysis and finding associations</vt:lpstr>
      <vt:lpstr>Associations: Pros and Cons</vt:lpstr>
      <vt:lpstr>Criticism to Support and Confidence</vt:lpstr>
      <vt:lpstr>Lift</vt:lpstr>
      <vt:lpstr>PowerPoint Presentation</vt:lpstr>
      <vt:lpstr>Multiple-Level Association Rules</vt:lpstr>
      <vt:lpstr>Mining Multi-Level Associations</vt:lpstr>
      <vt:lpstr>Transaction data representation</vt:lpstr>
      <vt:lpstr>Support and Confidence</vt:lpstr>
      <vt:lpstr>Association Rules</vt:lpstr>
      <vt:lpstr>Drawback of Confidence</vt:lpstr>
      <vt:lpstr>Customer Number vs. Transaction ID</vt:lpstr>
      <vt:lpstr>Interestingness Measurements</vt:lpstr>
      <vt:lpstr>Apriori candidate generation</vt:lpstr>
      <vt:lpstr>Example –  Finding frequent itemsets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Pasumarti V. Kamesam</dc:creator>
  <cp:lastModifiedBy>Ziwei Li</cp:lastModifiedBy>
  <cp:revision>347</cp:revision>
  <cp:lastPrinted>2013-04-02T14:49:44Z</cp:lastPrinted>
  <dcterms:created xsi:type="dcterms:W3CDTF">1998-06-19T04:38:52Z</dcterms:created>
  <dcterms:modified xsi:type="dcterms:W3CDTF">2019-10-22T23:55:39Z</dcterms:modified>
</cp:coreProperties>
</file>