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33" r:id="rId2"/>
    <p:sldMasterId id="2147483846" r:id="rId3"/>
    <p:sldMasterId id="2147483859" r:id="rId4"/>
  </p:sldMasterIdLst>
  <p:notesMasterIdLst>
    <p:notesMasterId r:id="rId72"/>
  </p:notesMasterIdLst>
  <p:handoutMasterIdLst>
    <p:handoutMasterId r:id="rId73"/>
  </p:handoutMasterIdLst>
  <p:sldIdLst>
    <p:sldId id="515" r:id="rId5"/>
    <p:sldId id="718" r:id="rId6"/>
    <p:sldId id="516" r:id="rId7"/>
    <p:sldId id="641" r:id="rId8"/>
    <p:sldId id="642" r:id="rId9"/>
    <p:sldId id="720" r:id="rId10"/>
    <p:sldId id="721" r:id="rId11"/>
    <p:sldId id="722" r:id="rId12"/>
    <p:sldId id="685" r:id="rId13"/>
    <p:sldId id="656" r:id="rId14"/>
    <p:sldId id="667" r:id="rId15"/>
    <p:sldId id="678" r:id="rId16"/>
    <p:sldId id="518" r:id="rId17"/>
    <p:sldId id="519" r:id="rId18"/>
    <p:sldId id="520" r:id="rId19"/>
    <p:sldId id="524" r:id="rId20"/>
    <p:sldId id="679" r:id="rId21"/>
    <p:sldId id="555" r:id="rId22"/>
    <p:sldId id="556" r:id="rId23"/>
    <p:sldId id="650" r:id="rId24"/>
    <p:sldId id="651" r:id="rId25"/>
    <p:sldId id="652" r:id="rId26"/>
    <p:sldId id="653" r:id="rId27"/>
    <p:sldId id="654" r:id="rId28"/>
    <p:sldId id="655" r:id="rId29"/>
    <p:sldId id="557" r:id="rId30"/>
    <p:sldId id="702" r:id="rId31"/>
    <p:sldId id="561" r:id="rId32"/>
    <p:sldId id="714" r:id="rId33"/>
    <p:sldId id="715" r:id="rId34"/>
    <p:sldId id="716" r:id="rId35"/>
    <p:sldId id="694" r:id="rId36"/>
    <p:sldId id="572" r:id="rId37"/>
    <p:sldId id="575" r:id="rId38"/>
    <p:sldId id="576" r:id="rId39"/>
    <p:sldId id="577" r:id="rId40"/>
    <p:sldId id="578" r:id="rId41"/>
    <p:sldId id="708" r:id="rId42"/>
    <p:sldId id="682" r:id="rId43"/>
    <p:sldId id="582" r:id="rId44"/>
    <p:sldId id="673" r:id="rId45"/>
    <p:sldId id="674" r:id="rId46"/>
    <p:sldId id="675" r:id="rId47"/>
    <p:sldId id="676" r:id="rId48"/>
    <p:sldId id="677" r:id="rId49"/>
    <p:sldId id="646" r:id="rId50"/>
    <p:sldId id="647" r:id="rId51"/>
    <p:sldId id="712" r:id="rId52"/>
    <p:sldId id="695" r:id="rId53"/>
    <p:sldId id="681" r:id="rId54"/>
    <p:sldId id="680" r:id="rId55"/>
    <p:sldId id="596" r:id="rId56"/>
    <p:sldId id="640" r:id="rId57"/>
    <p:sldId id="703" r:id="rId58"/>
    <p:sldId id="704" r:id="rId59"/>
    <p:sldId id="705" r:id="rId60"/>
    <p:sldId id="706" r:id="rId61"/>
    <p:sldId id="693" r:id="rId62"/>
    <p:sldId id="687" r:id="rId63"/>
    <p:sldId id="717" r:id="rId64"/>
    <p:sldId id="688" r:id="rId65"/>
    <p:sldId id="689" r:id="rId66"/>
    <p:sldId id="690" r:id="rId67"/>
    <p:sldId id="691" r:id="rId68"/>
    <p:sldId id="692" r:id="rId69"/>
    <p:sldId id="696" r:id="rId70"/>
    <p:sldId id="719" r:id="rId7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0066CC"/>
    <a:srgbClr val="FF0000"/>
    <a:srgbClr val="2A8487"/>
    <a:srgbClr val="1C5A61"/>
    <a:srgbClr val="0C6D9C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853" autoAdjust="0"/>
    <p:restoredTop sz="80435" autoAdjust="0"/>
  </p:normalViewPr>
  <p:slideViewPr>
    <p:cSldViewPr>
      <p:cViewPr varScale="1">
        <p:scale>
          <a:sx n="53" d="100"/>
          <a:sy n="53" d="100"/>
        </p:scale>
        <p:origin x="2000" y="4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7.xml"/><Relationship Id="rId18" Type="http://schemas.openxmlformats.org/officeDocument/2006/relationships/slide" Target="slides/slide61.xml"/><Relationship Id="rId3" Type="http://schemas.openxmlformats.org/officeDocument/2006/relationships/slide" Target="slides/slide14.xml"/><Relationship Id="rId21" Type="http://schemas.openxmlformats.org/officeDocument/2006/relationships/slide" Target="slides/slide64.xml"/><Relationship Id="rId7" Type="http://schemas.openxmlformats.org/officeDocument/2006/relationships/slide" Target="slides/slide26.xml"/><Relationship Id="rId12" Type="http://schemas.openxmlformats.org/officeDocument/2006/relationships/slide" Target="slides/slide36.xml"/><Relationship Id="rId17" Type="http://schemas.openxmlformats.org/officeDocument/2006/relationships/slide" Target="slides/slide60.xml"/><Relationship Id="rId2" Type="http://schemas.openxmlformats.org/officeDocument/2006/relationships/slide" Target="slides/slide13.xml"/><Relationship Id="rId16" Type="http://schemas.openxmlformats.org/officeDocument/2006/relationships/slide" Target="slides/slide52.xml"/><Relationship Id="rId20" Type="http://schemas.openxmlformats.org/officeDocument/2006/relationships/slide" Target="slides/slide63.xml"/><Relationship Id="rId1" Type="http://schemas.openxmlformats.org/officeDocument/2006/relationships/slide" Target="slides/slide3.xml"/><Relationship Id="rId6" Type="http://schemas.openxmlformats.org/officeDocument/2006/relationships/slide" Target="slides/slide19.xml"/><Relationship Id="rId11" Type="http://schemas.openxmlformats.org/officeDocument/2006/relationships/slide" Target="slides/slide35.xml"/><Relationship Id="rId5" Type="http://schemas.openxmlformats.org/officeDocument/2006/relationships/slide" Target="slides/slide16.xml"/><Relationship Id="rId15" Type="http://schemas.openxmlformats.org/officeDocument/2006/relationships/slide" Target="slides/slide43.xml"/><Relationship Id="rId10" Type="http://schemas.openxmlformats.org/officeDocument/2006/relationships/slide" Target="slides/slide34.xml"/><Relationship Id="rId19" Type="http://schemas.openxmlformats.org/officeDocument/2006/relationships/slide" Target="slides/slide62.xml"/><Relationship Id="rId4" Type="http://schemas.openxmlformats.org/officeDocument/2006/relationships/slide" Target="slides/slide15.xml"/><Relationship Id="rId9" Type="http://schemas.openxmlformats.org/officeDocument/2006/relationships/slide" Target="slides/slide33.xml"/><Relationship Id="rId14" Type="http://schemas.openxmlformats.org/officeDocument/2006/relationships/slide" Target="slides/slide40.xml"/><Relationship Id="rId22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B7539-62CC-4C9E-8CEE-A1913BACED0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E1D0A-1CC5-4687-AED9-161CBB0A908E}">
      <dgm:prSet phldrT="[Text]" custT="1"/>
      <dgm:spPr/>
      <dgm:t>
        <a:bodyPr/>
        <a:lstStyle/>
        <a:p>
          <a:r>
            <a:rPr lang="en-US" sz="1800" dirty="0"/>
            <a:t>Data Mining / </a:t>
          </a:r>
        </a:p>
        <a:p>
          <a:r>
            <a:rPr lang="en-US" sz="1800" dirty="0"/>
            <a:t>Machine Learning</a:t>
          </a:r>
        </a:p>
      </dgm:t>
    </dgm:pt>
    <dgm:pt modelId="{125A7E18-D09D-470E-8669-81B82B3FC597}" type="parTrans" cxnId="{1F9B8B2A-38B5-46B5-AB34-CF01C6E3767E}">
      <dgm:prSet/>
      <dgm:spPr/>
      <dgm:t>
        <a:bodyPr/>
        <a:lstStyle/>
        <a:p>
          <a:endParaRPr lang="en-US"/>
        </a:p>
      </dgm:t>
    </dgm:pt>
    <dgm:pt modelId="{B958D43A-262C-4ECB-AA6A-B5E0D2F52765}" type="sibTrans" cxnId="{1F9B8B2A-38B5-46B5-AB34-CF01C6E3767E}">
      <dgm:prSet/>
      <dgm:spPr/>
      <dgm:t>
        <a:bodyPr/>
        <a:lstStyle/>
        <a:p>
          <a:endParaRPr lang="en-US"/>
        </a:p>
      </dgm:t>
    </dgm:pt>
    <dgm:pt modelId="{490B6267-DE40-44B5-8FBE-008FEA446FD1}">
      <dgm:prSet phldrT="[Text]" custT="1"/>
      <dgm:spPr/>
      <dgm:t>
        <a:bodyPr/>
        <a:lstStyle/>
        <a:p>
          <a:r>
            <a:rPr lang="en-US" sz="1800" dirty="0"/>
            <a:t>Supervised Learning</a:t>
          </a:r>
        </a:p>
      </dgm:t>
    </dgm:pt>
    <dgm:pt modelId="{82E06757-9DBA-414A-AD50-44AF43691F9A}" type="parTrans" cxnId="{BE389131-0109-438C-9B2E-7FE9FD9ACFAE}">
      <dgm:prSet/>
      <dgm:spPr/>
      <dgm:t>
        <a:bodyPr/>
        <a:lstStyle/>
        <a:p>
          <a:endParaRPr lang="en-US"/>
        </a:p>
      </dgm:t>
    </dgm:pt>
    <dgm:pt modelId="{0380B261-3E08-434D-B441-C02D6D384107}" type="sibTrans" cxnId="{BE389131-0109-438C-9B2E-7FE9FD9ACFAE}">
      <dgm:prSet/>
      <dgm:spPr/>
      <dgm:t>
        <a:bodyPr/>
        <a:lstStyle/>
        <a:p>
          <a:endParaRPr lang="en-US"/>
        </a:p>
      </dgm:t>
    </dgm:pt>
    <dgm:pt modelId="{3CE0D3A2-DF57-4E30-961F-BBC17AB978AF}">
      <dgm:prSet phldrT="[Text]" custT="1"/>
      <dgm:spPr/>
      <dgm:t>
        <a:bodyPr/>
        <a:lstStyle/>
        <a:p>
          <a:r>
            <a:rPr lang="en-US" sz="1800" dirty="0"/>
            <a:t>Unsupervised</a:t>
          </a:r>
        </a:p>
        <a:p>
          <a:r>
            <a:rPr lang="en-US" sz="1800" dirty="0"/>
            <a:t>Learning</a:t>
          </a:r>
        </a:p>
      </dgm:t>
    </dgm:pt>
    <dgm:pt modelId="{592B0B01-BBD5-4170-9F95-07477007CC92}" type="parTrans" cxnId="{505E75B8-9E0C-4FD0-9858-438F74E79D29}">
      <dgm:prSet/>
      <dgm:spPr/>
      <dgm:t>
        <a:bodyPr/>
        <a:lstStyle/>
        <a:p>
          <a:endParaRPr lang="en-US"/>
        </a:p>
      </dgm:t>
    </dgm:pt>
    <dgm:pt modelId="{8829E755-2771-4091-A554-BEB5059AD441}" type="sibTrans" cxnId="{505E75B8-9E0C-4FD0-9858-438F74E79D29}">
      <dgm:prSet/>
      <dgm:spPr/>
      <dgm:t>
        <a:bodyPr/>
        <a:lstStyle/>
        <a:p>
          <a:endParaRPr lang="en-US"/>
        </a:p>
      </dgm:t>
    </dgm:pt>
    <dgm:pt modelId="{1BD7E3BA-720A-4B35-BFDF-23AB63A82548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1DC2C67-4F91-4E5C-A55F-8535876E570F}" type="parTrans" cxnId="{BA867C81-E5B7-46CD-BC80-C454C8D5214B}">
      <dgm:prSet/>
      <dgm:spPr/>
      <dgm:t>
        <a:bodyPr/>
        <a:lstStyle/>
        <a:p>
          <a:endParaRPr lang="en-US"/>
        </a:p>
      </dgm:t>
    </dgm:pt>
    <dgm:pt modelId="{1EDB708D-3E2A-4D57-8915-9DE22CC26489}" type="sibTrans" cxnId="{BA867C81-E5B7-46CD-BC80-C454C8D5214B}">
      <dgm:prSet/>
      <dgm:spPr/>
      <dgm:t>
        <a:bodyPr/>
        <a:lstStyle/>
        <a:p>
          <a:endParaRPr lang="en-US"/>
        </a:p>
      </dgm:t>
    </dgm:pt>
    <dgm:pt modelId="{577EA6A6-DA33-4B23-BD8B-94CC1DD67D5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3684B51-2DC3-491D-9BAE-3D88D9D5468C}" type="parTrans" cxnId="{4CC9A779-EBD1-4EFB-A811-E9F0D5A02CAE}">
      <dgm:prSet/>
      <dgm:spPr/>
      <dgm:t>
        <a:bodyPr/>
        <a:lstStyle/>
        <a:p>
          <a:endParaRPr lang="en-US"/>
        </a:p>
      </dgm:t>
    </dgm:pt>
    <dgm:pt modelId="{5189C3B4-439A-48DF-82EC-684B572930FD}" type="sibTrans" cxnId="{4CC9A779-EBD1-4EFB-A811-E9F0D5A02CAE}">
      <dgm:prSet/>
      <dgm:spPr/>
      <dgm:t>
        <a:bodyPr/>
        <a:lstStyle/>
        <a:p>
          <a:endParaRPr lang="en-US"/>
        </a:p>
      </dgm:t>
    </dgm:pt>
    <dgm:pt modelId="{14DE83C5-30BE-4D2D-804F-9DD4065E06D9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EE29D9C1-E6B3-482B-9268-73574730336A}" type="parTrans" cxnId="{D72992C2-8E6F-4FF6-97B1-B6D56F2F57B0}">
      <dgm:prSet/>
      <dgm:spPr/>
      <dgm:t>
        <a:bodyPr/>
        <a:lstStyle/>
        <a:p>
          <a:endParaRPr lang="en-US"/>
        </a:p>
      </dgm:t>
    </dgm:pt>
    <dgm:pt modelId="{2F646912-1CB1-4D15-B4DE-D0A9A920D2E1}" type="sibTrans" cxnId="{D72992C2-8E6F-4FF6-97B1-B6D56F2F57B0}">
      <dgm:prSet/>
      <dgm:spPr/>
      <dgm:t>
        <a:bodyPr/>
        <a:lstStyle/>
        <a:p>
          <a:endParaRPr lang="en-US"/>
        </a:p>
      </dgm:t>
    </dgm:pt>
    <dgm:pt modelId="{D0C0D36D-FF7E-4C92-8299-39179E4A3801}">
      <dgm:prSet phldrT="[Text]"/>
      <dgm:spPr/>
      <dgm:t>
        <a:bodyPr/>
        <a:lstStyle/>
        <a:p>
          <a:r>
            <a:rPr lang="en-US" dirty="0"/>
            <a:t>Association Rules</a:t>
          </a:r>
        </a:p>
      </dgm:t>
    </dgm:pt>
    <dgm:pt modelId="{AECB34AC-5327-488D-9472-841FE07200AA}" type="parTrans" cxnId="{E3647DEF-58B9-4584-AA62-4FAFFF1B25A7}">
      <dgm:prSet/>
      <dgm:spPr/>
      <dgm:t>
        <a:bodyPr/>
        <a:lstStyle/>
        <a:p>
          <a:endParaRPr lang="en-US"/>
        </a:p>
      </dgm:t>
    </dgm:pt>
    <dgm:pt modelId="{5CAD143C-074A-454B-861F-44B819583D91}" type="sibTrans" cxnId="{E3647DEF-58B9-4584-AA62-4FAFFF1B25A7}">
      <dgm:prSet/>
      <dgm:spPr/>
      <dgm:t>
        <a:bodyPr/>
        <a:lstStyle/>
        <a:p>
          <a:endParaRPr lang="en-US"/>
        </a:p>
      </dgm:t>
    </dgm:pt>
    <dgm:pt modelId="{DE7E6BEC-5186-4F16-884F-8E61E505B460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97FB3C4F-3F1F-4D7C-9AF2-06D08F6ABDFC}" type="parTrans" cxnId="{0FBE1F63-8FAA-4AD0-A689-13494E5E7410}">
      <dgm:prSet/>
      <dgm:spPr/>
      <dgm:t>
        <a:bodyPr/>
        <a:lstStyle/>
        <a:p>
          <a:endParaRPr lang="en-US"/>
        </a:p>
      </dgm:t>
    </dgm:pt>
    <dgm:pt modelId="{08A11B1F-954F-4E68-8534-54C5FFF23552}" type="sibTrans" cxnId="{0FBE1F63-8FAA-4AD0-A689-13494E5E7410}">
      <dgm:prSet/>
      <dgm:spPr/>
      <dgm:t>
        <a:bodyPr/>
        <a:lstStyle/>
        <a:p>
          <a:endParaRPr lang="en-US"/>
        </a:p>
      </dgm:t>
    </dgm:pt>
    <dgm:pt modelId="{E7CBCFC3-6877-4FE3-A215-F815BE60F743}">
      <dgm:prSet phldrT="[Text]"/>
      <dgm:spPr/>
      <dgm:t>
        <a:bodyPr/>
        <a:lstStyle/>
        <a:p>
          <a:r>
            <a:rPr lang="en-US" dirty="0"/>
            <a:t>Nonlinear Regression</a:t>
          </a:r>
        </a:p>
      </dgm:t>
    </dgm:pt>
    <dgm:pt modelId="{5E5B4681-F7B3-4BB5-A8FE-9E650B70ADFD}" type="parTrans" cxnId="{97559540-0FBD-4B8F-B888-B103660DA5C2}">
      <dgm:prSet/>
      <dgm:spPr/>
      <dgm:t>
        <a:bodyPr/>
        <a:lstStyle/>
        <a:p>
          <a:endParaRPr lang="en-US"/>
        </a:p>
      </dgm:t>
    </dgm:pt>
    <dgm:pt modelId="{0DC6EAF3-BC8F-4E7D-A4B3-EE70D97BE348}" type="sibTrans" cxnId="{97559540-0FBD-4B8F-B888-B103660DA5C2}">
      <dgm:prSet/>
      <dgm:spPr/>
      <dgm:t>
        <a:bodyPr/>
        <a:lstStyle/>
        <a:p>
          <a:endParaRPr lang="en-US"/>
        </a:p>
      </dgm:t>
    </dgm:pt>
    <dgm:pt modelId="{654FCE2B-EFA7-47F0-BD7C-0CD31064947C}" type="pres">
      <dgm:prSet presAssocID="{E71B7539-62CC-4C9E-8CEE-A1913BACED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E5BE53-DED7-4BF1-BC88-853194BD4E10}" type="pres">
      <dgm:prSet presAssocID="{E71B7539-62CC-4C9E-8CEE-A1913BACED05}" presName="hierFlow" presStyleCnt="0"/>
      <dgm:spPr/>
    </dgm:pt>
    <dgm:pt modelId="{0B80E9CA-48BC-4832-869D-8058A2E18F45}" type="pres">
      <dgm:prSet presAssocID="{E71B7539-62CC-4C9E-8CEE-A1913BACED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1042D4-266B-4C0D-B2C2-615B2DFB2739}" type="pres">
      <dgm:prSet presAssocID="{1F5E1D0A-1CC5-4687-AED9-161CBB0A908E}" presName="Name14" presStyleCnt="0"/>
      <dgm:spPr/>
    </dgm:pt>
    <dgm:pt modelId="{5E9037F0-02F4-4FF2-B228-55F650D963B2}" type="pres">
      <dgm:prSet presAssocID="{1F5E1D0A-1CC5-4687-AED9-161CBB0A908E}" presName="level1Shape" presStyleLbl="node0" presStyleIdx="0" presStyleCnt="1" custScaleX="166122">
        <dgm:presLayoutVars>
          <dgm:chPref val="3"/>
        </dgm:presLayoutVars>
      </dgm:prSet>
      <dgm:spPr/>
    </dgm:pt>
    <dgm:pt modelId="{E9914B0C-DA9C-4E8C-8D9D-772A145C892C}" type="pres">
      <dgm:prSet presAssocID="{1F5E1D0A-1CC5-4687-AED9-161CBB0A908E}" presName="hierChild2" presStyleCnt="0"/>
      <dgm:spPr/>
    </dgm:pt>
    <dgm:pt modelId="{A34EA7E9-91F7-4A47-A9B1-86D5890E9C49}" type="pres">
      <dgm:prSet presAssocID="{82E06757-9DBA-414A-AD50-44AF43691F9A}" presName="Name19" presStyleLbl="parChTrans1D2" presStyleIdx="0" presStyleCnt="2"/>
      <dgm:spPr/>
    </dgm:pt>
    <dgm:pt modelId="{9405829A-97A2-41F6-BD72-67818D0E6DEE}" type="pres">
      <dgm:prSet presAssocID="{490B6267-DE40-44B5-8FBE-008FEA446FD1}" presName="Name21" presStyleCnt="0"/>
      <dgm:spPr/>
    </dgm:pt>
    <dgm:pt modelId="{BB0D6C66-AC82-4C3C-AE7B-DA39A55F0B8D}" type="pres">
      <dgm:prSet presAssocID="{490B6267-DE40-44B5-8FBE-008FEA446FD1}" presName="level2Shape" presStyleLbl="node2" presStyleIdx="0" presStyleCnt="2" custScaleX="146213" custLinFactNeighborX="-89248" custLinFactNeighborY="-10804"/>
      <dgm:spPr/>
    </dgm:pt>
    <dgm:pt modelId="{C3CF76D0-F036-42A9-8E6F-CEF41D98EDD4}" type="pres">
      <dgm:prSet presAssocID="{490B6267-DE40-44B5-8FBE-008FEA446FD1}" presName="hierChild3" presStyleCnt="0"/>
      <dgm:spPr/>
    </dgm:pt>
    <dgm:pt modelId="{E6AECC25-6B1E-4495-8920-A51E5B4C531C}" type="pres">
      <dgm:prSet presAssocID="{E3684B51-2DC3-491D-9BAE-3D88D9D5468C}" presName="Name19" presStyleLbl="parChTrans1D3" presStyleIdx="0" presStyleCnt="4"/>
      <dgm:spPr/>
    </dgm:pt>
    <dgm:pt modelId="{D372694F-E89F-400E-8956-AEAC5D8EE2BB}" type="pres">
      <dgm:prSet presAssocID="{577EA6A6-DA33-4B23-BD8B-94CC1DD67D5F}" presName="Name21" presStyleCnt="0"/>
      <dgm:spPr/>
    </dgm:pt>
    <dgm:pt modelId="{C1D37592-A243-45FE-A719-02375AA346C9}" type="pres">
      <dgm:prSet presAssocID="{577EA6A6-DA33-4B23-BD8B-94CC1DD67D5F}" presName="level2Shape" presStyleLbl="node3" presStyleIdx="0" presStyleCnt="4" custLinFactX="-25309" custLinFactNeighborX="-100000" custLinFactNeighborY="6217"/>
      <dgm:spPr/>
    </dgm:pt>
    <dgm:pt modelId="{6B6CA3E7-D173-4997-831D-333004ACDDF3}" type="pres">
      <dgm:prSet presAssocID="{577EA6A6-DA33-4B23-BD8B-94CC1DD67D5F}" presName="hierChild3" presStyleCnt="0"/>
      <dgm:spPr/>
    </dgm:pt>
    <dgm:pt modelId="{DFBCAFBC-A005-4225-A0E5-CEC26733D0CA}" type="pres">
      <dgm:prSet presAssocID="{97FB3C4F-3F1F-4D7C-9AF2-06D08F6ABDFC}" presName="Name19" presStyleLbl="parChTrans1D4" presStyleIdx="0" presStyleCnt="2"/>
      <dgm:spPr/>
    </dgm:pt>
    <dgm:pt modelId="{1DEA292A-91BB-426F-A1F9-0930BE30875E}" type="pres">
      <dgm:prSet presAssocID="{DE7E6BEC-5186-4F16-884F-8E61E505B460}" presName="Name21" presStyleCnt="0"/>
      <dgm:spPr/>
    </dgm:pt>
    <dgm:pt modelId="{D334B1D3-C8C2-439E-A872-24F4FBC4FCE4}" type="pres">
      <dgm:prSet presAssocID="{DE7E6BEC-5186-4F16-884F-8E61E505B460}" presName="level2Shape" presStyleLbl="node4" presStyleIdx="0" presStyleCnt="2" custLinFactX="-40886" custLinFactNeighborX="-100000" custLinFactNeighborY="16126"/>
      <dgm:spPr/>
    </dgm:pt>
    <dgm:pt modelId="{BC4C3EE0-E2D0-411B-8797-A4E1AD70BCD1}" type="pres">
      <dgm:prSet presAssocID="{DE7E6BEC-5186-4F16-884F-8E61E505B460}" presName="hierChild3" presStyleCnt="0"/>
      <dgm:spPr/>
    </dgm:pt>
    <dgm:pt modelId="{091C3BC8-A0A0-4A58-86CF-46D6A0A92BA1}" type="pres">
      <dgm:prSet presAssocID="{5E5B4681-F7B3-4BB5-A8FE-9E650B70ADFD}" presName="Name19" presStyleLbl="parChTrans1D4" presStyleIdx="1" presStyleCnt="2"/>
      <dgm:spPr/>
    </dgm:pt>
    <dgm:pt modelId="{F1B6117B-C0F3-403E-B5DB-D807CE87F947}" type="pres">
      <dgm:prSet presAssocID="{E7CBCFC3-6877-4FE3-A215-F815BE60F743}" presName="Name21" presStyleCnt="0"/>
      <dgm:spPr/>
    </dgm:pt>
    <dgm:pt modelId="{D221D420-1C38-44F8-B7ED-CE10CF6B3533}" type="pres">
      <dgm:prSet presAssocID="{E7CBCFC3-6877-4FE3-A215-F815BE60F743}" presName="level2Shape" presStyleLbl="node4" presStyleIdx="1" presStyleCnt="2" custLinFactNeighborX="-96010" custLinFactNeighborY="5915"/>
      <dgm:spPr/>
    </dgm:pt>
    <dgm:pt modelId="{3DCF3243-2605-467E-BFE6-0CA150A98B43}" type="pres">
      <dgm:prSet presAssocID="{E7CBCFC3-6877-4FE3-A215-F815BE60F743}" presName="hierChild3" presStyleCnt="0"/>
      <dgm:spPr/>
    </dgm:pt>
    <dgm:pt modelId="{9E8BEEB1-5D56-4A0F-A4D7-2EB3AF7CAE69}" type="pres">
      <dgm:prSet presAssocID="{11DC2C67-4F91-4E5C-A55F-8535876E570F}" presName="Name19" presStyleLbl="parChTrans1D3" presStyleIdx="1" presStyleCnt="4"/>
      <dgm:spPr/>
    </dgm:pt>
    <dgm:pt modelId="{07F609EC-A425-4E6D-B424-A461701C36C4}" type="pres">
      <dgm:prSet presAssocID="{1BD7E3BA-720A-4B35-BFDF-23AB63A82548}" presName="Name21" presStyleCnt="0"/>
      <dgm:spPr/>
    </dgm:pt>
    <dgm:pt modelId="{6F83C9F2-BF03-4BB6-859B-7BDE45BE8649}" type="pres">
      <dgm:prSet presAssocID="{1BD7E3BA-720A-4B35-BFDF-23AB63A82548}" presName="level2Shape" presStyleLbl="node3" presStyleIdx="1" presStyleCnt="4" custLinFactNeighborX="-53503" custLinFactNeighborY="9456"/>
      <dgm:spPr/>
    </dgm:pt>
    <dgm:pt modelId="{A0CDCDDE-2641-4435-A9E1-62755EFF0B0B}" type="pres">
      <dgm:prSet presAssocID="{1BD7E3BA-720A-4B35-BFDF-23AB63A82548}" presName="hierChild3" presStyleCnt="0"/>
      <dgm:spPr/>
    </dgm:pt>
    <dgm:pt modelId="{98E546D6-E1CD-4FC9-9FAA-5708ADD3D463}" type="pres">
      <dgm:prSet presAssocID="{592B0B01-BBD5-4170-9F95-07477007CC92}" presName="Name19" presStyleLbl="parChTrans1D2" presStyleIdx="1" presStyleCnt="2"/>
      <dgm:spPr/>
    </dgm:pt>
    <dgm:pt modelId="{5B2D8871-3E99-4690-A183-B4E2FA28B4A3}" type="pres">
      <dgm:prSet presAssocID="{3CE0D3A2-DF57-4E30-961F-BBC17AB978AF}" presName="Name21" presStyleCnt="0"/>
      <dgm:spPr/>
    </dgm:pt>
    <dgm:pt modelId="{D668D209-AAD6-41FD-93BA-BCD7BE506BB9}" type="pres">
      <dgm:prSet presAssocID="{3CE0D3A2-DF57-4E30-961F-BBC17AB978AF}" presName="level2Shape" presStyleLbl="node2" presStyleIdx="1" presStyleCnt="2" custScaleX="178086" custLinFactNeighborX="69460" custLinFactNeighborY="-8948"/>
      <dgm:spPr/>
    </dgm:pt>
    <dgm:pt modelId="{8314277E-ABD2-4AA5-8A55-E80887390CE2}" type="pres">
      <dgm:prSet presAssocID="{3CE0D3A2-DF57-4E30-961F-BBC17AB978AF}" presName="hierChild3" presStyleCnt="0"/>
      <dgm:spPr/>
    </dgm:pt>
    <dgm:pt modelId="{5FED2598-ADBF-44C9-9CA2-238DDEC28881}" type="pres">
      <dgm:prSet presAssocID="{EE29D9C1-E6B3-482B-9268-73574730336A}" presName="Name19" presStyleLbl="parChTrans1D3" presStyleIdx="2" presStyleCnt="4"/>
      <dgm:spPr/>
    </dgm:pt>
    <dgm:pt modelId="{EA27275A-9632-42FD-9FF4-EC6742C3305D}" type="pres">
      <dgm:prSet presAssocID="{14DE83C5-30BE-4D2D-804F-9DD4065E06D9}" presName="Name21" presStyleCnt="0"/>
      <dgm:spPr/>
    </dgm:pt>
    <dgm:pt modelId="{E9B3F34C-020E-421A-A8A9-C9704CE83014}" type="pres">
      <dgm:prSet presAssocID="{14DE83C5-30BE-4D2D-804F-9DD4065E06D9}" presName="level2Shape" presStyleLbl="node3" presStyleIdx="2" presStyleCnt="4" custLinFactNeighborX="40843" custLinFactNeighborY="9025"/>
      <dgm:spPr/>
    </dgm:pt>
    <dgm:pt modelId="{6033A5E7-C59D-43AA-8A32-F2476C9156A5}" type="pres">
      <dgm:prSet presAssocID="{14DE83C5-30BE-4D2D-804F-9DD4065E06D9}" presName="hierChild3" presStyleCnt="0"/>
      <dgm:spPr/>
    </dgm:pt>
    <dgm:pt modelId="{85A1D5A5-6233-4FBE-AC62-251BF8417DBF}" type="pres">
      <dgm:prSet presAssocID="{AECB34AC-5327-488D-9472-841FE07200AA}" presName="Name19" presStyleLbl="parChTrans1D3" presStyleIdx="3" presStyleCnt="4"/>
      <dgm:spPr/>
    </dgm:pt>
    <dgm:pt modelId="{C8D0C368-CB3E-40D5-8C6B-53BE8610EDD1}" type="pres">
      <dgm:prSet presAssocID="{D0C0D36D-FF7E-4C92-8299-39179E4A3801}" presName="Name21" presStyleCnt="0"/>
      <dgm:spPr/>
    </dgm:pt>
    <dgm:pt modelId="{792AF383-C742-4C72-9609-59B5FC4E3D50}" type="pres">
      <dgm:prSet presAssocID="{D0C0D36D-FF7E-4C92-8299-39179E4A3801}" presName="level2Shape" presStyleLbl="node3" presStyleIdx="3" presStyleCnt="4" custLinFactNeighborX="79639" custLinFactNeighborY="7587"/>
      <dgm:spPr/>
    </dgm:pt>
    <dgm:pt modelId="{DBC03A59-A87F-444A-A5A7-5E55455146E2}" type="pres">
      <dgm:prSet presAssocID="{D0C0D36D-FF7E-4C92-8299-39179E4A3801}" presName="hierChild3" presStyleCnt="0"/>
      <dgm:spPr/>
    </dgm:pt>
    <dgm:pt modelId="{6BF38534-47F2-4A57-B0BA-F88F3F697D00}" type="pres">
      <dgm:prSet presAssocID="{E71B7539-62CC-4C9E-8CEE-A1913BACED05}" presName="bgShapesFlow" presStyleCnt="0"/>
      <dgm:spPr/>
    </dgm:pt>
  </dgm:ptLst>
  <dgm:cxnLst>
    <dgm:cxn modelId="{901FFF06-C9F6-4E8D-AFC1-A4893327A1FC}" type="presOf" srcId="{5E5B4681-F7B3-4BB5-A8FE-9E650B70ADFD}" destId="{091C3BC8-A0A0-4A58-86CF-46D6A0A92BA1}" srcOrd="0" destOrd="0" presId="urn:microsoft.com/office/officeart/2005/8/layout/hierarchy6"/>
    <dgm:cxn modelId="{5A5A890F-5DDC-49AA-961F-38BDA6BB9DC4}" type="presOf" srcId="{E7CBCFC3-6877-4FE3-A215-F815BE60F743}" destId="{D221D420-1C38-44F8-B7ED-CE10CF6B3533}" srcOrd="0" destOrd="0" presId="urn:microsoft.com/office/officeart/2005/8/layout/hierarchy6"/>
    <dgm:cxn modelId="{3CFB8B15-25A4-4A59-866B-B9706FE7E0B2}" type="presOf" srcId="{577EA6A6-DA33-4B23-BD8B-94CC1DD67D5F}" destId="{C1D37592-A243-45FE-A719-02375AA346C9}" srcOrd="0" destOrd="0" presId="urn:microsoft.com/office/officeart/2005/8/layout/hierarchy6"/>
    <dgm:cxn modelId="{1F9B8B2A-38B5-46B5-AB34-CF01C6E3767E}" srcId="{E71B7539-62CC-4C9E-8CEE-A1913BACED05}" destId="{1F5E1D0A-1CC5-4687-AED9-161CBB0A908E}" srcOrd="0" destOrd="0" parTransId="{125A7E18-D09D-470E-8669-81B82B3FC597}" sibTransId="{B958D43A-262C-4ECB-AA6A-B5E0D2F52765}"/>
    <dgm:cxn modelId="{BE389131-0109-438C-9B2E-7FE9FD9ACFAE}" srcId="{1F5E1D0A-1CC5-4687-AED9-161CBB0A908E}" destId="{490B6267-DE40-44B5-8FBE-008FEA446FD1}" srcOrd="0" destOrd="0" parTransId="{82E06757-9DBA-414A-AD50-44AF43691F9A}" sibTransId="{0380B261-3E08-434D-B441-C02D6D384107}"/>
    <dgm:cxn modelId="{9973D234-CA20-4FE2-8240-B24765A6C85B}" type="presOf" srcId="{D0C0D36D-FF7E-4C92-8299-39179E4A3801}" destId="{792AF383-C742-4C72-9609-59B5FC4E3D50}" srcOrd="0" destOrd="0" presId="urn:microsoft.com/office/officeart/2005/8/layout/hierarchy6"/>
    <dgm:cxn modelId="{E142A03A-8D6A-49A4-A999-D3132BC25453}" type="presOf" srcId="{11DC2C67-4F91-4E5C-A55F-8535876E570F}" destId="{9E8BEEB1-5D56-4A0F-A4D7-2EB3AF7CAE69}" srcOrd="0" destOrd="0" presId="urn:microsoft.com/office/officeart/2005/8/layout/hierarchy6"/>
    <dgm:cxn modelId="{97559540-0FBD-4B8F-B888-B103660DA5C2}" srcId="{577EA6A6-DA33-4B23-BD8B-94CC1DD67D5F}" destId="{E7CBCFC3-6877-4FE3-A215-F815BE60F743}" srcOrd="1" destOrd="0" parTransId="{5E5B4681-F7B3-4BB5-A8FE-9E650B70ADFD}" sibTransId="{0DC6EAF3-BC8F-4E7D-A4B3-EE70D97BE348}"/>
    <dgm:cxn modelId="{370AF15C-AFEE-4934-A4FB-E5C07A410E0D}" type="presOf" srcId="{14DE83C5-30BE-4D2D-804F-9DD4065E06D9}" destId="{E9B3F34C-020E-421A-A8A9-C9704CE83014}" srcOrd="0" destOrd="0" presId="urn:microsoft.com/office/officeart/2005/8/layout/hierarchy6"/>
    <dgm:cxn modelId="{0FBE1F63-8FAA-4AD0-A689-13494E5E7410}" srcId="{577EA6A6-DA33-4B23-BD8B-94CC1DD67D5F}" destId="{DE7E6BEC-5186-4F16-884F-8E61E505B460}" srcOrd="0" destOrd="0" parTransId="{97FB3C4F-3F1F-4D7C-9AF2-06D08F6ABDFC}" sibTransId="{08A11B1F-954F-4E68-8534-54C5FFF23552}"/>
    <dgm:cxn modelId="{CDAB4D4C-72D0-4A4E-9F95-F4F538D720F6}" type="presOf" srcId="{490B6267-DE40-44B5-8FBE-008FEA446FD1}" destId="{BB0D6C66-AC82-4C3C-AE7B-DA39A55F0B8D}" srcOrd="0" destOrd="0" presId="urn:microsoft.com/office/officeart/2005/8/layout/hierarchy6"/>
    <dgm:cxn modelId="{4CC9A779-EBD1-4EFB-A811-E9F0D5A02CAE}" srcId="{490B6267-DE40-44B5-8FBE-008FEA446FD1}" destId="{577EA6A6-DA33-4B23-BD8B-94CC1DD67D5F}" srcOrd="0" destOrd="0" parTransId="{E3684B51-2DC3-491D-9BAE-3D88D9D5468C}" sibTransId="{5189C3B4-439A-48DF-82EC-684B572930FD}"/>
    <dgm:cxn modelId="{9B6D3B7E-F3BA-4BDB-A9E7-8C30CB52E3DB}" type="presOf" srcId="{3CE0D3A2-DF57-4E30-961F-BBC17AB978AF}" destId="{D668D209-AAD6-41FD-93BA-BCD7BE506BB9}" srcOrd="0" destOrd="0" presId="urn:microsoft.com/office/officeart/2005/8/layout/hierarchy6"/>
    <dgm:cxn modelId="{6E0D577E-5390-43AB-AD8C-B7032A757FBA}" type="presOf" srcId="{DE7E6BEC-5186-4F16-884F-8E61E505B460}" destId="{D334B1D3-C8C2-439E-A872-24F4FBC4FCE4}" srcOrd="0" destOrd="0" presId="urn:microsoft.com/office/officeart/2005/8/layout/hierarchy6"/>
    <dgm:cxn modelId="{BA867C81-E5B7-46CD-BC80-C454C8D5214B}" srcId="{490B6267-DE40-44B5-8FBE-008FEA446FD1}" destId="{1BD7E3BA-720A-4B35-BFDF-23AB63A82548}" srcOrd="1" destOrd="0" parTransId="{11DC2C67-4F91-4E5C-A55F-8535876E570F}" sibTransId="{1EDB708D-3E2A-4D57-8915-9DE22CC26489}"/>
    <dgm:cxn modelId="{280A3E96-39E2-4FE2-9C9F-DEC779C768E2}" type="presOf" srcId="{82E06757-9DBA-414A-AD50-44AF43691F9A}" destId="{A34EA7E9-91F7-4A47-A9B1-86D5890E9C49}" srcOrd="0" destOrd="0" presId="urn:microsoft.com/office/officeart/2005/8/layout/hierarchy6"/>
    <dgm:cxn modelId="{1D945997-BAAB-44FC-B6DF-ADD39EF6C6DC}" type="presOf" srcId="{EE29D9C1-E6B3-482B-9268-73574730336A}" destId="{5FED2598-ADBF-44C9-9CA2-238DDEC28881}" srcOrd="0" destOrd="0" presId="urn:microsoft.com/office/officeart/2005/8/layout/hierarchy6"/>
    <dgm:cxn modelId="{CC18039F-7087-42C1-9AA5-F710B849A762}" type="presOf" srcId="{97FB3C4F-3F1F-4D7C-9AF2-06D08F6ABDFC}" destId="{DFBCAFBC-A005-4225-A0E5-CEC26733D0CA}" srcOrd="0" destOrd="0" presId="urn:microsoft.com/office/officeart/2005/8/layout/hierarchy6"/>
    <dgm:cxn modelId="{12BF78A8-2DE9-4F66-82F5-4DB1CDE9EC5C}" type="presOf" srcId="{1F5E1D0A-1CC5-4687-AED9-161CBB0A908E}" destId="{5E9037F0-02F4-4FF2-B228-55F650D963B2}" srcOrd="0" destOrd="0" presId="urn:microsoft.com/office/officeart/2005/8/layout/hierarchy6"/>
    <dgm:cxn modelId="{5CB20AAA-FCE4-4758-9D21-5D57E5D17FFF}" type="presOf" srcId="{1BD7E3BA-720A-4B35-BFDF-23AB63A82548}" destId="{6F83C9F2-BF03-4BB6-859B-7BDE45BE8649}" srcOrd="0" destOrd="0" presId="urn:microsoft.com/office/officeart/2005/8/layout/hierarchy6"/>
    <dgm:cxn modelId="{505E75B8-9E0C-4FD0-9858-438F74E79D29}" srcId="{1F5E1D0A-1CC5-4687-AED9-161CBB0A908E}" destId="{3CE0D3A2-DF57-4E30-961F-BBC17AB978AF}" srcOrd="1" destOrd="0" parTransId="{592B0B01-BBD5-4170-9F95-07477007CC92}" sibTransId="{8829E755-2771-4091-A554-BEB5059AD441}"/>
    <dgm:cxn modelId="{D72992C2-8E6F-4FF6-97B1-B6D56F2F57B0}" srcId="{3CE0D3A2-DF57-4E30-961F-BBC17AB978AF}" destId="{14DE83C5-30BE-4D2D-804F-9DD4065E06D9}" srcOrd="0" destOrd="0" parTransId="{EE29D9C1-E6B3-482B-9268-73574730336A}" sibTransId="{2F646912-1CB1-4D15-B4DE-D0A9A920D2E1}"/>
    <dgm:cxn modelId="{185A35C3-7243-403F-BBC8-90E6CADC4713}" type="presOf" srcId="{AECB34AC-5327-488D-9472-841FE07200AA}" destId="{85A1D5A5-6233-4FBE-AC62-251BF8417DBF}" srcOrd="0" destOrd="0" presId="urn:microsoft.com/office/officeart/2005/8/layout/hierarchy6"/>
    <dgm:cxn modelId="{CA2CA7C7-6CF5-4164-B5C1-BD3D38346491}" type="presOf" srcId="{E71B7539-62CC-4C9E-8CEE-A1913BACED05}" destId="{654FCE2B-EFA7-47F0-BD7C-0CD31064947C}" srcOrd="0" destOrd="0" presId="urn:microsoft.com/office/officeart/2005/8/layout/hierarchy6"/>
    <dgm:cxn modelId="{D168D2E1-7103-4C40-B7C3-D5D5CC207B7C}" type="presOf" srcId="{E3684B51-2DC3-491D-9BAE-3D88D9D5468C}" destId="{E6AECC25-6B1E-4495-8920-A51E5B4C531C}" srcOrd="0" destOrd="0" presId="urn:microsoft.com/office/officeart/2005/8/layout/hierarchy6"/>
    <dgm:cxn modelId="{E3647DEF-58B9-4584-AA62-4FAFFF1B25A7}" srcId="{3CE0D3A2-DF57-4E30-961F-BBC17AB978AF}" destId="{D0C0D36D-FF7E-4C92-8299-39179E4A3801}" srcOrd="1" destOrd="0" parTransId="{AECB34AC-5327-488D-9472-841FE07200AA}" sibTransId="{5CAD143C-074A-454B-861F-44B819583D91}"/>
    <dgm:cxn modelId="{4BD74DF1-BFA7-4138-9823-1FC404EEA04B}" type="presOf" srcId="{592B0B01-BBD5-4170-9F95-07477007CC92}" destId="{98E546D6-E1CD-4FC9-9FAA-5708ADD3D463}" srcOrd="0" destOrd="0" presId="urn:microsoft.com/office/officeart/2005/8/layout/hierarchy6"/>
    <dgm:cxn modelId="{E051DD9E-F8B2-440A-A32C-6F48ACB28E11}" type="presParOf" srcId="{654FCE2B-EFA7-47F0-BD7C-0CD31064947C}" destId="{08E5BE53-DED7-4BF1-BC88-853194BD4E10}" srcOrd="0" destOrd="0" presId="urn:microsoft.com/office/officeart/2005/8/layout/hierarchy6"/>
    <dgm:cxn modelId="{886556CF-232B-427D-AE84-626706A463F7}" type="presParOf" srcId="{08E5BE53-DED7-4BF1-BC88-853194BD4E10}" destId="{0B80E9CA-48BC-4832-869D-8058A2E18F45}" srcOrd="0" destOrd="0" presId="urn:microsoft.com/office/officeart/2005/8/layout/hierarchy6"/>
    <dgm:cxn modelId="{463B27F5-D211-469B-A121-110C1FE07736}" type="presParOf" srcId="{0B80E9CA-48BC-4832-869D-8058A2E18F45}" destId="{B31042D4-266B-4C0D-B2C2-615B2DFB2739}" srcOrd="0" destOrd="0" presId="urn:microsoft.com/office/officeart/2005/8/layout/hierarchy6"/>
    <dgm:cxn modelId="{16F88C81-C5D8-4DBB-A998-4EACDE6EF638}" type="presParOf" srcId="{B31042D4-266B-4C0D-B2C2-615B2DFB2739}" destId="{5E9037F0-02F4-4FF2-B228-55F650D963B2}" srcOrd="0" destOrd="0" presId="urn:microsoft.com/office/officeart/2005/8/layout/hierarchy6"/>
    <dgm:cxn modelId="{1501C142-A684-40E2-B183-0F66CC888616}" type="presParOf" srcId="{B31042D4-266B-4C0D-B2C2-615B2DFB2739}" destId="{E9914B0C-DA9C-4E8C-8D9D-772A145C892C}" srcOrd="1" destOrd="0" presId="urn:microsoft.com/office/officeart/2005/8/layout/hierarchy6"/>
    <dgm:cxn modelId="{9D63E60D-D8E2-4BF1-803E-48C31F0E3EF6}" type="presParOf" srcId="{E9914B0C-DA9C-4E8C-8D9D-772A145C892C}" destId="{A34EA7E9-91F7-4A47-A9B1-86D5890E9C49}" srcOrd="0" destOrd="0" presId="urn:microsoft.com/office/officeart/2005/8/layout/hierarchy6"/>
    <dgm:cxn modelId="{1279952D-9B26-41F4-BAE8-E1B84AD75586}" type="presParOf" srcId="{E9914B0C-DA9C-4E8C-8D9D-772A145C892C}" destId="{9405829A-97A2-41F6-BD72-67818D0E6DEE}" srcOrd="1" destOrd="0" presId="urn:microsoft.com/office/officeart/2005/8/layout/hierarchy6"/>
    <dgm:cxn modelId="{9E3C5F3B-B363-4085-8BAE-7DD722BE3D86}" type="presParOf" srcId="{9405829A-97A2-41F6-BD72-67818D0E6DEE}" destId="{BB0D6C66-AC82-4C3C-AE7B-DA39A55F0B8D}" srcOrd="0" destOrd="0" presId="urn:microsoft.com/office/officeart/2005/8/layout/hierarchy6"/>
    <dgm:cxn modelId="{19849506-0118-4186-84BE-C9DED5ED6108}" type="presParOf" srcId="{9405829A-97A2-41F6-BD72-67818D0E6DEE}" destId="{C3CF76D0-F036-42A9-8E6F-CEF41D98EDD4}" srcOrd="1" destOrd="0" presId="urn:microsoft.com/office/officeart/2005/8/layout/hierarchy6"/>
    <dgm:cxn modelId="{A9A61A26-C270-4661-AE93-3A753A94FCA4}" type="presParOf" srcId="{C3CF76D0-F036-42A9-8E6F-CEF41D98EDD4}" destId="{E6AECC25-6B1E-4495-8920-A51E5B4C531C}" srcOrd="0" destOrd="0" presId="urn:microsoft.com/office/officeart/2005/8/layout/hierarchy6"/>
    <dgm:cxn modelId="{A419A862-873A-4BC3-B7DA-63F3603B3F33}" type="presParOf" srcId="{C3CF76D0-F036-42A9-8E6F-CEF41D98EDD4}" destId="{D372694F-E89F-400E-8956-AEAC5D8EE2BB}" srcOrd="1" destOrd="0" presId="urn:microsoft.com/office/officeart/2005/8/layout/hierarchy6"/>
    <dgm:cxn modelId="{0B6F8249-AC7E-4104-834D-715F9A8C90EB}" type="presParOf" srcId="{D372694F-E89F-400E-8956-AEAC5D8EE2BB}" destId="{C1D37592-A243-45FE-A719-02375AA346C9}" srcOrd="0" destOrd="0" presId="urn:microsoft.com/office/officeart/2005/8/layout/hierarchy6"/>
    <dgm:cxn modelId="{6F91055A-F982-49CF-9715-0F3842D721C0}" type="presParOf" srcId="{D372694F-E89F-400E-8956-AEAC5D8EE2BB}" destId="{6B6CA3E7-D173-4997-831D-333004ACDDF3}" srcOrd="1" destOrd="0" presId="urn:microsoft.com/office/officeart/2005/8/layout/hierarchy6"/>
    <dgm:cxn modelId="{3EEC8CA2-60F9-469E-86CE-026FC11D318F}" type="presParOf" srcId="{6B6CA3E7-D173-4997-831D-333004ACDDF3}" destId="{DFBCAFBC-A005-4225-A0E5-CEC26733D0CA}" srcOrd="0" destOrd="0" presId="urn:microsoft.com/office/officeart/2005/8/layout/hierarchy6"/>
    <dgm:cxn modelId="{28B1C93E-96AE-4591-8012-99323D6BFA54}" type="presParOf" srcId="{6B6CA3E7-D173-4997-831D-333004ACDDF3}" destId="{1DEA292A-91BB-426F-A1F9-0930BE30875E}" srcOrd="1" destOrd="0" presId="urn:microsoft.com/office/officeart/2005/8/layout/hierarchy6"/>
    <dgm:cxn modelId="{BB3B0D85-E8D6-4F65-A354-6E8A98D41D81}" type="presParOf" srcId="{1DEA292A-91BB-426F-A1F9-0930BE30875E}" destId="{D334B1D3-C8C2-439E-A872-24F4FBC4FCE4}" srcOrd="0" destOrd="0" presId="urn:microsoft.com/office/officeart/2005/8/layout/hierarchy6"/>
    <dgm:cxn modelId="{3AB6A473-DBB8-4921-A4F5-246AF6FC2CFB}" type="presParOf" srcId="{1DEA292A-91BB-426F-A1F9-0930BE30875E}" destId="{BC4C3EE0-E2D0-411B-8797-A4E1AD70BCD1}" srcOrd="1" destOrd="0" presId="urn:microsoft.com/office/officeart/2005/8/layout/hierarchy6"/>
    <dgm:cxn modelId="{9E9428FA-6B32-4526-8AB9-A1FCBBC90D2C}" type="presParOf" srcId="{6B6CA3E7-D173-4997-831D-333004ACDDF3}" destId="{091C3BC8-A0A0-4A58-86CF-46D6A0A92BA1}" srcOrd="2" destOrd="0" presId="urn:microsoft.com/office/officeart/2005/8/layout/hierarchy6"/>
    <dgm:cxn modelId="{955A34B6-93FA-4BA9-9147-4F5F4582069C}" type="presParOf" srcId="{6B6CA3E7-D173-4997-831D-333004ACDDF3}" destId="{F1B6117B-C0F3-403E-B5DB-D807CE87F947}" srcOrd="3" destOrd="0" presId="urn:microsoft.com/office/officeart/2005/8/layout/hierarchy6"/>
    <dgm:cxn modelId="{3E7D2DD1-4C84-4316-B571-AA67E7B3529B}" type="presParOf" srcId="{F1B6117B-C0F3-403E-B5DB-D807CE87F947}" destId="{D221D420-1C38-44F8-B7ED-CE10CF6B3533}" srcOrd="0" destOrd="0" presId="urn:microsoft.com/office/officeart/2005/8/layout/hierarchy6"/>
    <dgm:cxn modelId="{95FED51A-9D73-4781-B9CC-60682730AC1C}" type="presParOf" srcId="{F1B6117B-C0F3-403E-B5DB-D807CE87F947}" destId="{3DCF3243-2605-467E-BFE6-0CA150A98B43}" srcOrd="1" destOrd="0" presId="urn:microsoft.com/office/officeart/2005/8/layout/hierarchy6"/>
    <dgm:cxn modelId="{C81FC694-8178-4B8B-8441-173EEA1AB3AD}" type="presParOf" srcId="{C3CF76D0-F036-42A9-8E6F-CEF41D98EDD4}" destId="{9E8BEEB1-5D56-4A0F-A4D7-2EB3AF7CAE69}" srcOrd="2" destOrd="0" presId="urn:microsoft.com/office/officeart/2005/8/layout/hierarchy6"/>
    <dgm:cxn modelId="{51C59861-DB01-4D53-BBCF-3EE4D3250C40}" type="presParOf" srcId="{C3CF76D0-F036-42A9-8E6F-CEF41D98EDD4}" destId="{07F609EC-A425-4E6D-B424-A461701C36C4}" srcOrd="3" destOrd="0" presId="urn:microsoft.com/office/officeart/2005/8/layout/hierarchy6"/>
    <dgm:cxn modelId="{6E1DA7E7-9919-4456-9C05-5C62BAC5A0A0}" type="presParOf" srcId="{07F609EC-A425-4E6D-B424-A461701C36C4}" destId="{6F83C9F2-BF03-4BB6-859B-7BDE45BE8649}" srcOrd="0" destOrd="0" presId="urn:microsoft.com/office/officeart/2005/8/layout/hierarchy6"/>
    <dgm:cxn modelId="{D02D57CA-66A6-427A-A3CA-626F8CC82F2C}" type="presParOf" srcId="{07F609EC-A425-4E6D-B424-A461701C36C4}" destId="{A0CDCDDE-2641-4435-A9E1-62755EFF0B0B}" srcOrd="1" destOrd="0" presId="urn:microsoft.com/office/officeart/2005/8/layout/hierarchy6"/>
    <dgm:cxn modelId="{7BB1B08B-5B1F-47B4-9E5B-688175F48F72}" type="presParOf" srcId="{E9914B0C-DA9C-4E8C-8D9D-772A145C892C}" destId="{98E546D6-E1CD-4FC9-9FAA-5708ADD3D463}" srcOrd="2" destOrd="0" presId="urn:microsoft.com/office/officeart/2005/8/layout/hierarchy6"/>
    <dgm:cxn modelId="{CC920BCE-E95F-4103-B56D-FA3CA8D216DA}" type="presParOf" srcId="{E9914B0C-DA9C-4E8C-8D9D-772A145C892C}" destId="{5B2D8871-3E99-4690-A183-B4E2FA28B4A3}" srcOrd="3" destOrd="0" presId="urn:microsoft.com/office/officeart/2005/8/layout/hierarchy6"/>
    <dgm:cxn modelId="{912A2C22-6B03-4A7B-948B-3BCFDC34461B}" type="presParOf" srcId="{5B2D8871-3E99-4690-A183-B4E2FA28B4A3}" destId="{D668D209-AAD6-41FD-93BA-BCD7BE506BB9}" srcOrd="0" destOrd="0" presId="urn:microsoft.com/office/officeart/2005/8/layout/hierarchy6"/>
    <dgm:cxn modelId="{F9E88DCD-44AF-4DD0-BA7D-43B93F0C87CC}" type="presParOf" srcId="{5B2D8871-3E99-4690-A183-B4E2FA28B4A3}" destId="{8314277E-ABD2-4AA5-8A55-E80887390CE2}" srcOrd="1" destOrd="0" presId="urn:microsoft.com/office/officeart/2005/8/layout/hierarchy6"/>
    <dgm:cxn modelId="{AEFD9906-DF56-4750-98CA-AE27532F7445}" type="presParOf" srcId="{8314277E-ABD2-4AA5-8A55-E80887390CE2}" destId="{5FED2598-ADBF-44C9-9CA2-238DDEC28881}" srcOrd="0" destOrd="0" presId="urn:microsoft.com/office/officeart/2005/8/layout/hierarchy6"/>
    <dgm:cxn modelId="{5910F1D0-DA57-4D0A-B984-01BD5C92D86D}" type="presParOf" srcId="{8314277E-ABD2-4AA5-8A55-E80887390CE2}" destId="{EA27275A-9632-42FD-9FF4-EC6742C3305D}" srcOrd="1" destOrd="0" presId="urn:microsoft.com/office/officeart/2005/8/layout/hierarchy6"/>
    <dgm:cxn modelId="{5AC890D0-720F-4FBD-B9AD-0F5A496E20DB}" type="presParOf" srcId="{EA27275A-9632-42FD-9FF4-EC6742C3305D}" destId="{E9B3F34C-020E-421A-A8A9-C9704CE83014}" srcOrd="0" destOrd="0" presId="urn:microsoft.com/office/officeart/2005/8/layout/hierarchy6"/>
    <dgm:cxn modelId="{C4FA9E50-8F56-4FF4-8D34-4CC584A763E7}" type="presParOf" srcId="{EA27275A-9632-42FD-9FF4-EC6742C3305D}" destId="{6033A5E7-C59D-43AA-8A32-F2476C9156A5}" srcOrd="1" destOrd="0" presId="urn:microsoft.com/office/officeart/2005/8/layout/hierarchy6"/>
    <dgm:cxn modelId="{F5AEDA47-22F2-45F7-93AF-EB3C1B99C9DB}" type="presParOf" srcId="{8314277E-ABD2-4AA5-8A55-E80887390CE2}" destId="{85A1D5A5-6233-4FBE-AC62-251BF8417DBF}" srcOrd="2" destOrd="0" presId="urn:microsoft.com/office/officeart/2005/8/layout/hierarchy6"/>
    <dgm:cxn modelId="{FD435FE2-1FAA-4C91-9C01-B067A02FC8D5}" type="presParOf" srcId="{8314277E-ABD2-4AA5-8A55-E80887390CE2}" destId="{C8D0C368-CB3E-40D5-8C6B-53BE8610EDD1}" srcOrd="3" destOrd="0" presId="urn:microsoft.com/office/officeart/2005/8/layout/hierarchy6"/>
    <dgm:cxn modelId="{C588EBF8-6F6E-4C3D-93AE-496280915785}" type="presParOf" srcId="{C8D0C368-CB3E-40D5-8C6B-53BE8610EDD1}" destId="{792AF383-C742-4C72-9609-59B5FC4E3D50}" srcOrd="0" destOrd="0" presId="urn:microsoft.com/office/officeart/2005/8/layout/hierarchy6"/>
    <dgm:cxn modelId="{C8AA0BFF-72E2-4140-B2DF-C602404BD267}" type="presParOf" srcId="{C8D0C368-CB3E-40D5-8C6B-53BE8610EDD1}" destId="{DBC03A59-A87F-444A-A5A7-5E55455146E2}" srcOrd="1" destOrd="0" presId="urn:microsoft.com/office/officeart/2005/8/layout/hierarchy6"/>
    <dgm:cxn modelId="{E812766B-A7E5-477F-B998-A33DE04FB56B}" type="presParOf" srcId="{654FCE2B-EFA7-47F0-BD7C-0CD31064947C}" destId="{6BF38534-47F2-4A57-B0BA-F88F3F697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037F0-02F4-4FF2-B228-55F650D963B2}">
      <dsp:nvSpPr>
        <dsp:cNvPr id="0" name=""/>
        <dsp:cNvSpPr/>
      </dsp:nvSpPr>
      <dsp:spPr>
        <a:xfrm>
          <a:off x="3914064" y="1304"/>
          <a:ext cx="1971709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Mining /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</a:p>
      </dsp:txBody>
      <dsp:txXfrm>
        <a:off x="3937239" y="24479"/>
        <a:ext cx="1925359" cy="744919"/>
      </dsp:txXfrm>
    </dsp:sp>
    <dsp:sp modelId="{A34EA7E9-91F7-4A47-A9B1-86D5890E9C49}">
      <dsp:nvSpPr>
        <dsp:cNvPr id="0" name=""/>
        <dsp:cNvSpPr/>
      </dsp:nvSpPr>
      <dsp:spPr>
        <a:xfrm>
          <a:off x="2203079" y="792573"/>
          <a:ext cx="2696839" cy="231019"/>
        </a:xfrm>
        <a:custGeom>
          <a:avLst/>
          <a:gdLst/>
          <a:ahLst/>
          <a:cxnLst/>
          <a:rect l="0" t="0" r="0" b="0"/>
          <a:pathLst>
            <a:path>
              <a:moveTo>
                <a:pt x="2696839" y="0"/>
              </a:moveTo>
              <a:lnTo>
                <a:pt x="2696839" y="115509"/>
              </a:lnTo>
              <a:lnTo>
                <a:pt x="0" y="115509"/>
              </a:lnTo>
              <a:lnTo>
                <a:pt x="0" y="231019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D6C66-AC82-4C3C-AE7B-DA39A55F0B8D}">
      <dsp:nvSpPr>
        <dsp:cNvPr id="0" name=""/>
        <dsp:cNvSpPr/>
      </dsp:nvSpPr>
      <dsp:spPr>
        <a:xfrm>
          <a:off x="1335375" y="1023592"/>
          <a:ext cx="173540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Supervised Learning</a:t>
          </a:r>
        </a:p>
      </dsp:txBody>
      <dsp:txXfrm>
        <a:off x="1358550" y="1046767"/>
        <a:ext cx="1689058" cy="744919"/>
      </dsp:txXfrm>
    </dsp:sp>
    <dsp:sp modelId="{E6AECC25-6B1E-4495-8920-A51E5B4C531C}">
      <dsp:nvSpPr>
        <dsp:cNvPr id="0" name=""/>
        <dsp:cNvSpPr/>
      </dsp:nvSpPr>
      <dsp:spPr>
        <a:xfrm>
          <a:off x="1003582" y="1814862"/>
          <a:ext cx="1199497" cy="451189"/>
        </a:xfrm>
        <a:custGeom>
          <a:avLst/>
          <a:gdLst/>
          <a:ahLst/>
          <a:cxnLst/>
          <a:rect l="0" t="0" r="0" b="0"/>
          <a:pathLst>
            <a:path>
              <a:moveTo>
                <a:pt x="1199497" y="0"/>
              </a:moveTo>
              <a:lnTo>
                <a:pt x="1199497" y="225594"/>
              </a:lnTo>
              <a:lnTo>
                <a:pt x="0" y="225594"/>
              </a:lnTo>
              <a:lnTo>
                <a:pt x="0" y="4511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37592-A243-45FE-A719-02375AA346C9}">
      <dsp:nvSpPr>
        <dsp:cNvPr id="0" name=""/>
        <dsp:cNvSpPr/>
      </dsp:nvSpPr>
      <dsp:spPr>
        <a:xfrm>
          <a:off x="410130" y="226605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Regression</a:t>
          </a:r>
        </a:p>
      </dsp:txBody>
      <dsp:txXfrm>
        <a:off x="433305" y="2289227"/>
        <a:ext cx="1140554" cy="744919"/>
      </dsp:txXfrm>
    </dsp:sp>
    <dsp:sp modelId="{DFBCAFBC-A005-4225-A0E5-CEC26733D0CA}">
      <dsp:nvSpPr>
        <dsp:cNvPr id="0" name=""/>
        <dsp:cNvSpPr/>
      </dsp:nvSpPr>
      <dsp:spPr>
        <a:xfrm>
          <a:off x="593452" y="3057321"/>
          <a:ext cx="410130" cy="268618"/>
        </a:xfrm>
        <a:custGeom>
          <a:avLst/>
          <a:gdLst/>
          <a:ahLst/>
          <a:cxnLst/>
          <a:rect l="0" t="0" r="0" b="0"/>
          <a:pathLst>
            <a:path>
              <a:moveTo>
                <a:pt x="410130" y="0"/>
              </a:moveTo>
              <a:lnTo>
                <a:pt x="410130" y="134309"/>
              </a:lnTo>
              <a:lnTo>
                <a:pt x="0" y="134309"/>
              </a:lnTo>
              <a:lnTo>
                <a:pt x="0" y="26861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4B1D3-C8C2-439E-A872-24F4FBC4FCE4}">
      <dsp:nvSpPr>
        <dsp:cNvPr id="0" name=""/>
        <dsp:cNvSpPr/>
      </dsp:nvSpPr>
      <dsp:spPr>
        <a:xfrm>
          <a:off x="0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Linear Regression</a:t>
          </a:r>
        </a:p>
      </dsp:txBody>
      <dsp:txXfrm>
        <a:off x="23175" y="3349115"/>
        <a:ext cx="1140554" cy="744919"/>
      </dsp:txXfrm>
    </dsp:sp>
    <dsp:sp modelId="{091C3BC8-A0A0-4A58-86CF-46D6A0A92BA1}">
      <dsp:nvSpPr>
        <dsp:cNvPr id="0" name=""/>
        <dsp:cNvSpPr/>
      </dsp:nvSpPr>
      <dsp:spPr>
        <a:xfrm>
          <a:off x="1003582" y="3057321"/>
          <a:ext cx="1119238" cy="26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9"/>
              </a:lnTo>
              <a:lnTo>
                <a:pt x="1119238" y="134309"/>
              </a:lnTo>
              <a:lnTo>
                <a:pt x="1119238" y="26861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D420-1C38-44F8-B7ED-CE10CF6B3533}">
      <dsp:nvSpPr>
        <dsp:cNvPr id="0" name=""/>
        <dsp:cNvSpPr/>
      </dsp:nvSpPr>
      <dsp:spPr>
        <a:xfrm>
          <a:off x="1529369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Nonlinear Regression</a:t>
          </a:r>
        </a:p>
      </dsp:txBody>
      <dsp:txXfrm>
        <a:off x="1552544" y="3349115"/>
        <a:ext cx="1140554" cy="744919"/>
      </dsp:txXfrm>
    </dsp:sp>
    <dsp:sp modelId="{9E8BEEB1-5D56-4A0F-A4D7-2EB3AF7CAE69}">
      <dsp:nvSpPr>
        <dsp:cNvPr id="0" name=""/>
        <dsp:cNvSpPr/>
      </dsp:nvSpPr>
      <dsp:spPr>
        <a:xfrm>
          <a:off x="2203079" y="1814862"/>
          <a:ext cx="1195746" cy="476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09"/>
              </a:lnTo>
              <a:lnTo>
                <a:pt x="1195746" y="238409"/>
              </a:lnTo>
              <a:lnTo>
                <a:pt x="1195746" y="47681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3C9F2-BF03-4BB6-859B-7BDE45BE8649}">
      <dsp:nvSpPr>
        <dsp:cNvPr id="0" name=""/>
        <dsp:cNvSpPr/>
      </dsp:nvSpPr>
      <dsp:spPr>
        <a:xfrm>
          <a:off x="2805374" y="2291681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Classification</a:t>
          </a:r>
        </a:p>
      </dsp:txBody>
      <dsp:txXfrm>
        <a:off x="2828549" y="2314856"/>
        <a:ext cx="1140554" cy="744919"/>
      </dsp:txXfrm>
    </dsp:sp>
    <dsp:sp modelId="{98E546D6-E1CD-4FC9-9FAA-5708ADD3D463}">
      <dsp:nvSpPr>
        <dsp:cNvPr id="0" name=""/>
        <dsp:cNvSpPr/>
      </dsp:nvSpPr>
      <dsp:spPr>
        <a:xfrm>
          <a:off x="4899919" y="792573"/>
          <a:ext cx="2272823" cy="24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52"/>
              </a:lnTo>
              <a:lnTo>
                <a:pt x="2272823" y="122852"/>
              </a:lnTo>
              <a:lnTo>
                <a:pt x="2272823" y="245705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8D209-AAD6-41FD-93BA-BCD7BE506BB9}">
      <dsp:nvSpPr>
        <dsp:cNvPr id="0" name=""/>
        <dsp:cNvSpPr/>
      </dsp:nvSpPr>
      <dsp:spPr>
        <a:xfrm>
          <a:off x="6115888" y="1038278"/>
          <a:ext cx="2113710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Unsupervised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Learning</a:t>
          </a:r>
        </a:p>
      </dsp:txBody>
      <dsp:txXfrm>
        <a:off x="6139063" y="1061453"/>
        <a:ext cx="2067360" cy="744919"/>
      </dsp:txXfrm>
    </dsp:sp>
    <dsp:sp modelId="{5FED2598-ADBF-44C9-9CA2-238DDEC28881}">
      <dsp:nvSpPr>
        <dsp:cNvPr id="0" name=""/>
        <dsp:cNvSpPr/>
      </dsp:nvSpPr>
      <dsp:spPr>
        <a:xfrm>
          <a:off x="6061599" y="1829548"/>
          <a:ext cx="1111144" cy="458722"/>
        </a:xfrm>
        <a:custGeom>
          <a:avLst/>
          <a:gdLst/>
          <a:ahLst/>
          <a:cxnLst/>
          <a:rect l="0" t="0" r="0" b="0"/>
          <a:pathLst>
            <a:path>
              <a:moveTo>
                <a:pt x="1111144" y="0"/>
              </a:moveTo>
              <a:lnTo>
                <a:pt x="1111144" y="229361"/>
              </a:lnTo>
              <a:lnTo>
                <a:pt x="0" y="229361"/>
              </a:lnTo>
              <a:lnTo>
                <a:pt x="0" y="45872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F34C-020E-421A-A8A9-C9704CE83014}">
      <dsp:nvSpPr>
        <dsp:cNvPr id="0" name=""/>
        <dsp:cNvSpPr/>
      </dsp:nvSpPr>
      <dsp:spPr>
        <a:xfrm>
          <a:off x="5468146" y="228827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Clustering</a:t>
          </a:r>
        </a:p>
      </dsp:txBody>
      <dsp:txXfrm>
        <a:off x="5491321" y="2311445"/>
        <a:ext cx="1140554" cy="744919"/>
      </dsp:txXfrm>
    </dsp:sp>
    <dsp:sp modelId="{85A1D5A5-6233-4FBE-AC62-251BF8417DBF}">
      <dsp:nvSpPr>
        <dsp:cNvPr id="0" name=""/>
        <dsp:cNvSpPr/>
      </dsp:nvSpPr>
      <dsp:spPr>
        <a:xfrm>
          <a:off x="7172743" y="1829548"/>
          <a:ext cx="892302" cy="447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2"/>
              </a:lnTo>
              <a:lnTo>
                <a:pt x="892302" y="223672"/>
              </a:lnTo>
              <a:lnTo>
                <a:pt x="892302" y="447344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AF383-C742-4C72-9609-59B5FC4E3D50}">
      <dsp:nvSpPr>
        <dsp:cNvPr id="0" name=""/>
        <dsp:cNvSpPr/>
      </dsp:nvSpPr>
      <dsp:spPr>
        <a:xfrm>
          <a:off x="7471593" y="227689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Association Rules</a:t>
          </a:r>
        </a:p>
      </dsp:txBody>
      <dsp:txXfrm>
        <a:off x="7494768" y="2300067"/>
        <a:ext cx="1140554" cy="744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84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5494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9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对异常数据敏感</a:t>
            </a:r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 err="1"/>
              <a:t>Kmeans</a:t>
            </a:r>
            <a:r>
              <a:rPr lang="zh-CN" altLang="en-US" dirty="0"/>
              <a:t>这种无监督学习的算法并不能保证聚类出来的</a:t>
            </a:r>
            <a:r>
              <a:rPr lang="en-US" altLang="zh-CN" dirty="0"/>
              <a:t>"</a:t>
            </a:r>
            <a:r>
              <a:rPr lang="zh-CN" altLang="en-US" dirty="0"/>
              <a:t>族群</a:t>
            </a:r>
            <a:r>
              <a:rPr lang="en-US" altLang="zh-CN" dirty="0"/>
              <a:t>"</a:t>
            </a:r>
            <a:r>
              <a:rPr lang="zh-CN" altLang="en-US" dirty="0"/>
              <a:t>是有</a:t>
            </a:r>
            <a:r>
              <a:rPr lang="en-US" altLang="zh-CN" dirty="0"/>
              <a:t>"</a:t>
            </a:r>
            <a:r>
              <a:rPr lang="zh-CN" altLang="en-US" dirty="0"/>
              <a:t>实际意义</a:t>
            </a:r>
            <a:r>
              <a:rPr lang="en-US" altLang="zh-CN" dirty="0"/>
              <a:t>"</a:t>
            </a:r>
            <a:r>
              <a:rPr lang="zh-CN" altLang="en-US" dirty="0"/>
              <a:t>的，即</a:t>
            </a:r>
            <a:r>
              <a:rPr lang="en-US" altLang="zh-CN" dirty="0" err="1"/>
              <a:t>Kmeans</a:t>
            </a:r>
            <a:r>
              <a:rPr lang="zh-CN" altLang="en-US" dirty="0"/>
              <a:t>得到的分类族群可能只是在欧式空间上相近的点集，但是实际上它们并不一定真的就属于同一个类别。另外一方面，</a:t>
            </a:r>
            <a:r>
              <a:rPr lang="en-US" altLang="zh-CN" dirty="0" err="1"/>
              <a:t>Kmeans</a:t>
            </a:r>
            <a:r>
              <a:rPr lang="zh-CN" altLang="en-US" dirty="0"/>
              <a:t>的分类结果和</a:t>
            </a:r>
            <a:r>
              <a:rPr lang="en-US" altLang="zh-CN" dirty="0"/>
              <a:t>K</a:t>
            </a:r>
            <a:r>
              <a:rPr lang="zh-CN" altLang="en-US" dirty="0"/>
              <a:t>值有强关联，如果我们传入了一个</a:t>
            </a:r>
            <a:r>
              <a:rPr lang="en-US" altLang="zh-CN" dirty="0"/>
              <a:t>"</a:t>
            </a:r>
            <a:r>
              <a:rPr lang="zh-CN" altLang="en-US" dirty="0"/>
              <a:t>不合理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值，有可能导致</a:t>
            </a:r>
            <a:r>
              <a:rPr lang="en-US" altLang="zh-CN" dirty="0" err="1"/>
              <a:t>Kmeans</a:t>
            </a:r>
            <a:r>
              <a:rPr lang="zh-CN" altLang="en-US" dirty="0"/>
              <a:t>的过拟合，最后得到一个</a:t>
            </a:r>
            <a:r>
              <a:rPr lang="en-US" altLang="zh-CN" dirty="0"/>
              <a:t>"</a:t>
            </a:r>
            <a:r>
              <a:rPr lang="zh-CN" altLang="en-US" dirty="0"/>
              <a:t>错误</a:t>
            </a:r>
            <a:r>
              <a:rPr lang="en-US" altLang="zh-CN" dirty="0"/>
              <a:t>"</a:t>
            </a:r>
            <a:r>
              <a:rPr lang="zh-CN" altLang="en-US" dirty="0"/>
              <a:t>的分类结果</a:t>
            </a:r>
          </a:p>
        </p:txBody>
      </p:sp>
    </p:spTree>
    <p:extLst>
      <p:ext uri="{BB962C8B-B14F-4D97-AF65-F5344CB8AC3E}">
        <p14:creationId xmlns:p14="http://schemas.microsoft.com/office/powerpoint/2010/main" val="112565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46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6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算法优缺点分析</a:t>
            </a:r>
            <a:endParaRPr lang="en-US" altLang="zh-CN" dirty="0"/>
          </a:p>
          <a:p>
            <a:r>
              <a:rPr lang="zh-CN" altLang="en-US" dirty="0"/>
              <a:t>优点  原理比较简单，实现也是很容易，收敛速度快 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聚类效果较优  算法的可解释度比较强</a:t>
            </a:r>
            <a:endParaRPr lang="en-US" altLang="zh-CN" dirty="0"/>
          </a:p>
          <a:p>
            <a:r>
              <a:rPr lang="zh-CN" altLang="en-US" dirty="0"/>
              <a:t>缺点  </a:t>
            </a:r>
            <a:endParaRPr lang="en-US" altLang="zh-CN" dirty="0"/>
          </a:p>
          <a:p>
            <a:r>
              <a:rPr lang="en-US" altLang="zh-CN" dirty="0"/>
              <a:t>             K</a:t>
            </a:r>
            <a:r>
              <a:rPr lang="zh-CN" altLang="en-US" dirty="0"/>
              <a:t>值的选取不好把握  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聚类结果对初始类簇中心的选取较为敏感  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对噪音和异常点比较的敏感  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可能收敛到局部最小值，在大规模数据集上收敛较慢  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只能发现球型类簇</a:t>
            </a:r>
          </a:p>
        </p:txBody>
      </p:sp>
    </p:spTree>
    <p:extLst>
      <p:ext uri="{BB962C8B-B14F-4D97-AF65-F5344CB8AC3E}">
        <p14:creationId xmlns:p14="http://schemas.microsoft.com/office/powerpoint/2010/main" val="249216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6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单链接聚类（</a:t>
            </a:r>
            <a:r>
              <a:rPr lang="en-US" altLang="zh-CN" dirty="0"/>
              <a:t>single-linkage clustering</a:t>
            </a:r>
            <a:r>
              <a:rPr lang="zh-CN" altLang="en-US" dirty="0"/>
              <a:t>）：类间距离定义为两类元素间的最短距离（取两两组合最短距离的那个）。在单链接聚类中，如果簇</a:t>
            </a:r>
            <a:r>
              <a:rPr lang="en-US" altLang="zh-CN" dirty="0"/>
              <a:t>A</a:t>
            </a:r>
            <a:r>
              <a:rPr lang="zh-CN" altLang="en-US" dirty="0"/>
              <a:t>到簇</a:t>
            </a:r>
            <a:r>
              <a:rPr lang="en-US" altLang="zh-CN" dirty="0"/>
              <a:t>B</a:t>
            </a:r>
            <a:r>
              <a:rPr lang="zh-CN" altLang="en-US" dirty="0"/>
              <a:t>的距离要比簇</a:t>
            </a:r>
            <a:r>
              <a:rPr lang="en-US" altLang="zh-CN" dirty="0"/>
              <a:t>C</a:t>
            </a:r>
            <a:r>
              <a:rPr lang="zh-CN" altLang="en-US" dirty="0"/>
              <a:t>到簇</a:t>
            </a:r>
            <a:r>
              <a:rPr lang="en-US" altLang="zh-CN" dirty="0"/>
              <a:t>B</a:t>
            </a:r>
            <a:r>
              <a:rPr lang="zh-CN" altLang="en-US" dirty="0"/>
              <a:t>的距离更近，则会将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先合并成一个新簇。（</a:t>
            </a:r>
            <a:r>
              <a:rPr lang="en-US" altLang="zh-CN" dirty="0"/>
              <a:t>ppt</a:t>
            </a:r>
            <a:r>
              <a:rPr lang="zh-CN" altLang="en-US" dirty="0"/>
              <a:t>中的方法）</a:t>
            </a:r>
          </a:p>
          <a:p>
            <a:r>
              <a:rPr lang="en-US" altLang="zh-CN" dirty="0"/>
              <a:t>1.2 </a:t>
            </a:r>
            <a:r>
              <a:rPr lang="zh-CN" altLang="en-US" dirty="0"/>
              <a:t>最大链接聚类：类间距定义为两类元素间的最大距离（取两两组合最长距离的那个）。</a:t>
            </a:r>
          </a:p>
          <a:p>
            <a:r>
              <a:rPr lang="en-US" altLang="zh-CN" dirty="0"/>
              <a:t>1.3 </a:t>
            </a:r>
            <a:r>
              <a:rPr lang="zh-CN" altLang="en-US" dirty="0"/>
              <a:t>平均链接聚类（</a:t>
            </a:r>
            <a:r>
              <a:rPr lang="en-US" altLang="zh-CN" dirty="0"/>
              <a:t>average-linkage clustering</a:t>
            </a:r>
            <a:r>
              <a:rPr lang="zh-CN" altLang="en-US" dirty="0"/>
              <a:t>）：类间距离定义为两类元素之间距离的平均值。</a:t>
            </a:r>
          </a:p>
        </p:txBody>
      </p:sp>
    </p:spTree>
    <p:extLst>
      <p:ext uri="{BB962C8B-B14F-4D97-AF65-F5344CB8AC3E}">
        <p14:creationId xmlns:p14="http://schemas.microsoft.com/office/powerpoint/2010/main" val="178023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这种方法对给定的数据集进行层次似的分解，直到某种条件满足为止。具体又可分为“自底向上”和“自顶向下”两种方案。</a:t>
            </a:r>
            <a:endParaRPr lang="en-US" altLang="zh-CN" dirty="0"/>
          </a:p>
          <a:p>
            <a:r>
              <a:rPr lang="zh-CN" altLang="en-US" dirty="0"/>
              <a:t>例如：在“自底向上”方案中，初始时每个数据点组成一个单独的组，在接下来的迭代中，按一定的距离度量将相互邻近的组合并成一个组，直至所有的记录组成一个分组或者满足某个条件为止。代表算法有：</a:t>
            </a:r>
            <a:r>
              <a:rPr lang="en-US" altLang="zh-CN" dirty="0"/>
              <a:t>BIRCH</a:t>
            </a:r>
            <a:r>
              <a:rPr lang="zh-CN" altLang="en-US" dirty="0"/>
              <a:t>，</a:t>
            </a:r>
            <a:r>
              <a:rPr lang="en-US" altLang="zh-CN" dirty="0"/>
              <a:t>CURE</a:t>
            </a:r>
            <a:r>
              <a:rPr lang="zh-CN" altLang="en-US" dirty="0"/>
              <a:t>，</a:t>
            </a:r>
            <a:r>
              <a:rPr lang="en-US" altLang="zh-CN" dirty="0"/>
              <a:t>CHAMELEON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980936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物种基因十分相近，适合用</a:t>
            </a:r>
            <a:r>
              <a:rPr lang="en-US" altLang="zh-CN" dirty="0"/>
              <a:t>hierarchy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0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异常数据对算法的影响</a:t>
            </a:r>
          </a:p>
        </p:txBody>
      </p:sp>
    </p:spTree>
    <p:extLst>
      <p:ext uri="{BB962C8B-B14F-4D97-AF65-F5344CB8AC3E}">
        <p14:creationId xmlns:p14="http://schemas.microsoft.com/office/powerpoint/2010/main" val="4219604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终止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clustering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的条件：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固定类的数量：固定参数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，当聚类数目为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时停止聚类。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使用这种停止准则需要我们对我们的场景要有较强的领域知识，即预先知道需要聚类的数量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en-US" altLang="zh-CN" dirty="0"/>
              <a:t>. </a:t>
            </a:r>
            <a:r>
              <a:rPr lang="zh-CN" altLang="en-US" dirty="0"/>
              <a:t>设定距离上限：设定域子集间距最大上限，如果在某一轮迭代中，所有的组件距离都超过该阈值，则停止聚类</a:t>
            </a:r>
            <a:br>
              <a:rPr lang="zh-CN" altLang="en-US" dirty="0"/>
            </a:br>
            <a:r>
              <a:rPr lang="zh-CN" altLang="en-US" dirty="0"/>
              <a:t>使用这种停止准则，实际上隐含了一种假设，即相似的样本在特征空间上距离很近，且聚集在一个较小的区域内，彼此之间距离较近。而不同类别的样本在族群上彼此会拉开距离。</a:t>
            </a:r>
            <a:br>
              <a:rPr lang="zh-CN" altLang="en-US" dirty="0"/>
            </a:br>
            <a:r>
              <a:rPr lang="zh-CN" altLang="en-US" dirty="0"/>
              <a:t>所以通过设定一定的距离上限，可以在对一个族群聚集完毕后及时收敛停止，开启新族群的聚集</a:t>
            </a:r>
          </a:p>
        </p:txBody>
      </p:sp>
    </p:spTree>
    <p:extLst>
      <p:ext uri="{BB962C8B-B14F-4D97-AF65-F5344CB8AC3E}">
        <p14:creationId xmlns:p14="http://schemas.microsoft.com/office/powerpoint/2010/main" val="414922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和</a:t>
            </a:r>
            <a:r>
              <a:rPr lang="en-US" altLang="zh-CN" dirty="0"/>
              <a:t>L1</a:t>
            </a:r>
            <a:r>
              <a:rPr lang="zh-CN" altLang="en-US" dirty="0"/>
              <a:t>构成直角三角形，</a:t>
            </a:r>
            <a:r>
              <a:rPr lang="en-US" altLang="zh-CN" dirty="0"/>
              <a:t>L1</a:t>
            </a:r>
            <a:r>
              <a:rPr lang="zh-CN" altLang="en-US" dirty="0"/>
              <a:t>为直角边</a:t>
            </a:r>
          </a:p>
        </p:txBody>
      </p:sp>
    </p:spTree>
    <p:extLst>
      <p:ext uri="{BB962C8B-B14F-4D97-AF65-F5344CB8AC3E}">
        <p14:creationId xmlns:p14="http://schemas.microsoft.com/office/powerpoint/2010/main" val="2914514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57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24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Centroid </a:t>
            </a:r>
            <a:r>
              <a:rPr lang="zh-CN" altLang="en-US" dirty="0"/>
              <a:t>质心</a:t>
            </a:r>
          </a:p>
        </p:txBody>
      </p:sp>
    </p:spTree>
    <p:extLst>
      <p:ext uri="{BB962C8B-B14F-4D97-AF65-F5344CB8AC3E}">
        <p14:creationId xmlns:p14="http://schemas.microsoft.com/office/powerpoint/2010/main" val="30193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随机选取</a:t>
            </a:r>
            <a:r>
              <a:rPr lang="en-US" altLang="zh-CN" dirty="0"/>
              <a:t>centroid</a:t>
            </a:r>
            <a:r>
              <a:rPr lang="zh-CN" altLang="en-US" dirty="0"/>
              <a:t>，每个点选择距离最小的中心，然后归到该中心代表的</a:t>
            </a:r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61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Centroid</a:t>
            </a:r>
            <a:r>
              <a:rPr lang="zh-CN" altLang="en-US" dirty="0"/>
              <a:t>移动</a:t>
            </a:r>
          </a:p>
        </p:txBody>
      </p:sp>
    </p:spTree>
    <p:extLst>
      <p:ext uri="{BB962C8B-B14F-4D97-AF65-F5344CB8AC3E}">
        <p14:creationId xmlns:p14="http://schemas.microsoft.com/office/powerpoint/2010/main" val="337353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得到新的</a:t>
            </a:r>
            <a:r>
              <a:rPr lang="en-US" altLang="zh-CN" dirty="0"/>
              <a:t>centroid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27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不断调整</a:t>
            </a:r>
            <a:r>
              <a:rPr lang="en-US" altLang="zh-CN" dirty="0"/>
              <a:t>centroid</a:t>
            </a:r>
            <a:r>
              <a:rPr lang="zh-CN" altLang="en-US" dirty="0"/>
              <a:t>的位置（这个过程中点的颜色有可能由于</a:t>
            </a:r>
            <a:r>
              <a:rPr lang="en-US" altLang="zh-CN" dirty="0"/>
              <a:t>centroid</a:t>
            </a:r>
            <a:r>
              <a:rPr lang="zh-CN" altLang="en-US" dirty="0"/>
              <a:t>的移动而改变）</a:t>
            </a:r>
          </a:p>
        </p:txBody>
      </p:sp>
    </p:spTree>
    <p:extLst>
      <p:ext uri="{BB962C8B-B14F-4D97-AF65-F5344CB8AC3E}">
        <p14:creationId xmlns:p14="http://schemas.microsoft.com/office/powerpoint/2010/main" val="338354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均值算法的目标函数优化过程是单调非增的（也就是每次的迭代至少不会让结果更糟），但是 </a:t>
            </a:r>
            <a:r>
              <a:rPr lang="en-US" altLang="zh-CN" dirty="0"/>
              <a:t>k</a:t>
            </a:r>
            <a:r>
              <a:rPr lang="zh-CN" altLang="en-US" dirty="0"/>
              <a:t>均值算法本身对达到收敛的迭代次数并没有给出理论保证。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当中心点不再变化时，或者说不再有某个点从一个分类转移到另一个分类时，我们就会停止计算。这个时候我们称该算法已经收敛。 算法运行过程中，中心点的大幅转移是在前几次迭代中产生的，后面的迭代中变动的幅度就会减小。也就是说，</a:t>
            </a:r>
            <a:r>
              <a:rPr lang="en-US" altLang="zh-CN" dirty="0">
                <a:effectLst/>
              </a:rPr>
              <a:t>k-means</a:t>
            </a:r>
            <a:r>
              <a:rPr lang="zh-CN" altLang="en-US" dirty="0">
                <a:effectLst/>
              </a:rPr>
              <a:t>算法的重点是在前期迭代，而后期的迭代只是细微的调整。</a:t>
            </a:r>
          </a:p>
          <a:p>
            <a:r>
              <a:rPr lang="zh-CN" altLang="en-US" dirty="0">
                <a:effectLst/>
              </a:rPr>
              <a:t>基于</a:t>
            </a:r>
            <a:r>
              <a:rPr lang="en-US" altLang="zh-CN" dirty="0">
                <a:effectLst/>
              </a:rPr>
              <a:t>k-means</a:t>
            </a:r>
            <a:r>
              <a:rPr lang="zh-CN" altLang="en-US" dirty="0">
                <a:effectLst/>
              </a:rPr>
              <a:t>的这种特点，我们可以将“没有点发生转移”弱化成“少于</a:t>
            </a:r>
            <a:r>
              <a:rPr lang="en-US" altLang="zh-CN" dirty="0">
                <a:effectLst/>
              </a:rPr>
              <a:t>1%</a:t>
            </a:r>
            <a:r>
              <a:rPr lang="zh-CN" altLang="en-US" dirty="0">
                <a:effectLst/>
              </a:rPr>
              <a:t>的点发生转移”来作为计算停止条件，这也是最普遍的做法。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18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759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008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54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04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35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5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309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505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227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0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2170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182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844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978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792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80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D8545-A6B2-47B0-9CF1-0E7A08F64D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79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2552B-F0B6-4E8E-A9B9-C0A0400B68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79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CE66B-1C13-4A67-8952-35A08788DA9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9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507C3-4381-4276-989B-68AB70EF41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11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654B5-2153-4D4D-B466-0166D124784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3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557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6EB9D-21C0-463C-8895-84F46BEEF5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49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B7909-C829-4411-8284-86078B1848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64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6823E-7C7A-41EF-821C-D3390999D9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56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CB467-A2FA-43BB-8ED0-A20B2FA86F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43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8F088-A1B7-4E62-9E76-ECE52A0E35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32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47C21-4CC0-4E28-9D51-95348E1CC0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33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DA67AE-78ED-4037-8A00-1C6F6E2A3B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831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6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5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274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61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53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04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6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319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923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560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306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Χειμώνας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CS-409: </a:t>
            </a:r>
            <a:r>
              <a:rPr lang="el-GR" altLang="en-US"/>
              <a:t>Αντικειμενοστρεφής Προγραμματισμος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1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91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5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5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2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55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9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0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24"/>
            <p:cNvSpPr>
              <a:spLocks noChangeArrowheads="1"/>
            </p:cNvSpPr>
            <p:nvPr/>
          </p:nvSpPr>
          <p:spPr bwMode="auto">
            <a:xfrm>
              <a:off x="288" y="3425"/>
              <a:ext cx="526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2000"/>
                </a:lnSpc>
              </a:pPr>
              <a:fld id="{65C222F6-530A-415E-8EDE-E47295EE2B74}" type="slidenum">
                <a:rPr lang="en-US" altLang="en-US" sz="1200" b="0"/>
                <a:pPr algn="r">
                  <a:lnSpc>
                    <a:spcPts val="2000"/>
                  </a:lnSpc>
                </a:pPr>
                <a:t>‹#›</a:t>
              </a:fld>
              <a:r>
                <a:rPr lang="en-US" alt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33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9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0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31" name="Rectangle 24"/>
            <p:cNvSpPr>
              <a:spLocks noChangeArrowheads="1"/>
            </p:cNvSpPr>
            <p:nvPr/>
          </p:nvSpPr>
          <p:spPr bwMode="auto">
            <a:xfrm>
              <a:off x="288" y="3425"/>
              <a:ext cx="526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2000"/>
                </a:lnSpc>
              </a:pPr>
              <a:fld id="{65C222F6-530A-415E-8EDE-E47295EE2B74}" type="slidenum">
                <a:rPr lang="en-US" altLang="en-US" sz="1200" b="0">
                  <a:solidFill>
                    <a:srgbClr val="000000"/>
                  </a:solidFill>
                </a:rPr>
                <a:pPr algn="r">
                  <a:lnSpc>
                    <a:spcPts val="2000"/>
                  </a:lnSpc>
                </a:pPr>
                <a:t>‹#›</a:t>
              </a:fld>
              <a:r>
                <a:rPr lang="en-US" altLang="en-US" sz="1200" b="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5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eaLnBrk="1" hangingPunct="1"/>
            <a:fld id="{70167B13-C417-4960-8819-3FF28126475E}" type="slidenum">
              <a:rPr 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2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20.wmf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wmf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1.png"/><Relationship Id="rId5" Type="http://schemas.openxmlformats.org/officeDocument/2006/relationships/image" Target="../media/image3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6.jpe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hyperlink" Target="http://images.google.com/imgres?imgurl=www.intheteam.com/images/club/50/brazil_flag.gif&amp;imgrefurl=http://www.intheteam.com/home/home.asp?ClubId=50&amp;h=144&amp;w=216&amp;prev=/images?q=brazil+flag&amp;start=20&amp;svnum=10&amp;hl=en&amp;lr=&amp;ie=UTF-8&amp;oe=UTF-8&amp;sa=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hyperlink" Target="http://www.theodora.com/maps/australia_maps.html" TargetMode="External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7"/>
          <p:cNvSpPr>
            <a:spLocks noChangeArrowheads="1"/>
          </p:cNvSpPr>
          <p:nvPr/>
        </p:nvSpPr>
        <p:spPr bwMode="auto">
          <a:xfrm>
            <a:off x="571500" y="-709297"/>
            <a:ext cx="81534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4800" dirty="0"/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4000" dirty="0">
                <a:solidFill>
                  <a:srgbClr val="3366FF"/>
                </a:solidFill>
                <a:latin typeface="Calibri" pitchFamily="34" charset="0"/>
              </a:rPr>
              <a:t>Data Mining for Business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4000" dirty="0">
              <a:solidFill>
                <a:srgbClr val="3366FF"/>
              </a:solidFill>
              <a:latin typeface="Calibri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4000" dirty="0">
                <a:solidFill>
                  <a:srgbClr val="3366FF"/>
                </a:solidFill>
                <a:latin typeface="Calibri" pitchFamily="34" charset="0"/>
              </a:rPr>
              <a:t>Unsupervised Learning </a:t>
            </a:r>
            <a:endParaRPr lang="en-US" altLang="en-US" dirty="0">
              <a:solidFill>
                <a:srgbClr val="3366FF"/>
              </a:solidFill>
            </a:endParaRPr>
          </a:p>
          <a:p>
            <a:endParaRPr lang="en-US" altLang="en-US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371600" y="4648200"/>
            <a:ext cx="662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lvl="1" indent="0">
              <a:buNone/>
              <a:defRPr/>
            </a:pPr>
            <a:endParaRPr lang="en-US" sz="2800" b="0" dirty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   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30480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366FF"/>
                </a:solidFill>
              </a:rPr>
              <a:t>Lecture :  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4343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Dr. </a:t>
            </a:r>
            <a:r>
              <a:rPr lang="en-US" sz="2800" dirty="0" err="1">
                <a:solidFill>
                  <a:srgbClr val="002060"/>
                </a:solidFill>
              </a:rPr>
              <a:t>Kamesam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1BAEBB-6976-42A9-B2B2-7D33125F9B9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rgbClr val="0066CC"/>
                </a:solidFill>
              </a:rPr>
              <a:t>Intuitions behind desirable distance measure properties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3825" y="1819275"/>
            <a:ext cx="8877300" cy="439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b="0" i="1" dirty="0"/>
              <a:t>D</a:t>
            </a:r>
            <a:r>
              <a:rPr lang="en-US" altLang="en-US" sz="2400" b="0" dirty="0"/>
              <a:t>(A,B) = </a:t>
            </a:r>
            <a:r>
              <a:rPr lang="en-US" altLang="en-US" sz="2400" b="0" i="1" dirty="0"/>
              <a:t>D</a:t>
            </a:r>
            <a:r>
              <a:rPr lang="en-US" altLang="en-US" sz="2400" b="0" dirty="0"/>
              <a:t>(B,A)</a:t>
            </a:r>
            <a:r>
              <a:rPr lang="en-US" altLang="en-US" sz="2000" b="0" dirty="0"/>
              <a:t>			</a:t>
            </a:r>
            <a:r>
              <a:rPr lang="en-US" altLang="en-US" sz="2000" b="0" i="1" dirty="0">
                <a:solidFill>
                  <a:srgbClr val="FF0000"/>
                </a:solidFill>
              </a:rPr>
              <a:t>Symmetry</a:t>
            </a:r>
            <a:r>
              <a:rPr lang="en-US" altLang="en-US" sz="2000" b="0" i="1" dirty="0"/>
              <a:t> </a:t>
            </a:r>
            <a:endParaRPr lang="en-US" altLang="en-US" b="0" i="1" dirty="0"/>
          </a:p>
          <a:p>
            <a:pPr>
              <a:lnSpc>
                <a:spcPct val="110000"/>
              </a:lnSpc>
            </a:pPr>
            <a:r>
              <a:rPr lang="en-US" altLang="en-US" sz="1600" b="0" i="1" dirty="0">
                <a:solidFill>
                  <a:srgbClr val="002060"/>
                </a:solidFill>
              </a:rPr>
              <a:t>Otherwise you could claim “Alex looks like Bob, but Bob looks nothing like Alex.”</a:t>
            </a:r>
          </a:p>
          <a:p>
            <a:pPr>
              <a:lnSpc>
                <a:spcPct val="110000"/>
              </a:lnSpc>
            </a:pPr>
            <a:endParaRPr lang="en-US" altLang="en-US" sz="2000" b="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b="0" i="1" dirty="0"/>
              <a:t>D</a:t>
            </a:r>
            <a:r>
              <a:rPr lang="en-US" altLang="en-US" sz="2400" b="0" dirty="0"/>
              <a:t>(A,A) = 0</a:t>
            </a:r>
            <a:r>
              <a:rPr lang="en-US" altLang="en-US" sz="2000" b="0" dirty="0"/>
              <a:t>				</a:t>
            </a:r>
            <a:r>
              <a:rPr lang="en-US" altLang="en-US" sz="2000" b="0" i="1" dirty="0">
                <a:solidFill>
                  <a:srgbClr val="FF0000"/>
                </a:solidFill>
              </a:rPr>
              <a:t>Constancy of Self-Similarity</a:t>
            </a:r>
            <a:endParaRPr lang="en-US" altLang="en-US" b="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600" b="0" i="1" dirty="0">
                <a:solidFill>
                  <a:srgbClr val="002060"/>
                </a:solidFill>
              </a:rPr>
              <a:t>Otherwise you could claim “Alex looks more like Bob, than Bob does.”</a:t>
            </a:r>
          </a:p>
          <a:p>
            <a:pPr>
              <a:lnSpc>
                <a:spcPct val="110000"/>
              </a:lnSpc>
            </a:pPr>
            <a:endParaRPr lang="en-US" altLang="en-US" sz="2000" b="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b="0" i="1" dirty="0"/>
              <a:t>D</a:t>
            </a:r>
            <a:r>
              <a:rPr lang="en-US" altLang="en-US" sz="2400" b="0" dirty="0"/>
              <a:t>(A,B) = 0 </a:t>
            </a:r>
            <a:r>
              <a:rPr lang="en-US" altLang="en-US" sz="2400" b="0" dirty="0" err="1"/>
              <a:t>Iff</a:t>
            </a:r>
            <a:r>
              <a:rPr lang="en-US" altLang="en-US" sz="2400" b="0" dirty="0"/>
              <a:t> A=B 	</a:t>
            </a:r>
            <a:r>
              <a:rPr lang="en-US" altLang="en-US" sz="2000" b="0" dirty="0"/>
              <a:t>		</a:t>
            </a:r>
            <a:r>
              <a:rPr lang="en-US" altLang="en-US" sz="2000" b="0" i="1" dirty="0">
                <a:solidFill>
                  <a:srgbClr val="FF0000"/>
                </a:solidFill>
              </a:rPr>
              <a:t>Positivity (Separation)</a:t>
            </a:r>
            <a:endParaRPr lang="en-US" altLang="en-US" b="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600" b="0" i="1" dirty="0">
                <a:solidFill>
                  <a:srgbClr val="002060"/>
                </a:solidFill>
              </a:rPr>
              <a:t>Otherwise there are objects in your world that are different, but you cannot tell apart.</a:t>
            </a:r>
          </a:p>
          <a:p>
            <a:pPr>
              <a:lnSpc>
                <a:spcPct val="110000"/>
              </a:lnSpc>
            </a:pPr>
            <a:endParaRPr lang="en-US" altLang="en-US" b="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b="0" i="1" dirty="0"/>
              <a:t>D</a:t>
            </a:r>
            <a:r>
              <a:rPr lang="en-US" altLang="en-US" sz="2400" b="0" dirty="0"/>
              <a:t>(A,B) </a:t>
            </a:r>
            <a:r>
              <a:rPr lang="en-US" altLang="en-US" sz="2400" b="0" dirty="0">
                <a:sym typeface="Symbol" pitchFamily="18" charset="2"/>
              </a:rPr>
              <a:t> </a:t>
            </a:r>
            <a:r>
              <a:rPr lang="en-US" altLang="en-US" sz="2400" b="0" i="1" dirty="0">
                <a:sym typeface="Symbol" pitchFamily="18" charset="2"/>
              </a:rPr>
              <a:t>D</a:t>
            </a:r>
            <a:r>
              <a:rPr lang="en-US" altLang="en-US" sz="2400" b="0" dirty="0">
                <a:sym typeface="Symbol" pitchFamily="18" charset="2"/>
              </a:rPr>
              <a:t>(A,C) + </a:t>
            </a:r>
            <a:r>
              <a:rPr lang="en-US" altLang="en-US" sz="2400" b="0" i="1" dirty="0">
                <a:sym typeface="Symbol" pitchFamily="18" charset="2"/>
              </a:rPr>
              <a:t>D</a:t>
            </a:r>
            <a:r>
              <a:rPr lang="en-US" altLang="en-US" sz="2400" b="0" dirty="0">
                <a:sym typeface="Symbol" pitchFamily="18" charset="2"/>
              </a:rPr>
              <a:t>(C,B)</a:t>
            </a:r>
            <a:r>
              <a:rPr lang="en-US" altLang="en-US" sz="2000" b="0" dirty="0">
                <a:sym typeface="Symbol" pitchFamily="18" charset="2"/>
              </a:rPr>
              <a:t>		</a:t>
            </a:r>
            <a:r>
              <a:rPr lang="en-US" altLang="en-US" sz="2000" b="0" i="1" dirty="0">
                <a:solidFill>
                  <a:srgbClr val="FF0000"/>
                </a:solidFill>
              </a:rPr>
              <a:t>Triangular Inequality</a:t>
            </a:r>
            <a:r>
              <a:rPr lang="en-US" altLang="en-US" sz="2000" b="0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1600" b="0" i="1" dirty="0">
                <a:solidFill>
                  <a:srgbClr val="002060"/>
                </a:solidFill>
              </a:rPr>
              <a:t>Otherwise you could claim “Alex is very like Bob, and Alex is very like Carl, but Bob is very unlike Carl.”</a:t>
            </a:r>
            <a:endParaRPr lang="en-US" altLang="en-US" sz="2400" b="0" dirty="0">
              <a:solidFill>
                <a:srgbClr val="002060"/>
              </a:solidFill>
            </a:endParaRPr>
          </a:p>
          <a:p>
            <a:pPr lvl="3">
              <a:lnSpc>
                <a:spcPct val="110000"/>
              </a:lnSpc>
            </a:pPr>
            <a:endParaRPr lang="en-US" altLang="en-US" sz="2400" b="0" dirty="0">
              <a:solidFill>
                <a:srgbClr val="00206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56017"/>
              </p:ext>
            </p:extLst>
          </p:nvPr>
        </p:nvGraphicFramePr>
        <p:xfrm>
          <a:off x="304800" y="1132820"/>
          <a:ext cx="8534400" cy="3002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2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8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X1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(3, 7)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X2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(8, 3)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distance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Eucleadian   distance:    sqrt[  (3-8)^2 +  (7-3)^2]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6.4031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0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manhattan distance:       [abs(3-8) +  abs (7-3)]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L-inf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Max ( L-infinity)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Max [ abs(3-8) ,  abs(7-3) ]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609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66CC"/>
                </a:solidFill>
              </a:rPr>
              <a:t>Distance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446658"/>
            <a:ext cx="535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59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19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b="0" dirty="0"/>
              <a:t>The</a:t>
            </a:r>
            <a:r>
              <a:rPr lang="en-US" sz="2400" dirty="0"/>
              <a:t> edit distance  </a:t>
            </a:r>
            <a:r>
              <a:rPr lang="en-US" sz="2400" b="0" dirty="0"/>
              <a:t>between two strings is the</a:t>
            </a:r>
            <a:r>
              <a:rPr lang="en-US" sz="2400" dirty="0"/>
              <a:t> number of inserts and deletes of characters </a:t>
            </a:r>
            <a:r>
              <a:rPr lang="en-US" sz="2400" b="0" dirty="0"/>
              <a:t>needed to turn one into the other.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53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66CC"/>
                </a:solidFill>
              </a:rPr>
              <a:t>EDIT Distance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819340"/>
            <a:ext cx="769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x = </a:t>
            </a:r>
            <a:r>
              <a:rPr lang="en-US" sz="3200" dirty="0" err="1">
                <a:solidFill>
                  <a:schemeClr val="accent1"/>
                </a:solidFill>
              </a:rPr>
              <a:t>abcde</a:t>
            </a:r>
            <a:r>
              <a:rPr lang="en-US" sz="3200" dirty="0"/>
              <a:t> ; y = </a:t>
            </a:r>
            <a:r>
              <a:rPr lang="en-US" sz="3200" dirty="0" err="1">
                <a:solidFill>
                  <a:schemeClr val="accent1"/>
                </a:solidFill>
              </a:rPr>
              <a:t>bcduve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Turn x  into y  by deleting </a:t>
            </a:r>
            <a:r>
              <a:rPr lang="en-US" sz="3200" dirty="0">
                <a:solidFill>
                  <a:schemeClr val="accent1"/>
                </a:solidFill>
              </a:rPr>
              <a:t>a</a:t>
            </a:r>
            <a:r>
              <a:rPr lang="en-US" sz="3200" dirty="0"/>
              <a:t>, then inserting </a:t>
            </a:r>
            <a:r>
              <a:rPr lang="en-US" sz="3200" dirty="0">
                <a:solidFill>
                  <a:schemeClr val="accent1"/>
                </a:solidFill>
              </a:rPr>
              <a:t>u</a:t>
            </a:r>
            <a:r>
              <a:rPr lang="en-US" sz="3200" dirty="0"/>
              <a:t>  and </a:t>
            </a:r>
            <a:r>
              <a:rPr lang="en-US" sz="3200" dirty="0">
                <a:solidFill>
                  <a:schemeClr val="accent1"/>
                </a:solidFill>
              </a:rPr>
              <a:t>v</a:t>
            </a:r>
            <a:r>
              <a:rPr lang="en-US" sz="3200" dirty="0"/>
              <a:t>  after </a:t>
            </a:r>
            <a:r>
              <a:rPr lang="en-US" sz="3200" dirty="0">
                <a:solidFill>
                  <a:schemeClr val="accent1"/>
                </a:solidFill>
              </a:rPr>
              <a:t>d</a:t>
            </a:r>
            <a:r>
              <a:rPr lang="en-US" sz="3200" dirty="0"/>
              <a:t>.</a:t>
            </a:r>
          </a:p>
          <a:p>
            <a:r>
              <a:rPr lang="en-US" sz="3200" dirty="0"/>
              <a:t>Edit distance = 3.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05400"/>
            <a:ext cx="5676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-36513"/>
            <a:ext cx="8251825" cy="1084263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Notion of a Cluster can be Ambiguous</a:t>
            </a:r>
          </a:p>
        </p:txBody>
      </p:sp>
      <p:grpSp>
        <p:nvGrpSpPr>
          <p:cNvPr id="20483" name="Group 91"/>
          <p:cNvGrpSpPr>
            <a:grpSpLocks/>
          </p:cNvGrpSpPr>
          <p:nvPr/>
        </p:nvGrpSpPr>
        <p:grpSpPr bwMode="auto">
          <a:xfrm>
            <a:off x="685800" y="3016250"/>
            <a:ext cx="3344863" cy="1543050"/>
            <a:chOff x="432" y="1200"/>
            <a:chExt cx="2107" cy="972"/>
          </a:xfrm>
        </p:grpSpPr>
        <p:grpSp>
          <p:nvGrpSpPr>
            <p:cNvPr id="20556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055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5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7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57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876800"/>
            <a:ext cx="3344862" cy="1435100"/>
            <a:chOff x="3125" y="2592"/>
            <a:chExt cx="2107" cy="904"/>
          </a:xfrm>
        </p:grpSpPr>
        <p:grpSp>
          <p:nvGrpSpPr>
            <p:cNvPr id="20534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0536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7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8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9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43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44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45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46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47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48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49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50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51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52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53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54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55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35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altLang="en-US" sz="20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876800"/>
            <a:ext cx="3344863" cy="1435100"/>
            <a:chOff x="432" y="2592"/>
            <a:chExt cx="2107" cy="904"/>
          </a:xfrm>
        </p:grpSpPr>
        <p:grpSp>
          <p:nvGrpSpPr>
            <p:cNvPr id="20512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0514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5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6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7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8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9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0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1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2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3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4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5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6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7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8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9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0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1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2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3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altLang="en-US" sz="20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3016250"/>
            <a:ext cx="3344862" cy="1543050"/>
            <a:chOff x="3125" y="1200"/>
            <a:chExt cx="2107" cy="972"/>
          </a:xfrm>
        </p:grpSpPr>
        <p:grpSp>
          <p:nvGrpSpPr>
            <p:cNvPr id="20490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0492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493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494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495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99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0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1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2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3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4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5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6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7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8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9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0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1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491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altLang="en-US" sz="2000" b="0">
                  <a:latin typeface="Times New Roman" pitchFamily="18" charset="0"/>
                </a:rPr>
                <a:t> </a:t>
              </a:r>
            </a:p>
          </p:txBody>
        </p:sp>
      </p:grpSp>
      <p:pic>
        <p:nvPicPr>
          <p:cNvPr id="20487" name="Picture 12" descr="http://www.feeblegeezer.com/images/drmonr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2381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Oval Callout 96"/>
          <p:cNvSpPr>
            <a:spLocks noChangeArrowheads="1"/>
          </p:cNvSpPr>
          <p:nvPr/>
        </p:nvSpPr>
        <p:spPr bwMode="auto">
          <a:xfrm>
            <a:off x="3265488" y="1228725"/>
            <a:ext cx="3352800" cy="1219200"/>
          </a:xfrm>
          <a:prstGeom prst="wedgeEllipseCallout">
            <a:avLst>
              <a:gd name="adj1" fmla="val -61958"/>
              <a:gd name="adj2" fmla="val 30356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489" name="TextBox 98"/>
          <p:cNvSpPr txBox="1">
            <a:spLocks noChangeArrowheads="1"/>
          </p:cNvSpPr>
          <p:nvPr/>
        </p:nvSpPr>
        <p:spPr bwMode="auto">
          <a:xfrm>
            <a:off x="3886200" y="1362075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So tell me how many clusters do you see?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Types of </a:t>
            </a:r>
            <a:r>
              <a:rPr lang="en-US" altLang="en-US" dirty="0" err="1">
                <a:solidFill>
                  <a:srgbClr val="0066CC"/>
                </a:solidFill>
              </a:rPr>
              <a:t>Clusterings</a:t>
            </a:r>
            <a:endParaRPr lang="en-US" altLang="en-US" dirty="0">
              <a:solidFill>
                <a:srgbClr val="0066CC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division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1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set of nested clusters organized as a hierarchical tree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 err="1">
                <a:solidFill>
                  <a:srgbClr val="0066CC"/>
                </a:solidFill>
              </a:rPr>
              <a:t>Partitional</a:t>
            </a:r>
            <a:r>
              <a:rPr lang="en-US" altLang="en-US" dirty="0">
                <a:solidFill>
                  <a:srgbClr val="0066CC"/>
                </a:solidFill>
              </a:rPr>
              <a:t> Clustering</a:t>
            </a:r>
          </a:p>
        </p:txBody>
      </p:sp>
      <p:sp>
        <p:nvSpPr>
          <p:cNvPr id="22531" name="Freeform 4"/>
          <p:cNvSpPr>
            <a:spLocks/>
          </p:cNvSpPr>
          <p:nvPr/>
        </p:nvSpPr>
        <p:spPr bwMode="auto">
          <a:xfrm>
            <a:off x="644525" y="2836863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5"/>
          <p:cNvSpPr>
            <a:spLocks/>
          </p:cNvSpPr>
          <p:nvPr/>
        </p:nvSpPr>
        <p:spPr bwMode="auto">
          <a:xfrm>
            <a:off x="644525" y="3035300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reeform 6"/>
          <p:cNvSpPr>
            <a:spLocks/>
          </p:cNvSpPr>
          <p:nvPr/>
        </p:nvSpPr>
        <p:spPr bwMode="auto">
          <a:xfrm>
            <a:off x="1341438" y="5030788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Freeform 7"/>
          <p:cNvSpPr>
            <a:spLocks/>
          </p:cNvSpPr>
          <p:nvPr/>
        </p:nvSpPr>
        <p:spPr bwMode="auto">
          <a:xfrm>
            <a:off x="941388" y="293846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8"/>
          <p:cNvSpPr>
            <a:spLocks/>
          </p:cNvSpPr>
          <p:nvPr/>
        </p:nvSpPr>
        <p:spPr bwMode="auto">
          <a:xfrm>
            <a:off x="1341438" y="423386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Freeform 9"/>
          <p:cNvSpPr>
            <a:spLocks/>
          </p:cNvSpPr>
          <p:nvPr/>
        </p:nvSpPr>
        <p:spPr bwMode="auto">
          <a:xfrm>
            <a:off x="1511300" y="2144713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10"/>
          <p:cNvSpPr>
            <a:spLocks/>
          </p:cNvSpPr>
          <p:nvPr/>
        </p:nvSpPr>
        <p:spPr bwMode="auto">
          <a:xfrm>
            <a:off x="1741488" y="23399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Freeform 11"/>
          <p:cNvSpPr>
            <a:spLocks/>
          </p:cNvSpPr>
          <p:nvPr/>
        </p:nvSpPr>
        <p:spPr bwMode="auto">
          <a:xfrm>
            <a:off x="1838325" y="2636838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Freeform 12"/>
          <p:cNvSpPr>
            <a:spLocks/>
          </p:cNvSpPr>
          <p:nvPr/>
        </p:nvSpPr>
        <p:spPr bwMode="auto">
          <a:xfrm>
            <a:off x="2238375" y="2636838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Freeform 13"/>
          <p:cNvSpPr>
            <a:spLocks/>
          </p:cNvSpPr>
          <p:nvPr/>
        </p:nvSpPr>
        <p:spPr bwMode="auto">
          <a:xfrm>
            <a:off x="2038350" y="2436813"/>
            <a:ext cx="96838" cy="103187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Freeform 14"/>
          <p:cNvSpPr>
            <a:spLocks/>
          </p:cNvSpPr>
          <p:nvPr/>
        </p:nvSpPr>
        <p:spPr bwMode="auto">
          <a:xfrm>
            <a:off x="2038350" y="2043113"/>
            <a:ext cx="96838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Freeform 15"/>
          <p:cNvSpPr>
            <a:spLocks/>
          </p:cNvSpPr>
          <p:nvPr/>
        </p:nvSpPr>
        <p:spPr bwMode="auto">
          <a:xfrm>
            <a:off x="2895600" y="5083175"/>
            <a:ext cx="103188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Freeform 16"/>
          <p:cNvSpPr>
            <a:spLocks/>
          </p:cNvSpPr>
          <p:nvPr/>
        </p:nvSpPr>
        <p:spPr bwMode="auto">
          <a:xfrm>
            <a:off x="941388" y="2540000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Freeform 17"/>
          <p:cNvSpPr>
            <a:spLocks/>
          </p:cNvSpPr>
          <p:nvPr/>
        </p:nvSpPr>
        <p:spPr bwMode="auto">
          <a:xfrm>
            <a:off x="614363" y="4729163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18"/>
          <p:cNvSpPr>
            <a:spLocks/>
          </p:cNvSpPr>
          <p:nvPr/>
        </p:nvSpPr>
        <p:spPr bwMode="auto">
          <a:xfrm>
            <a:off x="644525" y="5327650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19"/>
          <p:cNvSpPr>
            <a:spLocks/>
          </p:cNvSpPr>
          <p:nvPr/>
        </p:nvSpPr>
        <p:spPr bwMode="auto">
          <a:xfrm>
            <a:off x="1111250" y="2309813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381000" y="5881688"/>
            <a:ext cx="236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95600" y="1614488"/>
            <a:ext cx="3373438" cy="4633912"/>
            <a:chOff x="3395" y="816"/>
            <a:chExt cx="2125" cy="2919"/>
          </a:xfrm>
        </p:grpSpPr>
        <p:graphicFrame>
          <p:nvGraphicFramePr>
            <p:cNvPr id="22562" name="Object 3"/>
            <p:cNvGraphicFramePr>
              <a:graphicFrameLocks noChangeAspect="1"/>
            </p:cNvGraphicFramePr>
            <p:nvPr/>
          </p:nvGraphicFramePr>
          <p:xfrm>
            <a:off x="3395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  <p:grpSp>
        <p:nvGrpSpPr>
          <p:cNvPr id="22549" name="Group 7"/>
          <p:cNvGrpSpPr>
            <a:grpSpLocks/>
          </p:cNvGrpSpPr>
          <p:nvPr/>
        </p:nvGrpSpPr>
        <p:grpSpPr bwMode="auto">
          <a:xfrm>
            <a:off x="5819775" y="990600"/>
            <a:ext cx="2790825" cy="1600200"/>
            <a:chOff x="120" y="2532"/>
            <a:chExt cx="2286" cy="1344"/>
          </a:xfrm>
        </p:grpSpPr>
        <p:grpSp>
          <p:nvGrpSpPr>
            <p:cNvPr id="22550" name="Group 8"/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22560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61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22551" name="Picture 11" descr="Edna Krabappe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2" name="Picture 12" descr="Principal Seymour  Skinn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3" name="Picture 13" descr="Groundskeeper Willi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5" name="Picture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7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8" name="Picture 1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9" name="Picture 19" descr="bios_family_mar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Types of Clusters: Center-Based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</a:t>
            </a:r>
            <a:r>
              <a:rPr lang="en-US" altLang="en-US" sz="2000" dirty="0">
                <a:solidFill>
                  <a:srgbClr val="0066CC"/>
                </a:solidFill>
              </a:rPr>
              <a:t>“center” of a cluster</a:t>
            </a:r>
            <a:r>
              <a:rPr lang="en-US" altLang="en-US" sz="2000" dirty="0"/>
              <a:t>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 (assuming numerical attributes),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(used if there are categorical features)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27652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points below:</a:t>
            </a:r>
          </a:p>
          <a:p>
            <a:pPr marL="0" indent="0">
              <a:buNone/>
            </a:pPr>
            <a:r>
              <a:rPr lang="en-US" dirty="0"/>
              <a:t>             (2, 4, 5),   (0,4,3),  (7,5,6),  (5,8,9)</a:t>
            </a:r>
          </a:p>
          <a:p>
            <a:endParaRPr lang="en-US" dirty="0"/>
          </a:p>
          <a:p>
            <a:r>
              <a:rPr lang="en-US" dirty="0"/>
              <a:t> (  (2+0+7+5)/4, (4+4+5+8)/4, (5+3+6+9)/4 )  is the     centroid</a:t>
            </a:r>
          </a:p>
          <a:p>
            <a:endParaRPr lang="en-US" dirty="0"/>
          </a:p>
          <a:p>
            <a:r>
              <a:rPr lang="en-US" dirty="0"/>
              <a:t>= (3.50, 5.25, 5.75)  is the centroid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CC"/>
                </a:solidFill>
              </a:rPr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15737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CC"/>
                </a:solidFill>
              </a:rPr>
              <a:t>K-means and its variants</a:t>
            </a:r>
          </a:p>
          <a:p>
            <a:pPr lvl="4"/>
            <a:endParaRPr lang="en-US" altLang="en-US" b="1" dirty="0">
              <a:solidFill>
                <a:srgbClr val="002060"/>
              </a:solidFill>
            </a:endParaRPr>
          </a:p>
          <a:p>
            <a:r>
              <a:rPr lang="en-US" altLang="en-US" b="1" dirty="0">
                <a:solidFill>
                  <a:srgbClr val="0066CC"/>
                </a:solidFill>
              </a:rPr>
              <a:t>Hierarchical clustering</a:t>
            </a:r>
          </a:p>
          <a:p>
            <a:pPr lvl="4"/>
            <a:endParaRPr lang="en-US" altLang="en-US" dirty="0"/>
          </a:p>
          <a:p>
            <a:pPr marL="0" indent="0"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072" y="304800"/>
            <a:ext cx="8280400" cy="552450"/>
          </a:xfrm>
        </p:spPr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K-means Clustering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00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57200" y="45910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5910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492167"/>
          <a:ext cx="8839200" cy="411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5" y="4945266"/>
            <a:ext cx="857250" cy="84182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200000">
            <a:off x="5878830" y="40149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9386" y="3768056"/>
            <a:ext cx="853514" cy="841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4945266"/>
            <a:ext cx="853514" cy="841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75" y="5803152"/>
            <a:ext cx="889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5774660"/>
            <a:ext cx="100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C&amp;RT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6118" y="4664379"/>
            <a:ext cx="1615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C&amp;RT,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Log. Regression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00" y="3768055"/>
            <a:ext cx="853514" cy="841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2234" y="479146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Today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65756" y="4791908"/>
            <a:ext cx="1402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2000" dirty="0" err="1"/>
              <a:t>Apriori</a:t>
            </a:r>
            <a:endParaRPr lang="en-US" sz="2000" dirty="0"/>
          </a:p>
          <a:p>
            <a:r>
              <a:rPr lang="en-US" sz="2000" dirty="0"/>
              <a:t>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6520" y="5257800"/>
            <a:ext cx="179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K Means</a:t>
            </a:r>
          </a:p>
          <a:p>
            <a:pPr marL="342900" indent="-342900">
              <a:buAutoNum type="arabicPeriod"/>
            </a:pPr>
            <a:r>
              <a:rPr lang="en-US" sz="1600" dirty="0"/>
              <a:t>Hierarchical</a:t>
            </a:r>
          </a:p>
          <a:p>
            <a:r>
              <a:rPr lang="en-US" sz="1600" dirty="0"/>
              <a:t>      Clustering</a:t>
            </a:r>
          </a:p>
        </p:txBody>
      </p:sp>
    </p:spTree>
    <p:extLst>
      <p:ext uri="{BB962C8B-B14F-4D97-AF65-F5344CB8AC3E}">
        <p14:creationId xmlns:p14="http://schemas.microsoft.com/office/powerpoint/2010/main" val="312803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F061D5-B18C-4031-A572-DB7DBBD3B53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087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3087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3087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3087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3087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3087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3087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3087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3017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3017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3017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3017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3017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3017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3087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V="1">
            <a:off x="3087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V="1">
            <a:off x="4259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 flipV="1">
            <a:off x="5437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 flipV="1">
            <a:off x="6607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 flipV="1">
            <a:off x="7785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 flipV="1">
            <a:off x="8955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24"/>
          <p:cNvSpPr>
            <a:spLocks/>
          </p:cNvSpPr>
          <p:nvPr/>
        </p:nvSpPr>
        <p:spPr bwMode="auto">
          <a:xfrm>
            <a:off x="4195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8" name="Rectangle 25"/>
          <p:cNvSpPr>
            <a:spLocks noChangeArrowheads="1"/>
          </p:cNvSpPr>
          <p:nvPr/>
        </p:nvSpPr>
        <p:spPr bwMode="auto">
          <a:xfrm>
            <a:off x="2843213" y="54165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3819" name="Rectangle 26"/>
          <p:cNvSpPr>
            <a:spLocks noChangeArrowheads="1"/>
          </p:cNvSpPr>
          <p:nvPr/>
        </p:nvSpPr>
        <p:spPr bwMode="auto">
          <a:xfrm>
            <a:off x="2843213" y="45989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2843213" y="37830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3821" name="Rectangle 28"/>
          <p:cNvSpPr>
            <a:spLocks noChangeArrowheads="1"/>
          </p:cNvSpPr>
          <p:nvPr/>
        </p:nvSpPr>
        <p:spPr bwMode="auto">
          <a:xfrm>
            <a:off x="2843213" y="29733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3822" name="Rectangle 29"/>
          <p:cNvSpPr>
            <a:spLocks noChangeArrowheads="1"/>
          </p:cNvSpPr>
          <p:nvPr/>
        </p:nvSpPr>
        <p:spPr bwMode="auto">
          <a:xfrm>
            <a:off x="2843213" y="21558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3823" name="Rectangle 30"/>
          <p:cNvSpPr>
            <a:spLocks noChangeArrowheads="1"/>
          </p:cNvSpPr>
          <p:nvPr/>
        </p:nvSpPr>
        <p:spPr bwMode="auto">
          <a:xfrm>
            <a:off x="2843213" y="13398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3824" name="Rectangle 31"/>
          <p:cNvSpPr>
            <a:spLocks noChangeArrowheads="1"/>
          </p:cNvSpPr>
          <p:nvPr/>
        </p:nvSpPr>
        <p:spPr bwMode="auto">
          <a:xfrm>
            <a:off x="30797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3825" name="Rectangle 32"/>
          <p:cNvSpPr>
            <a:spLocks noChangeArrowheads="1"/>
          </p:cNvSpPr>
          <p:nvPr/>
        </p:nvSpPr>
        <p:spPr bwMode="auto">
          <a:xfrm>
            <a:off x="4249738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3826" name="Rectangle 33"/>
          <p:cNvSpPr>
            <a:spLocks noChangeArrowheads="1"/>
          </p:cNvSpPr>
          <p:nvPr/>
        </p:nvSpPr>
        <p:spPr bwMode="auto">
          <a:xfrm>
            <a:off x="54276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3827" name="Rectangle 34"/>
          <p:cNvSpPr>
            <a:spLocks noChangeArrowheads="1"/>
          </p:cNvSpPr>
          <p:nvPr/>
        </p:nvSpPr>
        <p:spPr bwMode="auto">
          <a:xfrm>
            <a:off x="65976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3828" name="Rectangle 35"/>
          <p:cNvSpPr>
            <a:spLocks noChangeArrowheads="1"/>
          </p:cNvSpPr>
          <p:nvPr/>
        </p:nvSpPr>
        <p:spPr bwMode="auto">
          <a:xfrm>
            <a:off x="77771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3829" name="Rectangle 36"/>
          <p:cNvSpPr>
            <a:spLocks noChangeArrowheads="1"/>
          </p:cNvSpPr>
          <p:nvPr/>
        </p:nvSpPr>
        <p:spPr bwMode="auto">
          <a:xfrm>
            <a:off x="89471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3830" name="Rectangle 3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2060"/>
                </a:solidFill>
              </a:rPr>
              <a:t>K-means Clustering</a:t>
            </a:r>
          </a:p>
        </p:txBody>
      </p:sp>
      <p:sp>
        <p:nvSpPr>
          <p:cNvPr id="33831" name="AutoShape 39"/>
          <p:cNvSpPr>
            <a:spLocks noChangeArrowheads="1"/>
          </p:cNvSpPr>
          <p:nvPr/>
        </p:nvSpPr>
        <p:spPr bwMode="auto">
          <a:xfrm>
            <a:off x="4216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4368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3" name="AutoShape 41"/>
          <p:cNvSpPr>
            <a:spLocks noChangeArrowheads="1"/>
          </p:cNvSpPr>
          <p:nvPr/>
        </p:nvSpPr>
        <p:spPr bwMode="auto">
          <a:xfrm>
            <a:off x="4140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3911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3911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6" name="AutoShape 44"/>
          <p:cNvSpPr>
            <a:spLocks noChangeArrowheads="1"/>
          </p:cNvSpPr>
          <p:nvPr/>
        </p:nvSpPr>
        <p:spPr bwMode="auto">
          <a:xfrm>
            <a:off x="3911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7" name="AutoShape 45"/>
          <p:cNvSpPr>
            <a:spLocks noChangeArrowheads="1"/>
          </p:cNvSpPr>
          <p:nvPr/>
        </p:nvSpPr>
        <p:spPr bwMode="auto">
          <a:xfrm>
            <a:off x="3911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8" name="AutoShape 46"/>
          <p:cNvSpPr>
            <a:spLocks noChangeArrowheads="1"/>
          </p:cNvSpPr>
          <p:nvPr/>
        </p:nvSpPr>
        <p:spPr bwMode="auto">
          <a:xfrm>
            <a:off x="3454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39" name="AutoShape 47"/>
          <p:cNvSpPr>
            <a:spLocks noChangeArrowheads="1"/>
          </p:cNvSpPr>
          <p:nvPr/>
        </p:nvSpPr>
        <p:spPr bwMode="auto">
          <a:xfrm>
            <a:off x="5588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0" name="AutoShape 48"/>
          <p:cNvSpPr>
            <a:spLocks noChangeArrowheads="1"/>
          </p:cNvSpPr>
          <p:nvPr/>
        </p:nvSpPr>
        <p:spPr bwMode="auto">
          <a:xfrm>
            <a:off x="7721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1" name="AutoShape 49"/>
          <p:cNvSpPr>
            <a:spLocks noChangeArrowheads="1"/>
          </p:cNvSpPr>
          <p:nvPr/>
        </p:nvSpPr>
        <p:spPr bwMode="auto">
          <a:xfrm>
            <a:off x="8178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2" name="AutoShape 50"/>
          <p:cNvSpPr>
            <a:spLocks noChangeArrowheads="1"/>
          </p:cNvSpPr>
          <p:nvPr/>
        </p:nvSpPr>
        <p:spPr bwMode="auto">
          <a:xfrm>
            <a:off x="8026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3" name="AutoShape 51"/>
          <p:cNvSpPr>
            <a:spLocks noChangeArrowheads="1"/>
          </p:cNvSpPr>
          <p:nvPr/>
        </p:nvSpPr>
        <p:spPr bwMode="auto">
          <a:xfrm>
            <a:off x="7874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4" name="AutoShape 52"/>
          <p:cNvSpPr>
            <a:spLocks noChangeArrowheads="1"/>
          </p:cNvSpPr>
          <p:nvPr/>
        </p:nvSpPr>
        <p:spPr bwMode="auto">
          <a:xfrm>
            <a:off x="8178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5" name="AutoShape 53"/>
          <p:cNvSpPr>
            <a:spLocks noChangeArrowheads="1"/>
          </p:cNvSpPr>
          <p:nvPr/>
        </p:nvSpPr>
        <p:spPr bwMode="auto">
          <a:xfrm>
            <a:off x="8483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6" name="AutoShape 54"/>
          <p:cNvSpPr>
            <a:spLocks noChangeArrowheads="1"/>
          </p:cNvSpPr>
          <p:nvPr/>
        </p:nvSpPr>
        <p:spPr bwMode="auto">
          <a:xfrm>
            <a:off x="6731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7" name="AutoShape 55"/>
          <p:cNvSpPr>
            <a:spLocks noChangeArrowheads="1"/>
          </p:cNvSpPr>
          <p:nvPr/>
        </p:nvSpPr>
        <p:spPr bwMode="auto">
          <a:xfrm>
            <a:off x="7035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8" name="AutoShape 56"/>
          <p:cNvSpPr>
            <a:spLocks noChangeArrowheads="1"/>
          </p:cNvSpPr>
          <p:nvPr/>
        </p:nvSpPr>
        <p:spPr bwMode="auto">
          <a:xfrm>
            <a:off x="7035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49" name="AutoShape 57"/>
          <p:cNvSpPr>
            <a:spLocks noChangeArrowheads="1"/>
          </p:cNvSpPr>
          <p:nvPr/>
        </p:nvSpPr>
        <p:spPr bwMode="auto">
          <a:xfrm>
            <a:off x="7416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0" name="AutoShape 58"/>
          <p:cNvSpPr>
            <a:spLocks noChangeArrowheads="1"/>
          </p:cNvSpPr>
          <p:nvPr/>
        </p:nvSpPr>
        <p:spPr bwMode="auto">
          <a:xfrm>
            <a:off x="7797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1" name="AutoShape 59"/>
          <p:cNvSpPr>
            <a:spLocks noChangeArrowheads="1"/>
          </p:cNvSpPr>
          <p:nvPr/>
        </p:nvSpPr>
        <p:spPr bwMode="auto">
          <a:xfrm>
            <a:off x="6959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2" name="AutoShape 60"/>
          <p:cNvSpPr>
            <a:spLocks noChangeArrowheads="1"/>
          </p:cNvSpPr>
          <p:nvPr/>
        </p:nvSpPr>
        <p:spPr bwMode="auto">
          <a:xfrm>
            <a:off x="6197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3" name="AutoShape 61"/>
          <p:cNvSpPr>
            <a:spLocks noChangeArrowheads="1"/>
          </p:cNvSpPr>
          <p:nvPr/>
        </p:nvSpPr>
        <p:spPr bwMode="auto">
          <a:xfrm>
            <a:off x="8178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4" name="AutoShape 62"/>
          <p:cNvSpPr>
            <a:spLocks noChangeArrowheads="1"/>
          </p:cNvSpPr>
          <p:nvPr/>
        </p:nvSpPr>
        <p:spPr bwMode="auto">
          <a:xfrm>
            <a:off x="8026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5" name="AutoShape 63"/>
          <p:cNvSpPr>
            <a:spLocks noChangeArrowheads="1"/>
          </p:cNvSpPr>
          <p:nvPr/>
        </p:nvSpPr>
        <p:spPr bwMode="auto">
          <a:xfrm>
            <a:off x="7874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6" name="AutoShape 64"/>
          <p:cNvSpPr>
            <a:spLocks noChangeArrowheads="1"/>
          </p:cNvSpPr>
          <p:nvPr/>
        </p:nvSpPr>
        <p:spPr bwMode="auto">
          <a:xfrm>
            <a:off x="8483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7" name="AutoShape 65"/>
          <p:cNvSpPr>
            <a:spLocks noChangeArrowheads="1"/>
          </p:cNvSpPr>
          <p:nvPr/>
        </p:nvSpPr>
        <p:spPr bwMode="auto">
          <a:xfrm>
            <a:off x="7645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8" name="Text Box 76"/>
          <p:cNvSpPr txBox="1">
            <a:spLocks noChangeArrowheads="1"/>
          </p:cNvSpPr>
          <p:nvPr/>
        </p:nvSpPr>
        <p:spPr bwMode="auto">
          <a:xfrm>
            <a:off x="0" y="762000"/>
            <a:ext cx="28194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b="0">
                <a:latin typeface="Tahoma" pitchFamily="34" charset="0"/>
              </a:rPr>
              <a:t>Ask user how many clusters they’d like. </a:t>
            </a:r>
            <a:r>
              <a:rPr lang="en-US" altLang="en-US" sz="2000" b="0" i="1">
                <a:solidFill>
                  <a:srgbClr val="008000"/>
                </a:solidFill>
                <a:latin typeface="Tahoma" pitchFamily="34" charset="0"/>
              </a:rPr>
              <a:t>(e.g. k=3) </a:t>
            </a:r>
            <a:endParaRPr lang="en-US" altLang="en-US" sz="2000" b="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b="0">
                <a:latin typeface="Tahoma" pitchFamily="34" charset="0"/>
              </a:rPr>
              <a:t>Randomly guess k cluster Center locations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b="0">
                <a:latin typeface="Tahoma" pitchFamily="34" charset="0"/>
              </a:rPr>
              <a:t>Each datapoint finds out which Center it’s closest to.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b="0">
                <a:latin typeface="Tahoma" pitchFamily="34" charset="0"/>
              </a:rPr>
              <a:t>Each Center finds the centroid of the points it owns…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b="0">
                <a:latin typeface="Tahoma" pitchFamily="34" charset="0"/>
              </a:rPr>
              <a:t>…and jumps there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b="0">
                <a:latin typeface="Tahoma" pitchFamily="34" charset="0"/>
              </a:rPr>
              <a:t>…Repeat until terminated!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C5C394-C32B-4660-B51D-E63467D5D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24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2" name="Rectangle 25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44" name="Rectangle 27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45" name="Rectangle 28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46" name="Rectangle 29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47" name="Rectangle 30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49" name="Rectangle 32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50" name="Rectangle 33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51" name="Rectangle 34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52" name="Rectangle 35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34853" name="Rectangle 36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99045" name="Rectangle 3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34855" name="AutoShape 39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58" name="AutoShape 42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59" name="AutoShape 43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3" name="AutoShape 47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4" name="AutoShape 48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5" name="AutoShape 49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7" name="AutoShape 51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8" name="AutoShape 52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69" name="AutoShape 53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0" name="AutoShape 54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5" name="AutoShape 59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6" name="AutoShape 60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7" name="AutoShape 6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8" name="AutoShape 62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79" name="AutoShape 63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80" name="AutoShape 64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81" name="AutoShape 65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299074" name="Group 66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34890" name="Oval 6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1" name="Text Box 6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b="0">
                    <a:latin typeface="Times New Roman" pitchFamily="18" charset="0"/>
                  </a:rPr>
                  <a:t>k</a:t>
                </a:r>
                <a:r>
                  <a:rPr lang="en-US" altLang="en-US" sz="2400" b="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34884" name="Group 70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34888" name="Oval 71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89" name="Text Box 72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b="0">
                    <a:latin typeface="Times New Roman" pitchFamily="18" charset="0"/>
                  </a:rPr>
                  <a:t>k</a:t>
                </a:r>
                <a:r>
                  <a:rPr lang="en-US" altLang="en-US" sz="2400" b="0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4885" name="Group 73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34886" name="Oval 7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87" name="Text Box 7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b="0">
                    <a:latin typeface="Times New Roman" pitchFamily="18" charset="0"/>
                  </a:rPr>
                  <a:t>k</a:t>
                </a:r>
                <a:r>
                  <a:rPr lang="en-US" altLang="en-US" sz="2400" b="0" baseline="-25000">
                    <a:latin typeface="Times New Roman" pitchFamily="18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8F0BAA-CD0D-4541-B216-397D6D94E0A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24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6" name="Rectangle 25"/>
          <p:cNvSpPr>
            <a:spLocks noChangeArrowheads="1"/>
          </p:cNvSpPr>
          <p:nvPr/>
        </p:nvSpPr>
        <p:spPr bwMode="auto">
          <a:xfrm>
            <a:off x="1827213" y="54165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5867" name="Rectangle 26"/>
          <p:cNvSpPr>
            <a:spLocks noChangeArrowheads="1"/>
          </p:cNvSpPr>
          <p:nvPr/>
        </p:nvSpPr>
        <p:spPr bwMode="auto">
          <a:xfrm>
            <a:off x="1827213" y="45989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5868" name="Rectangle 27"/>
          <p:cNvSpPr>
            <a:spLocks noChangeArrowheads="1"/>
          </p:cNvSpPr>
          <p:nvPr/>
        </p:nvSpPr>
        <p:spPr bwMode="auto">
          <a:xfrm>
            <a:off x="1827213" y="37830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5869" name="Rectangle 28"/>
          <p:cNvSpPr>
            <a:spLocks noChangeArrowheads="1"/>
          </p:cNvSpPr>
          <p:nvPr/>
        </p:nvSpPr>
        <p:spPr bwMode="auto">
          <a:xfrm>
            <a:off x="1827213" y="29733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5870" name="Rectangle 29"/>
          <p:cNvSpPr>
            <a:spLocks noChangeArrowheads="1"/>
          </p:cNvSpPr>
          <p:nvPr/>
        </p:nvSpPr>
        <p:spPr bwMode="auto">
          <a:xfrm>
            <a:off x="1827213" y="21558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1827213" y="13398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20637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5873" name="Rectangle 32"/>
          <p:cNvSpPr>
            <a:spLocks noChangeArrowheads="1"/>
          </p:cNvSpPr>
          <p:nvPr/>
        </p:nvSpPr>
        <p:spPr bwMode="auto">
          <a:xfrm>
            <a:off x="3233738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5874" name="Rectangle 33"/>
          <p:cNvSpPr>
            <a:spLocks noChangeArrowheads="1"/>
          </p:cNvSpPr>
          <p:nvPr/>
        </p:nvSpPr>
        <p:spPr bwMode="auto">
          <a:xfrm>
            <a:off x="44116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5875" name="Rectangle 34"/>
          <p:cNvSpPr>
            <a:spLocks noChangeArrowheads="1"/>
          </p:cNvSpPr>
          <p:nvPr/>
        </p:nvSpPr>
        <p:spPr bwMode="auto">
          <a:xfrm>
            <a:off x="55816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5876" name="Rectangle 35"/>
          <p:cNvSpPr>
            <a:spLocks noChangeArrowheads="1"/>
          </p:cNvSpPr>
          <p:nvPr/>
        </p:nvSpPr>
        <p:spPr bwMode="auto">
          <a:xfrm>
            <a:off x="67611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5877" name="Rectangle 36"/>
          <p:cNvSpPr>
            <a:spLocks noChangeArrowheads="1"/>
          </p:cNvSpPr>
          <p:nvPr/>
        </p:nvSpPr>
        <p:spPr bwMode="auto">
          <a:xfrm>
            <a:off x="79311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5878" name="Rectangle 3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K-means Clustering</a:t>
            </a:r>
          </a:p>
        </p:txBody>
      </p: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35920" name="Oval 4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21" name="Text Box 4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1</a:t>
              </a:r>
            </a:p>
          </p:txBody>
        </p:sp>
      </p:grpSp>
      <p:grpSp>
        <p:nvGrpSpPr>
          <p:cNvPr id="35880" name="Group 42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35918" name="Oval 43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19" name="Text Box 44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2</a:t>
              </a:r>
            </a:p>
          </p:txBody>
        </p:sp>
      </p:grpSp>
      <p:grpSp>
        <p:nvGrpSpPr>
          <p:cNvPr id="35881" name="Group 45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35916" name="Oval 4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17" name="Text Box 4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3</a:t>
              </a:r>
            </a:p>
          </p:txBody>
        </p:sp>
      </p:grpSp>
      <p:sp>
        <p:nvSpPr>
          <p:cNvPr id="35882" name="AutoShape 48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83" name="AutoShape 49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84" name="AutoShape 50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85" name="AutoShape 51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86" name="AutoShape 52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87" name="AutoShape 53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88" name="AutoShape 54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89" name="AutoShape 55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0" name="AutoShape 56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1" name="AutoShape 57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2" name="AutoShape 58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3" name="AutoShape 59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4" name="AutoShape 60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5" name="AutoShape 61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6" name="AutoShape 62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7" name="AutoShape 63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8" name="AutoShape 64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99" name="AutoShape 65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0" name="AutoShape 66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1" name="AutoShape 67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2" name="AutoShape 68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3" name="AutoShape 69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4" name="AutoShape 70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5" name="AutoShape 71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6" name="AutoShape 72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7" name="AutoShape 73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08" name="AutoShape 74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177227" name="Group 75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35913" name="Line 76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77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78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10" name="Line 79"/>
          <p:cNvSpPr>
            <a:spLocks noChangeShapeType="1"/>
          </p:cNvSpPr>
          <p:nvPr/>
        </p:nvSpPr>
        <p:spPr bwMode="auto">
          <a:xfrm flipH="1" flipV="1">
            <a:off x="2057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80"/>
          <p:cNvSpPr>
            <a:spLocks noChangeShapeType="1"/>
          </p:cNvSpPr>
          <p:nvPr/>
        </p:nvSpPr>
        <p:spPr bwMode="auto">
          <a:xfrm flipH="1">
            <a:off x="4038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81"/>
          <p:cNvSpPr>
            <a:spLocks noChangeShapeType="1"/>
          </p:cNvSpPr>
          <p:nvPr/>
        </p:nvSpPr>
        <p:spPr bwMode="auto">
          <a:xfrm flipV="1">
            <a:off x="5029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1C183D-E849-4E6C-B264-172DB57F9A9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3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Freeform 24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Rectangle 25"/>
          <p:cNvSpPr>
            <a:spLocks noChangeArrowheads="1"/>
          </p:cNvSpPr>
          <p:nvPr/>
        </p:nvSpPr>
        <p:spPr bwMode="auto">
          <a:xfrm>
            <a:off x="1827213" y="54165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1827213" y="45989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6892" name="Rectangle 27"/>
          <p:cNvSpPr>
            <a:spLocks noChangeArrowheads="1"/>
          </p:cNvSpPr>
          <p:nvPr/>
        </p:nvSpPr>
        <p:spPr bwMode="auto">
          <a:xfrm>
            <a:off x="1827213" y="37830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6893" name="Rectangle 28"/>
          <p:cNvSpPr>
            <a:spLocks noChangeArrowheads="1"/>
          </p:cNvSpPr>
          <p:nvPr/>
        </p:nvSpPr>
        <p:spPr bwMode="auto">
          <a:xfrm>
            <a:off x="1827213" y="29733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6894" name="Rectangle 29"/>
          <p:cNvSpPr>
            <a:spLocks noChangeArrowheads="1"/>
          </p:cNvSpPr>
          <p:nvPr/>
        </p:nvSpPr>
        <p:spPr bwMode="auto">
          <a:xfrm>
            <a:off x="1827213" y="21558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6895" name="Rectangle 30"/>
          <p:cNvSpPr>
            <a:spLocks noChangeArrowheads="1"/>
          </p:cNvSpPr>
          <p:nvPr/>
        </p:nvSpPr>
        <p:spPr bwMode="auto">
          <a:xfrm>
            <a:off x="1827213" y="13398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6896" name="Rectangle 31"/>
          <p:cNvSpPr>
            <a:spLocks noChangeArrowheads="1"/>
          </p:cNvSpPr>
          <p:nvPr/>
        </p:nvSpPr>
        <p:spPr bwMode="auto">
          <a:xfrm>
            <a:off x="20637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6897" name="Rectangle 32"/>
          <p:cNvSpPr>
            <a:spLocks noChangeArrowheads="1"/>
          </p:cNvSpPr>
          <p:nvPr/>
        </p:nvSpPr>
        <p:spPr bwMode="auto">
          <a:xfrm>
            <a:off x="3233738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44116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6899" name="Rectangle 34"/>
          <p:cNvSpPr>
            <a:spLocks noChangeArrowheads="1"/>
          </p:cNvSpPr>
          <p:nvPr/>
        </p:nvSpPr>
        <p:spPr bwMode="auto">
          <a:xfrm>
            <a:off x="55816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6900" name="Rectangle 35"/>
          <p:cNvSpPr>
            <a:spLocks noChangeArrowheads="1"/>
          </p:cNvSpPr>
          <p:nvPr/>
        </p:nvSpPr>
        <p:spPr bwMode="auto">
          <a:xfrm>
            <a:off x="67611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6901" name="Rectangle 36"/>
          <p:cNvSpPr>
            <a:spLocks noChangeArrowheads="1"/>
          </p:cNvSpPr>
          <p:nvPr/>
        </p:nvSpPr>
        <p:spPr bwMode="auto">
          <a:xfrm>
            <a:off x="79311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6902" name="Rectangle 3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K-means Clustering</a:t>
            </a:r>
          </a:p>
        </p:txBody>
      </p: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6172200" y="2133600"/>
            <a:ext cx="685800" cy="533400"/>
            <a:chOff x="192" y="1824"/>
            <a:chExt cx="432" cy="336"/>
          </a:xfrm>
        </p:grpSpPr>
        <p:sp>
          <p:nvSpPr>
            <p:cNvPr id="36964" name="Oval 4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5" name="Text Box 4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1</a:t>
              </a:r>
            </a:p>
          </p:txBody>
        </p:sp>
      </p:grpSp>
      <p:grpSp>
        <p:nvGrpSpPr>
          <p:cNvPr id="36904" name="Group 42"/>
          <p:cNvGrpSpPr>
            <a:grpSpLocks/>
          </p:cNvGrpSpPr>
          <p:nvPr/>
        </p:nvGrpSpPr>
        <p:grpSpPr bwMode="auto">
          <a:xfrm>
            <a:off x="3124200" y="4343400"/>
            <a:ext cx="685800" cy="533400"/>
            <a:chOff x="192" y="1824"/>
            <a:chExt cx="432" cy="336"/>
          </a:xfrm>
        </p:grpSpPr>
        <p:sp>
          <p:nvSpPr>
            <p:cNvPr id="36962" name="Oval 43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3" name="Text Box 44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2</a:t>
              </a:r>
            </a:p>
          </p:txBody>
        </p:sp>
      </p:grpSp>
      <p:grpSp>
        <p:nvGrpSpPr>
          <p:cNvPr id="36905" name="Group 45"/>
          <p:cNvGrpSpPr>
            <a:grpSpLocks/>
          </p:cNvGrpSpPr>
          <p:nvPr/>
        </p:nvGrpSpPr>
        <p:grpSpPr bwMode="auto">
          <a:xfrm>
            <a:off x="6248400" y="4038600"/>
            <a:ext cx="685800" cy="533400"/>
            <a:chOff x="192" y="1824"/>
            <a:chExt cx="432" cy="336"/>
          </a:xfrm>
        </p:grpSpPr>
        <p:sp>
          <p:nvSpPr>
            <p:cNvPr id="36960" name="Oval 4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1" name="Text Box 4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3</a:t>
              </a:r>
            </a:p>
          </p:txBody>
        </p:sp>
      </p:grpSp>
      <p:sp>
        <p:nvSpPr>
          <p:cNvPr id="36906" name="AutoShape 48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7" name="AutoShape 49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8" name="AutoShape 50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9" name="AutoShape 51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0" name="AutoShape 52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1" name="AutoShape 53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2" name="AutoShape 54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3" name="AutoShape 55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4" name="AutoShape 56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5" name="AutoShape 57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6" name="AutoShape 58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7" name="AutoShape 59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8" name="AutoShape 60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19" name="AutoShape 61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0" name="AutoShape 62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1" name="AutoShape 63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2" name="AutoShape 64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3" name="AutoShape 65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4" name="AutoShape 66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5" name="AutoShape 67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6" name="AutoShape 68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7" name="AutoShape 69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8" name="AutoShape 70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29" name="AutoShape 71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0" name="AutoShape 72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1" name="AutoShape 73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2" name="AutoShape 74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3" name="AutoShape 75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4" name="AutoShape 76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5" name="AutoShape 77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6" name="AutoShape 78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7" name="AutoShape 79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8" name="AutoShape 80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39" name="AutoShape 81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0" name="AutoShape 82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1" name="AutoShape 83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2" name="AutoShape 84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3" name="AutoShape 85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4" name="AutoShape 86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5" name="AutoShape 87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6" name="AutoShape 88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7" name="AutoShape 89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8" name="AutoShape 90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9" name="AutoShape 91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0" name="AutoShape 92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1" name="AutoShape 93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2" name="AutoShape 94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3" name="AutoShape 95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4" name="AutoShape 96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5" name="AutoShape 97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6" name="AutoShape 98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7" name="AutoShape 99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8" name="AutoShape 100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59" name="AutoShape 101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9FDF22-7060-4795-965A-6DA3BD22BDA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Freeform 24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1827213" y="54165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1827213" y="45989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1827213" y="37830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1827213" y="29733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7918" name="Rectangle 29"/>
          <p:cNvSpPr>
            <a:spLocks noChangeArrowheads="1"/>
          </p:cNvSpPr>
          <p:nvPr/>
        </p:nvSpPr>
        <p:spPr bwMode="auto">
          <a:xfrm>
            <a:off x="1827213" y="21558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7919" name="Rectangle 30"/>
          <p:cNvSpPr>
            <a:spLocks noChangeArrowheads="1"/>
          </p:cNvSpPr>
          <p:nvPr/>
        </p:nvSpPr>
        <p:spPr bwMode="auto">
          <a:xfrm>
            <a:off x="1827213" y="13398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20637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0</a:t>
            </a:r>
            <a:endParaRPr lang="en-US" altLang="en-US" sz="2400" b="0"/>
          </a:p>
        </p:txBody>
      </p:sp>
      <p:sp>
        <p:nvSpPr>
          <p:cNvPr id="37921" name="Rectangle 32"/>
          <p:cNvSpPr>
            <a:spLocks noChangeArrowheads="1"/>
          </p:cNvSpPr>
          <p:nvPr/>
        </p:nvSpPr>
        <p:spPr bwMode="auto">
          <a:xfrm>
            <a:off x="3233738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1</a:t>
            </a:r>
            <a:endParaRPr lang="en-US" altLang="en-US" sz="2400" b="0"/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44116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2</a:t>
            </a:r>
            <a:endParaRPr lang="en-US" altLang="en-US" sz="2400" b="0"/>
          </a:p>
        </p:txBody>
      </p:sp>
      <p:sp>
        <p:nvSpPr>
          <p:cNvPr id="37923" name="Rectangle 34"/>
          <p:cNvSpPr>
            <a:spLocks noChangeArrowheads="1"/>
          </p:cNvSpPr>
          <p:nvPr/>
        </p:nvSpPr>
        <p:spPr bwMode="auto">
          <a:xfrm>
            <a:off x="55816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3</a:t>
            </a:r>
            <a:endParaRPr lang="en-US" altLang="en-US" sz="2400" b="0"/>
          </a:p>
        </p:txBody>
      </p:sp>
      <p:sp>
        <p:nvSpPr>
          <p:cNvPr id="37924" name="Rectangle 35"/>
          <p:cNvSpPr>
            <a:spLocks noChangeArrowheads="1"/>
          </p:cNvSpPr>
          <p:nvPr/>
        </p:nvSpPr>
        <p:spPr bwMode="auto">
          <a:xfrm>
            <a:off x="6761163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4</a:t>
            </a:r>
            <a:endParaRPr lang="en-US" altLang="en-US" sz="2400" b="0"/>
          </a:p>
        </p:txBody>
      </p:sp>
      <p:sp>
        <p:nvSpPr>
          <p:cNvPr id="37925" name="Rectangle 36"/>
          <p:cNvSpPr>
            <a:spLocks noChangeArrowheads="1"/>
          </p:cNvSpPr>
          <p:nvPr/>
        </p:nvSpPr>
        <p:spPr bwMode="auto">
          <a:xfrm>
            <a:off x="7931150" y="57388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700" b="0">
                <a:solidFill>
                  <a:srgbClr val="000000"/>
                </a:solidFill>
              </a:rPr>
              <a:t>5</a:t>
            </a:r>
            <a:endParaRPr lang="en-US" altLang="en-US" sz="2400" b="0"/>
          </a:p>
        </p:txBody>
      </p:sp>
      <p:sp>
        <p:nvSpPr>
          <p:cNvPr id="37926" name="Rectangle 3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K-means Clustering</a:t>
            </a:r>
          </a:p>
        </p:txBody>
      </p:sp>
      <p:grpSp>
        <p:nvGrpSpPr>
          <p:cNvPr id="37927" name="Group 39"/>
          <p:cNvGrpSpPr>
            <a:grpSpLocks/>
          </p:cNvGrpSpPr>
          <p:nvPr/>
        </p:nvGrpSpPr>
        <p:grpSpPr bwMode="auto">
          <a:xfrm>
            <a:off x="6172200" y="2133600"/>
            <a:ext cx="685800" cy="533400"/>
            <a:chOff x="192" y="1824"/>
            <a:chExt cx="432" cy="336"/>
          </a:xfrm>
        </p:grpSpPr>
        <p:sp>
          <p:nvSpPr>
            <p:cNvPr id="37965" name="Oval 4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6" name="Text Box 4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1</a:t>
              </a:r>
            </a:p>
          </p:txBody>
        </p:sp>
      </p:grpSp>
      <p:grpSp>
        <p:nvGrpSpPr>
          <p:cNvPr id="37928" name="Group 42"/>
          <p:cNvGrpSpPr>
            <a:grpSpLocks/>
          </p:cNvGrpSpPr>
          <p:nvPr/>
        </p:nvGrpSpPr>
        <p:grpSpPr bwMode="auto">
          <a:xfrm>
            <a:off x="3124200" y="4343400"/>
            <a:ext cx="685800" cy="533400"/>
            <a:chOff x="192" y="1824"/>
            <a:chExt cx="432" cy="336"/>
          </a:xfrm>
        </p:grpSpPr>
        <p:sp>
          <p:nvSpPr>
            <p:cNvPr id="37963" name="Oval 43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4" name="Text Box 44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2</a:t>
              </a:r>
            </a:p>
          </p:txBody>
        </p:sp>
      </p:grpSp>
      <p:grpSp>
        <p:nvGrpSpPr>
          <p:cNvPr id="37929" name="Group 45"/>
          <p:cNvGrpSpPr>
            <a:grpSpLocks/>
          </p:cNvGrpSpPr>
          <p:nvPr/>
        </p:nvGrpSpPr>
        <p:grpSpPr bwMode="auto">
          <a:xfrm>
            <a:off x="6248400" y="4038600"/>
            <a:ext cx="685800" cy="533400"/>
            <a:chOff x="192" y="1824"/>
            <a:chExt cx="432" cy="336"/>
          </a:xfrm>
        </p:grpSpPr>
        <p:sp>
          <p:nvSpPr>
            <p:cNvPr id="37961" name="Oval 4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2" name="Text Box 4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3</a:t>
              </a:r>
            </a:p>
          </p:txBody>
        </p:sp>
      </p:grpSp>
      <p:sp>
        <p:nvSpPr>
          <p:cNvPr id="37930" name="AutoShape 48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1" name="AutoShape 49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2" name="AutoShape 50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3" name="AutoShape 51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4" name="AutoShape 52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5" name="AutoShape 53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6" name="AutoShape 54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7" name="AutoShape 55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8" name="AutoShape 56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9" name="AutoShape 57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0" name="AutoShape 58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1" name="AutoShape 59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2" name="AutoShape 60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3" name="AutoShape 61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4" name="AutoShape 62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5" name="AutoShape 63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6" name="AutoShape 64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7" name="AutoShape 65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8" name="AutoShape 66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9" name="AutoShape 67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50" name="AutoShape 68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51" name="AutoShape 69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52" name="AutoShape 70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53" name="AutoShape 71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54" name="AutoShape 72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55" name="AutoShape 73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56" name="AutoShape 74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179275" name="Group 75"/>
          <p:cNvGrpSpPr>
            <a:grpSpLocks/>
          </p:cNvGrpSpPr>
          <p:nvPr/>
        </p:nvGrpSpPr>
        <p:grpSpPr bwMode="auto">
          <a:xfrm>
            <a:off x="2819400" y="2209800"/>
            <a:ext cx="3962400" cy="2514600"/>
            <a:chOff x="1776" y="1392"/>
            <a:chExt cx="2496" cy="1584"/>
          </a:xfrm>
        </p:grpSpPr>
        <p:sp>
          <p:nvSpPr>
            <p:cNvPr id="37958" name="Line 76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Line 77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Line 78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9055CB5-2821-4A2B-9ADE-A1C27FEB0044}" type="slidenum">
              <a:rPr lang="en-US" altLang="en-US"/>
              <a:pPr/>
              <a:t>25</a:t>
            </a:fld>
            <a:endParaRPr lang="en-US" altLang="en-US"/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066800" y="1143000"/>
          <a:ext cx="71008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Chart" r:id="rId3" imgW="7438680" imgH="5850360" progId="Excel.Chart.8">
                  <p:embed/>
                </p:oleObj>
              </mc:Choice>
              <mc:Fallback>
                <p:oleObj name="Chart" r:id="rId3" imgW="7438680" imgH="585036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71008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K-means Clustering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6553200" y="2133600"/>
            <a:ext cx="685800" cy="533400"/>
            <a:chOff x="192" y="1824"/>
            <a:chExt cx="432" cy="336"/>
          </a:xfrm>
        </p:grpSpPr>
        <p:sp>
          <p:nvSpPr>
            <p:cNvPr id="38953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4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1</a:t>
              </a:r>
            </a:p>
          </p:txBody>
        </p:sp>
      </p:grpSp>
      <p:grpSp>
        <p:nvGrpSpPr>
          <p:cNvPr id="38918" name="Group 8"/>
          <p:cNvGrpSpPr>
            <a:grpSpLocks/>
          </p:cNvGrpSpPr>
          <p:nvPr/>
        </p:nvGrpSpPr>
        <p:grpSpPr bwMode="auto">
          <a:xfrm>
            <a:off x="2743200" y="4038600"/>
            <a:ext cx="685800" cy="533400"/>
            <a:chOff x="192" y="1824"/>
            <a:chExt cx="432" cy="336"/>
          </a:xfrm>
        </p:grpSpPr>
        <p:sp>
          <p:nvSpPr>
            <p:cNvPr id="38951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2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2</a:t>
              </a:r>
            </a:p>
          </p:txBody>
        </p:sp>
      </p:grpSp>
      <p:grpSp>
        <p:nvGrpSpPr>
          <p:cNvPr id="38919" name="Group 11"/>
          <p:cNvGrpSpPr>
            <a:grpSpLocks/>
          </p:cNvGrpSpPr>
          <p:nvPr/>
        </p:nvGrpSpPr>
        <p:grpSpPr bwMode="auto">
          <a:xfrm>
            <a:off x="6172200" y="4267200"/>
            <a:ext cx="685800" cy="533400"/>
            <a:chOff x="192" y="1824"/>
            <a:chExt cx="432" cy="336"/>
          </a:xfrm>
        </p:grpSpPr>
        <p:sp>
          <p:nvSpPr>
            <p:cNvPr id="38949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0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/>
                <a:t>k</a:t>
              </a:r>
              <a:r>
                <a:rPr lang="en-US" altLang="en-US" sz="2400" b="0" baseline="-25000"/>
                <a:t>3</a:t>
              </a:r>
            </a:p>
          </p:txBody>
        </p:sp>
      </p:grpSp>
      <p:sp>
        <p:nvSpPr>
          <p:cNvPr id="38920" name="AutoShape 14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1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2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3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4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5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6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7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8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9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0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1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2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3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4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5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6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7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8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9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0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1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2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3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4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5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6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7" name="Rectangle 41"/>
          <p:cNvSpPr>
            <a:spLocks noChangeArrowheads="1"/>
          </p:cNvSpPr>
          <p:nvPr/>
        </p:nvSpPr>
        <p:spPr bwMode="auto">
          <a:xfrm>
            <a:off x="1143000" y="1371600"/>
            <a:ext cx="5334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8" name="Rectangle 42"/>
          <p:cNvSpPr>
            <a:spLocks noChangeArrowheads="1"/>
          </p:cNvSpPr>
          <p:nvPr/>
        </p:nvSpPr>
        <p:spPr bwMode="auto">
          <a:xfrm rot="5400000">
            <a:off x="4419600" y="4114800"/>
            <a:ext cx="5334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55245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K-means Clustering – Details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495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Clusters produced vary from one run to another.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/>
              <a:t>The centroid is (typically) the mean of the points in the cluster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/>
              <a:t>‘Closeness’ is measured by Euclidean distance,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Often the stopping condition is changed to ‘Until relatively few points change clusters’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the K-Means algorithm requires that you specify an initial center for each of the clusters. We specified these randomly.</a:t>
            </a:r>
          </a:p>
          <a:p>
            <a:r>
              <a:rPr lang="en-US" dirty="0"/>
              <a:t>Unfortunately, the final clusters that you get, depend on the initial points. </a:t>
            </a:r>
            <a:r>
              <a:rPr lang="en-US" dirty="0" err="1"/>
              <a:t>i.e</a:t>
            </a:r>
            <a:r>
              <a:rPr lang="en-US" dirty="0"/>
              <a:t>; specifying different starting points can lead to different clusters.</a:t>
            </a:r>
          </a:p>
          <a:p>
            <a:r>
              <a:rPr lang="en-US" dirty="0"/>
              <a:t>In practice, once you finalize number of clusters, it is recommended to try different starting points, and eventually choose a clustering that is the best according to evaluation criteria.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Influence of initial centroids</a:t>
            </a:r>
          </a:p>
        </p:txBody>
      </p:sp>
    </p:spTree>
    <p:extLst>
      <p:ext uri="{BB962C8B-B14F-4D97-AF65-F5344CB8AC3E}">
        <p14:creationId xmlns:p14="http://schemas.microsoft.com/office/powerpoint/2010/main" val="411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Evaluating K-means Clusters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 can show that to minimize SSE the best update strategy is to use the center of the cluster.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Given two clusters, we can choose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easy way to reduce SSE is to increase K, the number of clusters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A good clustering with smaller K can have a lower SSE than a poor clustering with higher 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200"/>
            <a:ext cx="7315722" cy="67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What is Clustering?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696912"/>
            <a:ext cx="8839200" cy="2133600"/>
          </a:xfrm>
        </p:spPr>
        <p:txBody>
          <a:bodyPr/>
          <a:lstStyle/>
          <a:p>
            <a:r>
              <a:rPr lang="en-US" altLang="en-US" b="1" dirty="0"/>
              <a:t>Finding groups of objects such that objects in a group are </a:t>
            </a:r>
            <a:r>
              <a:rPr lang="en-US" altLang="en-US" b="1" dirty="0">
                <a:solidFill>
                  <a:srgbClr val="00B050"/>
                </a:solidFill>
              </a:rPr>
              <a:t>similar</a:t>
            </a:r>
            <a:r>
              <a:rPr lang="en-US" altLang="en-US" b="1" dirty="0"/>
              <a:t> to one another and different from the objects in other groups</a:t>
            </a:r>
          </a:p>
          <a:p>
            <a:r>
              <a:rPr lang="en-US" altLang="en-US" sz="2200" dirty="0"/>
              <a:t>Sometimes called </a:t>
            </a:r>
            <a:r>
              <a:rPr lang="en-US" altLang="en-US" sz="2200" b="1" i="1" dirty="0">
                <a:solidFill>
                  <a:srgbClr val="3366FF"/>
                </a:solidFill>
              </a:rPr>
              <a:t>classification</a:t>
            </a:r>
            <a:r>
              <a:rPr lang="en-US" altLang="en-US" sz="2200" dirty="0"/>
              <a:t> by statisticians and </a:t>
            </a:r>
            <a:r>
              <a:rPr lang="en-US" altLang="en-US" sz="2200" b="1" i="1" dirty="0">
                <a:solidFill>
                  <a:srgbClr val="3366FF"/>
                </a:solidFill>
              </a:rPr>
              <a:t>sorting</a:t>
            </a:r>
            <a:r>
              <a:rPr lang="en-US" altLang="en-US" sz="2200" dirty="0"/>
              <a:t> by psychologists and </a:t>
            </a:r>
            <a:r>
              <a:rPr lang="en-US" altLang="en-US" sz="2200" b="1" i="1" dirty="0">
                <a:solidFill>
                  <a:srgbClr val="3366FF"/>
                </a:solidFill>
              </a:rPr>
              <a:t>segmentation</a:t>
            </a:r>
            <a:r>
              <a:rPr lang="en-US" altLang="en-US" sz="2200" dirty="0"/>
              <a:t> by people in marketing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3276600" y="3875088"/>
            <a:ext cx="3048000" cy="2678112"/>
            <a:chOff x="2160" y="2544"/>
            <a:chExt cx="1920" cy="1687"/>
          </a:xfrm>
        </p:grpSpPr>
        <p:sp>
          <p:nvSpPr>
            <p:cNvPr id="15375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9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0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1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2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3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4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5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6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7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8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9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0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1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2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3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4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5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6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7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8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9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0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3124200"/>
            <a:ext cx="2971800" cy="2362200"/>
            <a:chOff x="3312" y="1680"/>
            <a:chExt cx="1872" cy="1488"/>
          </a:xfrm>
        </p:grpSpPr>
        <p:sp>
          <p:nvSpPr>
            <p:cNvPr id="15373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AutoShape 35"/>
            <p:cNvSpPr>
              <a:spLocks noChangeArrowheads="1"/>
            </p:cNvSpPr>
            <p:nvPr/>
          </p:nvSpPr>
          <p:spPr bwMode="auto">
            <a:xfrm>
              <a:off x="3936" y="1680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962400"/>
            <a:ext cx="3276600" cy="2286000"/>
            <a:chOff x="1824" y="2208"/>
            <a:chExt cx="2064" cy="1440"/>
          </a:xfrm>
        </p:grpSpPr>
        <p:sp>
          <p:nvSpPr>
            <p:cNvPr id="15370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3276600"/>
            <a:ext cx="2286000" cy="1676400"/>
            <a:chOff x="816" y="1776"/>
            <a:chExt cx="1440" cy="1056"/>
          </a:xfrm>
        </p:grpSpPr>
        <p:sp>
          <p:nvSpPr>
            <p:cNvPr id="15368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5512"/>
            <a:ext cx="6476999" cy="67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59" y="-2908"/>
            <a:ext cx="6025741" cy="67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Silhouette Measure of </a:t>
            </a:r>
            <a:r>
              <a:rPr lang="en-US" b="1" dirty="0">
                <a:solidFill>
                  <a:srgbClr val="7030A0"/>
                </a:solidFill>
              </a:rPr>
              <a:t>Cohesiveness and Separation </a:t>
            </a:r>
          </a:p>
          <a:p>
            <a:r>
              <a:rPr lang="en-US" dirty="0"/>
              <a:t>The score lies between -1 and 1. A score in the Good range is desirable (</a:t>
            </a:r>
            <a:r>
              <a:rPr lang="en-US" b="1" dirty="0">
                <a:solidFill>
                  <a:srgbClr val="7030A0"/>
                </a:solidFill>
              </a:rPr>
              <a:t>SPSS Modeler</a:t>
            </a:r>
            <a:r>
              <a:rPr lang="en-US" dirty="0"/>
              <a:t>)</a:t>
            </a:r>
          </a:p>
          <a:p>
            <a:r>
              <a:rPr lang="en-US" sz="2400" dirty="0"/>
              <a:t>The silhouette measure averages, over all records, (B−A) / max(A,B), where A is the record's distance to its cluster center and B is the record's distance to the nearest cluster center that it doesn't belong to. A silhouette coefficient of 1 would mean that all cases are located directly on their cluster centers. A value of −1 would mean all cases are located on the cluster centers of some other cluster. A value of 0 means, on average, cases are equidistant between their own cluster center and the nearest other cluster.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Evaluation of Clustering</a:t>
            </a:r>
          </a:p>
        </p:txBody>
      </p:sp>
    </p:spTree>
    <p:extLst>
      <p:ext uri="{BB962C8B-B14F-4D97-AF65-F5344CB8AC3E}">
        <p14:creationId xmlns:p14="http://schemas.microsoft.com/office/powerpoint/2010/main" val="849504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80400" cy="533400"/>
          </a:xfrm>
        </p:spPr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Pre-processing and Post-processing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Pre-processing</a:t>
            </a:r>
          </a:p>
          <a:p>
            <a:pPr lvl="1"/>
            <a:r>
              <a:rPr lang="en-US" altLang="en-US" dirty="0"/>
              <a:t>Normalize the data (SPSS modeler does it for you)</a:t>
            </a:r>
          </a:p>
          <a:p>
            <a:pPr lvl="1"/>
            <a:r>
              <a:rPr lang="en-US" altLang="en-US" dirty="0"/>
              <a:t>Eliminate outliers</a:t>
            </a:r>
          </a:p>
          <a:p>
            <a:pPr lvl="4"/>
            <a:endParaRPr lang="en-US" altLang="en-US" sz="800" dirty="0"/>
          </a:p>
          <a:p>
            <a:r>
              <a:rPr lang="en-US" altLang="en-US" dirty="0">
                <a:solidFill>
                  <a:srgbClr val="0066CC"/>
                </a:solidFill>
              </a:rPr>
              <a:t>Post-processing</a:t>
            </a:r>
          </a:p>
          <a:p>
            <a:pPr lvl="1"/>
            <a:r>
              <a:rPr lang="en-US" altLang="en-US" dirty="0"/>
              <a:t>Eliminate small clusters that may represent outliers</a:t>
            </a:r>
          </a:p>
          <a:p>
            <a:pPr lvl="1"/>
            <a:r>
              <a:rPr lang="en-US" altLang="en-US" dirty="0"/>
              <a:t>Split ‘loose’ clusters, i.e., clusters with relatively high SSE</a:t>
            </a:r>
          </a:p>
          <a:p>
            <a:pPr lvl="1"/>
            <a:r>
              <a:rPr lang="en-US" altLang="en-US" dirty="0"/>
              <a:t>Merge clusters that are ‘close’ and that have relatively low SSE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Limitations of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has problems when clusters are of differing </a:t>
            </a:r>
          </a:p>
          <a:p>
            <a:pPr lvl="1"/>
            <a:r>
              <a:rPr lang="en-US" altLang="en-US" dirty="0"/>
              <a:t>Sizes (biased toward the larger clusters)</a:t>
            </a:r>
          </a:p>
          <a:p>
            <a:pPr lvl="1"/>
            <a:r>
              <a:rPr lang="en-US" altLang="en-US" dirty="0"/>
              <a:t>Densities</a:t>
            </a:r>
          </a:p>
          <a:p>
            <a:pPr lvl="1"/>
            <a:r>
              <a:rPr lang="en-US" altLang="en-US" dirty="0"/>
              <a:t>Non-globular shapes</a:t>
            </a:r>
          </a:p>
          <a:p>
            <a:endParaRPr lang="en-US" altLang="en-US" dirty="0"/>
          </a:p>
          <a:p>
            <a:r>
              <a:rPr lang="en-US" altLang="en-US" dirty="0"/>
              <a:t>K-means has problems when the data contains outliers.</a:t>
            </a:r>
            <a:r>
              <a:rPr lang="zh-CN" altLang="en-US" dirty="0"/>
              <a:t>*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4000" dirty="0">
                <a:solidFill>
                  <a:srgbClr val="3366FF"/>
                </a:solidFill>
              </a:rPr>
              <a:t>Limitations of K-means: Differing Sizes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/>
          <a:lstStyle/>
          <a:p>
            <a:r>
              <a:rPr lang="en-US" altLang="en-US" sz="4000" dirty="0">
                <a:solidFill>
                  <a:srgbClr val="3366FF"/>
                </a:solidFill>
              </a:rPr>
              <a:t>Limitations of K-means: Differing Density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altLang="en-US" sz="4000" dirty="0">
                <a:solidFill>
                  <a:srgbClr val="3366FF"/>
                </a:solidFill>
              </a:rPr>
              <a:t>Limitations of K-means: Non-globular Shapes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981200"/>
            <a:ext cx="6867525" cy="4705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0212" y="762000"/>
            <a:ext cx="8280400" cy="381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Image Segmentation in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computer vision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212" y="1066800"/>
            <a:ext cx="82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66FF"/>
                </a:solidFill>
              </a:rPr>
              <a:t>                  Clustering is often a first step  in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659805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dirty="0">
                <a:solidFill>
                  <a:srgbClr val="3366FF"/>
                </a:solidFill>
              </a:rPr>
              <a:t>Hierarchical Clustering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BFB847-4E82-4D52-BDEC-7BB1C31EB1B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3530600"/>
            <a:ext cx="9144000" cy="3327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193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16391" name="Group 6"/>
          <p:cNvGrpSpPr>
            <a:grpSpLocks/>
          </p:cNvGrpSpPr>
          <p:nvPr/>
        </p:nvGrpSpPr>
        <p:grpSpPr bwMode="auto">
          <a:xfrm>
            <a:off x="57150" y="1019175"/>
            <a:ext cx="9144000" cy="2243138"/>
            <a:chOff x="36" y="642"/>
            <a:chExt cx="5760" cy="1413"/>
          </a:xfrm>
        </p:grpSpPr>
        <p:pic>
          <p:nvPicPr>
            <p:cNvPr id="16426" name="Picture 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7" name="Picture 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8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6429" name="Picture 1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4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5" name="Picture 16" descr="bios_family_marg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2" name="Rectangle 17"/>
          <p:cNvSpPr>
            <a:spLocks noChangeArrowheads="1"/>
          </p:cNvSpPr>
          <p:nvPr/>
        </p:nvSpPr>
        <p:spPr bwMode="auto">
          <a:xfrm>
            <a:off x="2400300" y="3776663"/>
            <a:ext cx="5410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16393" name="Group 18"/>
          <p:cNvGrpSpPr>
            <a:grpSpLocks/>
          </p:cNvGrpSpPr>
          <p:nvPr/>
        </p:nvGrpSpPr>
        <p:grpSpPr bwMode="auto">
          <a:xfrm>
            <a:off x="150813" y="3910013"/>
            <a:ext cx="8743950" cy="2481262"/>
            <a:chOff x="96" y="2583"/>
            <a:chExt cx="5508" cy="1563"/>
          </a:xfrm>
        </p:grpSpPr>
        <p:grpSp>
          <p:nvGrpSpPr>
            <p:cNvPr id="16400" name="Group 21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16420" name="Group 20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16424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425" name="Rectangle 22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421" name="Group 23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16422" name="Rectangle 24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423" name="Rectangle 25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6401" name="Rectangle 26"/>
            <p:cNvSpPr>
              <a:spLocks noChangeArrowheads="1"/>
            </p:cNvSpPr>
            <p:nvPr/>
          </p:nvSpPr>
          <p:spPr bwMode="auto">
            <a:xfrm>
              <a:off x="96" y="2583"/>
              <a:ext cx="3408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6402" name="Picture 2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3" name="Picture 2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4" name="Picture 2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5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6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7" name="Picture 3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8" name="Picture 3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9" name="Picture 3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0" name="Picture 35" descr="bios_family_mar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1" name="Picture 36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2" name="Picture 37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38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4" name="Picture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5" name="Picture 4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6" name="Picture 4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7" name="Picture 4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8" name="Picture 4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9" name="Picture 44" descr="bios_family_mar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4" name="Text Box 45"/>
          <p:cNvSpPr txBox="1">
            <a:spLocks noChangeArrowheads="1"/>
          </p:cNvSpPr>
          <p:nvPr/>
        </p:nvSpPr>
        <p:spPr bwMode="auto">
          <a:xfrm>
            <a:off x="1839913" y="6389688"/>
            <a:ext cx="227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0"/>
              <a:t>School Employees </a:t>
            </a:r>
          </a:p>
        </p:txBody>
      </p:sp>
      <p:sp>
        <p:nvSpPr>
          <p:cNvPr id="16395" name="Text Box 46"/>
          <p:cNvSpPr txBox="1">
            <a:spLocks noChangeArrowheads="1"/>
          </p:cNvSpPr>
          <p:nvPr/>
        </p:nvSpPr>
        <p:spPr bwMode="auto">
          <a:xfrm>
            <a:off x="0" y="6364288"/>
            <a:ext cx="207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0"/>
              <a:t>Simpson's Family </a:t>
            </a:r>
          </a:p>
        </p:txBody>
      </p:sp>
      <p:sp>
        <p:nvSpPr>
          <p:cNvPr id="16396" name="Text Box 47"/>
          <p:cNvSpPr txBox="1">
            <a:spLocks noChangeArrowheads="1"/>
          </p:cNvSpPr>
          <p:nvPr/>
        </p:nvSpPr>
        <p:spPr bwMode="auto">
          <a:xfrm>
            <a:off x="7107238" y="6364288"/>
            <a:ext cx="1839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0"/>
              <a:t>Males </a:t>
            </a:r>
          </a:p>
        </p:txBody>
      </p:sp>
      <p:sp>
        <p:nvSpPr>
          <p:cNvPr id="16397" name="Text Box 48"/>
          <p:cNvSpPr txBox="1">
            <a:spLocks noChangeArrowheads="1"/>
          </p:cNvSpPr>
          <p:nvPr/>
        </p:nvSpPr>
        <p:spPr bwMode="auto">
          <a:xfrm>
            <a:off x="5173663" y="6364288"/>
            <a:ext cx="1839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0"/>
              <a:t>Females </a:t>
            </a:r>
          </a:p>
        </p:txBody>
      </p:sp>
      <p:sp>
        <p:nvSpPr>
          <p:cNvPr id="16398" name="Text Box 49"/>
          <p:cNvSpPr txBox="1">
            <a:spLocks noChangeArrowheads="1"/>
          </p:cNvSpPr>
          <p:nvPr/>
        </p:nvSpPr>
        <p:spPr bwMode="auto">
          <a:xfrm>
            <a:off x="2689225" y="3511550"/>
            <a:ext cx="447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0">
                <a:solidFill>
                  <a:schemeClr val="tx2"/>
                </a:solidFill>
                <a:latin typeface="Times New Roman" pitchFamily="18" charset="0"/>
              </a:rPr>
              <a:t>Clustering is subjective</a:t>
            </a:r>
          </a:p>
        </p:txBody>
      </p:sp>
      <p:sp>
        <p:nvSpPr>
          <p:cNvPr id="16399" name="Text Box 51"/>
          <p:cNvSpPr txBox="1">
            <a:spLocks noChangeArrowheads="1"/>
          </p:cNvSpPr>
          <p:nvPr/>
        </p:nvSpPr>
        <p:spPr bwMode="auto">
          <a:xfrm>
            <a:off x="671513" y="277813"/>
            <a:ext cx="746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solidFill>
                  <a:srgbClr val="0066CC"/>
                </a:solidFill>
                <a:latin typeface="Calibri" pitchFamily="34" charset="0"/>
              </a:rPr>
              <a:t>What is a natural grouping among these objects?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Hierarchical Clustering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5" name="Object 1024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fld id="{6A27658E-9781-4803-874A-355205494B63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3366FF"/>
                </a:solidFill>
              </a:rPr>
              <a:t>Dendrogram</a:t>
            </a:r>
            <a:r>
              <a:rPr lang="en-US" altLang="en-US" dirty="0">
                <a:solidFill>
                  <a:srgbClr val="3366FF"/>
                </a:solidFill>
              </a:rPr>
              <a:t>: Document 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 clusters </a:t>
            </a:r>
            <a:r>
              <a:rPr lang="en-US" altLang="en-US" i="1" dirty="0"/>
              <a:t>agglomerate</a:t>
            </a:r>
            <a:r>
              <a:rPr lang="en-US" altLang="en-US" dirty="0"/>
              <a:t>, docs likely to fall into a hierarchy of “topics” or concepts.</a:t>
            </a:r>
          </a:p>
          <a:p>
            <a:pPr eaLnBrk="1" hangingPunct="1"/>
            <a:r>
              <a:rPr lang="en-US" altLang="en-US" dirty="0"/>
              <a:t>agglomerate : collect or form into a mass or group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1524000" y="4876800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524000" y="5181600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667000" y="4419600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362200" y="4648200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2133600" y="4114800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219200" y="4648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d1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1143000" y="52419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d2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2362200" y="4038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d3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286000" y="4800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d4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2895600" y="4343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d5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1631950" y="510540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36943" name="Text Box 15"/>
          <p:cNvSpPr txBox="1">
            <a:spLocks noChangeArrowheads="1"/>
          </p:cNvSpPr>
          <p:nvPr/>
        </p:nvSpPr>
        <p:spPr bwMode="auto">
          <a:xfrm>
            <a:off x="5024438" y="5481638"/>
            <a:ext cx="771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solidFill>
                  <a:srgbClr val="000000"/>
                </a:solidFill>
                <a:latin typeface="Rockwell" pitchFamily="18" charset="0"/>
              </a:rPr>
              <a:t>d1,d2</a:t>
            </a:r>
            <a:endParaRPr lang="en-US" altLang="en-US" sz="14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636944" name="Line 16"/>
          <p:cNvSpPr>
            <a:spLocks noChangeShapeType="1"/>
          </p:cNvSpPr>
          <p:nvPr/>
        </p:nvSpPr>
        <p:spPr bwMode="auto">
          <a:xfrm flipV="1">
            <a:off x="2605088" y="4624388"/>
            <a:ext cx="92075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36945" name="Line 17"/>
          <p:cNvSpPr>
            <a:spLocks noChangeShapeType="1"/>
          </p:cNvSpPr>
          <p:nvPr/>
        </p:nvSpPr>
        <p:spPr bwMode="auto">
          <a:xfrm>
            <a:off x="2308225" y="4295775"/>
            <a:ext cx="34766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36946" name="Group 18"/>
          <p:cNvGrpSpPr>
            <a:grpSpLocks/>
          </p:cNvGrpSpPr>
          <p:nvPr/>
        </p:nvGrpSpPr>
        <p:grpSpPr bwMode="auto">
          <a:xfrm>
            <a:off x="6396038" y="5481638"/>
            <a:ext cx="1452562" cy="371475"/>
            <a:chOff x="4029" y="3453"/>
            <a:chExt cx="915" cy="234"/>
          </a:xfrm>
        </p:grpSpPr>
        <p:sp>
          <p:nvSpPr>
            <p:cNvPr id="10269" name="Text Box 19"/>
            <p:cNvSpPr txBox="1">
              <a:spLocks noChangeArrowheads="1"/>
            </p:cNvSpPr>
            <p:nvPr/>
          </p:nvSpPr>
          <p:spPr bwMode="auto">
            <a:xfrm>
              <a:off x="4029" y="3453"/>
              <a:ext cx="48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solidFill>
                    <a:srgbClr val="000000"/>
                  </a:solidFill>
                  <a:latin typeface="Rockwell" pitchFamily="18" charset="0"/>
                </a:rPr>
                <a:t>d4,d5</a:t>
              </a:r>
              <a:endParaRPr lang="en-US" altLang="en-US" sz="1400">
                <a:solidFill>
                  <a:srgbClr val="000000"/>
                </a:solidFill>
                <a:latin typeface="Rockwell" pitchFamily="18" charset="0"/>
              </a:endParaRPr>
            </a:p>
          </p:txBody>
        </p:sp>
        <p:sp>
          <p:nvSpPr>
            <p:cNvPr id="10270" name="Text Box 20"/>
            <p:cNvSpPr txBox="1">
              <a:spLocks noChangeArrowheads="1"/>
            </p:cNvSpPr>
            <p:nvPr/>
          </p:nvSpPr>
          <p:spPr bwMode="auto">
            <a:xfrm>
              <a:off x="4656" y="3456"/>
              <a:ext cx="288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solidFill>
                    <a:srgbClr val="000000"/>
                  </a:solidFill>
                  <a:latin typeface="Rockwell" pitchFamily="18" charset="0"/>
                </a:rPr>
                <a:t>d3</a:t>
              </a:r>
              <a:endParaRPr lang="en-US" altLang="en-US" sz="1400">
                <a:solidFill>
                  <a:srgbClr val="000000"/>
                </a:solidFill>
                <a:latin typeface="Rockwell" pitchFamily="18" charset="0"/>
              </a:endParaRPr>
            </a:p>
          </p:txBody>
        </p:sp>
      </p:grpSp>
      <p:grpSp>
        <p:nvGrpSpPr>
          <p:cNvPr id="636949" name="Group 21"/>
          <p:cNvGrpSpPr>
            <a:grpSpLocks/>
          </p:cNvGrpSpPr>
          <p:nvPr/>
        </p:nvGrpSpPr>
        <p:grpSpPr bwMode="auto">
          <a:xfrm>
            <a:off x="6705600" y="4724400"/>
            <a:ext cx="1004888" cy="762000"/>
            <a:chOff x="4224" y="2976"/>
            <a:chExt cx="633" cy="480"/>
          </a:xfrm>
        </p:grpSpPr>
        <p:sp>
          <p:nvSpPr>
            <p:cNvPr id="10266" name="Text Box 22"/>
            <p:cNvSpPr txBox="1">
              <a:spLocks noChangeArrowheads="1"/>
            </p:cNvSpPr>
            <p:nvPr/>
          </p:nvSpPr>
          <p:spPr bwMode="auto">
            <a:xfrm>
              <a:off x="4224" y="2976"/>
              <a:ext cx="633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solidFill>
                    <a:srgbClr val="000000"/>
                  </a:solidFill>
                  <a:latin typeface="Rockwell" pitchFamily="18" charset="0"/>
                </a:rPr>
                <a:t>d3,d4,d5</a:t>
              </a:r>
            </a:p>
          </p:txBody>
        </p:sp>
        <p:cxnSp>
          <p:nvCxnSpPr>
            <p:cNvPr id="10267" name="AutoShape 23"/>
            <p:cNvCxnSpPr>
              <a:cxnSpLocks noChangeShapeType="1"/>
              <a:stCxn id="10266" idx="2"/>
              <a:endCxn id="10269" idx="0"/>
            </p:cNvCxnSpPr>
            <p:nvPr/>
          </p:nvCxnSpPr>
          <p:spPr bwMode="auto">
            <a:xfrm flipH="1">
              <a:off x="4272" y="3206"/>
              <a:ext cx="269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8" name="AutoShape 24"/>
            <p:cNvCxnSpPr>
              <a:cxnSpLocks noChangeShapeType="1"/>
              <a:stCxn id="10266" idx="2"/>
              <a:endCxn id="10270" idx="0"/>
            </p:cNvCxnSpPr>
            <p:nvPr/>
          </p:nvCxnSpPr>
          <p:spPr bwMode="auto">
            <a:xfrm>
              <a:off x="4541" y="3206"/>
              <a:ext cx="259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6953" name="Group 25"/>
          <p:cNvGrpSpPr>
            <a:grpSpLocks/>
          </p:cNvGrpSpPr>
          <p:nvPr/>
        </p:nvGrpSpPr>
        <p:grpSpPr bwMode="auto">
          <a:xfrm>
            <a:off x="5410200" y="3962400"/>
            <a:ext cx="1798638" cy="1519238"/>
            <a:chOff x="3408" y="2496"/>
            <a:chExt cx="1133" cy="957"/>
          </a:xfrm>
        </p:grpSpPr>
        <p:sp>
          <p:nvSpPr>
            <p:cNvPr id="10263" name="Text Box 26"/>
            <p:cNvSpPr txBox="1">
              <a:spLocks noChangeArrowheads="1"/>
            </p:cNvSpPr>
            <p:nvPr/>
          </p:nvSpPr>
          <p:spPr bwMode="auto">
            <a:xfrm>
              <a:off x="3687" y="2496"/>
              <a:ext cx="633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Rockwell" pitchFamily="18" charset="0"/>
                </a:rPr>
                <a:t> </a:t>
              </a:r>
              <a:endParaRPr lang="en-US" altLang="en-US" sz="1400">
                <a:solidFill>
                  <a:srgbClr val="000000"/>
                </a:solidFill>
                <a:latin typeface="Rockwell" pitchFamily="18" charset="0"/>
              </a:endParaRPr>
            </a:p>
          </p:txBody>
        </p:sp>
        <p:cxnSp>
          <p:nvCxnSpPr>
            <p:cNvPr id="10264" name="AutoShape 27"/>
            <p:cNvCxnSpPr>
              <a:cxnSpLocks noChangeShapeType="1"/>
              <a:stCxn id="10263" idx="2"/>
              <a:endCxn id="10266" idx="0"/>
            </p:cNvCxnSpPr>
            <p:nvPr/>
          </p:nvCxnSpPr>
          <p:spPr bwMode="auto">
            <a:xfrm>
              <a:off x="4004" y="2726"/>
              <a:ext cx="537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5" name="AutoShape 28"/>
            <p:cNvCxnSpPr>
              <a:cxnSpLocks noChangeShapeType="1"/>
              <a:stCxn id="10263" idx="2"/>
              <a:endCxn id="636943" idx="0"/>
            </p:cNvCxnSpPr>
            <p:nvPr/>
          </p:nvCxnSpPr>
          <p:spPr bwMode="auto">
            <a:xfrm flipH="1">
              <a:off x="3408" y="2726"/>
              <a:ext cx="596" cy="7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62" name="AutoShape 29"/>
          <p:cNvSpPr>
            <a:spLocks noChangeArrowheads="1"/>
          </p:cNvSpPr>
          <p:nvPr/>
        </p:nvSpPr>
        <p:spPr bwMode="auto">
          <a:xfrm>
            <a:off x="3886200" y="4419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2" grpId="0" animBg="1"/>
      <p:bldP spid="636943" grpId="0" animBg="1" autoUpdateAnimBg="0"/>
      <p:bldP spid="636944" grpId="0" animBg="1"/>
      <p:bldP spid="6369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fld id="{CCE59D93-3637-43CF-8FDB-D6B2036AE560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0668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876800" y="50895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d1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1722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d2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1722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d3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4191000" y="2133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d4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752600" y="3870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d5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1905000" y="227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00"/>
                </a:solidFill>
                <a:latin typeface="Rockwell" pitchFamily="18" charset="0"/>
              </a:rPr>
              <a:t>d6</a:t>
            </a:r>
            <a:endParaRPr lang="en-US" altLang="en-US" sz="1800">
              <a:solidFill>
                <a:srgbClr val="000000"/>
              </a:solidFill>
              <a:latin typeface="Rockwell" pitchFamily="18" charset="0"/>
            </a:endParaRPr>
          </a:p>
        </p:txBody>
      </p:sp>
      <p:grpSp>
        <p:nvGrpSpPr>
          <p:cNvPr id="645129" name="Group 9"/>
          <p:cNvGrpSpPr>
            <a:grpSpLocks/>
          </p:cNvGrpSpPr>
          <p:nvPr/>
        </p:nvGrpSpPr>
        <p:grpSpPr bwMode="auto">
          <a:xfrm>
            <a:off x="4114800" y="5340350"/>
            <a:ext cx="3533775" cy="1060450"/>
            <a:chOff x="2592" y="3364"/>
            <a:chExt cx="2226" cy="668"/>
          </a:xfrm>
        </p:grpSpPr>
        <p:sp>
          <p:nvSpPr>
            <p:cNvPr id="12311" name="Line 10"/>
            <p:cNvSpPr>
              <a:spLocks noChangeShapeType="1"/>
            </p:cNvSpPr>
            <p:nvPr/>
          </p:nvSpPr>
          <p:spPr bwMode="auto">
            <a:xfrm flipV="1">
              <a:off x="3264" y="345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12" name="Text Box 11"/>
            <p:cNvSpPr txBox="1">
              <a:spLocks noChangeArrowheads="1"/>
            </p:cNvSpPr>
            <p:nvPr/>
          </p:nvSpPr>
          <p:spPr bwMode="auto">
            <a:xfrm>
              <a:off x="2592" y="3744"/>
              <a:ext cx="2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Rockwell" pitchFamily="18" charset="0"/>
                </a:rPr>
                <a:t>Centroid after first step.</a:t>
              </a:r>
              <a:endParaRPr lang="en-US" altLang="en-US" sz="1400">
                <a:solidFill>
                  <a:srgbClr val="000000"/>
                </a:solidFill>
                <a:latin typeface="Rockwell" pitchFamily="18" charset="0"/>
              </a:endParaRPr>
            </a:p>
          </p:txBody>
        </p:sp>
        <p:sp>
          <p:nvSpPr>
            <p:cNvPr id="12313" name="Line 12"/>
            <p:cNvSpPr>
              <a:spLocks noChangeShapeType="1"/>
            </p:cNvSpPr>
            <p:nvPr/>
          </p:nvSpPr>
          <p:spPr bwMode="auto">
            <a:xfrm>
              <a:off x="3414" y="340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14" name="Oval 13"/>
            <p:cNvSpPr>
              <a:spLocks noChangeArrowheads="1"/>
            </p:cNvSpPr>
            <p:nvPr/>
          </p:nvSpPr>
          <p:spPr bwMode="auto">
            <a:xfrm>
              <a:off x="3570" y="33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299" name="Oval 14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00" name="Oval 15"/>
          <p:cNvSpPr>
            <a:spLocks noChangeArrowheads="1"/>
          </p:cNvSpPr>
          <p:nvPr/>
        </p:nvSpPr>
        <p:spPr bwMode="auto">
          <a:xfrm>
            <a:off x="6248400" y="4038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01" name="Oval 16"/>
          <p:cNvSpPr>
            <a:spLocks noChangeArrowheads="1"/>
          </p:cNvSpPr>
          <p:nvPr/>
        </p:nvSpPr>
        <p:spPr bwMode="auto">
          <a:xfrm>
            <a:off x="2133600" y="39624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02" name="Oval 17"/>
          <p:cNvSpPr>
            <a:spLocks noChangeArrowheads="1"/>
          </p:cNvSpPr>
          <p:nvPr/>
        </p:nvSpPr>
        <p:spPr bwMode="auto">
          <a:xfrm>
            <a:off x="4267200" y="24384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03" name="Oval 18"/>
          <p:cNvSpPr>
            <a:spLocks noChangeArrowheads="1"/>
          </p:cNvSpPr>
          <p:nvPr/>
        </p:nvSpPr>
        <p:spPr bwMode="auto">
          <a:xfrm>
            <a:off x="5181600" y="5334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04" name="Oval 19"/>
          <p:cNvSpPr>
            <a:spLocks noChangeArrowheads="1"/>
          </p:cNvSpPr>
          <p:nvPr/>
        </p:nvSpPr>
        <p:spPr bwMode="auto">
          <a:xfrm>
            <a:off x="6019800" y="5334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2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645140" name="AutoShape 20"/>
          <p:cNvCxnSpPr>
            <a:cxnSpLocks noChangeShapeType="1"/>
            <a:stCxn id="12314" idx="0"/>
            <a:endCxn id="12300" idx="4"/>
          </p:cNvCxnSpPr>
          <p:nvPr/>
        </p:nvCxnSpPr>
        <p:spPr bwMode="auto">
          <a:xfrm flipV="1">
            <a:off x="5740400" y="4267200"/>
            <a:ext cx="622300" cy="1073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5141" name="Group 21"/>
          <p:cNvGrpSpPr>
            <a:grpSpLocks/>
          </p:cNvGrpSpPr>
          <p:nvPr/>
        </p:nvGrpSpPr>
        <p:grpSpPr bwMode="auto">
          <a:xfrm>
            <a:off x="5943600" y="4267200"/>
            <a:ext cx="2773363" cy="822325"/>
            <a:chOff x="3744" y="2717"/>
            <a:chExt cx="1747" cy="518"/>
          </a:xfrm>
        </p:grpSpPr>
        <p:sp>
          <p:nvSpPr>
            <p:cNvPr id="12308" name="Oval 22"/>
            <p:cNvSpPr>
              <a:spLocks noChangeAspect="1" noChangeArrowheads="1"/>
            </p:cNvSpPr>
            <p:nvPr/>
          </p:nvSpPr>
          <p:spPr bwMode="auto">
            <a:xfrm>
              <a:off x="3744" y="3072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 flipH="1">
              <a:off x="3840" y="302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10" name="Text Box 24"/>
            <p:cNvSpPr txBox="1">
              <a:spLocks noChangeArrowheads="1"/>
            </p:cNvSpPr>
            <p:nvPr/>
          </p:nvSpPr>
          <p:spPr bwMode="auto">
            <a:xfrm>
              <a:off x="4077" y="2717"/>
              <a:ext cx="141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2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0000"/>
                  </a:solidFill>
                </a:rPr>
                <a:t>Centroid after</a:t>
              </a:r>
            </a:p>
            <a:p>
              <a:pPr algn="ctr" eaLnBrk="1" hangingPunct="1"/>
              <a:r>
                <a:rPr lang="en-US" altLang="en-US">
                  <a:solidFill>
                    <a:srgbClr val="000000"/>
                  </a:solidFill>
                </a:rPr>
                <a:t>second step.</a:t>
              </a:r>
            </a:p>
          </p:txBody>
        </p:sp>
      </p:grpSp>
      <p:cxnSp>
        <p:nvCxnSpPr>
          <p:cNvPr id="645145" name="AutoShape 25"/>
          <p:cNvCxnSpPr>
            <a:cxnSpLocks noChangeShapeType="1"/>
            <a:stCxn id="12299" idx="4"/>
            <a:endCxn id="12301" idx="0"/>
          </p:cNvCxnSpPr>
          <p:nvPr/>
        </p:nvCxnSpPr>
        <p:spPr bwMode="auto">
          <a:xfrm flipH="1">
            <a:off x="2247900" y="2743200"/>
            <a:ext cx="76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914399" y="533400"/>
            <a:ext cx="780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66FF"/>
                </a:solidFill>
              </a:rPr>
              <a:t>Example: n=6, k=3, closest pair of centroids</a:t>
            </a:r>
          </a:p>
        </p:txBody>
      </p:sp>
    </p:spTree>
    <p:extLst>
      <p:ext uri="{BB962C8B-B14F-4D97-AF65-F5344CB8AC3E}">
        <p14:creationId xmlns:p14="http://schemas.microsoft.com/office/powerpoint/2010/main" val="1166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Hierarchical Clustering</a:t>
            </a:r>
          </a:p>
        </p:txBody>
      </p:sp>
      <p:graphicFrame>
        <p:nvGraphicFramePr>
          <p:cNvPr id="23555" name="Object 1024"/>
          <p:cNvGraphicFramePr>
            <a:graphicFrameLocks noChangeAspect="1"/>
          </p:cNvGraphicFramePr>
          <p:nvPr/>
        </p:nvGraphicFramePr>
        <p:xfrm>
          <a:off x="914400" y="12954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4"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025"/>
          <p:cNvGraphicFramePr>
            <a:graphicFrameLocks noChangeAspect="1"/>
          </p:cNvGraphicFramePr>
          <p:nvPr/>
        </p:nvGraphicFramePr>
        <p:xfrm>
          <a:off x="5694363" y="1066800"/>
          <a:ext cx="1773237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5"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1066800"/>
                        <a:ext cx="1773237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33400" y="31242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Traditional Hierarchical Clustering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257800" y="312420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Traditional Dendrogram</a:t>
            </a:r>
          </a:p>
        </p:txBody>
      </p:sp>
      <p:grpSp>
        <p:nvGrpSpPr>
          <p:cNvPr id="23559" name="Group 20"/>
          <p:cNvGrpSpPr>
            <a:grpSpLocks/>
          </p:cNvGrpSpPr>
          <p:nvPr/>
        </p:nvGrpSpPr>
        <p:grpSpPr bwMode="auto">
          <a:xfrm>
            <a:off x="5022850" y="3990975"/>
            <a:ext cx="3587750" cy="2549525"/>
            <a:chOff x="98" y="300"/>
            <a:chExt cx="3214" cy="2284"/>
          </a:xfrm>
        </p:grpSpPr>
        <p:pic>
          <p:nvPicPr>
            <p:cNvPr id="23561" name="Picture 21" descr="Edna Krabappe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2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23" descr="bios_family_marg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4" name="Group 24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3579" name="Picture 25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80" name="Picture 26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565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6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7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8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9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0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1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3572" name="Group 34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3576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7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8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573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4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5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2057400" y="4735513"/>
            <a:ext cx="335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Simpsonian Dendrogram</a:t>
            </a:r>
          </a:p>
        </p:txBody>
      </p:sp>
    </p:spTree>
    <p:extLst>
      <p:ext uri="{BB962C8B-B14F-4D97-AF65-F5344CB8AC3E}">
        <p14:creationId xmlns:p14="http://schemas.microsoft.com/office/powerpoint/2010/main" val="3885382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4B1-9BA5-422E-AF12-E61C473C5196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85800" y="1752600"/>
            <a:ext cx="7467600" cy="3276600"/>
            <a:chOff x="672" y="720"/>
            <a:chExt cx="3840" cy="2064"/>
          </a:xfrm>
        </p:grpSpPr>
        <p:sp>
          <p:nvSpPr>
            <p:cNvPr id="14339" name="Line 3"/>
            <p:cNvSpPr>
              <a:spLocks noChangeShapeType="1"/>
            </p:cNvSpPr>
            <p:nvPr/>
          </p:nvSpPr>
          <p:spPr bwMode="auto">
            <a:xfrm flipV="1">
              <a:off x="4512" y="864"/>
              <a:ext cx="0" cy="115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 flipV="1">
              <a:off x="3264" y="864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 flipV="1">
              <a:off x="3840" y="1008"/>
              <a:ext cx="0" cy="6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V="1">
              <a:off x="3216" y="1968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V="1">
              <a:off x="2592" y="2160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V="1">
              <a:off x="1440" y="2160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V="1">
              <a:off x="672" y="244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V="1">
              <a:off x="1296" y="2448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rot="16200000" flipV="1">
              <a:off x="3888" y="240"/>
              <a:ext cx="0" cy="1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3888" y="720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rot="16200000" flipV="1">
              <a:off x="3240" y="408"/>
              <a:ext cx="0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rot="16200000" flipV="1">
              <a:off x="2616" y="1368"/>
              <a:ext cx="0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rot="16200000" flipV="1">
              <a:off x="2016" y="1584"/>
              <a:ext cx="0" cy="115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rot="16200000" flipV="1">
              <a:off x="984" y="2136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rot="16200000" flipV="1">
              <a:off x="1368" y="1896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V="1">
              <a:off x="1776" y="2304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14358" name="Picture 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876800"/>
            <a:ext cx="147955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2133600" y="4648200"/>
            <a:ext cx="1676400" cy="1211263"/>
            <a:chOff x="2548" y="2038"/>
            <a:chExt cx="698" cy="668"/>
          </a:xfrm>
        </p:grpSpPr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548" y="2038"/>
              <a:ext cx="647" cy="6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14361" name="Picture 25" descr="gorilla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6" y="2088"/>
              <a:ext cx="670" cy="618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14362" name="Picture 26" descr="chimp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5029200"/>
            <a:ext cx="873125" cy="842963"/>
          </a:xfrm>
          <a:prstGeom prst="rect">
            <a:avLst/>
          </a:prstGeom>
          <a:noFill/>
        </p:spPr>
      </p:pic>
      <p:pic>
        <p:nvPicPr>
          <p:cNvPr id="14363" name="Picture 27"/>
          <p:cNvPicPr preferRelativeResize="0"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724400"/>
            <a:ext cx="52863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64" name="Picture 28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4876800"/>
            <a:ext cx="97631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65" name="Picture 29"/>
          <p:cNvPicPr preferRelativeResize="0"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3733800"/>
            <a:ext cx="27305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66" name="Picture 30" descr="atpa"/>
          <p:cNvPicPr preferRelativeResize="0"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3287713"/>
            <a:ext cx="1147763" cy="976312"/>
          </a:xfrm>
          <a:prstGeom prst="rect">
            <a:avLst/>
          </a:prstGeom>
          <a:noFill/>
        </p:spPr>
      </p:pic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0" y="6340475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0">
                <a:solidFill>
                  <a:srgbClr val="333399"/>
                </a:solidFill>
                <a:latin typeface="Times New Roman" pitchFamily="18" charset="0"/>
              </a:rPr>
              <a:t>(Bovine:0.69395, (Spider Monkey 0.390, (Gibbon:0.36079,(Orang:0.33636,(Gorilla:0.17147,(Chimp:0.19268, Human:0.11927):0.08386):0.06124):0.15057):0.54939);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608013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200">
                <a:solidFill>
                  <a:srgbClr val="000000"/>
                </a:solidFill>
                <a:latin typeface="Arial" pitchFamily="34" charset="0"/>
              </a:rPr>
              <a:t>There is only one dataset that can be perfectly clustered using a hierarchy… </a:t>
            </a:r>
          </a:p>
        </p:txBody>
      </p:sp>
    </p:spTree>
    <p:extLst>
      <p:ext uri="{BB962C8B-B14F-4D97-AF65-F5344CB8AC3E}">
        <p14:creationId xmlns:p14="http://schemas.microsoft.com/office/powerpoint/2010/main" val="14621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3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2C91-2DC9-44DD-8AED-4267DF0AD843}" type="slidenum">
              <a:rPr lang="en-US"/>
              <a:pPr/>
              <a:t>45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442913"/>
            <a:ext cx="60674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381250" y="3354388"/>
            <a:ext cx="3598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660066"/>
                </a:solidFill>
                <a:latin typeface="Times New Roman" pitchFamily="18" charset="0"/>
              </a:rPr>
              <a:t>Business &amp; Economy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03338" y="4606925"/>
            <a:ext cx="594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B2B	Finance		Shopping	Jobs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30200" y="5640388"/>
            <a:ext cx="859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Times New Roman" pitchFamily="18" charset="0"/>
              </a:rPr>
              <a:t>Aerospace Agriculture… 	Banking Bonds…	Animals Apparel	Career Workspace 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1819275" y="3833813"/>
            <a:ext cx="1003300" cy="7461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2892425" y="3841750"/>
            <a:ext cx="395288" cy="7302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176713" y="3824288"/>
            <a:ext cx="385762" cy="809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967288" y="3824288"/>
            <a:ext cx="1038225" cy="7921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04875" y="4976813"/>
            <a:ext cx="615950" cy="711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670050" y="4984750"/>
            <a:ext cx="307975" cy="695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847975" y="4976813"/>
            <a:ext cx="457200" cy="6937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076575" y="4976813"/>
            <a:ext cx="1055688" cy="720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641850" y="4967288"/>
            <a:ext cx="571500" cy="720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143500" y="5029200"/>
            <a:ext cx="765175" cy="6238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224588" y="4949825"/>
            <a:ext cx="782637" cy="7127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6445250" y="4922838"/>
            <a:ext cx="1371600" cy="7921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352425" y="5934075"/>
            <a:ext cx="323850" cy="5984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1028700" y="5951538"/>
            <a:ext cx="298450" cy="5810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1670050" y="5934075"/>
            <a:ext cx="228600" cy="5984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>
            <a:off x="2047875" y="5916613"/>
            <a:ext cx="19050" cy="6159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295525" y="5926138"/>
            <a:ext cx="246063" cy="606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3130550" y="5943600"/>
            <a:ext cx="184150" cy="5889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3498850" y="5951538"/>
            <a:ext cx="282575" cy="5810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H="1">
            <a:off x="4044950" y="5926138"/>
            <a:ext cx="174625" cy="606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387850" y="5926138"/>
            <a:ext cx="201613" cy="606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5019675" y="5916613"/>
            <a:ext cx="61913" cy="6159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5292725" y="5908675"/>
            <a:ext cx="52388" cy="6238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5513388" y="5908675"/>
            <a:ext cx="149225" cy="6238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5953125" y="5934075"/>
            <a:ext cx="114300" cy="5984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6207125" y="5908675"/>
            <a:ext cx="228600" cy="6238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743700" y="5926138"/>
            <a:ext cx="149225" cy="606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7245350" y="5908675"/>
            <a:ext cx="228600" cy="6238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H="1">
            <a:off x="7745413" y="5926138"/>
            <a:ext cx="88900" cy="606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8256588" y="5926138"/>
            <a:ext cx="192087" cy="606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H="1">
            <a:off x="4149725" y="2514600"/>
            <a:ext cx="1125538" cy="8080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158750" y="438150"/>
            <a:ext cx="241776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/>
              <a:t>Note that hierarchies are commonly used to organize information, for example in a web portal.</a:t>
            </a:r>
          </a:p>
          <a:p>
            <a:endParaRPr lang="en-US" sz="1600" b="0"/>
          </a:p>
          <a:p>
            <a:r>
              <a:rPr lang="en-US" sz="1600" b="0"/>
              <a:t>Yahoo’s hierarchy is manually created, we will focus on automatic creation of hierarchies in data mining.</a:t>
            </a:r>
          </a:p>
        </p:txBody>
      </p:sp>
    </p:spTree>
    <p:extLst>
      <p:ext uri="{BB962C8B-B14F-4D97-AF65-F5344CB8AC3E}">
        <p14:creationId xmlns:p14="http://schemas.microsoft.com/office/powerpoint/2010/main" val="290246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99D484-83C0-4AE4-8235-66159DF25E08}" type="slidenum">
              <a:rPr lang="en-US" altLang="en-US"/>
              <a:pPr/>
              <a:t>46</a:t>
            </a:fld>
            <a:endParaRPr lang="en-US" altLang="en-US"/>
          </a:p>
        </p:txBody>
      </p:sp>
      <p:grpSp>
        <p:nvGrpSpPr>
          <p:cNvPr id="59395" name="Group 2"/>
          <p:cNvGrpSpPr>
            <a:grpSpLocks/>
          </p:cNvGrpSpPr>
          <p:nvPr/>
        </p:nvGrpSpPr>
        <p:grpSpPr bwMode="auto">
          <a:xfrm>
            <a:off x="1069975" y="1716088"/>
            <a:ext cx="7353300" cy="4538662"/>
            <a:chOff x="674" y="1081"/>
            <a:chExt cx="4632" cy="2859"/>
          </a:xfrm>
        </p:grpSpPr>
        <p:sp>
          <p:nvSpPr>
            <p:cNvPr id="59398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399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00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170 w 170"/>
                <a:gd name="T3" fmla="*/ 0 h 106"/>
                <a:gd name="T4" fmla="*/ 170 w 170"/>
                <a:gd name="T5" fmla="*/ 106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03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16 h 122"/>
                <a:gd name="T2" fmla="*/ 0 w 198"/>
                <a:gd name="T3" fmla="*/ 0 h 122"/>
                <a:gd name="T4" fmla="*/ 198 w 198"/>
                <a:gd name="T5" fmla="*/ 0 h 122"/>
                <a:gd name="T6" fmla="*/ 198 w 198"/>
                <a:gd name="T7" fmla="*/ 122 h 1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170 w 170"/>
                <a:gd name="T3" fmla="*/ 0 h 122"/>
                <a:gd name="T4" fmla="*/ 170 w 170"/>
                <a:gd name="T5" fmla="*/ 122 h 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6 h 128"/>
                <a:gd name="T2" fmla="*/ 0 w 215"/>
                <a:gd name="T3" fmla="*/ 0 h 128"/>
                <a:gd name="T4" fmla="*/ 215 w 215"/>
                <a:gd name="T5" fmla="*/ 0 h 128"/>
                <a:gd name="T6" fmla="*/ 215 w 215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07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08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09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170 w 170"/>
                <a:gd name="T3" fmla="*/ 0 h 144"/>
                <a:gd name="T4" fmla="*/ 170 w 170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149 h 149"/>
                <a:gd name="T2" fmla="*/ 0 w 170"/>
                <a:gd name="T3" fmla="*/ 0 h 149"/>
                <a:gd name="T4" fmla="*/ 170 w 170"/>
                <a:gd name="T5" fmla="*/ 0 h 149"/>
                <a:gd name="T6" fmla="*/ 170 w 170"/>
                <a:gd name="T7" fmla="*/ 21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21 h 149"/>
                <a:gd name="T2" fmla="*/ 0 w 221"/>
                <a:gd name="T3" fmla="*/ 0 h 149"/>
                <a:gd name="T4" fmla="*/ 221 w 221"/>
                <a:gd name="T5" fmla="*/ 0 h 149"/>
                <a:gd name="T6" fmla="*/ 221 w 221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53 h 53"/>
                <a:gd name="T2" fmla="*/ 0 w 255"/>
                <a:gd name="T3" fmla="*/ 0 h 53"/>
                <a:gd name="T4" fmla="*/ 255 w 255"/>
                <a:gd name="T5" fmla="*/ 0 h 53"/>
                <a:gd name="T6" fmla="*/ 255 w 255"/>
                <a:gd name="T7" fmla="*/ 16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48 h 170"/>
                <a:gd name="T2" fmla="*/ 0 w 198"/>
                <a:gd name="T3" fmla="*/ 0 h 170"/>
                <a:gd name="T4" fmla="*/ 198 w 198"/>
                <a:gd name="T5" fmla="*/ 0 h 170"/>
                <a:gd name="T6" fmla="*/ 198 w 198"/>
                <a:gd name="T7" fmla="*/ 170 h 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31 h 175"/>
                <a:gd name="T2" fmla="*/ 0 w 198"/>
                <a:gd name="T3" fmla="*/ 0 h 175"/>
                <a:gd name="T4" fmla="*/ 198 w 198"/>
                <a:gd name="T5" fmla="*/ 0 h 175"/>
                <a:gd name="T6" fmla="*/ 198 w 198"/>
                <a:gd name="T7" fmla="*/ 175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16 h 181"/>
                <a:gd name="T2" fmla="*/ 0 w 386"/>
                <a:gd name="T3" fmla="*/ 0 h 181"/>
                <a:gd name="T4" fmla="*/ 386 w 386"/>
                <a:gd name="T5" fmla="*/ 0 h 181"/>
                <a:gd name="T6" fmla="*/ 386 w 386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0 h 16"/>
                <a:gd name="T2" fmla="*/ 0 w 544"/>
                <a:gd name="T3" fmla="*/ 0 h 16"/>
                <a:gd name="T4" fmla="*/ 544 w 544"/>
                <a:gd name="T5" fmla="*/ 0 h 16"/>
                <a:gd name="T6" fmla="*/ 544 w 54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18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48 h 48"/>
                <a:gd name="T2" fmla="*/ 0 w 465"/>
                <a:gd name="T3" fmla="*/ 0 h 48"/>
                <a:gd name="T4" fmla="*/ 465 w 465"/>
                <a:gd name="T5" fmla="*/ 0 h 48"/>
                <a:gd name="T6" fmla="*/ 465 w 465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0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255 h 255"/>
                <a:gd name="T2" fmla="*/ 0 w 170"/>
                <a:gd name="T3" fmla="*/ 0 h 255"/>
                <a:gd name="T4" fmla="*/ 170 w 170"/>
                <a:gd name="T5" fmla="*/ 0 h 255"/>
                <a:gd name="T6" fmla="*/ 170 w 170"/>
                <a:gd name="T7" fmla="*/ 117 h 2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58 h 58"/>
                <a:gd name="T2" fmla="*/ 0 w 533"/>
                <a:gd name="T3" fmla="*/ 0 h 58"/>
                <a:gd name="T4" fmla="*/ 533 w 533"/>
                <a:gd name="T5" fmla="*/ 0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43 h 298"/>
                <a:gd name="T2" fmla="*/ 0 w 522"/>
                <a:gd name="T3" fmla="*/ 0 h 298"/>
                <a:gd name="T4" fmla="*/ 522 w 522"/>
                <a:gd name="T5" fmla="*/ 0 h 298"/>
                <a:gd name="T6" fmla="*/ 522 w 522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159 h 372"/>
                <a:gd name="T2" fmla="*/ 0 w 442"/>
                <a:gd name="T3" fmla="*/ 0 h 372"/>
                <a:gd name="T4" fmla="*/ 442 w 442"/>
                <a:gd name="T5" fmla="*/ 0 h 372"/>
                <a:gd name="T6" fmla="*/ 442 w 442"/>
                <a:gd name="T7" fmla="*/ 372 h 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149 h 447"/>
                <a:gd name="T2" fmla="*/ 0 w 374"/>
                <a:gd name="T3" fmla="*/ 0 h 447"/>
                <a:gd name="T4" fmla="*/ 374 w 374"/>
                <a:gd name="T5" fmla="*/ 0 h 447"/>
                <a:gd name="T6" fmla="*/ 374 w 374"/>
                <a:gd name="T7" fmla="*/ 447 h 4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122 h 569"/>
                <a:gd name="T2" fmla="*/ 0 w 301"/>
                <a:gd name="T3" fmla="*/ 0 h 569"/>
                <a:gd name="T4" fmla="*/ 301 w 301"/>
                <a:gd name="T5" fmla="*/ 0 h 569"/>
                <a:gd name="T6" fmla="*/ 301 w 301"/>
                <a:gd name="T7" fmla="*/ 569 h 5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261 h 633"/>
                <a:gd name="T2" fmla="*/ 0 w 335"/>
                <a:gd name="T3" fmla="*/ 0 h 633"/>
                <a:gd name="T4" fmla="*/ 335 w 335"/>
                <a:gd name="T5" fmla="*/ 0 h 633"/>
                <a:gd name="T6" fmla="*/ 335 w 335"/>
                <a:gd name="T7" fmla="*/ 633 h 6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7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1571 w 1571"/>
                <a:gd name="T1" fmla="*/ 1440 h 1504"/>
                <a:gd name="T2" fmla="*/ 1571 w 1571"/>
                <a:gd name="T3" fmla="*/ 0 h 1504"/>
                <a:gd name="T4" fmla="*/ 0 w 1571"/>
                <a:gd name="T5" fmla="*/ 0 h 1504"/>
                <a:gd name="T6" fmla="*/ 0 w 1571"/>
                <a:gd name="T7" fmla="*/ 1504 h 15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939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713"/>
            <a:ext cx="345122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35"/>
          <p:cNvSpPr txBox="1">
            <a:spLocks noChangeArrowheads="1"/>
          </p:cNvSpPr>
          <p:nvPr/>
        </p:nvSpPr>
        <p:spPr bwMode="auto">
          <a:xfrm>
            <a:off x="212725" y="184150"/>
            <a:ext cx="8931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We can look at the dendrogram to determine the “correct” number of clusters. In this case, the two highly separated subtrees are highly suggestive of two clusters. </a:t>
            </a:r>
            <a:r>
              <a:rPr lang="en-US" altLang="en-US" sz="2000" b="0">
                <a:solidFill>
                  <a:srgbClr val="800000"/>
                </a:solidFill>
              </a:rPr>
              <a:t>(Things are rarely this clear cut, unfortunately)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7BA5ED-7DA9-47F6-BCD3-E8802A1BF8B7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60419" name="Group 2"/>
          <p:cNvGrpSpPr>
            <a:grpSpLocks/>
          </p:cNvGrpSpPr>
          <p:nvPr/>
        </p:nvGrpSpPr>
        <p:grpSpPr bwMode="auto">
          <a:xfrm>
            <a:off x="279400" y="2333625"/>
            <a:ext cx="2952750" cy="2705100"/>
            <a:chOff x="3164" y="1404"/>
            <a:chExt cx="2400" cy="2400"/>
          </a:xfrm>
        </p:grpSpPr>
        <p:sp>
          <p:nvSpPr>
            <p:cNvPr id="60457" name="Rectangle 3"/>
            <p:cNvSpPr>
              <a:spLocks noChangeArrowheads="1"/>
            </p:cNvSpPr>
            <p:nvPr/>
          </p:nvSpPr>
          <p:spPr bwMode="auto">
            <a:xfrm>
              <a:off x="31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58" name="Rectangle 4"/>
            <p:cNvSpPr>
              <a:spLocks noChangeArrowheads="1"/>
            </p:cNvSpPr>
            <p:nvPr/>
          </p:nvSpPr>
          <p:spPr bwMode="auto">
            <a:xfrm>
              <a:off x="34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59" name="Rectangle 5"/>
            <p:cNvSpPr>
              <a:spLocks noChangeArrowheads="1"/>
            </p:cNvSpPr>
            <p:nvPr/>
          </p:nvSpPr>
          <p:spPr bwMode="auto">
            <a:xfrm>
              <a:off x="36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0" name="Rectangle 6"/>
            <p:cNvSpPr>
              <a:spLocks noChangeArrowheads="1"/>
            </p:cNvSpPr>
            <p:nvPr/>
          </p:nvSpPr>
          <p:spPr bwMode="auto">
            <a:xfrm>
              <a:off x="38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1" name="Rectangle 7"/>
            <p:cNvSpPr>
              <a:spLocks noChangeArrowheads="1"/>
            </p:cNvSpPr>
            <p:nvPr/>
          </p:nvSpPr>
          <p:spPr bwMode="auto">
            <a:xfrm>
              <a:off x="41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2" name="Rectangle 8"/>
            <p:cNvSpPr>
              <a:spLocks noChangeArrowheads="1"/>
            </p:cNvSpPr>
            <p:nvPr/>
          </p:nvSpPr>
          <p:spPr bwMode="auto">
            <a:xfrm>
              <a:off x="43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3" name="Rectangle 9"/>
            <p:cNvSpPr>
              <a:spLocks noChangeArrowheads="1"/>
            </p:cNvSpPr>
            <p:nvPr/>
          </p:nvSpPr>
          <p:spPr bwMode="auto">
            <a:xfrm>
              <a:off x="46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4" name="Rectangle 10"/>
            <p:cNvSpPr>
              <a:spLocks noChangeArrowheads="1"/>
            </p:cNvSpPr>
            <p:nvPr/>
          </p:nvSpPr>
          <p:spPr bwMode="auto">
            <a:xfrm>
              <a:off x="48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5" name="Rectangle 11"/>
            <p:cNvSpPr>
              <a:spLocks noChangeArrowheads="1"/>
            </p:cNvSpPr>
            <p:nvPr/>
          </p:nvSpPr>
          <p:spPr bwMode="auto">
            <a:xfrm>
              <a:off x="50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6" name="Rectangle 12"/>
            <p:cNvSpPr>
              <a:spLocks noChangeArrowheads="1"/>
            </p:cNvSpPr>
            <p:nvPr/>
          </p:nvSpPr>
          <p:spPr bwMode="auto">
            <a:xfrm>
              <a:off x="53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7" name="Rectangle 13"/>
            <p:cNvSpPr>
              <a:spLocks noChangeArrowheads="1"/>
            </p:cNvSpPr>
            <p:nvPr/>
          </p:nvSpPr>
          <p:spPr bwMode="auto">
            <a:xfrm>
              <a:off x="31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8" name="Rectangle 14"/>
            <p:cNvSpPr>
              <a:spLocks noChangeArrowheads="1"/>
            </p:cNvSpPr>
            <p:nvPr/>
          </p:nvSpPr>
          <p:spPr bwMode="auto">
            <a:xfrm>
              <a:off x="34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9" name="Rectangle 15"/>
            <p:cNvSpPr>
              <a:spLocks noChangeArrowheads="1"/>
            </p:cNvSpPr>
            <p:nvPr/>
          </p:nvSpPr>
          <p:spPr bwMode="auto">
            <a:xfrm>
              <a:off x="36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0" name="Rectangle 16"/>
            <p:cNvSpPr>
              <a:spLocks noChangeArrowheads="1"/>
            </p:cNvSpPr>
            <p:nvPr/>
          </p:nvSpPr>
          <p:spPr bwMode="auto">
            <a:xfrm>
              <a:off x="38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1" name="Rectangle 17"/>
            <p:cNvSpPr>
              <a:spLocks noChangeArrowheads="1"/>
            </p:cNvSpPr>
            <p:nvPr/>
          </p:nvSpPr>
          <p:spPr bwMode="auto">
            <a:xfrm>
              <a:off x="41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2" name="Rectangle 18"/>
            <p:cNvSpPr>
              <a:spLocks noChangeArrowheads="1"/>
            </p:cNvSpPr>
            <p:nvPr/>
          </p:nvSpPr>
          <p:spPr bwMode="auto">
            <a:xfrm>
              <a:off x="43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3" name="Rectangle 19"/>
            <p:cNvSpPr>
              <a:spLocks noChangeArrowheads="1"/>
            </p:cNvSpPr>
            <p:nvPr/>
          </p:nvSpPr>
          <p:spPr bwMode="auto">
            <a:xfrm>
              <a:off x="46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4" name="Rectangle 20"/>
            <p:cNvSpPr>
              <a:spLocks noChangeArrowheads="1"/>
            </p:cNvSpPr>
            <p:nvPr/>
          </p:nvSpPr>
          <p:spPr bwMode="auto">
            <a:xfrm>
              <a:off x="48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5" name="Rectangle 21"/>
            <p:cNvSpPr>
              <a:spLocks noChangeArrowheads="1"/>
            </p:cNvSpPr>
            <p:nvPr/>
          </p:nvSpPr>
          <p:spPr bwMode="auto">
            <a:xfrm>
              <a:off x="50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6" name="Rectangle 22"/>
            <p:cNvSpPr>
              <a:spLocks noChangeArrowheads="1"/>
            </p:cNvSpPr>
            <p:nvPr/>
          </p:nvSpPr>
          <p:spPr bwMode="auto">
            <a:xfrm>
              <a:off x="53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7" name="Rectangle 23"/>
            <p:cNvSpPr>
              <a:spLocks noChangeArrowheads="1"/>
            </p:cNvSpPr>
            <p:nvPr/>
          </p:nvSpPr>
          <p:spPr bwMode="auto">
            <a:xfrm>
              <a:off x="31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8" name="Rectangle 24"/>
            <p:cNvSpPr>
              <a:spLocks noChangeArrowheads="1"/>
            </p:cNvSpPr>
            <p:nvPr/>
          </p:nvSpPr>
          <p:spPr bwMode="auto">
            <a:xfrm>
              <a:off x="34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9" name="Rectangle 25"/>
            <p:cNvSpPr>
              <a:spLocks noChangeArrowheads="1"/>
            </p:cNvSpPr>
            <p:nvPr/>
          </p:nvSpPr>
          <p:spPr bwMode="auto">
            <a:xfrm>
              <a:off x="36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0" name="Rectangle 26"/>
            <p:cNvSpPr>
              <a:spLocks noChangeArrowheads="1"/>
            </p:cNvSpPr>
            <p:nvPr/>
          </p:nvSpPr>
          <p:spPr bwMode="auto">
            <a:xfrm>
              <a:off x="38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1" name="Rectangle 27"/>
            <p:cNvSpPr>
              <a:spLocks noChangeArrowheads="1"/>
            </p:cNvSpPr>
            <p:nvPr/>
          </p:nvSpPr>
          <p:spPr bwMode="auto">
            <a:xfrm>
              <a:off x="41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2" name="Rectangle 28"/>
            <p:cNvSpPr>
              <a:spLocks noChangeArrowheads="1"/>
            </p:cNvSpPr>
            <p:nvPr/>
          </p:nvSpPr>
          <p:spPr bwMode="auto">
            <a:xfrm>
              <a:off x="43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3" name="Rectangle 29"/>
            <p:cNvSpPr>
              <a:spLocks noChangeArrowheads="1"/>
            </p:cNvSpPr>
            <p:nvPr/>
          </p:nvSpPr>
          <p:spPr bwMode="auto">
            <a:xfrm>
              <a:off x="46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4" name="Rectangle 30"/>
            <p:cNvSpPr>
              <a:spLocks noChangeArrowheads="1"/>
            </p:cNvSpPr>
            <p:nvPr/>
          </p:nvSpPr>
          <p:spPr bwMode="auto">
            <a:xfrm>
              <a:off x="48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5" name="Rectangle 31"/>
            <p:cNvSpPr>
              <a:spLocks noChangeArrowheads="1"/>
            </p:cNvSpPr>
            <p:nvPr/>
          </p:nvSpPr>
          <p:spPr bwMode="auto">
            <a:xfrm>
              <a:off x="50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6" name="Rectangle 32"/>
            <p:cNvSpPr>
              <a:spLocks noChangeArrowheads="1"/>
            </p:cNvSpPr>
            <p:nvPr/>
          </p:nvSpPr>
          <p:spPr bwMode="auto">
            <a:xfrm>
              <a:off x="53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7" name="Rectangle 33"/>
            <p:cNvSpPr>
              <a:spLocks noChangeArrowheads="1"/>
            </p:cNvSpPr>
            <p:nvPr/>
          </p:nvSpPr>
          <p:spPr bwMode="auto">
            <a:xfrm>
              <a:off x="31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8" name="Rectangle 34"/>
            <p:cNvSpPr>
              <a:spLocks noChangeArrowheads="1"/>
            </p:cNvSpPr>
            <p:nvPr/>
          </p:nvSpPr>
          <p:spPr bwMode="auto">
            <a:xfrm>
              <a:off x="34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9" name="Rectangle 35"/>
            <p:cNvSpPr>
              <a:spLocks noChangeArrowheads="1"/>
            </p:cNvSpPr>
            <p:nvPr/>
          </p:nvSpPr>
          <p:spPr bwMode="auto">
            <a:xfrm>
              <a:off x="36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0" name="Rectangle 36"/>
            <p:cNvSpPr>
              <a:spLocks noChangeArrowheads="1"/>
            </p:cNvSpPr>
            <p:nvPr/>
          </p:nvSpPr>
          <p:spPr bwMode="auto">
            <a:xfrm>
              <a:off x="38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1" name="Rectangle 37"/>
            <p:cNvSpPr>
              <a:spLocks noChangeArrowheads="1"/>
            </p:cNvSpPr>
            <p:nvPr/>
          </p:nvSpPr>
          <p:spPr bwMode="auto">
            <a:xfrm>
              <a:off x="41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2" name="Rectangle 38"/>
            <p:cNvSpPr>
              <a:spLocks noChangeArrowheads="1"/>
            </p:cNvSpPr>
            <p:nvPr/>
          </p:nvSpPr>
          <p:spPr bwMode="auto">
            <a:xfrm>
              <a:off x="43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3" name="Rectangle 39"/>
            <p:cNvSpPr>
              <a:spLocks noChangeArrowheads="1"/>
            </p:cNvSpPr>
            <p:nvPr/>
          </p:nvSpPr>
          <p:spPr bwMode="auto">
            <a:xfrm>
              <a:off x="46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4" name="Rectangle 40"/>
            <p:cNvSpPr>
              <a:spLocks noChangeArrowheads="1"/>
            </p:cNvSpPr>
            <p:nvPr/>
          </p:nvSpPr>
          <p:spPr bwMode="auto">
            <a:xfrm>
              <a:off x="48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5" name="Rectangle 41"/>
            <p:cNvSpPr>
              <a:spLocks noChangeArrowheads="1"/>
            </p:cNvSpPr>
            <p:nvPr/>
          </p:nvSpPr>
          <p:spPr bwMode="auto">
            <a:xfrm>
              <a:off x="50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6" name="Rectangle 42"/>
            <p:cNvSpPr>
              <a:spLocks noChangeArrowheads="1"/>
            </p:cNvSpPr>
            <p:nvPr/>
          </p:nvSpPr>
          <p:spPr bwMode="auto">
            <a:xfrm>
              <a:off x="53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7" name="Rectangle 43"/>
            <p:cNvSpPr>
              <a:spLocks noChangeArrowheads="1"/>
            </p:cNvSpPr>
            <p:nvPr/>
          </p:nvSpPr>
          <p:spPr bwMode="auto">
            <a:xfrm>
              <a:off x="31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8" name="Rectangle 44"/>
            <p:cNvSpPr>
              <a:spLocks noChangeArrowheads="1"/>
            </p:cNvSpPr>
            <p:nvPr/>
          </p:nvSpPr>
          <p:spPr bwMode="auto">
            <a:xfrm>
              <a:off x="34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9" name="Rectangle 45"/>
            <p:cNvSpPr>
              <a:spLocks noChangeArrowheads="1"/>
            </p:cNvSpPr>
            <p:nvPr/>
          </p:nvSpPr>
          <p:spPr bwMode="auto">
            <a:xfrm>
              <a:off x="36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0" name="Rectangle 46"/>
            <p:cNvSpPr>
              <a:spLocks noChangeArrowheads="1"/>
            </p:cNvSpPr>
            <p:nvPr/>
          </p:nvSpPr>
          <p:spPr bwMode="auto">
            <a:xfrm>
              <a:off x="38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1" name="Rectangle 47"/>
            <p:cNvSpPr>
              <a:spLocks noChangeArrowheads="1"/>
            </p:cNvSpPr>
            <p:nvPr/>
          </p:nvSpPr>
          <p:spPr bwMode="auto">
            <a:xfrm>
              <a:off x="41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2" name="Rectangle 48"/>
            <p:cNvSpPr>
              <a:spLocks noChangeArrowheads="1"/>
            </p:cNvSpPr>
            <p:nvPr/>
          </p:nvSpPr>
          <p:spPr bwMode="auto">
            <a:xfrm>
              <a:off x="43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3" name="Rectangle 49"/>
            <p:cNvSpPr>
              <a:spLocks noChangeArrowheads="1"/>
            </p:cNvSpPr>
            <p:nvPr/>
          </p:nvSpPr>
          <p:spPr bwMode="auto">
            <a:xfrm>
              <a:off x="46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4" name="Rectangle 50"/>
            <p:cNvSpPr>
              <a:spLocks noChangeArrowheads="1"/>
            </p:cNvSpPr>
            <p:nvPr/>
          </p:nvSpPr>
          <p:spPr bwMode="auto">
            <a:xfrm>
              <a:off x="48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5" name="Rectangle 51"/>
            <p:cNvSpPr>
              <a:spLocks noChangeArrowheads="1"/>
            </p:cNvSpPr>
            <p:nvPr/>
          </p:nvSpPr>
          <p:spPr bwMode="auto">
            <a:xfrm>
              <a:off x="50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6" name="Rectangle 52"/>
            <p:cNvSpPr>
              <a:spLocks noChangeArrowheads="1"/>
            </p:cNvSpPr>
            <p:nvPr/>
          </p:nvSpPr>
          <p:spPr bwMode="auto">
            <a:xfrm>
              <a:off x="53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7" name="Rectangle 53"/>
            <p:cNvSpPr>
              <a:spLocks noChangeArrowheads="1"/>
            </p:cNvSpPr>
            <p:nvPr/>
          </p:nvSpPr>
          <p:spPr bwMode="auto">
            <a:xfrm>
              <a:off x="31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8" name="Rectangle 54"/>
            <p:cNvSpPr>
              <a:spLocks noChangeArrowheads="1"/>
            </p:cNvSpPr>
            <p:nvPr/>
          </p:nvSpPr>
          <p:spPr bwMode="auto">
            <a:xfrm>
              <a:off x="34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9" name="Rectangle 55"/>
            <p:cNvSpPr>
              <a:spLocks noChangeArrowheads="1"/>
            </p:cNvSpPr>
            <p:nvPr/>
          </p:nvSpPr>
          <p:spPr bwMode="auto">
            <a:xfrm>
              <a:off x="36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0" name="Rectangle 56"/>
            <p:cNvSpPr>
              <a:spLocks noChangeArrowheads="1"/>
            </p:cNvSpPr>
            <p:nvPr/>
          </p:nvSpPr>
          <p:spPr bwMode="auto">
            <a:xfrm>
              <a:off x="38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1" name="Rectangle 57"/>
            <p:cNvSpPr>
              <a:spLocks noChangeArrowheads="1"/>
            </p:cNvSpPr>
            <p:nvPr/>
          </p:nvSpPr>
          <p:spPr bwMode="auto">
            <a:xfrm>
              <a:off x="41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2" name="Rectangle 58"/>
            <p:cNvSpPr>
              <a:spLocks noChangeArrowheads="1"/>
            </p:cNvSpPr>
            <p:nvPr/>
          </p:nvSpPr>
          <p:spPr bwMode="auto">
            <a:xfrm>
              <a:off x="43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3" name="Rectangle 59"/>
            <p:cNvSpPr>
              <a:spLocks noChangeArrowheads="1"/>
            </p:cNvSpPr>
            <p:nvPr/>
          </p:nvSpPr>
          <p:spPr bwMode="auto">
            <a:xfrm>
              <a:off x="46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4" name="Rectangle 60"/>
            <p:cNvSpPr>
              <a:spLocks noChangeArrowheads="1"/>
            </p:cNvSpPr>
            <p:nvPr/>
          </p:nvSpPr>
          <p:spPr bwMode="auto">
            <a:xfrm>
              <a:off x="48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5" name="Rectangle 61"/>
            <p:cNvSpPr>
              <a:spLocks noChangeArrowheads="1"/>
            </p:cNvSpPr>
            <p:nvPr/>
          </p:nvSpPr>
          <p:spPr bwMode="auto">
            <a:xfrm>
              <a:off x="50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6" name="Rectangle 62"/>
            <p:cNvSpPr>
              <a:spLocks noChangeArrowheads="1"/>
            </p:cNvSpPr>
            <p:nvPr/>
          </p:nvSpPr>
          <p:spPr bwMode="auto">
            <a:xfrm>
              <a:off x="53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7" name="Rectangle 63"/>
            <p:cNvSpPr>
              <a:spLocks noChangeArrowheads="1"/>
            </p:cNvSpPr>
            <p:nvPr/>
          </p:nvSpPr>
          <p:spPr bwMode="auto">
            <a:xfrm>
              <a:off x="31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8" name="Rectangle 64"/>
            <p:cNvSpPr>
              <a:spLocks noChangeArrowheads="1"/>
            </p:cNvSpPr>
            <p:nvPr/>
          </p:nvSpPr>
          <p:spPr bwMode="auto">
            <a:xfrm>
              <a:off x="34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9" name="Rectangle 65"/>
            <p:cNvSpPr>
              <a:spLocks noChangeArrowheads="1"/>
            </p:cNvSpPr>
            <p:nvPr/>
          </p:nvSpPr>
          <p:spPr bwMode="auto">
            <a:xfrm>
              <a:off x="36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0" name="Rectangle 66"/>
            <p:cNvSpPr>
              <a:spLocks noChangeArrowheads="1"/>
            </p:cNvSpPr>
            <p:nvPr/>
          </p:nvSpPr>
          <p:spPr bwMode="auto">
            <a:xfrm>
              <a:off x="38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1" name="Rectangle 67"/>
            <p:cNvSpPr>
              <a:spLocks noChangeArrowheads="1"/>
            </p:cNvSpPr>
            <p:nvPr/>
          </p:nvSpPr>
          <p:spPr bwMode="auto">
            <a:xfrm>
              <a:off x="41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2" name="Rectangle 68"/>
            <p:cNvSpPr>
              <a:spLocks noChangeArrowheads="1"/>
            </p:cNvSpPr>
            <p:nvPr/>
          </p:nvSpPr>
          <p:spPr bwMode="auto">
            <a:xfrm>
              <a:off x="43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3" name="Rectangle 69"/>
            <p:cNvSpPr>
              <a:spLocks noChangeArrowheads="1"/>
            </p:cNvSpPr>
            <p:nvPr/>
          </p:nvSpPr>
          <p:spPr bwMode="auto">
            <a:xfrm>
              <a:off x="46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4" name="Rectangle 70"/>
            <p:cNvSpPr>
              <a:spLocks noChangeArrowheads="1"/>
            </p:cNvSpPr>
            <p:nvPr/>
          </p:nvSpPr>
          <p:spPr bwMode="auto">
            <a:xfrm>
              <a:off x="48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5" name="Rectangle 71"/>
            <p:cNvSpPr>
              <a:spLocks noChangeArrowheads="1"/>
            </p:cNvSpPr>
            <p:nvPr/>
          </p:nvSpPr>
          <p:spPr bwMode="auto">
            <a:xfrm>
              <a:off x="50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6" name="Rectangle 72"/>
            <p:cNvSpPr>
              <a:spLocks noChangeArrowheads="1"/>
            </p:cNvSpPr>
            <p:nvPr/>
          </p:nvSpPr>
          <p:spPr bwMode="auto">
            <a:xfrm>
              <a:off x="53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7" name="Rectangle 73"/>
            <p:cNvSpPr>
              <a:spLocks noChangeArrowheads="1"/>
            </p:cNvSpPr>
            <p:nvPr/>
          </p:nvSpPr>
          <p:spPr bwMode="auto">
            <a:xfrm>
              <a:off x="31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8" name="Rectangle 74"/>
            <p:cNvSpPr>
              <a:spLocks noChangeArrowheads="1"/>
            </p:cNvSpPr>
            <p:nvPr/>
          </p:nvSpPr>
          <p:spPr bwMode="auto">
            <a:xfrm>
              <a:off x="34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9" name="Rectangle 75"/>
            <p:cNvSpPr>
              <a:spLocks noChangeArrowheads="1"/>
            </p:cNvSpPr>
            <p:nvPr/>
          </p:nvSpPr>
          <p:spPr bwMode="auto">
            <a:xfrm>
              <a:off x="36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0" name="Rectangle 76"/>
            <p:cNvSpPr>
              <a:spLocks noChangeArrowheads="1"/>
            </p:cNvSpPr>
            <p:nvPr/>
          </p:nvSpPr>
          <p:spPr bwMode="auto">
            <a:xfrm>
              <a:off x="38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1" name="Rectangle 77"/>
            <p:cNvSpPr>
              <a:spLocks noChangeArrowheads="1"/>
            </p:cNvSpPr>
            <p:nvPr/>
          </p:nvSpPr>
          <p:spPr bwMode="auto">
            <a:xfrm>
              <a:off x="41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2" name="Rectangle 78"/>
            <p:cNvSpPr>
              <a:spLocks noChangeArrowheads="1"/>
            </p:cNvSpPr>
            <p:nvPr/>
          </p:nvSpPr>
          <p:spPr bwMode="auto">
            <a:xfrm>
              <a:off x="43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3" name="Rectangle 79"/>
            <p:cNvSpPr>
              <a:spLocks noChangeArrowheads="1"/>
            </p:cNvSpPr>
            <p:nvPr/>
          </p:nvSpPr>
          <p:spPr bwMode="auto">
            <a:xfrm>
              <a:off x="46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4" name="Rectangle 80"/>
            <p:cNvSpPr>
              <a:spLocks noChangeArrowheads="1"/>
            </p:cNvSpPr>
            <p:nvPr/>
          </p:nvSpPr>
          <p:spPr bwMode="auto">
            <a:xfrm>
              <a:off x="48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5" name="Rectangle 81"/>
            <p:cNvSpPr>
              <a:spLocks noChangeArrowheads="1"/>
            </p:cNvSpPr>
            <p:nvPr/>
          </p:nvSpPr>
          <p:spPr bwMode="auto">
            <a:xfrm>
              <a:off x="50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6" name="Rectangle 82"/>
            <p:cNvSpPr>
              <a:spLocks noChangeArrowheads="1"/>
            </p:cNvSpPr>
            <p:nvPr/>
          </p:nvSpPr>
          <p:spPr bwMode="auto">
            <a:xfrm>
              <a:off x="53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7" name="Rectangle 83"/>
            <p:cNvSpPr>
              <a:spLocks noChangeArrowheads="1"/>
            </p:cNvSpPr>
            <p:nvPr/>
          </p:nvSpPr>
          <p:spPr bwMode="auto">
            <a:xfrm>
              <a:off x="31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8" name="Rectangle 84"/>
            <p:cNvSpPr>
              <a:spLocks noChangeArrowheads="1"/>
            </p:cNvSpPr>
            <p:nvPr/>
          </p:nvSpPr>
          <p:spPr bwMode="auto">
            <a:xfrm>
              <a:off x="34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9" name="Rectangle 85"/>
            <p:cNvSpPr>
              <a:spLocks noChangeArrowheads="1"/>
            </p:cNvSpPr>
            <p:nvPr/>
          </p:nvSpPr>
          <p:spPr bwMode="auto">
            <a:xfrm>
              <a:off x="36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0" name="Rectangle 86"/>
            <p:cNvSpPr>
              <a:spLocks noChangeArrowheads="1"/>
            </p:cNvSpPr>
            <p:nvPr/>
          </p:nvSpPr>
          <p:spPr bwMode="auto">
            <a:xfrm>
              <a:off x="38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1" name="Rectangle 87"/>
            <p:cNvSpPr>
              <a:spLocks noChangeArrowheads="1"/>
            </p:cNvSpPr>
            <p:nvPr/>
          </p:nvSpPr>
          <p:spPr bwMode="auto">
            <a:xfrm>
              <a:off x="41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2" name="Rectangle 88"/>
            <p:cNvSpPr>
              <a:spLocks noChangeArrowheads="1"/>
            </p:cNvSpPr>
            <p:nvPr/>
          </p:nvSpPr>
          <p:spPr bwMode="auto">
            <a:xfrm>
              <a:off x="43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3" name="Rectangle 89"/>
            <p:cNvSpPr>
              <a:spLocks noChangeArrowheads="1"/>
            </p:cNvSpPr>
            <p:nvPr/>
          </p:nvSpPr>
          <p:spPr bwMode="auto">
            <a:xfrm>
              <a:off x="46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4" name="Rectangle 90"/>
            <p:cNvSpPr>
              <a:spLocks noChangeArrowheads="1"/>
            </p:cNvSpPr>
            <p:nvPr/>
          </p:nvSpPr>
          <p:spPr bwMode="auto">
            <a:xfrm>
              <a:off x="48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5" name="Rectangle 91"/>
            <p:cNvSpPr>
              <a:spLocks noChangeArrowheads="1"/>
            </p:cNvSpPr>
            <p:nvPr/>
          </p:nvSpPr>
          <p:spPr bwMode="auto">
            <a:xfrm>
              <a:off x="50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6" name="Rectangle 92"/>
            <p:cNvSpPr>
              <a:spLocks noChangeArrowheads="1"/>
            </p:cNvSpPr>
            <p:nvPr/>
          </p:nvSpPr>
          <p:spPr bwMode="auto">
            <a:xfrm>
              <a:off x="53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7" name="Rectangle 93"/>
            <p:cNvSpPr>
              <a:spLocks noChangeArrowheads="1"/>
            </p:cNvSpPr>
            <p:nvPr/>
          </p:nvSpPr>
          <p:spPr bwMode="auto">
            <a:xfrm>
              <a:off x="31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8" name="Rectangle 94"/>
            <p:cNvSpPr>
              <a:spLocks noChangeArrowheads="1"/>
            </p:cNvSpPr>
            <p:nvPr/>
          </p:nvSpPr>
          <p:spPr bwMode="auto">
            <a:xfrm>
              <a:off x="34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9" name="Rectangle 95"/>
            <p:cNvSpPr>
              <a:spLocks noChangeArrowheads="1"/>
            </p:cNvSpPr>
            <p:nvPr/>
          </p:nvSpPr>
          <p:spPr bwMode="auto">
            <a:xfrm>
              <a:off x="36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0" name="Rectangle 96"/>
            <p:cNvSpPr>
              <a:spLocks noChangeArrowheads="1"/>
            </p:cNvSpPr>
            <p:nvPr/>
          </p:nvSpPr>
          <p:spPr bwMode="auto">
            <a:xfrm>
              <a:off x="38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1" name="Rectangle 97"/>
            <p:cNvSpPr>
              <a:spLocks noChangeArrowheads="1"/>
            </p:cNvSpPr>
            <p:nvPr/>
          </p:nvSpPr>
          <p:spPr bwMode="auto">
            <a:xfrm>
              <a:off x="41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2" name="Rectangle 98"/>
            <p:cNvSpPr>
              <a:spLocks noChangeArrowheads="1"/>
            </p:cNvSpPr>
            <p:nvPr/>
          </p:nvSpPr>
          <p:spPr bwMode="auto">
            <a:xfrm>
              <a:off x="43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3" name="Rectangle 99"/>
            <p:cNvSpPr>
              <a:spLocks noChangeArrowheads="1"/>
            </p:cNvSpPr>
            <p:nvPr/>
          </p:nvSpPr>
          <p:spPr bwMode="auto">
            <a:xfrm>
              <a:off x="46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4" name="Rectangle 100"/>
            <p:cNvSpPr>
              <a:spLocks noChangeArrowheads="1"/>
            </p:cNvSpPr>
            <p:nvPr/>
          </p:nvSpPr>
          <p:spPr bwMode="auto">
            <a:xfrm>
              <a:off x="48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5" name="Rectangle 101"/>
            <p:cNvSpPr>
              <a:spLocks noChangeArrowheads="1"/>
            </p:cNvSpPr>
            <p:nvPr/>
          </p:nvSpPr>
          <p:spPr bwMode="auto">
            <a:xfrm>
              <a:off x="50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6" name="Rectangle 102"/>
            <p:cNvSpPr>
              <a:spLocks noChangeArrowheads="1"/>
            </p:cNvSpPr>
            <p:nvPr/>
          </p:nvSpPr>
          <p:spPr bwMode="auto">
            <a:xfrm>
              <a:off x="53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7" name="Line 103"/>
            <p:cNvSpPr>
              <a:spLocks noChangeShapeType="1"/>
            </p:cNvSpPr>
            <p:nvPr/>
          </p:nvSpPr>
          <p:spPr bwMode="auto">
            <a:xfrm>
              <a:off x="3164" y="3804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58" name="Line 104"/>
            <p:cNvSpPr>
              <a:spLocks noChangeShapeType="1"/>
            </p:cNvSpPr>
            <p:nvPr/>
          </p:nvSpPr>
          <p:spPr bwMode="auto">
            <a:xfrm flipV="1">
              <a:off x="3164" y="1404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59" name="Oval 105"/>
            <p:cNvSpPr>
              <a:spLocks noChangeArrowheads="1"/>
            </p:cNvSpPr>
            <p:nvPr/>
          </p:nvSpPr>
          <p:spPr bwMode="auto">
            <a:xfrm>
              <a:off x="3404" y="298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0" name="Oval 106"/>
            <p:cNvSpPr>
              <a:spLocks noChangeArrowheads="1"/>
            </p:cNvSpPr>
            <p:nvPr/>
          </p:nvSpPr>
          <p:spPr bwMode="auto">
            <a:xfrm>
              <a:off x="3788" y="332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1" name="Rectangle 107"/>
            <p:cNvSpPr>
              <a:spLocks noChangeArrowheads="1"/>
            </p:cNvSpPr>
            <p:nvPr/>
          </p:nvSpPr>
          <p:spPr bwMode="auto">
            <a:xfrm>
              <a:off x="5242" y="170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2" name="Rectangle 108"/>
            <p:cNvSpPr>
              <a:spLocks noChangeArrowheads="1"/>
            </p:cNvSpPr>
            <p:nvPr/>
          </p:nvSpPr>
          <p:spPr bwMode="auto">
            <a:xfrm>
              <a:off x="4673" y="212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3" name="Rectangle 109"/>
            <p:cNvSpPr>
              <a:spLocks noChangeArrowheads="1"/>
            </p:cNvSpPr>
            <p:nvPr/>
          </p:nvSpPr>
          <p:spPr bwMode="auto">
            <a:xfrm>
              <a:off x="5036" y="154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4" name="Rectangle 110"/>
            <p:cNvSpPr>
              <a:spLocks noChangeArrowheads="1"/>
            </p:cNvSpPr>
            <p:nvPr/>
          </p:nvSpPr>
          <p:spPr bwMode="auto">
            <a:xfrm>
              <a:off x="5132" y="217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5" name="Rectangle 111"/>
            <p:cNvSpPr>
              <a:spLocks noChangeArrowheads="1"/>
            </p:cNvSpPr>
            <p:nvPr/>
          </p:nvSpPr>
          <p:spPr bwMode="auto">
            <a:xfrm>
              <a:off x="5465" y="2695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6" name="Oval 112"/>
            <p:cNvSpPr>
              <a:spLocks noChangeArrowheads="1"/>
            </p:cNvSpPr>
            <p:nvPr/>
          </p:nvSpPr>
          <p:spPr bwMode="auto">
            <a:xfrm>
              <a:off x="3507" y="25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7" name="Oval 113"/>
            <p:cNvSpPr>
              <a:spLocks noChangeArrowheads="1"/>
            </p:cNvSpPr>
            <p:nvPr/>
          </p:nvSpPr>
          <p:spPr bwMode="auto">
            <a:xfrm>
              <a:off x="3260" y="351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8" name="Oval 114"/>
            <p:cNvSpPr>
              <a:spLocks noChangeArrowheads="1"/>
            </p:cNvSpPr>
            <p:nvPr/>
          </p:nvSpPr>
          <p:spPr bwMode="auto">
            <a:xfrm>
              <a:off x="3308" y="265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9" name="Oval 115"/>
            <p:cNvSpPr>
              <a:spLocks noChangeArrowheads="1"/>
            </p:cNvSpPr>
            <p:nvPr/>
          </p:nvSpPr>
          <p:spPr bwMode="auto">
            <a:xfrm>
              <a:off x="3692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0" name="Oval 116"/>
            <p:cNvSpPr>
              <a:spLocks noChangeArrowheads="1"/>
            </p:cNvSpPr>
            <p:nvPr/>
          </p:nvSpPr>
          <p:spPr bwMode="auto">
            <a:xfrm>
              <a:off x="3452" y="322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1" name="Oval 117"/>
            <p:cNvSpPr>
              <a:spLocks noChangeArrowheads="1"/>
            </p:cNvSpPr>
            <p:nvPr/>
          </p:nvSpPr>
          <p:spPr bwMode="auto">
            <a:xfrm>
              <a:off x="3548" y="342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2" name="Oval 118"/>
            <p:cNvSpPr>
              <a:spLocks noChangeArrowheads="1"/>
            </p:cNvSpPr>
            <p:nvPr/>
          </p:nvSpPr>
          <p:spPr bwMode="auto">
            <a:xfrm>
              <a:off x="3836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3" name="Oval 119"/>
            <p:cNvSpPr>
              <a:spLocks noChangeArrowheads="1"/>
            </p:cNvSpPr>
            <p:nvPr/>
          </p:nvSpPr>
          <p:spPr bwMode="auto">
            <a:xfrm>
              <a:off x="3356" y="241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4" name="Oval 120"/>
            <p:cNvSpPr>
              <a:spLocks noChangeArrowheads="1"/>
            </p:cNvSpPr>
            <p:nvPr/>
          </p:nvSpPr>
          <p:spPr bwMode="auto">
            <a:xfrm>
              <a:off x="3636" y="235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5" name="Oval 121"/>
            <p:cNvSpPr>
              <a:spLocks noChangeArrowheads="1"/>
            </p:cNvSpPr>
            <p:nvPr/>
          </p:nvSpPr>
          <p:spPr bwMode="auto">
            <a:xfrm>
              <a:off x="3452" y="28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6" name="Oval 122"/>
            <p:cNvSpPr>
              <a:spLocks noChangeArrowheads="1"/>
            </p:cNvSpPr>
            <p:nvPr/>
          </p:nvSpPr>
          <p:spPr bwMode="auto">
            <a:xfrm>
              <a:off x="3644" y="284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7" name="Oval 123"/>
            <p:cNvSpPr>
              <a:spLocks noChangeArrowheads="1"/>
            </p:cNvSpPr>
            <p:nvPr/>
          </p:nvSpPr>
          <p:spPr bwMode="auto">
            <a:xfrm>
              <a:off x="3260" y="318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8" name="Oval 124"/>
            <p:cNvSpPr>
              <a:spLocks noChangeArrowheads="1"/>
            </p:cNvSpPr>
            <p:nvPr/>
          </p:nvSpPr>
          <p:spPr bwMode="auto">
            <a:xfrm>
              <a:off x="3596" y="313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9" name="Oval 125"/>
            <p:cNvSpPr>
              <a:spLocks noChangeArrowheads="1"/>
            </p:cNvSpPr>
            <p:nvPr/>
          </p:nvSpPr>
          <p:spPr bwMode="auto">
            <a:xfrm>
              <a:off x="3260" y="207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0" name="Oval 126"/>
            <p:cNvSpPr>
              <a:spLocks noChangeArrowheads="1"/>
            </p:cNvSpPr>
            <p:nvPr/>
          </p:nvSpPr>
          <p:spPr bwMode="auto">
            <a:xfrm>
              <a:off x="3500" y="274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1" name="Oval 127"/>
            <p:cNvSpPr>
              <a:spLocks noChangeArrowheads="1"/>
            </p:cNvSpPr>
            <p:nvPr/>
          </p:nvSpPr>
          <p:spPr bwMode="auto">
            <a:xfrm>
              <a:off x="3788" y="308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2" name="Rectangle 128"/>
            <p:cNvSpPr>
              <a:spLocks noChangeArrowheads="1"/>
            </p:cNvSpPr>
            <p:nvPr/>
          </p:nvSpPr>
          <p:spPr bwMode="auto">
            <a:xfrm>
              <a:off x="4988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3" name="Rectangle 129"/>
            <p:cNvSpPr>
              <a:spLocks noChangeArrowheads="1"/>
            </p:cNvSpPr>
            <p:nvPr/>
          </p:nvSpPr>
          <p:spPr bwMode="auto">
            <a:xfrm>
              <a:off x="4892" y="222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4" name="Rectangle 130"/>
            <p:cNvSpPr>
              <a:spLocks noChangeArrowheads="1"/>
            </p:cNvSpPr>
            <p:nvPr/>
          </p:nvSpPr>
          <p:spPr bwMode="auto">
            <a:xfrm>
              <a:off x="4748" y="198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5" name="Rectangle 131"/>
            <p:cNvSpPr>
              <a:spLocks noChangeArrowheads="1"/>
            </p:cNvSpPr>
            <p:nvPr/>
          </p:nvSpPr>
          <p:spPr bwMode="auto">
            <a:xfrm>
              <a:off x="4748" y="226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6" name="Rectangle 132"/>
            <p:cNvSpPr>
              <a:spLocks noChangeArrowheads="1"/>
            </p:cNvSpPr>
            <p:nvPr/>
          </p:nvSpPr>
          <p:spPr bwMode="auto">
            <a:xfrm>
              <a:off x="5084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7" name="Rectangle 133"/>
            <p:cNvSpPr>
              <a:spLocks noChangeArrowheads="1"/>
            </p:cNvSpPr>
            <p:nvPr/>
          </p:nvSpPr>
          <p:spPr bwMode="auto">
            <a:xfrm>
              <a:off x="5180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8" name="Rectangle 134"/>
            <p:cNvSpPr>
              <a:spLocks noChangeArrowheads="1"/>
            </p:cNvSpPr>
            <p:nvPr/>
          </p:nvSpPr>
          <p:spPr bwMode="auto">
            <a:xfrm>
              <a:off x="4748" y="145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9" name="Rectangle 135"/>
            <p:cNvSpPr>
              <a:spLocks noChangeArrowheads="1"/>
            </p:cNvSpPr>
            <p:nvPr/>
          </p:nvSpPr>
          <p:spPr bwMode="auto">
            <a:xfrm>
              <a:off x="5372" y="140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0" name="Rectangle 136"/>
            <p:cNvSpPr>
              <a:spLocks noChangeArrowheads="1"/>
            </p:cNvSpPr>
            <p:nvPr/>
          </p:nvSpPr>
          <p:spPr bwMode="auto">
            <a:xfrm>
              <a:off x="4769" y="171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1" name="Rectangle 137"/>
            <p:cNvSpPr>
              <a:spLocks noChangeArrowheads="1"/>
            </p:cNvSpPr>
            <p:nvPr/>
          </p:nvSpPr>
          <p:spPr bwMode="auto">
            <a:xfrm>
              <a:off x="5180" y="236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2" name="Rectangle 138"/>
            <p:cNvSpPr>
              <a:spLocks noChangeArrowheads="1"/>
            </p:cNvSpPr>
            <p:nvPr/>
          </p:nvSpPr>
          <p:spPr bwMode="auto">
            <a:xfrm>
              <a:off x="5132" y="174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3" name="Rectangle 139"/>
            <p:cNvSpPr>
              <a:spLocks noChangeArrowheads="1"/>
            </p:cNvSpPr>
            <p:nvPr/>
          </p:nvSpPr>
          <p:spPr bwMode="auto">
            <a:xfrm>
              <a:off x="4844" y="183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4" name="Rectangle 140"/>
            <p:cNvSpPr>
              <a:spLocks noChangeArrowheads="1"/>
            </p:cNvSpPr>
            <p:nvPr/>
          </p:nvSpPr>
          <p:spPr bwMode="auto">
            <a:xfrm>
              <a:off x="4556" y="193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5" name="Rectangle 141"/>
            <p:cNvSpPr>
              <a:spLocks noChangeArrowheads="1"/>
            </p:cNvSpPr>
            <p:nvPr/>
          </p:nvSpPr>
          <p:spPr bwMode="auto">
            <a:xfrm>
              <a:off x="5372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6" name="Rectangle 142"/>
            <p:cNvSpPr>
              <a:spLocks noChangeArrowheads="1"/>
            </p:cNvSpPr>
            <p:nvPr/>
          </p:nvSpPr>
          <p:spPr bwMode="auto">
            <a:xfrm>
              <a:off x="4940" y="241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7" name="Rectangle 143"/>
            <p:cNvSpPr>
              <a:spLocks noChangeArrowheads="1"/>
            </p:cNvSpPr>
            <p:nvPr/>
          </p:nvSpPr>
          <p:spPr bwMode="auto">
            <a:xfrm>
              <a:off x="5324" y="246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8" name="Oval 144"/>
            <p:cNvSpPr>
              <a:spLocks noChangeArrowheads="1"/>
            </p:cNvSpPr>
            <p:nvPr/>
          </p:nvSpPr>
          <p:spPr bwMode="auto">
            <a:xfrm>
              <a:off x="3931" y="29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9" name="Oval 145"/>
            <p:cNvSpPr>
              <a:spLocks noChangeArrowheads="1"/>
            </p:cNvSpPr>
            <p:nvPr/>
          </p:nvSpPr>
          <p:spPr bwMode="auto">
            <a:xfrm>
              <a:off x="3731" y="2599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0" name="Oval 146"/>
            <p:cNvSpPr>
              <a:spLocks noChangeArrowheads="1"/>
            </p:cNvSpPr>
            <p:nvPr/>
          </p:nvSpPr>
          <p:spPr bwMode="auto">
            <a:xfrm>
              <a:off x="3806" y="280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1" name="Oval 147"/>
            <p:cNvSpPr>
              <a:spLocks noChangeArrowheads="1"/>
            </p:cNvSpPr>
            <p:nvPr/>
          </p:nvSpPr>
          <p:spPr bwMode="auto">
            <a:xfrm>
              <a:off x="4018" y="280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2" name="Oval 148"/>
            <p:cNvSpPr>
              <a:spLocks noChangeArrowheads="1"/>
            </p:cNvSpPr>
            <p:nvPr/>
          </p:nvSpPr>
          <p:spPr bwMode="auto">
            <a:xfrm>
              <a:off x="3940" y="315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3" name="Oval 149"/>
            <p:cNvSpPr>
              <a:spLocks noChangeArrowheads="1"/>
            </p:cNvSpPr>
            <p:nvPr/>
          </p:nvSpPr>
          <p:spPr bwMode="auto">
            <a:xfrm>
              <a:off x="3259" y="28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4" name="Oval 150"/>
            <p:cNvSpPr>
              <a:spLocks noChangeArrowheads="1"/>
            </p:cNvSpPr>
            <p:nvPr/>
          </p:nvSpPr>
          <p:spPr bwMode="auto">
            <a:xfrm>
              <a:off x="3403" y="3401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5" name="Oval 151"/>
            <p:cNvSpPr>
              <a:spLocks noChangeArrowheads="1"/>
            </p:cNvSpPr>
            <p:nvPr/>
          </p:nvSpPr>
          <p:spPr bwMode="auto">
            <a:xfrm>
              <a:off x="3689" y="274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6" name="Oval 152"/>
            <p:cNvSpPr>
              <a:spLocks noChangeArrowheads="1"/>
            </p:cNvSpPr>
            <p:nvPr/>
          </p:nvSpPr>
          <p:spPr bwMode="auto">
            <a:xfrm>
              <a:off x="3653" y="328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7" name="Oval 153"/>
            <p:cNvSpPr>
              <a:spLocks noChangeArrowheads="1"/>
            </p:cNvSpPr>
            <p:nvPr/>
          </p:nvSpPr>
          <p:spPr bwMode="auto">
            <a:xfrm>
              <a:off x="3236" y="367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8" name="Rectangle 154"/>
            <p:cNvSpPr>
              <a:spLocks noChangeArrowheads="1"/>
            </p:cNvSpPr>
            <p:nvPr/>
          </p:nvSpPr>
          <p:spPr bwMode="auto">
            <a:xfrm>
              <a:off x="5317" y="229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9" name="Rectangle 155"/>
            <p:cNvSpPr>
              <a:spLocks noChangeArrowheads="1"/>
            </p:cNvSpPr>
            <p:nvPr/>
          </p:nvSpPr>
          <p:spPr bwMode="auto">
            <a:xfrm>
              <a:off x="4943" y="1681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0" name="Rectangle 156"/>
            <p:cNvSpPr>
              <a:spLocks noChangeArrowheads="1"/>
            </p:cNvSpPr>
            <p:nvPr/>
          </p:nvSpPr>
          <p:spPr bwMode="auto">
            <a:xfrm>
              <a:off x="4500" y="20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1" name="Rectangle 157"/>
            <p:cNvSpPr>
              <a:spLocks noChangeArrowheads="1"/>
            </p:cNvSpPr>
            <p:nvPr/>
          </p:nvSpPr>
          <p:spPr bwMode="auto">
            <a:xfrm>
              <a:off x="5134" y="256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2" name="Rectangle 158"/>
            <p:cNvSpPr>
              <a:spLocks noChangeArrowheads="1"/>
            </p:cNvSpPr>
            <p:nvPr/>
          </p:nvSpPr>
          <p:spPr bwMode="auto">
            <a:xfrm>
              <a:off x="5336" y="2059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3" name="Oval 159"/>
            <p:cNvSpPr>
              <a:spLocks noChangeArrowheads="1"/>
            </p:cNvSpPr>
            <p:nvPr/>
          </p:nvSpPr>
          <p:spPr bwMode="auto">
            <a:xfrm>
              <a:off x="5032" y="3619"/>
              <a:ext cx="102" cy="10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0420" name="Group 160"/>
          <p:cNvGrpSpPr>
            <a:grpSpLocks/>
          </p:cNvGrpSpPr>
          <p:nvPr/>
        </p:nvGrpSpPr>
        <p:grpSpPr bwMode="auto">
          <a:xfrm>
            <a:off x="1498600" y="2298700"/>
            <a:ext cx="7158038" cy="4445000"/>
            <a:chOff x="596" y="1208"/>
            <a:chExt cx="4509" cy="2800"/>
          </a:xfrm>
        </p:grpSpPr>
        <p:sp>
          <p:nvSpPr>
            <p:cNvPr id="60426" name="Rectangle 161"/>
            <p:cNvSpPr>
              <a:spLocks noChangeArrowheads="1"/>
            </p:cNvSpPr>
            <p:nvPr/>
          </p:nvSpPr>
          <p:spPr bwMode="auto">
            <a:xfrm>
              <a:off x="596" y="1208"/>
              <a:ext cx="4509" cy="278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27" name="Rectangle 162"/>
            <p:cNvSpPr>
              <a:spLocks noChangeArrowheads="1"/>
            </p:cNvSpPr>
            <p:nvPr/>
          </p:nvSpPr>
          <p:spPr bwMode="auto">
            <a:xfrm>
              <a:off x="741" y="3862"/>
              <a:ext cx="145" cy="13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28" name="Rectangle 163"/>
            <p:cNvSpPr>
              <a:spLocks noChangeArrowheads="1"/>
            </p:cNvSpPr>
            <p:nvPr/>
          </p:nvSpPr>
          <p:spPr bwMode="auto">
            <a:xfrm>
              <a:off x="2924" y="3854"/>
              <a:ext cx="145" cy="14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29" name="Rectangle 164"/>
            <p:cNvSpPr>
              <a:spLocks noChangeArrowheads="1"/>
            </p:cNvSpPr>
            <p:nvPr/>
          </p:nvSpPr>
          <p:spPr bwMode="auto">
            <a:xfrm>
              <a:off x="1469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0" name="Freeform 165"/>
            <p:cNvSpPr>
              <a:spLocks/>
            </p:cNvSpPr>
            <p:nvPr/>
          </p:nvSpPr>
          <p:spPr bwMode="auto">
            <a:xfrm>
              <a:off x="814" y="3841"/>
              <a:ext cx="218" cy="157"/>
            </a:xfrm>
            <a:custGeom>
              <a:avLst/>
              <a:gdLst>
                <a:gd name="T0" fmla="*/ 0 w 170"/>
                <a:gd name="T1" fmla="*/ 16 h 122"/>
                <a:gd name="T2" fmla="*/ 0 w 170"/>
                <a:gd name="T3" fmla="*/ 0 h 122"/>
                <a:gd name="T4" fmla="*/ 170 w 170"/>
                <a:gd name="T5" fmla="*/ 0 h 122"/>
                <a:gd name="T6" fmla="*/ 170 w 170"/>
                <a:gd name="T7" fmla="*/ 122 h 1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122">
                  <a:moveTo>
                    <a:pt x="0" y="16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Freeform 166"/>
            <p:cNvSpPr>
              <a:spLocks/>
            </p:cNvSpPr>
            <p:nvPr/>
          </p:nvSpPr>
          <p:spPr bwMode="auto">
            <a:xfrm>
              <a:off x="1540" y="3841"/>
              <a:ext cx="220" cy="157"/>
            </a:xfrm>
            <a:custGeom>
              <a:avLst/>
              <a:gdLst>
                <a:gd name="T0" fmla="*/ 0 w 171"/>
                <a:gd name="T1" fmla="*/ 0 h 122"/>
                <a:gd name="T2" fmla="*/ 171 w 171"/>
                <a:gd name="T3" fmla="*/ 0 h 122"/>
                <a:gd name="T4" fmla="*/ 171 w 171"/>
                <a:gd name="T5" fmla="*/ 122 h 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1" h="122"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Freeform 167"/>
            <p:cNvSpPr>
              <a:spLocks/>
            </p:cNvSpPr>
            <p:nvPr/>
          </p:nvSpPr>
          <p:spPr bwMode="auto">
            <a:xfrm>
              <a:off x="923" y="3841"/>
              <a:ext cx="254" cy="157"/>
            </a:xfrm>
            <a:custGeom>
              <a:avLst/>
              <a:gdLst>
                <a:gd name="T0" fmla="*/ 0 w 198"/>
                <a:gd name="T1" fmla="*/ 0 h 122"/>
                <a:gd name="T2" fmla="*/ 198 w 198"/>
                <a:gd name="T3" fmla="*/ 0 h 122"/>
                <a:gd name="T4" fmla="*/ 198 w 198"/>
                <a:gd name="T5" fmla="*/ 122 h 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" h="122">
                  <a:moveTo>
                    <a:pt x="0" y="0"/>
                  </a:move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Rectangle 168"/>
            <p:cNvSpPr>
              <a:spLocks noChangeArrowheads="1"/>
            </p:cNvSpPr>
            <p:nvPr/>
          </p:nvSpPr>
          <p:spPr bwMode="auto">
            <a:xfrm>
              <a:off x="3360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4" name="Rectangle 169"/>
            <p:cNvSpPr>
              <a:spLocks noChangeArrowheads="1"/>
            </p:cNvSpPr>
            <p:nvPr/>
          </p:nvSpPr>
          <p:spPr bwMode="auto">
            <a:xfrm>
              <a:off x="2196" y="3827"/>
              <a:ext cx="145" cy="17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5" name="Rectangle 170"/>
            <p:cNvSpPr>
              <a:spLocks noChangeArrowheads="1"/>
            </p:cNvSpPr>
            <p:nvPr/>
          </p:nvSpPr>
          <p:spPr bwMode="auto">
            <a:xfrm>
              <a:off x="3796" y="3821"/>
              <a:ext cx="145" cy="17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6" name="Freeform 171"/>
            <p:cNvSpPr>
              <a:spLocks/>
            </p:cNvSpPr>
            <p:nvPr/>
          </p:nvSpPr>
          <p:spPr bwMode="auto">
            <a:xfrm>
              <a:off x="3868" y="3821"/>
              <a:ext cx="219" cy="177"/>
            </a:xfrm>
            <a:custGeom>
              <a:avLst/>
              <a:gdLst>
                <a:gd name="T0" fmla="*/ 0 w 171"/>
                <a:gd name="T1" fmla="*/ 0 h 138"/>
                <a:gd name="T2" fmla="*/ 171 w 171"/>
                <a:gd name="T3" fmla="*/ 0 h 138"/>
                <a:gd name="T4" fmla="*/ 171 w 171"/>
                <a:gd name="T5" fmla="*/ 138 h 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1" h="138">
                  <a:moveTo>
                    <a:pt x="0" y="0"/>
                  </a:moveTo>
                  <a:lnTo>
                    <a:pt x="171" y="0"/>
                  </a:lnTo>
                  <a:lnTo>
                    <a:pt x="171" y="1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Freeform 172"/>
            <p:cNvSpPr>
              <a:spLocks/>
            </p:cNvSpPr>
            <p:nvPr/>
          </p:nvSpPr>
          <p:spPr bwMode="auto">
            <a:xfrm>
              <a:off x="3214" y="3813"/>
              <a:ext cx="218" cy="185"/>
            </a:xfrm>
            <a:custGeom>
              <a:avLst/>
              <a:gdLst>
                <a:gd name="T0" fmla="*/ 0 w 170"/>
                <a:gd name="T1" fmla="*/ 144 h 144"/>
                <a:gd name="T2" fmla="*/ 0 w 170"/>
                <a:gd name="T3" fmla="*/ 0 h 144"/>
                <a:gd name="T4" fmla="*/ 170 w 170"/>
                <a:gd name="T5" fmla="*/ 0 h 144"/>
                <a:gd name="T6" fmla="*/ 170 w 170"/>
                <a:gd name="T7" fmla="*/ 22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144">
                  <a:moveTo>
                    <a:pt x="0" y="144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Freeform 173"/>
            <p:cNvSpPr>
              <a:spLocks/>
            </p:cNvSpPr>
            <p:nvPr/>
          </p:nvSpPr>
          <p:spPr bwMode="auto">
            <a:xfrm>
              <a:off x="1046" y="3813"/>
              <a:ext cx="276" cy="185"/>
            </a:xfrm>
            <a:custGeom>
              <a:avLst/>
              <a:gdLst>
                <a:gd name="T0" fmla="*/ 0 w 215"/>
                <a:gd name="T1" fmla="*/ 22 h 144"/>
                <a:gd name="T2" fmla="*/ 0 w 215"/>
                <a:gd name="T3" fmla="*/ 0 h 144"/>
                <a:gd name="T4" fmla="*/ 215 w 215"/>
                <a:gd name="T5" fmla="*/ 0 h 144"/>
                <a:gd name="T6" fmla="*/ 215 w 215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" h="144">
                  <a:moveTo>
                    <a:pt x="0" y="22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Freeform 174"/>
            <p:cNvSpPr>
              <a:spLocks/>
            </p:cNvSpPr>
            <p:nvPr/>
          </p:nvSpPr>
          <p:spPr bwMode="auto">
            <a:xfrm>
              <a:off x="2995" y="3800"/>
              <a:ext cx="328" cy="54"/>
            </a:xfrm>
            <a:custGeom>
              <a:avLst/>
              <a:gdLst>
                <a:gd name="T0" fmla="*/ 0 w 255"/>
                <a:gd name="T1" fmla="*/ 42 h 42"/>
                <a:gd name="T2" fmla="*/ 0 w 255"/>
                <a:gd name="T3" fmla="*/ 0 h 42"/>
                <a:gd name="T4" fmla="*/ 255 w 255"/>
                <a:gd name="T5" fmla="*/ 0 h 42"/>
                <a:gd name="T6" fmla="*/ 255 w 255"/>
                <a:gd name="T7" fmla="*/ 1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5" h="42">
                  <a:moveTo>
                    <a:pt x="0" y="42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Freeform 175"/>
            <p:cNvSpPr>
              <a:spLocks/>
            </p:cNvSpPr>
            <p:nvPr/>
          </p:nvSpPr>
          <p:spPr bwMode="auto">
            <a:xfrm>
              <a:off x="1651" y="3792"/>
              <a:ext cx="254" cy="206"/>
            </a:xfrm>
            <a:custGeom>
              <a:avLst/>
              <a:gdLst>
                <a:gd name="T0" fmla="*/ 0 w 198"/>
                <a:gd name="T1" fmla="*/ 38 h 160"/>
                <a:gd name="T2" fmla="*/ 0 w 198"/>
                <a:gd name="T3" fmla="*/ 0 h 160"/>
                <a:gd name="T4" fmla="*/ 198 w 198"/>
                <a:gd name="T5" fmla="*/ 0 h 160"/>
                <a:gd name="T6" fmla="*/ 198 w 198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60">
                  <a:moveTo>
                    <a:pt x="0" y="3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Freeform 176"/>
            <p:cNvSpPr>
              <a:spLocks/>
            </p:cNvSpPr>
            <p:nvPr/>
          </p:nvSpPr>
          <p:spPr bwMode="auto">
            <a:xfrm>
              <a:off x="3978" y="3786"/>
              <a:ext cx="254" cy="212"/>
            </a:xfrm>
            <a:custGeom>
              <a:avLst/>
              <a:gdLst>
                <a:gd name="T0" fmla="*/ 0 w 198"/>
                <a:gd name="T1" fmla="*/ 27 h 165"/>
                <a:gd name="T2" fmla="*/ 0 w 198"/>
                <a:gd name="T3" fmla="*/ 0 h 165"/>
                <a:gd name="T4" fmla="*/ 198 w 198"/>
                <a:gd name="T5" fmla="*/ 0 h 165"/>
                <a:gd name="T6" fmla="*/ 198 w 198"/>
                <a:gd name="T7" fmla="*/ 165 h 1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65">
                  <a:moveTo>
                    <a:pt x="0" y="27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Freeform 177"/>
            <p:cNvSpPr>
              <a:spLocks/>
            </p:cNvSpPr>
            <p:nvPr/>
          </p:nvSpPr>
          <p:spPr bwMode="auto">
            <a:xfrm>
              <a:off x="3156" y="3786"/>
              <a:ext cx="494" cy="212"/>
            </a:xfrm>
            <a:custGeom>
              <a:avLst/>
              <a:gdLst>
                <a:gd name="T0" fmla="*/ 0 w 385"/>
                <a:gd name="T1" fmla="*/ 11 h 165"/>
                <a:gd name="T2" fmla="*/ 0 w 385"/>
                <a:gd name="T3" fmla="*/ 0 h 165"/>
                <a:gd name="T4" fmla="*/ 385 w 385"/>
                <a:gd name="T5" fmla="*/ 0 h 165"/>
                <a:gd name="T6" fmla="*/ 385 w 385"/>
                <a:gd name="T7" fmla="*/ 165 h 1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5" h="165">
                  <a:moveTo>
                    <a:pt x="0" y="11"/>
                  </a:moveTo>
                  <a:lnTo>
                    <a:pt x="0" y="0"/>
                  </a:lnTo>
                  <a:lnTo>
                    <a:pt x="385" y="0"/>
                  </a:lnTo>
                  <a:lnTo>
                    <a:pt x="385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Rectangle 178"/>
            <p:cNvSpPr>
              <a:spLocks noChangeArrowheads="1"/>
            </p:cNvSpPr>
            <p:nvPr/>
          </p:nvSpPr>
          <p:spPr bwMode="auto">
            <a:xfrm>
              <a:off x="3404" y="3773"/>
              <a:ext cx="698" cy="1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4" name="Rectangle 179"/>
            <p:cNvSpPr>
              <a:spLocks noChangeArrowheads="1"/>
            </p:cNvSpPr>
            <p:nvPr/>
          </p:nvSpPr>
          <p:spPr bwMode="auto">
            <a:xfrm>
              <a:off x="4377" y="3773"/>
              <a:ext cx="147" cy="2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5" name="Freeform 180"/>
            <p:cNvSpPr>
              <a:spLocks/>
            </p:cNvSpPr>
            <p:nvPr/>
          </p:nvSpPr>
          <p:spPr bwMode="auto">
            <a:xfrm>
              <a:off x="1185" y="3773"/>
              <a:ext cx="589" cy="40"/>
            </a:xfrm>
            <a:custGeom>
              <a:avLst/>
              <a:gdLst>
                <a:gd name="T0" fmla="*/ 0 w 459"/>
                <a:gd name="T1" fmla="*/ 31 h 31"/>
                <a:gd name="T2" fmla="*/ 0 w 459"/>
                <a:gd name="T3" fmla="*/ 0 h 31"/>
                <a:gd name="T4" fmla="*/ 459 w 459"/>
                <a:gd name="T5" fmla="*/ 0 h 31"/>
                <a:gd name="T6" fmla="*/ 459 w 459"/>
                <a:gd name="T7" fmla="*/ 15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9" h="31">
                  <a:moveTo>
                    <a:pt x="0" y="31"/>
                  </a:moveTo>
                  <a:lnTo>
                    <a:pt x="0" y="0"/>
                  </a:lnTo>
                  <a:lnTo>
                    <a:pt x="459" y="0"/>
                  </a:lnTo>
                  <a:lnTo>
                    <a:pt x="459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Rectangle 181"/>
            <p:cNvSpPr>
              <a:spLocks noChangeArrowheads="1"/>
            </p:cNvSpPr>
            <p:nvPr/>
          </p:nvSpPr>
          <p:spPr bwMode="auto">
            <a:xfrm>
              <a:off x="3753" y="3753"/>
              <a:ext cx="698" cy="2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7" name="Freeform 182"/>
            <p:cNvSpPr>
              <a:spLocks/>
            </p:cNvSpPr>
            <p:nvPr/>
          </p:nvSpPr>
          <p:spPr bwMode="auto">
            <a:xfrm>
              <a:off x="2050" y="3704"/>
              <a:ext cx="218" cy="294"/>
            </a:xfrm>
            <a:custGeom>
              <a:avLst/>
              <a:gdLst>
                <a:gd name="T0" fmla="*/ 0 w 170"/>
                <a:gd name="T1" fmla="*/ 229 h 229"/>
                <a:gd name="T2" fmla="*/ 0 w 170"/>
                <a:gd name="T3" fmla="*/ 0 h 229"/>
                <a:gd name="T4" fmla="*/ 170 w 170"/>
                <a:gd name="T5" fmla="*/ 0 h 229"/>
                <a:gd name="T6" fmla="*/ 170 w 170"/>
                <a:gd name="T7" fmla="*/ 96 h 2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229">
                  <a:moveTo>
                    <a:pt x="0" y="22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9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Freeform 183"/>
            <p:cNvSpPr>
              <a:spLocks/>
            </p:cNvSpPr>
            <p:nvPr/>
          </p:nvSpPr>
          <p:spPr bwMode="auto">
            <a:xfrm>
              <a:off x="1475" y="3704"/>
              <a:ext cx="684" cy="69"/>
            </a:xfrm>
            <a:custGeom>
              <a:avLst/>
              <a:gdLst>
                <a:gd name="T0" fmla="*/ 0 w 533"/>
                <a:gd name="T1" fmla="*/ 54 h 54"/>
                <a:gd name="T2" fmla="*/ 0 w 533"/>
                <a:gd name="T3" fmla="*/ 0 h 54"/>
                <a:gd name="T4" fmla="*/ 533 w 533"/>
                <a:gd name="T5" fmla="*/ 0 h 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3" h="54">
                  <a:moveTo>
                    <a:pt x="0" y="54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Freeform 184"/>
            <p:cNvSpPr>
              <a:spLocks/>
            </p:cNvSpPr>
            <p:nvPr/>
          </p:nvSpPr>
          <p:spPr bwMode="auto">
            <a:xfrm>
              <a:off x="1818" y="3656"/>
              <a:ext cx="668" cy="342"/>
            </a:xfrm>
            <a:custGeom>
              <a:avLst/>
              <a:gdLst>
                <a:gd name="T0" fmla="*/ 0 w 521"/>
                <a:gd name="T1" fmla="*/ 37 h 266"/>
                <a:gd name="T2" fmla="*/ 0 w 521"/>
                <a:gd name="T3" fmla="*/ 0 h 266"/>
                <a:gd name="T4" fmla="*/ 521 w 521"/>
                <a:gd name="T5" fmla="*/ 0 h 266"/>
                <a:gd name="T6" fmla="*/ 521 w 521"/>
                <a:gd name="T7" fmla="*/ 266 h 2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266">
                  <a:moveTo>
                    <a:pt x="0" y="37"/>
                  </a:moveTo>
                  <a:lnTo>
                    <a:pt x="0" y="0"/>
                  </a:lnTo>
                  <a:lnTo>
                    <a:pt x="521" y="0"/>
                  </a:lnTo>
                  <a:lnTo>
                    <a:pt x="521" y="2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Freeform 185"/>
            <p:cNvSpPr>
              <a:spLocks/>
            </p:cNvSpPr>
            <p:nvPr/>
          </p:nvSpPr>
          <p:spPr bwMode="auto">
            <a:xfrm>
              <a:off x="4102" y="3582"/>
              <a:ext cx="567" cy="416"/>
            </a:xfrm>
            <a:custGeom>
              <a:avLst/>
              <a:gdLst>
                <a:gd name="T0" fmla="*/ 0 w 442"/>
                <a:gd name="T1" fmla="*/ 133 h 324"/>
                <a:gd name="T2" fmla="*/ 0 w 442"/>
                <a:gd name="T3" fmla="*/ 0 h 324"/>
                <a:gd name="T4" fmla="*/ 442 w 442"/>
                <a:gd name="T5" fmla="*/ 0 h 324"/>
                <a:gd name="T6" fmla="*/ 442 w 442"/>
                <a:gd name="T7" fmla="*/ 324 h 3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" h="324">
                  <a:moveTo>
                    <a:pt x="0" y="133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2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Freeform 186"/>
            <p:cNvSpPr>
              <a:spLocks/>
            </p:cNvSpPr>
            <p:nvPr/>
          </p:nvSpPr>
          <p:spPr bwMode="auto">
            <a:xfrm>
              <a:off x="2152" y="3506"/>
              <a:ext cx="480" cy="492"/>
            </a:xfrm>
            <a:custGeom>
              <a:avLst/>
              <a:gdLst>
                <a:gd name="T0" fmla="*/ 0 w 374"/>
                <a:gd name="T1" fmla="*/ 117 h 383"/>
                <a:gd name="T2" fmla="*/ 0 w 374"/>
                <a:gd name="T3" fmla="*/ 0 h 383"/>
                <a:gd name="T4" fmla="*/ 374 w 374"/>
                <a:gd name="T5" fmla="*/ 0 h 383"/>
                <a:gd name="T6" fmla="*/ 374 w 374"/>
                <a:gd name="T7" fmla="*/ 383 h 3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4" h="383">
                  <a:moveTo>
                    <a:pt x="0" y="117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38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2" name="Freeform 187"/>
            <p:cNvSpPr>
              <a:spLocks/>
            </p:cNvSpPr>
            <p:nvPr/>
          </p:nvSpPr>
          <p:spPr bwMode="auto">
            <a:xfrm>
              <a:off x="2392" y="3377"/>
              <a:ext cx="385" cy="621"/>
            </a:xfrm>
            <a:custGeom>
              <a:avLst/>
              <a:gdLst>
                <a:gd name="T0" fmla="*/ 0 w 300"/>
                <a:gd name="T1" fmla="*/ 101 h 484"/>
                <a:gd name="T2" fmla="*/ 0 w 300"/>
                <a:gd name="T3" fmla="*/ 0 h 484"/>
                <a:gd name="T4" fmla="*/ 300 w 300"/>
                <a:gd name="T5" fmla="*/ 0 h 484"/>
                <a:gd name="T6" fmla="*/ 300 w 300"/>
                <a:gd name="T7" fmla="*/ 484 h 4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0" h="484">
                  <a:moveTo>
                    <a:pt x="0" y="101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48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3" name="Freeform 188"/>
            <p:cNvSpPr>
              <a:spLocks/>
            </p:cNvSpPr>
            <p:nvPr/>
          </p:nvSpPr>
          <p:spPr bwMode="auto">
            <a:xfrm>
              <a:off x="4385" y="3315"/>
              <a:ext cx="429" cy="683"/>
            </a:xfrm>
            <a:custGeom>
              <a:avLst/>
              <a:gdLst>
                <a:gd name="T0" fmla="*/ 0 w 334"/>
                <a:gd name="T1" fmla="*/ 208 h 532"/>
                <a:gd name="T2" fmla="*/ 0 w 334"/>
                <a:gd name="T3" fmla="*/ 0 h 532"/>
                <a:gd name="T4" fmla="*/ 334 w 334"/>
                <a:gd name="T5" fmla="*/ 0 h 532"/>
                <a:gd name="T6" fmla="*/ 334 w 334"/>
                <a:gd name="T7" fmla="*/ 532 h 5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4" h="532">
                  <a:moveTo>
                    <a:pt x="0" y="208"/>
                  </a:moveTo>
                  <a:lnTo>
                    <a:pt x="0" y="0"/>
                  </a:lnTo>
                  <a:lnTo>
                    <a:pt x="334" y="0"/>
                  </a:lnTo>
                  <a:lnTo>
                    <a:pt x="334" y="53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Freeform 189"/>
            <p:cNvSpPr>
              <a:spLocks/>
            </p:cNvSpPr>
            <p:nvPr/>
          </p:nvSpPr>
          <p:spPr bwMode="auto">
            <a:xfrm>
              <a:off x="2581" y="1809"/>
              <a:ext cx="2015" cy="1568"/>
            </a:xfrm>
            <a:custGeom>
              <a:avLst/>
              <a:gdLst>
                <a:gd name="T0" fmla="*/ 1570 w 1570"/>
                <a:gd name="T1" fmla="*/ 1174 h 1222"/>
                <a:gd name="T2" fmla="*/ 1570 w 1570"/>
                <a:gd name="T3" fmla="*/ 0 h 1222"/>
                <a:gd name="T4" fmla="*/ 0 w 1570"/>
                <a:gd name="T5" fmla="*/ 0 h 1222"/>
                <a:gd name="T6" fmla="*/ 0 w 1570"/>
                <a:gd name="T7" fmla="*/ 1222 h 12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0" h="1222">
                  <a:moveTo>
                    <a:pt x="1570" y="1174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0" y="12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5" name="Freeform 190"/>
            <p:cNvSpPr>
              <a:spLocks/>
            </p:cNvSpPr>
            <p:nvPr/>
          </p:nvSpPr>
          <p:spPr bwMode="auto">
            <a:xfrm>
              <a:off x="3592" y="1338"/>
              <a:ext cx="1368" cy="2660"/>
            </a:xfrm>
            <a:custGeom>
              <a:avLst/>
              <a:gdLst>
                <a:gd name="T0" fmla="*/ 0 w 1066"/>
                <a:gd name="T1" fmla="*/ 367 h 2073"/>
                <a:gd name="T2" fmla="*/ 0 w 1066"/>
                <a:gd name="T3" fmla="*/ 0 h 2073"/>
                <a:gd name="T4" fmla="*/ 1066 w 1066"/>
                <a:gd name="T5" fmla="*/ 0 h 2073"/>
                <a:gd name="T6" fmla="*/ 1066 w 1066"/>
                <a:gd name="T7" fmla="*/ 2073 h 20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6" h="2073">
                  <a:moveTo>
                    <a:pt x="0" y="367"/>
                  </a:moveTo>
                  <a:lnTo>
                    <a:pt x="0" y="0"/>
                  </a:lnTo>
                  <a:lnTo>
                    <a:pt x="1066" y="0"/>
                  </a:lnTo>
                  <a:lnTo>
                    <a:pt x="1066" y="207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191"/>
            <p:cNvSpPr>
              <a:spLocks noChangeShapeType="1"/>
            </p:cNvSpPr>
            <p:nvPr/>
          </p:nvSpPr>
          <p:spPr bwMode="auto">
            <a:xfrm>
              <a:off x="717" y="4008"/>
              <a:ext cx="4288" cy="0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1" name="Text Box 192"/>
          <p:cNvSpPr txBox="1">
            <a:spLocks noChangeArrowheads="1"/>
          </p:cNvSpPr>
          <p:nvPr/>
        </p:nvSpPr>
        <p:spPr bwMode="auto">
          <a:xfrm>
            <a:off x="744538" y="5318125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>
                <a:latin typeface="Times New Roman" pitchFamily="18" charset="0"/>
              </a:rPr>
              <a:t>Outlier</a:t>
            </a:r>
          </a:p>
        </p:txBody>
      </p:sp>
      <p:sp>
        <p:nvSpPr>
          <p:cNvPr id="60422" name="Text Box 193"/>
          <p:cNvSpPr txBox="1">
            <a:spLocks noChangeArrowheads="1"/>
          </p:cNvSpPr>
          <p:nvPr/>
        </p:nvSpPr>
        <p:spPr bwMode="auto">
          <a:xfrm>
            <a:off x="141288" y="219075"/>
            <a:ext cx="73923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dirty="0">
                <a:solidFill>
                  <a:srgbClr val="3366FF"/>
                </a:solidFill>
                <a:latin typeface="Times New Roman" pitchFamily="18" charset="0"/>
              </a:rPr>
              <a:t>     Use of a </a:t>
            </a:r>
            <a:r>
              <a:rPr lang="en-US" altLang="en-US" sz="3200" dirty="0" err="1">
                <a:solidFill>
                  <a:srgbClr val="3366FF"/>
                </a:solidFill>
                <a:latin typeface="Times New Roman" pitchFamily="18" charset="0"/>
              </a:rPr>
              <a:t>dendrogram</a:t>
            </a:r>
            <a:r>
              <a:rPr lang="en-US" altLang="en-US" sz="3200" dirty="0">
                <a:solidFill>
                  <a:srgbClr val="3366FF"/>
                </a:solidFill>
                <a:latin typeface="Times New Roman" pitchFamily="18" charset="0"/>
              </a:rPr>
              <a:t> to detect outliers</a:t>
            </a:r>
          </a:p>
        </p:txBody>
      </p:sp>
      <p:sp>
        <p:nvSpPr>
          <p:cNvPr id="60423" name="Text Box 194"/>
          <p:cNvSpPr txBox="1">
            <a:spLocks noChangeArrowheads="1"/>
          </p:cNvSpPr>
          <p:nvPr/>
        </p:nvSpPr>
        <p:spPr bwMode="auto">
          <a:xfrm>
            <a:off x="425450" y="1098550"/>
            <a:ext cx="6081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The single isolated branch is suggestive of a data point that is very different to all others</a:t>
            </a:r>
          </a:p>
        </p:txBody>
      </p:sp>
      <p:sp>
        <p:nvSpPr>
          <p:cNvPr id="60424" name="Line 195"/>
          <p:cNvSpPr>
            <a:spLocks noChangeShapeType="1"/>
          </p:cNvSpPr>
          <p:nvPr/>
        </p:nvSpPr>
        <p:spPr bwMode="auto">
          <a:xfrm>
            <a:off x="6096000" y="1790700"/>
            <a:ext cx="68580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196"/>
          <p:cNvSpPr>
            <a:spLocks noChangeShapeType="1"/>
          </p:cNvSpPr>
          <p:nvPr/>
        </p:nvSpPr>
        <p:spPr bwMode="auto">
          <a:xfrm flipV="1">
            <a:off x="1800225" y="5114925"/>
            <a:ext cx="6477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12853" y="-236453"/>
            <a:ext cx="5257799" cy="86263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</a:rPr>
              <a:t>Hierarchical Clustering  on the IRIS  Dataset  </a:t>
            </a:r>
          </a:p>
        </p:txBody>
      </p:sp>
    </p:spTree>
    <p:extLst>
      <p:ext uri="{BB962C8B-B14F-4D97-AF65-F5344CB8AC3E}">
        <p14:creationId xmlns:p14="http://schemas.microsoft.com/office/powerpoint/2010/main" val="2842871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714" y="-101402"/>
            <a:ext cx="8945234" cy="6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9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DD7935E-47F2-41FA-8685-142DB0104A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98488" y="152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66CC"/>
                </a:solidFill>
                <a:latin typeface="Calibri" pitchFamily="34" charset="0"/>
              </a:rPr>
              <a:t>Similarity is Subjective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371600"/>
            <a:ext cx="748030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1242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Molecular portraits of human breast </a:t>
            </a:r>
            <a:r>
              <a:rPr lang="en-US" sz="2000" dirty="0" err="1"/>
              <a:t>tumours</a:t>
            </a:r>
            <a:endParaRPr lang="en-US" sz="2000" dirty="0"/>
          </a:p>
          <a:p>
            <a:r>
              <a:rPr lang="en-US" sz="2000" dirty="0"/>
              <a:t>Charles M. </a:t>
            </a:r>
            <a:r>
              <a:rPr lang="en-US" sz="2000" dirty="0" err="1"/>
              <a:t>Perou</a:t>
            </a:r>
            <a:r>
              <a:rPr lang="en-US" sz="2000" dirty="0"/>
              <a:t>, Therese </a:t>
            </a:r>
            <a:r>
              <a:rPr lang="en-US" sz="2000" dirty="0" err="1"/>
              <a:t>Sørlie</a:t>
            </a:r>
            <a:r>
              <a:rPr lang="en-US" sz="2000" dirty="0"/>
              <a:t>, Michael B. </a:t>
            </a:r>
            <a:r>
              <a:rPr lang="en-US" sz="2000" dirty="0" err="1"/>
              <a:t>Eisen</a:t>
            </a:r>
            <a:r>
              <a:rPr lang="en-US" sz="2000" dirty="0"/>
              <a:t>, Matt van de Rijn, Stefanie S. Jeffrey, Christian A. Rees, Jonathan R. Pollack, Douglas T. Ross, Hilde Johnsen, Lars A. </a:t>
            </a:r>
            <a:r>
              <a:rPr lang="en-US" sz="2000" dirty="0" err="1"/>
              <a:t>Akslen</a:t>
            </a:r>
            <a:r>
              <a:rPr lang="en-US" sz="2000" dirty="0"/>
              <a:t>, </a:t>
            </a:r>
            <a:r>
              <a:rPr lang="en-US" sz="2000" dirty="0" err="1"/>
              <a:t>Øystein</a:t>
            </a:r>
            <a:r>
              <a:rPr lang="en-US" sz="2000" dirty="0"/>
              <a:t> </a:t>
            </a:r>
            <a:r>
              <a:rPr lang="en-US" sz="2000" dirty="0" err="1"/>
              <a:t>Fluge</a:t>
            </a:r>
            <a:r>
              <a:rPr lang="en-US" sz="2000" dirty="0"/>
              <a:t>, Alexander </a:t>
            </a:r>
            <a:r>
              <a:rPr lang="en-US" sz="2000" dirty="0" err="1"/>
              <a:t>Pergamenschikov</a:t>
            </a:r>
            <a:r>
              <a:rPr lang="en-US" sz="2000" dirty="0"/>
              <a:t>, Cheryl Williams, Shirley X. Zhu, Per E. </a:t>
            </a:r>
            <a:r>
              <a:rPr lang="en-US" sz="2000" dirty="0" err="1"/>
              <a:t>Lønning</a:t>
            </a:r>
            <a:r>
              <a:rPr lang="en-US" sz="2000" dirty="0"/>
              <a:t>, Anne-</a:t>
            </a:r>
            <a:r>
              <a:rPr lang="en-US" sz="2000" dirty="0" err="1"/>
              <a:t>Lise</a:t>
            </a:r>
            <a:r>
              <a:rPr lang="en-US" sz="2000" dirty="0"/>
              <a:t> </a:t>
            </a:r>
            <a:r>
              <a:rPr lang="en-US" sz="2000" dirty="0" err="1"/>
              <a:t>Børresen</a:t>
            </a:r>
            <a:r>
              <a:rPr lang="en-US" sz="2000" dirty="0"/>
              <a:t>-Dale, Patrick O. Brown and David Botstein</a:t>
            </a:r>
          </a:p>
          <a:p>
            <a:r>
              <a:rPr lang="en-US" sz="2000" dirty="0"/>
              <a:t>Nature 406, 747-752(17 August 2000)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762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2400" dirty="0" err="1">
                <a:solidFill>
                  <a:srgbClr val="002060"/>
                </a:solidFill>
              </a:rPr>
              <a:t>Perou</a:t>
            </a:r>
            <a:r>
              <a:rPr lang="en-US" sz="2400" dirty="0">
                <a:solidFill>
                  <a:srgbClr val="002060"/>
                </a:solidFill>
              </a:rPr>
              <a:t> et al (2000) showed that Hierarchical clustering can identify breast cancer subtypes. Patient Gene expression data is clustered on the next page. The </a:t>
            </a:r>
            <a:r>
              <a:rPr lang="en-US" sz="2400" dirty="0" err="1">
                <a:solidFill>
                  <a:srgbClr val="002060"/>
                </a:solidFill>
              </a:rPr>
              <a:t>clustergram</a:t>
            </a:r>
            <a:r>
              <a:rPr lang="en-US" sz="2400" dirty="0">
                <a:solidFill>
                  <a:srgbClr val="002060"/>
                </a:solidFill>
              </a:rPr>
              <a:t> is generated by MATLAB</a:t>
            </a:r>
          </a:p>
        </p:txBody>
      </p:sp>
    </p:spTree>
    <p:extLst>
      <p:ext uri="{BB962C8B-B14F-4D97-AF65-F5344CB8AC3E}">
        <p14:creationId xmlns:p14="http://schemas.microsoft.com/office/powerpoint/2010/main" val="2641755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14363"/>
            <a:ext cx="723900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Breast Cancer Classification through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933475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73750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73734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73748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73735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73746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73736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73744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7373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73742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3738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73740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1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739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altLang="en-US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i="1"/>
              <a:t>Algorithms for Clustering Data</a:t>
            </a:r>
            <a:r>
              <a:rPr lang="en-US" altLang="en-US"/>
              <a:t>, Jain and Dubes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685800"/>
          </a:xfrm>
        </p:spPr>
        <p:txBody>
          <a:bodyPr/>
          <a:lstStyle/>
          <a:p>
            <a:r>
              <a:rPr lang="en-US" altLang="en-US" sz="4000" dirty="0">
                <a:solidFill>
                  <a:srgbClr val="002060"/>
                </a:solidFill>
              </a:rPr>
              <a:t>Final Comment on Cluster Validity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Data mining is a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3A9136-4E8E-4D87-A7F7-4981FC07A7C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133601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science + craft + creativity + common sense</a:t>
            </a:r>
          </a:p>
          <a:p>
            <a:endParaRPr lang="en-US" sz="3200" b="1" i="1" dirty="0"/>
          </a:p>
          <a:p>
            <a:r>
              <a:rPr lang="en-US" sz="3200" b="1" i="1" dirty="0"/>
              <a:t>       a process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14600" y="2667000"/>
            <a:ext cx="3733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26670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219200" y="27432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171700" y="2781300"/>
            <a:ext cx="533400" cy="304800"/>
          </a:xfrm>
          <a:prstGeom prst="straightConnector1">
            <a:avLst/>
          </a:prstGeom>
          <a:ln w="19050">
            <a:headEnd type="stealth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7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The CRISP Data Mining Process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3A9136-4E8E-4D87-A7F7-4981FC07A7C9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0242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60394"/>
            <a:ext cx="5638800" cy="512070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57400" y="640115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 Industry Standard Process for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24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The Data Mining Process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3A9136-4E8E-4D87-A7F7-4981FC07A7C9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0242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5988961" cy="5438694"/>
          </a:xfrm>
          <a:prstGeom prst="rect">
            <a:avLst/>
          </a:prstGeom>
          <a:noFill/>
        </p:spPr>
      </p:pic>
      <p:pic>
        <p:nvPicPr>
          <p:cNvPr id="5" name="Picture 2" descr="C:\Users\Elena Filatova\AppData\Local\Microsoft\Windows\Temporary Internet Files\Content.IE5\0L8ZEPWJ\MC9004420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9635" y="914400"/>
            <a:ext cx="2154365" cy="15240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2819400" y="1600200"/>
            <a:ext cx="3886200" cy="1066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2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The Data Mining Process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3A9136-4E8E-4D87-A7F7-4981FC07A7C9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42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21996"/>
            <a:ext cx="6096000" cy="5535898"/>
          </a:xfrm>
          <a:prstGeom prst="rect">
            <a:avLst/>
          </a:prstGeom>
          <a:noFill/>
        </p:spPr>
      </p:pic>
      <p:pic>
        <p:nvPicPr>
          <p:cNvPr id="5" name="Picture 2" descr="C:\Users\Elena Filatova\AppData\Local\Microsoft\Windows\Temporary Internet Files\Content.IE5\0L8ZEPWJ\MC9004420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9635" y="914400"/>
            <a:ext cx="2154365" cy="15240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410200" y="3581400"/>
            <a:ext cx="1600200" cy="1066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Supervised vs. Unsupervised DM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93A9136-4E8E-4D87-A7F7-4981FC07A7C9}" type="slidenum">
              <a:rPr lang="en-US" smtClean="0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2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5653322" cy="5133893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429000" y="2209800"/>
            <a:ext cx="3886200" cy="6096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5334000"/>
            <a:ext cx="1295400" cy="685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182624"/>
            <a:ext cx="7772400" cy="92333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Generally, supervised DM requires more effort and creativity</a:t>
            </a:r>
          </a:p>
          <a:p>
            <a:pPr eaLnBrk="1" hangingPunct="1"/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in the formulation of the business problem as one of our standard</a:t>
            </a:r>
          </a:p>
          <a:p>
            <a:pPr eaLnBrk="1" hangingPunct="1"/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problems (classification, regression)</a:t>
            </a:r>
            <a:endParaRPr 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486400"/>
            <a:ext cx="4191000" cy="1200329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Generally, evaluation is much more</a:t>
            </a:r>
          </a:p>
          <a:p>
            <a:pPr eaLnBrk="1" hangingPunct="1"/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straightforward for supervised DM;</a:t>
            </a:r>
          </a:p>
          <a:p>
            <a:pPr eaLnBrk="1" hangingPunct="1"/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evaluation requires more effort and</a:t>
            </a:r>
          </a:p>
          <a:p>
            <a:pPr eaLnBrk="1" hangingPunct="1"/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creativity for unsupervised DM</a:t>
            </a:r>
            <a:endParaRPr 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6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/>
              <a:t>		</a:t>
            </a:r>
            <a:r>
              <a:rPr lang="en-US" sz="4800" b="1" dirty="0">
                <a:solidFill>
                  <a:srgbClr val="3366FF"/>
                </a:solidFill>
              </a:rPr>
              <a:t>End Of Lecture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7842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3366FF"/>
                </a:solidFill>
              </a:rPr>
              <a:t>Conducting Cluster Analysis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895475" y="1295400"/>
            <a:ext cx="5373687" cy="4829175"/>
            <a:chOff x="1703" y="894"/>
            <a:chExt cx="3385" cy="3042"/>
          </a:xfrm>
        </p:grpSpPr>
        <p:grpSp>
          <p:nvGrpSpPr>
            <p:cNvPr id="9221" name="Group 4"/>
            <p:cNvGrpSpPr>
              <a:grpSpLocks/>
            </p:cNvGrpSpPr>
            <p:nvPr/>
          </p:nvGrpSpPr>
          <p:grpSpPr bwMode="auto">
            <a:xfrm>
              <a:off x="1710" y="894"/>
              <a:ext cx="3370" cy="519"/>
              <a:chOff x="1326" y="894"/>
              <a:chExt cx="3370" cy="519"/>
            </a:xfrm>
          </p:grpSpPr>
          <p:sp>
            <p:nvSpPr>
              <p:cNvPr id="9241" name="Rectangle 5"/>
              <p:cNvSpPr>
                <a:spLocks noChangeArrowheads="1"/>
              </p:cNvSpPr>
              <p:nvPr/>
            </p:nvSpPr>
            <p:spPr bwMode="auto">
              <a:xfrm>
                <a:off x="1326" y="894"/>
                <a:ext cx="3370" cy="338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42" name="Rectangle 6"/>
              <p:cNvSpPr>
                <a:spLocks noChangeArrowheads="1"/>
              </p:cNvSpPr>
              <p:nvPr/>
            </p:nvSpPr>
            <p:spPr bwMode="auto">
              <a:xfrm>
                <a:off x="2095" y="902"/>
                <a:ext cx="204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Formulate the Problem</a:t>
                </a:r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2936" y="126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2" name="Group 8"/>
            <p:cNvGrpSpPr>
              <a:grpSpLocks/>
            </p:cNvGrpSpPr>
            <p:nvPr/>
          </p:nvGrpSpPr>
          <p:grpSpPr bwMode="auto">
            <a:xfrm>
              <a:off x="1712" y="3597"/>
              <a:ext cx="3370" cy="339"/>
              <a:chOff x="1328" y="3597"/>
              <a:chExt cx="3370" cy="339"/>
            </a:xfrm>
          </p:grpSpPr>
          <p:sp>
            <p:nvSpPr>
              <p:cNvPr id="9239" name="Rectangle 9"/>
              <p:cNvSpPr>
                <a:spLocks noChangeArrowheads="1"/>
              </p:cNvSpPr>
              <p:nvPr/>
            </p:nvSpPr>
            <p:spPr bwMode="auto">
              <a:xfrm>
                <a:off x="1328" y="3597"/>
                <a:ext cx="3370" cy="339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40" name="Rectangle 10"/>
              <p:cNvSpPr>
                <a:spLocks noChangeArrowheads="1"/>
              </p:cNvSpPr>
              <p:nvPr/>
            </p:nvSpPr>
            <p:spPr bwMode="auto">
              <a:xfrm>
                <a:off x="1607" y="3606"/>
                <a:ext cx="280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Assess the Validity of Clustering</a:t>
                </a:r>
              </a:p>
            </p:txBody>
          </p:sp>
        </p:grpSp>
        <p:grpSp>
          <p:nvGrpSpPr>
            <p:cNvPr id="9223" name="Group 11"/>
            <p:cNvGrpSpPr>
              <a:grpSpLocks/>
            </p:cNvGrpSpPr>
            <p:nvPr/>
          </p:nvGrpSpPr>
          <p:grpSpPr bwMode="auto">
            <a:xfrm>
              <a:off x="1703" y="1440"/>
              <a:ext cx="3372" cy="534"/>
              <a:chOff x="1319" y="1440"/>
              <a:chExt cx="3372" cy="534"/>
            </a:xfrm>
          </p:grpSpPr>
          <p:sp>
            <p:nvSpPr>
              <p:cNvPr id="9236" name="Rectangle 12"/>
              <p:cNvSpPr>
                <a:spLocks noChangeArrowheads="1"/>
              </p:cNvSpPr>
              <p:nvPr/>
            </p:nvSpPr>
            <p:spPr bwMode="auto">
              <a:xfrm>
                <a:off x="1319" y="1440"/>
                <a:ext cx="3372" cy="337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7" name="Rectangle 13"/>
              <p:cNvSpPr>
                <a:spLocks noChangeArrowheads="1"/>
              </p:cNvSpPr>
              <p:nvPr/>
            </p:nvSpPr>
            <p:spPr bwMode="auto">
              <a:xfrm>
                <a:off x="2044" y="1441"/>
                <a:ext cx="233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Select a Distance Measure</a:t>
                </a:r>
              </a:p>
            </p:txBody>
          </p:sp>
          <p:sp>
            <p:nvSpPr>
              <p:cNvPr id="9238" name="Line 14"/>
              <p:cNvSpPr>
                <a:spLocks noChangeShapeType="1"/>
              </p:cNvSpPr>
              <p:nvPr/>
            </p:nvSpPr>
            <p:spPr bwMode="auto">
              <a:xfrm>
                <a:off x="2928" y="183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4" name="Group 15"/>
            <p:cNvGrpSpPr>
              <a:grpSpLocks/>
            </p:cNvGrpSpPr>
            <p:nvPr/>
          </p:nvGrpSpPr>
          <p:grpSpPr bwMode="auto">
            <a:xfrm>
              <a:off x="1718" y="1992"/>
              <a:ext cx="3370" cy="525"/>
              <a:chOff x="1334" y="1992"/>
              <a:chExt cx="3370" cy="525"/>
            </a:xfrm>
          </p:grpSpPr>
          <p:sp>
            <p:nvSpPr>
              <p:cNvPr id="9233" name="Rectangle 16"/>
              <p:cNvSpPr>
                <a:spLocks noChangeArrowheads="1"/>
              </p:cNvSpPr>
              <p:nvPr/>
            </p:nvSpPr>
            <p:spPr bwMode="auto">
              <a:xfrm>
                <a:off x="1334" y="1992"/>
                <a:ext cx="3370" cy="339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4" name="Rectangle 17"/>
              <p:cNvSpPr>
                <a:spLocks noChangeArrowheads="1"/>
              </p:cNvSpPr>
              <p:nvPr/>
            </p:nvSpPr>
            <p:spPr bwMode="auto">
              <a:xfrm>
                <a:off x="1720" y="2000"/>
                <a:ext cx="259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dirty="0">
                    <a:solidFill>
                      <a:srgbClr val="CC0000"/>
                    </a:solidFill>
                    <a:latin typeface="Tahoma" panose="020B0604030504040204" pitchFamily="34" charset="0"/>
                  </a:rPr>
                  <a:t>Select a Clustering Procedure</a:t>
                </a:r>
              </a:p>
            </p:txBody>
          </p:sp>
          <p:sp>
            <p:nvSpPr>
              <p:cNvPr id="9235" name="Line 18"/>
              <p:cNvSpPr>
                <a:spLocks noChangeShapeType="1"/>
              </p:cNvSpPr>
              <p:nvPr/>
            </p:nvSpPr>
            <p:spPr bwMode="auto">
              <a:xfrm>
                <a:off x="2928" y="2373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5" name="Group 19"/>
            <p:cNvGrpSpPr>
              <a:grpSpLocks/>
            </p:cNvGrpSpPr>
            <p:nvPr/>
          </p:nvGrpSpPr>
          <p:grpSpPr bwMode="auto">
            <a:xfrm>
              <a:off x="1713" y="2538"/>
              <a:ext cx="3371" cy="523"/>
              <a:chOff x="1329" y="2538"/>
              <a:chExt cx="3371" cy="523"/>
            </a:xfrm>
          </p:grpSpPr>
          <p:sp>
            <p:nvSpPr>
              <p:cNvPr id="9230" name="Rectangle 20"/>
              <p:cNvSpPr>
                <a:spLocks noChangeArrowheads="1"/>
              </p:cNvSpPr>
              <p:nvPr/>
            </p:nvSpPr>
            <p:spPr bwMode="auto">
              <a:xfrm>
                <a:off x="1329" y="2538"/>
                <a:ext cx="3371" cy="339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1" name="Rectangle 21"/>
              <p:cNvSpPr>
                <a:spLocks noChangeArrowheads="1"/>
              </p:cNvSpPr>
              <p:nvPr/>
            </p:nvSpPr>
            <p:spPr bwMode="auto">
              <a:xfrm>
                <a:off x="1524" y="2547"/>
                <a:ext cx="297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Decide on the Number of Clusters</a:t>
                </a:r>
              </a:p>
            </p:txBody>
          </p:sp>
          <p:sp>
            <p:nvSpPr>
              <p:cNvPr id="9232" name="Line 22"/>
              <p:cNvSpPr>
                <a:spLocks noChangeShapeType="1"/>
              </p:cNvSpPr>
              <p:nvPr/>
            </p:nvSpPr>
            <p:spPr bwMode="auto">
              <a:xfrm>
                <a:off x="2928" y="2917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6" name="Group 23"/>
            <p:cNvGrpSpPr>
              <a:grpSpLocks/>
            </p:cNvGrpSpPr>
            <p:nvPr/>
          </p:nvGrpSpPr>
          <p:grpSpPr bwMode="auto">
            <a:xfrm>
              <a:off x="1713" y="3066"/>
              <a:ext cx="3371" cy="515"/>
              <a:chOff x="1329" y="3066"/>
              <a:chExt cx="3371" cy="515"/>
            </a:xfrm>
          </p:grpSpPr>
          <p:sp>
            <p:nvSpPr>
              <p:cNvPr id="9227" name="Rectangle 24"/>
              <p:cNvSpPr>
                <a:spLocks noChangeArrowheads="1"/>
              </p:cNvSpPr>
              <p:nvPr/>
            </p:nvSpPr>
            <p:spPr bwMode="auto">
              <a:xfrm>
                <a:off x="1329" y="3066"/>
                <a:ext cx="3371" cy="337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28" name="Rectangle 25"/>
              <p:cNvSpPr>
                <a:spLocks noChangeArrowheads="1"/>
              </p:cNvSpPr>
              <p:nvPr/>
            </p:nvSpPr>
            <p:spPr bwMode="auto">
              <a:xfrm>
                <a:off x="1733" y="3074"/>
                <a:ext cx="256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Interpret and Profile Clusters</a:t>
                </a:r>
              </a:p>
            </p:txBody>
          </p:sp>
          <p:sp>
            <p:nvSpPr>
              <p:cNvPr id="9229" name="Line 26"/>
              <p:cNvSpPr>
                <a:spLocks noChangeShapeType="1"/>
              </p:cNvSpPr>
              <p:nvPr/>
            </p:nvSpPr>
            <p:spPr bwMode="auto">
              <a:xfrm>
                <a:off x="2928" y="3437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270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76200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Other Distinctions Between </a:t>
            </a:r>
            <a:br>
              <a:rPr lang="en-US" altLang="en-US" dirty="0">
                <a:solidFill>
                  <a:srgbClr val="0066CC"/>
                </a:solidFill>
              </a:rPr>
            </a:br>
            <a:r>
              <a:rPr lang="en-US" altLang="en-US" dirty="0">
                <a:solidFill>
                  <a:srgbClr val="0066CC"/>
                </a:solidFill>
              </a:rPr>
              <a:t>Sets of Clusters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Exclusive versus non-exclusive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 points may belong to multiple clusters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Can represent multiple classes or ‘border’ points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Fuzzy versus non-fuzzy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In fuzzy clustering, a point belongs to every cluster with some weight between 0 and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Weights must sum to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Probabilistic clustering has similar characteristics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Partial versus complete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</p:txBody>
      </p:sp>
    </p:spTree>
    <p:extLst>
      <p:ext uri="{BB962C8B-B14F-4D97-AF65-F5344CB8AC3E}">
        <p14:creationId xmlns:p14="http://schemas.microsoft.com/office/powerpoint/2010/main" val="1183127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Two different K-means </a:t>
            </a:r>
            <a:r>
              <a:rPr lang="en-US" altLang="en-US" dirty="0" err="1">
                <a:solidFill>
                  <a:srgbClr val="0066CC"/>
                </a:solidFill>
              </a:rPr>
              <a:t>Clusterings</a:t>
            </a:r>
            <a:endParaRPr lang="en-US" altLang="en-US" dirty="0">
              <a:solidFill>
                <a:srgbClr val="0066CC"/>
              </a:solidFill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4199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Sub-optimal Clustering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4199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3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Optimal Clustering</a:t>
              </a:r>
            </a:p>
          </p:txBody>
        </p:sp>
      </p:grpSp>
      <p:sp>
        <p:nvSpPr>
          <p:cNvPr id="41991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222660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06680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Importance of Choosing Initial Centroids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143000" y="54864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If you happen to choose good initial centroids, then you will get this after 6 iterations</a:t>
            </a:r>
          </a:p>
        </p:txBody>
      </p:sp>
    </p:spTree>
    <p:extLst>
      <p:ext uri="{BB962C8B-B14F-4D97-AF65-F5344CB8AC3E}">
        <p14:creationId xmlns:p14="http://schemas.microsoft.com/office/powerpoint/2010/main" val="10350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3600" dirty="0">
                <a:solidFill>
                  <a:srgbClr val="0066CC"/>
                </a:solidFill>
              </a:rPr>
              <a:t>Importance of Choosing Initial Centroids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76800" y="3505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Good clustering</a:t>
            </a:r>
          </a:p>
        </p:txBody>
      </p:sp>
    </p:spTree>
    <p:extLst>
      <p:ext uri="{BB962C8B-B14F-4D97-AF65-F5344CB8AC3E}">
        <p14:creationId xmlns:p14="http://schemas.microsoft.com/office/powerpoint/2010/main" val="4196286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3600" dirty="0">
                <a:solidFill>
                  <a:srgbClr val="0066CC"/>
                </a:solidFill>
              </a:rPr>
              <a:t>Importance of Choosing Initial Centroids </a:t>
            </a:r>
            <a:r>
              <a:rPr lang="en-US" altLang="en-US" sz="3600" dirty="0"/>
              <a:t>…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7696200" y="3140075"/>
            <a:ext cx="1066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Bad Clustering</a:t>
            </a:r>
          </a:p>
        </p:txBody>
      </p:sp>
    </p:spTree>
    <p:extLst>
      <p:ext uri="{BB962C8B-B14F-4D97-AF65-F5344CB8AC3E}">
        <p14:creationId xmlns:p14="http://schemas.microsoft.com/office/powerpoint/2010/main" val="5859652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>
                <a:solidFill>
                  <a:srgbClr val="0066CC"/>
                </a:solidFill>
              </a:rPr>
              <a:t>10 Clusters Example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499908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65563E-C464-4D5E-BECC-544904E4E236}" type="slidenum">
              <a:rPr lang="en-US" altLang="en-US"/>
              <a:pPr/>
              <a:t>66</a:t>
            </a:fld>
            <a:endParaRPr lang="en-US" altLang="en-US"/>
          </a:p>
        </p:txBody>
      </p:sp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114300" y="4033838"/>
            <a:ext cx="8915400" cy="2824162"/>
            <a:chOff x="0" y="2640"/>
            <a:chExt cx="5616" cy="1779"/>
          </a:xfrm>
        </p:grpSpPr>
        <p:pic>
          <p:nvPicPr>
            <p:cNvPr id="57349" name="Picture 3" descr="brazil_fla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3792"/>
              <a:ext cx="4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0" name="Picture 4" descr="as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1" name="Picture 5" descr="ANGU00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1056" y="4187"/>
              <a:ext cx="44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ANGUILLA</a:t>
              </a:r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0" y="4187"/>
              <a:ext cx="49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AUSTRALIA </a:t>
              </a:r>
            </a:p>
          </p:txBody>
        </p:sp>
        <p:pic>
          <p:nvPicPr>
            <p:cNvPr id="57354" name="Picture 8" descr="STHC00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528" y="4130"/>
              <a:ext cx="5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St. Helena &amp;</a:t>
              </a:r>
            </a:p>
            <a:p>
              <a:r>
                <a:rPr lang="en-US" altLang="en-US" sz="800" b="0">
                  <a:latin typeface="Times New Roman" pitchFamily="18" charset="0"/>
                </a:rPr>
                <a:t> Dependencies </a:t>
              </a:r>
            </a:p>
            <a:p>
              <a:endParaRPr lang="en-US" altLang="en-US" sz="800" b="0">
                <a:latin typeface="Times New Roman" pitchFamily="18" charset="0"/>
              </a:endParaRPr>
            </a:p>
          </p:txBody>
        </p:sp>
        <p:pic>
          <p:nvPicPr>
            <p:cNvPr id="57356" name="Picture 10" descr="SGSS00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7" name="Text Box 11"/>
            <p:cNvSpPr txBox="1">
              <a:spLocks noChangeArrowheads="1"/>
            </p:cNvSpPr>
            <p:nvPr/>
          </p:nvSpPr>
          <p:spPr bwMode="auto">
            <a:xfrm>
              <a:off x="1584" y="4033"/>
              <a:ext cx="55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South Georgia &amp;</a:t>
              </a:r>
            </a:p>
            <a:p>
              <a:r>
                <a:rPr lang="en-US" altLang="en-US" sz="800" b="0">
                  <a:latin typeface="Times New Roman" pitchFamily="18" charset="0"/>
                </a:rPr>
                <a:t>South Sandwich </a:t>
              </a:r>
            </a:p>
            <a:p>
              <a:r>
                <a:rPr lang="en-US" altLang="en-US" sz="800" b="0">
                  <a:latin typeface="Times New Roman" pitchFamily="18" charset="0"/>
                </a:rPr>
                <a:t>Islands</a:t>
              </a:r>
            </a:p>
          </p:txBody>
        </p:sp>
        <p:pic>
          <p:nvPicPr>
            <p:cNvPr id="57358" name="Picture 12" descr="UNKG00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794"/>
              <a:ext cx="4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9" name="Text Box 13"/>
            <p:cNvSpPr txBox="1">
              <a:spLocks noChangeArrowheads="1"/>
            </p:cNvSpPr>
            <p:nvPr/>
          </p:nvSpPr>
          <p:spPr bwMode="auto">
            <a:xfrm>
              <a:off x="2160" y="4178"/>
              <a:ext cx="52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800" b="0">
                  <a:latin typeface="Times New Roman" pitchFamily="18" charset="0"/>
                </a:rPr>
                <a:t>U.K.</a:t>
              </a:r>
            </a:p>
          </p:txBody>
        </p:sp>
        <p:pic>
          <p:nvPicPr>
            <p:cNvPr id="57360" name="Picture 14" descr="YURE00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1" name="Text Box 15"/>
            <p:cNvSpPr txBox="1">
              <a:spLocks noChangeArrowheads="1"/>
            </p:cNvSpPr>
            <p:nvPr/>
          </p:nvSpPr>
          <p:spPr bwMode="auto">
            <a:xfrm>
              <a:off x="2736" y="4033"/>
              <a:ext cx="4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Serbia &amp; </a:t>
              </a:r>
            </a:p>
            <a:p>
              <a:r>
                <a:rPr lang="en-US" altLang="en-US" sz="800" b="0">
                  <a:latin typeface="Times New Roman" pitchFamily="18" charset="0"/>
                </a:rPr>
                <a:t>Montenegro</a:t>
              </a:r>
            </a:p>
            <a:p>
              <a:r>
                <a:rPr lang="en-US" altLang="en-US" sz="800" b="0">
                  <a:latin typeface="Times New Roman" pitchFamily="18" charset="0"/>
                </a:rPr>
                <a:t>(Yugoslavia)</a:t>
              </a:r>
            </a:p>
          </p:txBody>
        </p:sp>
        <p:pic>
          <p:nvPicPr>
            <p:cNvPr id="57362" name="Picture 16" descr="FRAN00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3" name="Text Box 17"/>
            <p:cNvSpPr txBox="1">
              <a:spLocks noChangeArrowheads="1"/>
            </p:cNvSpPr>
            <p:nvPr/>
          </p:nvSpPr>
          <p:spPr bwMode="auto">
            <a:xfrm>
              <a:off x="3264" y="4187"/>
              <a:ext cx="11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800" b="0">
                <a:latin typeface="Times New Roman" pitchFamily="18" charset="0"/>
              </a:endParaRPr>
            </a:p>
          </p:txBody>
        </p:sp>
        <p:sp>
          <p:nvSpPr>
            <p:cNvPr id="57364" name="Text Box 18"/>
            <p:cNvSpPr txBox="1">
              <a:spLocks noChangeArrowheads="1"/>
            </p:cNvSpPr>
            <p:nvPr/>
          </p:nvSpPr>
          <p:spPr bwMode="auto">
            <a:xfrm>
              <a:off x="3264" y="4187"/>
              <a:ext cx="3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FRANCE</a:t>
              </a:r>
            </a:p>
          </p:txBody>
        </p:sp>
        <p:pic>
          <p:nvPicPr>
            <p:cNvPr id="57365" name="Picture 19" descr="IREL00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6" name="Picture 20" descr="INDA00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7" name="Picture 21" descr="NIGR00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8" name="Text Box 22"/>
            <p:cNvSpPr txBox="1">
              <a:spLocks noChangeArrowheads="1"/>
            </p:cNvSpPr>
            <p:nvPr/>
          </p:nvSpPr>
          <p:spPr bwMode="auto">
            <a:xfrm>
              <a:off x="3792" y="4187"/>
              <a:ext cx="31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NIGER</a:t>
              </a:r>
            </a:p>
          </p:txBody>
        </p:sp>
        <p:sp>
          <p:nvSpPr>
            <p:cNvPr id="57369" name="Text Box 23"/>
            <p:cNvSpPr txBox="1">
              <a:spLocks noChangeArrowheads="1"/>
            </p:cNvSpPr>
            <p:nvPr/>
          </p:nvSpPr>
          <p:spPr bwMode="auto">
            <a:xfrm>
              <a:off x="4272" y="4187"/>
              <a:ext cx="29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INDIA</a:t>
              </a:r>
            </a:p>
          </p:txBody>
        </p:sp>
        <p:sp>
          <p:nvSpPr>
            <p:cNvPr id="57370" name="Text Box 24"/>
            <p:cNvSpPr txBox="1">
              <a:spLocks noChangeArrowheads="1"/>
            </p:cNvSpPr>
            <p:nvPr/>
          </p:nvSpPr>
          <p:spPr bwMode="auto">
            <a:xfrm>
              <a:off x="4752" y="4187"/>
              <a:ext cx="39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800" b="0">
                  <a:latin typeface="Times New Roman" pitchFamily="18" charset="0"/>
                </a:rPr>
                <a:t>IRELAND</a:t>
              </a:r>
            </a:p>
          </p:txBody>
        </p:sp>
        <p:sp>
          <p:nvSpPr>
            <p:cNvPr id="57371" name="Text Box 25"/>
            <p:cNvSpPr txBox="1">
              <a:spLocks noChangeArrowheads="1"/>
            </p:cNvSpPr>
            <p:nvPr/>
          </p:nvSpPr>
          <p:spPr bwMode="auto">
            <a:xfrm>
              <a:off x="5242" y="4187"/>
              <a:ext cx="3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800" b="0">
                  <a:latin typeface="Times New Roman" pitchFamily="18" charset="0"/>
                </a:rPr>
                <a:t>BRAZIL</a:t>
              </a:r>
            </a:p>
          </p:txBody>
        </p:sp>
        <p:sp>
          <p:nvSpPr>
            <p:cNvPr id="57372" name="Text Box 26"/>
            <p:cNvSpPr txBox="1">
              <a:spLocks noChangeArrowheads="1"/>
            </p:cNvSpPr>
            <p:nvPr/>
          </p:nvSpPr>
          <p:spPr bwMode="auto">
            <a:xfrm>
              <a:off x="0" y="2976"/>
              <a:ext cx="21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1000" b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grpSp>
          <p:nvGrpSpPr>
            <p:cNvPr id="57373" name="Group 27"/>
            <p:cNvGrpSpPr>
              <a:grpSpLocks/>
            </p:cNvGrpSpPr>
            <p:nvPr/>
          </p:nvGrpSpPr>
          <p:grpSpPr bwMode="auto">
            <a:xfrm>
              <a:off x="192" y="2640"/>
              <a:ext cx="5184" cy="1154"/>
              <a:chOff x="192" y="1682"/>
              <a:chExt cx="5184" cy="2016"/>
            </a:xfrm>
          </p:grpSpPr>
          <p:sp>
            <p:nvSpPr>
              <p:cNvPr id="57374" name="Line 28"/>
              <p:cNvSpPr>
                <a:spLocks noChangeShapeType="1"/>
              </p:cNvSpPr>
              <p:nvPr/>
            </p:nvSpPr>
            <p:spPr bwMode="auto">
              <a:xfrm flipV="1">
                <a:off x="192" y="3362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5" name="Line 29"/>
              <p:cNvSpPr>
                <a:spLocks noChangeShapeType="1"/>
              </p:cNvSpPr>
              <p:nvPr/>
            </p:nvSpPr>
            <p:spPr bwMode="auto">
              <a:xfrm flipV="1">
                <a:off x="2400" y="3170"/>
                <a:ext cx="0" cy="528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6" name="Line 30"/>
              <p:cNvSpPr>
                <a:spLocks noChangeShapeType="1"/>
              </p:cNvSpPr>
              <p:nvPr/>
            </p:nvSpPr>
            <p:spPr bwMode="auto">
              <a:xfrm flipV="1">
                <a:off x="1824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7" name="Line 31"/>
              <p:cNvSpPr>
                <a:spLocks noChangeShapeType="1"/>
              </p:cNvSpPr>
              <p:nvPr/>
            </p:nvSpPr>
            <p:spPr bwMode="auto">
              <a:xfrm flipV="1">
                <a:off x="2928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8" name="Line 32"/>
              <p:cNvSpPr>
                <a:spLocks noChangeShapeType="1"/>
              </p:cNvSpPr>
              <p:nvPr/>
            </p:nvSpPr>
            <p:spPr bwMode="auto">
              <a:xfrm flipV="1">
                <a:off x="3456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9" name="Line 33"/>
              <p:cNvSpPr>
                <a:spLocks noChangeShapeType="1"/>
              </p:cNvSpPr>
              <p:nvPr/>
            </p:nvSpPr>
            <p:spPr bwMode="auto">
              <a:xfrm>
                <a:off x="2928" y="3074"/>
                <a:ext cx="52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0" name="Line 34"/>
              <p:cNvSpPr>
                <a:spLocks noChangeShapeType="1"/>
              </p:cNvSpPr>
              <p:nvPr/>
            </p:nvSpPr>
            <p:spPr bwMode="auto">
              <a:xfrm flipV="1">
                <a:off x="3168" y="2834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1" name="Line 35"/>
              <p:cNvSpPr>
                <a:spLocks noChangeShapeType="1"/>
              </p:cNvSpPr>
              <p:nvPr/>
            </p:nvSpPr>
            <p:spPr bwMode="auto">
              <a:xfrm flipV="1">
                <a:off x="3936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2" name="Line 36"/>
              <p:cNvSpPr>
                <a:spLocks noChangeShapeType="1"/>
              </p:cNvSpPr>
              <p:nvPr/>
            </p:nvSpPr>
            <p:spPr bwMode="auto">
              <a:xfrm flipV="1">
                <a:off x="4416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3" name="Line 37"/>
              <p:cNvSpPr>
                <a:spLocks noChangeShapeType="1"/>
              </p:cNvSpPr>
              <p:nvPr/>
            </p:nvSpPr>
            <p:spPr bwMode="auto">
              <a:xfrm>
                <a:off x="3936" y="345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4" name="Line 38"/>
              <p:cNvSpPr>
                <a:spLocks noChangeShapeType="1"/>
              </p:cNvSpPr>
              <p:nvPr/>
            </p:nvSpPr>
            <p:spPr bwMode="auto">
              <a:xfrm flipV="1">
                <a:off x="4176" y="3074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5" name="Line 39"/>
              <p:cNvSpPr>
                <a:spLocks noChangeShapeType="1"/>
              </p:cNvSpPr>
              <p:nvPr/>
            </p:nvSpPr>
            <p:spPr bwMode="auto">
              <a:xfrm flipV="1">
                <a:off x="4896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6" name="Line 40"/>
              <p:cNvSpPr>
                <a:spLocks noChangeShapeType="1"/>
              </p:cNvSpPr>
              <p:nvPr/>
            </p:nvSpPr>
            <p:spPr bwMode="auto">
              <a:xfrm>
                <a:off x="1008" y="3170"/>
                <a:ext cx="100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7" name="Line 41"/>
              <p:cNvSpPr>
                <a:spLocks noChangeShapeType="1"/>
              </p:cNvSpPr>
              <p:nvPr/>
            </p:nvSpPr>
            <p:spPr bwMode="auto">
              <a:xfrm>
                <a:off x="4176" y="3074"/>
                <a:ext cx="72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8" name="Line 42"/>
              <p:cNvSpPr>
                <a:spLocks noChangeShapeType="1"/>
              </p:cNvSpPr>
              <p:nvPr/>
            </p:nvSpPr>
            <p:spPr bwMode="auto">
              <a:xfrm flipV="1">
                <a:off x="4512" y="2498"/>
                <a:ext cx="0" cy="57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9" name="Line 43"/>
              <p:cNvSpPr>
                <a:spLocks noChangeShapeType="1"/>
              </p:cNvSpPr>
              <p:nvPr/>
            </p:nvSpPr>
            <p:spPr bwMode="auto">
              <a:xfrm flipV="1">
                <a:off x="2448" y="2498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0" name="Line 44"/>
              <p:cNvSpPr>
                <a:spLocks noChangeShapeType="1"/>
              </p:cNvSpPr>
              <p:nvPr/>
            </p:nvSpPr>
            <p:spPr bwMode="auto">
              <a:xfrm>
                <a:off x="1728" y="2834"/>
                <a:ext cx="144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1" name="Line 45"/>
              <p:cNvSpPr>
                <a:spLocks noChangeShapeType="1"/>
              </p:cNvSpPr>
              <p:nvPr/>
            </p:nvSpPr>
            <p:spPr bwMode="auto">
              <a:xfrm flipV="1">
                <a:off x="3504" y="2114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2" name="Line 46"/>
              <p:cNvSpPr>
                <a:spLocks noChangeShapeType="1"/>
              </p:cNvSpPr>
              <p:nvPr/>
            </p:nvSpPr>
            <p:spPr bwMode="auto">
              <a:xfrm flipH="1">
                <a:off x="2016" y="3170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3" name="Line 47"/>
              <p:cNvSpPr>
                <a:spLocks noChangeShapeType="1"/>
              </p:cNvSpPr>
              <p:nvPr/>
            </p:nvSpPr>
            <p:spPr bwMode="auto">
              <a:xfrm flipV="1">
                <a:off x="1728" y="2834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4" name="Line 48"/>
              <p:cNvSpPr>
                <a:spLocks noChangeShapeType="1"/>
              </p:cNvSpPr>
              <p:nvPr/>
            </p:nvSpPr>
            <p:spPr bwMode="auto">
              <a:xfrm flipV="1">
                <a:off x="2448" y="2498"/>
                <a:ext cx="206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5" name="Line 49"/>
              <p:cNvSpPr>
                <a:spLocks noChangeShapeType="1"/>
              </p:cNvSpPr>
              <p:nvPr/>
            </p:nvSpPr>
            <p:spPr bwMode="auto">
              <a:xfrm flipV="1">
                <a:off x="5376" y="2114"/>
                <a:ext cx="0" cy="15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6" name="Line 50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1872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7" name="Line 51"/>
              <p:cNvSpPr>
                <a:spLocks noChangeShapeType="1"/>
              </p:cNvSpPr>
              <p:nvPr/>
            </p:nvSpPr>
            <p:spPr bwMode="auto">
              <a:xfrm flipV="1">
                <a:off x="4464" y="1682"/>
                <a:ext cx="0" cy="432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8" name="Line 52"/>
              <p:cNvSpPr>
                <a:spLocks noChangeShapeType="1"/>
              </p:cNvSpPr>
              <p:nvPr/>
            </p:nvSpPr>
            <p:spPr bwMode="auto">
              <a:xfrm flipV="1">
                <a:off x="720" y="3554"/>
                <a:ext cx="0" cy="14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9" name="Line 53"/>
              <p:cNvSpPr>
                <a:spLocks noChangeShapeType="1"/>
              </p:cNvSpPr>
              <p:nvPr/>
            </p:nvSpPr>
            <p:spPr bwMode="auto">
              <a:xfrm flipV="1">
                <a:off x="1296" y="3554"/>
                <a:ext cx="0" cy="14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0" name="Line 54"/>
              <p:cNvSpPr>
                <a:spLocks noChangeShapeType="1"/>
              </p:cNvSpPr>
              <p:nvPr/>
            </p:nvSpPr>
            <p:spPr bwMode="auto">
              <a:xfrm flipV="1">
                <a:off x="1440" y="3362"/>
                <a:ext cx="0" cy="9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1" name="Line 55"/>
              <p:cNvSpPr>
                <a:spLocks noChangeShapeType="1"/>
              </p:cNvSpPr>
              <p:nvPr/>
            </p:nvSpPr>
            <p:spPr bwMode="auto">
              <a:xfrm>
                <a:off x="192" y="3362"/>
                <a:ext cx="124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2" name="Line 56"/>
              <p:cNvSpPr>
                <a:spLocks noChangeShapeType="1"/>
              </p:cNvSpPr>
              <p:nvPr/>
            </p:nvSpPr>
            <p:spPr bwMode="auto">
              <a:xfrm flipV="1">
                <a:off x="720" y="3170"/>
                <a:ext cx="0" cy="192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3" name="Line 57"/>
              <p:cNvSpPr>
                <a:spLocks noChangeShapeType="1"/>
              </p:cNvSpPr>
              <p:nvPr/>
            </p:nvSpPr>
            <p:spPr bwMode="auto">
              <a:xfrm>
                <a:off x="720" y="3170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4" name="Line 58"/>
              <p:cNvSpPr>
                <a:spLocks noChangeShapeType="1"/>
              </p:cNvSpPr>
              <p:nvPr/>
            </p:nvSpPr>
            <p:spPr bwMode="auto">
              <a:xfrm>
                <a:off x="720" y="3554"/>
                <a:ext cx="576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5" name="Line 59"/>
              <p:cNvSpPr>
                <a:spLocks noChangeShapeType="1"/>
              </p:cNvSpPr>
              <p:nvPr/>
            </p:nvSpPr>
            <p:spPr bwMode="auto">
              <a:xfrm flipV="1">
                <a:off x="1008" y="3458"/>
                <a:ext cx="0" cy="9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6" name="Line 60"/>
              <p:cNvSpPr>
                <a:spLocks noChangeShapeType="1"/>
              </p:cNvSpPr>
              <p:nvPr/>
            </p:nvSpPr>
            <p:spPr bwMode="auto">
              <a:xfrm>
                <a:off x="1008" y="3458"/>
                <a:ext cx="816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348" name="Text Box 61"/>
          <p:cNvSpPr txBox="1">
            <a:spLocks noChangeArrowheads="1"/>
          </p:cNvSpPr>
          <p:nvPr/>
        </p:nvSpPr>
        <p:spPr bwMode="auto">
          <a:xfrm>
            <a:off x="285750" y="250825"/>
            <a:ext cx="852487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rgbClr val="002060"/>
                </a:solidFill>
              </a:rPr>
              <a:t>Hierarchal clustering can sometimes show patterns that are meaningless or spurious</a:t>
            </a:r>
          </a:p>
          <a:p>
            <a:endParaRPr lang="en-US" altLang="en-US" sz="2400" b="0" dirty="0"/>
          </a:p>
          <a:p>
            <a:pPr>
              <a:buFontTx/>
              <a:buChar char="•"/>
            </a:pPr>
            <a:r>
              <a:rPr lang="en-US" altLang="en-US" sz="2000" b="0" dirty="0"/>
              <a:t> For example, in this clustering, the tight grouping of Australia, Anguilla, St. Helena </a:t>
            </a:r>
            <a:r>
              <a:rPr lang="en-US" altLang="en-US" sz="2000" b="0" dirty="0" err="1"/>
              <a:t>etc</a:t>
            </a:r>
            <a:r>
              <a:rPr lang="en-US" altLang="en-US" sz="2000" b="0" dirty="0"/>
              <a:t> is meaningful, since all these countries are former UK colonies.</a:t>
            </a:r>
          </a:p>
          <a:p>
            <a:endParaRPr lang="en-US" altLang="en-US" sz="2000" b="0" dirty="0"/>
          </a:p>
          <a:p>
            <a:pPr>
              <a:buFontTx/>
              <a:buChar char="•"/>
            </a:pPr>
            <a:r>
              <a:rPr lang="en-US" altLang="en-US" sz="2000" b="0" dirty="0"/>
              <a:t> However the tight grouping of Niger and India is completely  spurious, there is no connection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3959388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"/>
            <a:ext cx="6781800" cy="66719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76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DENDOGRAM of the Housing Prices dataset</a:t>
            </a:r>
          </a:p>
        </p:txBody>
      </p:sp>
    </p:spTree>
    <p:extLst>
      <p:ext uri="{BB962C8B-B14F-4D97-AF65-F5344CB8AC3E}">
        <p14:creationId xmlns:p14="http://schemas.microsoft.com/office/powerpoint/2010/main" val="393938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8775"/>
            <a:ext cx="8229600" cy="78422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3366FF"/>
                </a:solidFill>
                <a:cs typeface="Times New Roman" panose="02020603050405020304" pitchFamily="18" charset="0"/>
              </a:rPr>
              <a:t>Formulating the Problem</a:t>
            </a:r>
            <a:r>
              <a:rPr lang="en-US" altLang="en-US" sz="40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5105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Most important is selecting the variables on which the clustering is based.  </a:t>
            </a:r>
          </a:p>
          <a:p>
            <a:pPr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Inclusion of even one or two irrelevant variables may distort a clustering solution.  </a:t>
            </a:r>
          </a:p>
          <a:p>
            <a:pPr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Variables selected should describe the similarity between objects in terms that are relevant to the research problem.  </a:t>
            </a:r>
          </a:p>
          <a:p>
            <a:pPr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Should be selected based on past research, theory, or a consideration of the hypotheses being tested.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625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2575"/>
            <a:ext cx="8458200" cy="47942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3366FF"/>
                </a:solidFill>
                <a:cs typeface="Times New Roman" panose="02020603050405020304" pitchFamily="18" charset="0"/>
              </a:rPr>
              <a:t>Select a Similarity Measure</a:t>
            </a:r>
            <a:r>
              <a:rPr lang="en-US" altLang="en-US" sz="40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Similarity measure can be correlations or distances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The most commonly used measure of similarity is the </a:t>
            </a:r>
            <a:r>
              <a:rPr lang="en-US" altLang="en-US" sz="2800" b="1" dirty="0">
                <a:solidFill>
                  <a:srgbClr val="800080"/>
                </a:solidFill>
                <a:cs typeface="Times New Roman" panose="02020603050405020304" pitchFamily="18" charset="0"/>
              </a:rPr>
              <a:t>Euclidean distance</a:t>
            </a:r>
            <a:r>
              <a:rPr lang="en-US" altLang="en-US" sz="2800" dirty="0">
                <a:cs typeface="Times New Roman" panose="02020603050405020304" pitchFamily="18" charset="0"/>
              </a:rPr>
              <a:t>. The </a:t>
            </a:r>
            <a:r>
              <a:rPr lang="en-US" altLang="en-US" sz="2800" i="1" dirty="0">
                <a:cs typeface="Times New Roman" panose="02020603050405020304" pitchFamily="18" charset="0"/>
              </a:rPr>
              <a:t>city-block </a:t>
            </a:r>
            <a:r>
              <a:rPr lang="en-US" altLang="en-US" sz="2800" dirty="0">
                <a:cs typeface="Times New Roman" panose="02020603050405020304" pitchFamily="18" charset="0"/>
              </a:rPr>
              <a:t>distance is also used.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If variables measured in vastly different units, we must </a:t>
            </a:r>
            <a:r>
              <a:rPr lang="en-US" altLang="en-US" b="1" dirty="0">
                <a:cs typeface="Times New Roman" panose="02020603050405020304" pitchFamily="18" charset="0"/>
              </a:rPr>
              <a:t>NORMALIZE</a:t>
            </a:r>
            <a:r>
              <a:rPr lang="en-US" altLang="en-US" dirty="0">
                <a:cs typeface="Times New Roman" panose="02020603050405020304" pitchFamily="18" charset="0"/>
              </a:rPr>
              <a:t> the</a:t>
            </a:r>
            <a:r>
              <a:rPr lang="en-US" altLang="en-US" sz="2800" dirty="0">
                <a:cs typeface="Times New Roman" panose="02020603050405020304" pitchFamily="18" charset="0"/>
              </a:rPr>
              <a:t> data. Also eliminate outliers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Use of different similarity/distance measures may lead to different clustering results.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C0000"/>
              </a:buClr>
            </a:pPr>
            <a:r>
              <a:rPr lang="en-US" altLang="en-US" sz="2800" dirty="0">
                <a:cs typeface="Times New Roman" panose="02020603050405020304" pitchFamily="18" charset="0"/>
              </a:rPr>
              <a:t>Hence, it is advisable to use different measures and compare the results. </a:t>
            </a:r>
          </a:p>
        </p:txBody>
      </p:sp>
    </p:spTree>
    <p:extLst>
      <p:ext uri="{BB962C8B-B14F-4D97-AF65-F5344CB8AC3E}">
        <p14:creationId xmlns:p14="http://schemas.microsoft.com/office/powerpoint/2010/main" val="784474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163" y="76200"/>
            <a:ext cx="8318500" cy="914400"/>
          </a:xfrm>
        </p:spPr>
        <p:txBody>
          <a:bodyPr/>
          <a:lstStyle/>
          <a:p>
            <a:r>
              <a:rPr lang="en-US" dirty="0">
                <a:solidFill>
                  <a:srgbClr val="0066CC"/>
                </a:solidFill>
              </a:rPr>
              <a:t>DATA 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163" y="5105400"/>
            <a:ext cx="850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Normalization of the Income Column:  ( normalized scores between 0 and 1 )</a:t>
            </a:r>
          </a:p>
          <a:p>
            <a:endParaRPr lang="en-US" dirty="0"/>
          </a:p>
          <a:p>
            <a:r>
              <a:rPr lang="en-US" dirty="0"/>
              <a:t>Normalized income   =   (Income  - MIN(Income) ) / (MAX (Income) -  Min (Income) ) </a:t>
            </a:r>
          </a:p>
          <a:p>
            <a:endParaRPr lang="en-US" dirty="0"/>
          </a:p>
          <a:p>
            <a:r>
              <a:rPr lang="en-US" dirty="0"/>
              <a:t>Note that  the Normalized income has NO UNITS. Normalized Income is same whether initial data is  in Dollars or thousands of dollars, or millions of dollars (scale invariant).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14400"/>
            <a:ext cx="6934200" cy="40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515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146491604</TotalTime>
  <Pages>3</Pages>
  <Words>3229</Words>
  <Application>Microsoft Office PowerPoint</Application>
  <PresentationFormat>On-screen Show (4:3)</PresentationFormat>
  <Paragraphs>486</Paragraphs>
  <Slides>67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Monotype Sorts</vt:lpstr>
      <vt:lpstr>Arial</vt:lpstr>
      <vt:lpstr>Calibri</vt:lpstr>
      <vt:lpstr>Lucida Sans</vt:lpstr>
      <vt:lpstr>Rockwell</vt:lpstr>
      <vt:lpstr>Tahoma</vt:lpstr>
      <vt:lpstr>Times New Roman</vt:lpstr>
      <vt:lpstr>Wingdings</vt:lpstr>
      <vt:lpstr>LC.BRev.FY97</vt:lpstr>
      <vt:lpstr>1_LC.BRev.FY97</vt:lpstr>
      <vt:lpstr>2_Default Design</vt:lpstr>
      <vt:lpstr>Clarity</vt:lpstr>
      <vt:lpstr>VISIO</vt:lpstr>
      <vt:lpstr>Bitmap Image</vt:lpstr>
      <vt:lpstr>Chart</vt:lpstr>
      <vt:lpstr>PowerPoint Presentation</vt:lpstr>
      <vt:lpstr>PowerPoint Presentation</vt:lpstr>
      <vt:lpstr>What is Clustering?</vt:lpstr>
      <vt:lpstr>PowerPoint Presentation</vt:lpstr>
      <vt:lpstr>PowerPoint Presentation</vt:lpstr>
      <vt:lpstr>Conducting Cluster Analysis</vt:lpstr>
      <vt:lpstr>Formulating the Problem </vt:lpstr>
      <vt:lpstr>Select a Similarity Measure </vt:lpstr>
      <vt:lpstr>DATA NORMALIZATION</vt:lpstr>
      <vt:lpstr>PowerPoint Presentation</vt:lpstr>
      <vt:lpstr>PowerPoint Presentation</vt:lpstr>
      <vt:lpstr>PowerPoint Presentation</vt:lpstr>
      <vt:lpstr>Notion of a Cluster can be Ambiguous</vt:lpstr>
      <vt:lpstr>Types of Clusterings</vt:lpstr>
      <vt:lpstr>Partitional Clustering</vt:lpstr>
      <vt:lpstr>Types of Clusters: Center-Based</vt:lpstr>
      <vt:lpstr>Centroid</vt:lpstr>
      <vt:lpstr>Clustering Algorithms</vt:lpstr>
      <vt:lpstr>K-means Clustering</vt:lpstr>
      <vt:lpstr>K-means Clustering</vt:lpstr>
      <vt:lpstr>K-means Clustering: Step 1</vt:lpstr>
      <vt:lpstr>K-means Clustering</vt:lpstr>
      <vt:lpstr>K-means Clustering</vt:lpstr>
      <vt:lpstr>K-means Clustering</vt:lpstr>
      <vt:lpstr>K-means Clustering</vt:lpstr>
      <vt:lpstr>K-means Clustering – Details</vt:lpstr>
      <vt:lpstr>Influence of initial centroids</vt:lpstr>
      <vt:lpstr>Evaluating K-means Clusters</vt:lpstr>
      <vt:lpstr>PowerPoint Presentation</vt:lpstr>
      <vt:lpstr>PowerPoint Presentation</vt:lpstr>
      <vt:lpstr>PowerPoint Presentation</vt:lpstr>
      <vt:lpstr>Evaluation of Clustering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Image Segmentation in computer vision</vt:lpstr>
      <vt:lpstr>PowerPoint Presentation</vt:lpstr>
      <vt:lpstr>Hierarchical Clustering </vt:lpstr>
      <vt:lpstr>Dendrogram: Document Example</vt:lpstr>
      <vt:lpstr>  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Clustering: MIN</vt:lpstr>
      <vt:lpstr>Final Comment on Cluster Validity</vt:lpstr>
      <vt:lpstr>Data mining is a process</vt:lpstr>
      <vt:lpstr>The CRISP Data Mining Process</vt:lpstr>
      <vt:lpstr>The Data Mining Process</vt:lpstr>
      <vt:lpstr>The Data Mining Process</vt:lpstr>
      <vt:lpstr>Supervised vs. Unsupervised DM</vt:lpstr>
      <vt:lpstr>PowerPoint Presentation</vt:lpstr>
      <vt:lpstr>Other Distinctions Between  Sets of Clusters</vt:lpstr>
      <vt:lpstr>Two different K-means Clusterings</vt:lpstr>
      <vt:lpstr>Importance of Choosing Initial Centroids</vt:lpstr>
      <vt:lpstr>Importance of Choosing Initial Centroids</vt:lpstr>
      <vt:lpstr>Importance of Choosing Initial Centroids …</vt:lpstr>
      <vt:lpstr>10 Clusters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Computations</dc:creator>
  <cp:lastModifiedBy>Ziwei Li</cp:lastModifiedBy>
  <cp:revision>566</cp:revision>
  <cp:lastPrinted>2001-08-28T17:59:37Z</cp:lastPrinted>
  <dcterms:created xsi:type="dcterms:W3CDTF">1998-03-18T13:44:31Z</dcterms:created>
  <dcterms:modified xsi:type="dcterms:W3CDTF">2019-10-31T00:01:51Z</dcterms:modified>
</cp:coreProperties>
</file>