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536AC5-5C3D-4417-8C3F-001EE1B8B3BF}" type="datetimeFigureOut">
              <a:rPr lang="es-ES" smtClean="0"/>
              <a:t>22/04/2015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50D244-E340-401C-A792-EA7CCAD5D26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Generación de código objeto para la TM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Manejo de 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Llamado a una función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4000" b="1" dirty="0" smtClean="0"/>
              <a:t>Int </a:t>
            </a:r>
            <a:r>
              <a:rPr lang="es-ES" sz="4000" b="1" dirty="0" err="1" smtClean="0"/>
              <a:t>funcion</a:t>
            </a:r>
            <a:r>
              <a:rPr lang="es-ES" sz="4000" b="1" dirty="0" smtClean="0"/>
              <a:t>( int arg1,int arg2) </a:t>
            </a:r>
          </a:p>
          <a:p>
            <a:endParaRPr lang="es-ES" dirty="0" smtClean="0"/>
          </a:p>
          <a:p>
            <a:r>
              <a:rPr lang="es-ES" dirty="0" smtClean="0"/>
              <a:t>En este caso el compilador realiza los siguientes pasos para realizar un llamado a la función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 conseguir una llamada a función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 verifica si tiene argumentos, de ser positivo, se procede a calcular los argumentos. Mediante el método Generar </a:t>
            </a:r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28728" y="2500306"/>
          <a:ext cx="2428892" cy="371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642942"/>
              </a:tblGrid>
              <a:tr h="464347">
                <a:tc>
                  <a:txBody>
                    <a:bodyPr/>
                    <a:lstStyle/>
                    <a:p>
                      <a:r>
                        <a:rPr lang="es-ES" dirty="0" smtClean="0"/>
                        <a:t>Temp1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s-ES" dirty="0" smtClean="0"/>
                        <a:t>Temp2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Ámbito </a:t>
                      </a:r>
                      <a:r>
                        <a:rPr lang="es-ES" dirty="0" err="1" smtClean="0"/>
                        <a:t>funcion</a:t>
                      </a:r>
                      <a:r>
                        <a:rPr lang="es-ES" dirty="0" smtClean="0"/>
                        <a:t>  </a:t>
                      </a:r>
                      <a:endParaRPr lang="es-ES" dirty="0"/>
                    </a:p>
                  </a:txBody>
                  <a:tcPr vert="vert270"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s-ES" dirty="0" smtClean="0"/>
                        <a:t>arg2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s-ES" dirty="0" smtClean="0"/>
                        <a:t>arg1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572000" y="2643182"/>
            <a:ext cx="3429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que toma el cada argumento y una vez calculado lo deja en el registro AC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Ya calculado se procede a asignar el valor a la dirección de memoria de argumento correspondiente.</a:t>
            </a:r>
            <a:endParaRPr lang="es-ES" dirty="0"/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   AC, pos (GP)</a:t>
            </a:r>
          </a:p>
          <a:p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143372" y="3714752"/>
          <a:ext cx="4667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05"/>
                <a:gridCol w="583405"/>
                <a:gridCol w="583405"/>
                <a:gridCol w="583405"/>
                <a:gridCol w="583405"/>
                <a:gridCol w="583405"/>
                <a:gridCol w="583405"/>
                <a:gridCol w="58340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arg1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PC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 conseguir una llamada a función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Una vez calculados todos los argumentos, se debe guardar la línea siguiente a donde debe retornar la función una vez ejecutado su código, haciendo uso del registro 4 nombrado NL (numero de línea)</a:t>
            </a:r>
          </a:p>
          <a:p>
            <a:pPr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 NL, 1(PC)     </a:t>
            </a:r>
            <a:r>
              <a:rPr lang="es-ES" dirty="0" smtClean="0"/>
              <a:t>En registro NL guarda la posición actual </a:t>
            </a:r>
            <a:r>
              <a:rPr lang="es-ES" dirty="0" smtClean="0"/>
              <a:t>de      </a:t>
            </a:r>
            <a:endParaRPr lang="es-ES" dirty="0" smtClean="0"/>
          </a:p>
          <a:p>
            <a:pPr algn="just">
              <a:buNone/>
            </a:pPr>
            <a:r>
              <a:rPr lang="es-ES" dirty="0" smtClean="0"/>
              <a:t>                                   ejecución (PC) + 1</a:t>
            </a:r>
          </a:p>
          <a:p>
            <a:pPr algn="just">
              <a:buNone/>
            </a:pPr>
            <a:r>
              <a:rPr lang="es-ES" dirty="0" smtClean="0"/>
              <a:t>Es en este punto que se realiza el salto a la posición donde inicia el código de la </a:t>
            </a:r>
            <a:r>
              <a:rPr lang="es-ES" dirty="0" err="1" smtClean="0"/>
              <a:t>funcion</a:t>
            </a:r>
            <a:r>
              <a:rPr lang="es-ES" dirty="0" smtClean="0"/>
              <a:t>. Posición </a:t>
            </a:r>
            <a:r>
              <a:rPr lang="es-ES" dirty="0" err="1" smtClean="0"/>
              <a:t>iMen</a:t>
            </a:r>
            <a:r>
              <a:rPr lang="es-ES" dirty="0" smtClean="0"/>
              <a:t> guardada en la tabla de símbolos</a:t>
            </a:r>
          </a:p>
          <a:p>
            <a:pPr algn="ctr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PC,pos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iMen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PC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Generación de código para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primer paso que se realiza es guardar en la Tabla de Símbolos la dirección de </a:t>
            </a:r>
            <a:r>
              <a:rPr lang="es-ES" dirty="0" err="1" smtClean="0"/>
              <a:t>iMen</a:t>
            </a:r>
            <a:r>
              <a:rPr lang="es-ES" dirty="0" smtClean="0"/>
              <a:t> de la función</a:t>
            </a:r>
          </a:p>
          <a:p>
            <a:pPr algn="ctr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pos=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UtGen.</a:t>
            </a:r>
            <a:r>
              <a:rPr lang="es-E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emitirSalto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(0);</a:t>
            </a:r>
          </a:p>
          <a:p>
            <a:pPr algn="ctr">
              <a:buNone/>
            </a:pPr>
            <a:r>
              <a:rPr lang="es-E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tablaSimbolos.setiMem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ultimoAmbito,pos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);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buNone/>
            </a:pP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Luego se procede a generar el código de la misma forma que fue generado el código de método principal</a:t>
            </a:r>
          </a:p>
          <a:p>
            <a:pPr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Finalmente se genera el salto a donde fue llamada la función, guardado en el registro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</a:t>
            </a:r>
          </a:p>
          <a:p>
            <a:pPr algn="ctr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 PC ,0,NL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ejecucion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5534" r="76193" b="77141"/>
          <a:stretch/>
        </p:blipFill>
        <p:spPr>
          <a:xfrm>
            <a:off x="283599" y="1471690"/>
            <a:ext cx="3298291" cy="18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3825" t="23422" r="67719" b="30313"/>
          <a:stretch/>
        </p:blipFill>
        <p:spPr>
          <a:xfrm>
            <a:off x="4684783" y="1441325"/>
            <a:ext cx="2160240" cy="4061251"/>
          </a:xfrm>
          <a:prstGeom prst="rect">
            <a:avLst/>
          </a:prstGeom>
        </p:spPr>
      </p:pic>
      <p:sp>
        <p:nvSpPr>
          <p:cNvPr id="6" name="Abrir llave 5"/>
          <p:cNvSpPr/>
          <p:nvPr/>
        </p:nvSpPr>
        <p:spPr>
          <a:xfrm>
            <a:off x="4238963" y="3256939"/>
            <a:ext cx="288032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errar llave 6"/>
          <p:cNvSpPr/>
          <p:nvPr/>
        </p:nvSpPr>
        <p:spPr>
          <a:xfrm>
            <a:off x="2870811" y="2248827"/>
            <a:ext cx="28803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9" name="Conector recto de flecha 8"/>
          <p:cNvCxnSpPr>
            <a:stCxn id="7" idx="1"/>
            <a:endCxn id="6" idx="1"/>
          </p:cNvCxnSpPr>
          <p:nvPr/>
        </p:nvCxnSpPr>
        <p:spPr>
          <a:xfrm>
            <a:off x="3158843" y="2824891"/>
            <a:ext cx="108012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errar llave 9"/>
          <p:cNvSpPr/>
          <p:nvPr/>
        </p:nvSpPr>
        <p:spPr>
          <a:xfrm>
            <a:off x="3446875" y="1535410"/>
            <a:ext cx="252028" cy="713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Abrir llave 10"/>
          <p:cNvSpPr/>
          <p:nvPr/>
        </p:nvSpPr>
        <p:spPr>
          <a:xfrm>
            <a:off x="4335771" y="2055061"/>
            <a:ext cx="335240" cy="1057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>
            <a:off x="3698903" y="1903507"/>
            <a:ext cx="636868" cy="68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732240" y="3140967"/>
            <a:ext cx="391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091521" y="2956301"/>
            <a:ext cx="1891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Salto a donde</a:t>
            </a:r>
          </a:p>
          <a:p>
            <a:r>
              <a:rPr lang="es-VE" dirty="0" smtClean="0"/>
              <a:t> fue llamada </a:t>
            </a:r>
            <a:r>
              <a:rPr lang="es-VE" dirty="0" err="1" smtClean="0"/>
              <a:t>reg</a:t>
            </a:r>
            <a:r>
              <a:rPr lang="es-VE" dirty="0" smtClean="0"/>
              <a:t>[NL]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Calculo de argumentos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914400" y="1405074"/>
            <a:ext cx="7772400" cy="4572000"/>
          </a:xfrm>
        </p:spPr>
        <p:txBody>
          <a:bodyPr/>
          <a:lstStyle/>
          <a:p>
            <a:r>
              <a:rPr lang="es-VE" dirty="0" smtClean="0"/>
              <a:t>En este punto ya calculo el primer </a:t>
            </a:r>
            <a:r>
              <a:rPr lang="es-VE" dirty="0" err="1" smtClean="0"/>
              <a:t>agumento</a:t>
            </a:r>
            <a:r>
              <a:rPr lang="es-VE" dirty="0" smtClean="0"/>
              <a:t> realizando la operación 2+3</a:t>
            </a:r>
          </a:p>
          <a:p>
            <a:endParaRPr lang="es-VE" dirty="0"/>
          </a:p>
          <a:p>
            <a:endParaRPr lang="es-VE" dirty="0" smtClean="0"/>
          </a:p>
          <a:p>
            <a:pPr marL="0" indent="0">
              <a:buNone/>
            </a:pPr>
            <a:r>
              <a:rPr lang="es-VE" dirty="0"/>
              <a:t> </a:t>
            </a:r>
            <a:r>
              <a:rPr lang="es-VE" dirty="0" smtClean="0"/>
              <a:t>                                                             </a:t>
            </a:r>
          </a:p>
          <a:p>
            <a:pPr marL="0" indent="0">
              <a:buNone/>
            </a:pPr>
            <a:endParaRPr lang="es-VE" dirty="0" smtClean="0"/>
          </a:p>
          <a:p>
            <a:r>
              <a:rPr lang="es-VE" dirty="0" smtClean="0"/>
              <a:t>Procede a generar el segundo argumento </a:t>
            </a:r>
          </a:p>
          <a:p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825" t="46063" r="66242" b="40156"/>
          <a:stretch/>
        </p:blipFill>
        <p:spPr>
          <a:xfrm>
            <a:off x="1331640" y="2492896"/>
            <a:ext cx="2916324" cy="1512168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751"/>
              </p:ext>
            </p:extLst>
          </p:nvPr>
        </p:nvGraphicFramePr>
        <p:xfrm>
          <a:off x="4319482" y="2329818"/>
          <a:ext cx="4295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975"/>
                <a:gridCol w="536975"/>
                <a:gridCol w="536975"/>
                <a:gridCol w="536975"/>
                <a:gridCol w="536975"/>
                <a:gridCol w="536975"/>
                <a:gridCol w="536975"/>
                <a:gridCol w="536975"/>
              </a:tblGrid>
              <a:tr h="149736">
                <a:tc>
                  <a:txBody>
                    <a:bodyPr/>
                    <a:lstStyle/>
                    <a:p>
                      <a:r>
                        <a:rPr lang="es-VE" dirty="0" smtClean="0"/>
                        <a:t>5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NL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GP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MP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16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3086" t="57875" r="67718" b="38034"/>
          <a:stretch/>
        </p:blipFill>
        <p:spPr>
          <a:xfrm>
            <a:off x="1331640" y="4762128"/>
            <a:ext cx="2922140" cy="4670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0402" t="55906" r="42618" b="23422"/>
          <a:stretch/>
        </p:blipFill>
        <p:spPr>
          <a:xfrm>
            <a:off x="6732240" y="2977716"/>
            <a:ext cx="1656184" cy="151216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24482" y="3278258"/>
            <a:ext cx="207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Pila ya </a:t>
            </a:r>
            <a:r>
              <a:rPr lang="es-VE" dirty="0" smtClean="0"/>
              <a:t>asignado el</a:t>
            </a:r>
          </a:p>
          <a:p>
            <a:r>
              <a:rPr lang="es-VE" dirty="0" smtClean="0"/>
              <a:t> </a:t>
            </a:r>
            <a:r>
              <a:rPr lang="es-VE" dirty="0"/>
              <a:t>valor del </a:t>
            </a:r>
            <a:r>
              <a:rPr lang="es-VE" dirty="0" smtClean="0"/>
              <a:t>argumento 1</a:t>
            </a:r>
            <a:endParaRPr lang="es-VE" dirty="0"/>
          </a:p>
          <a:p>
            <a:endParaRPr lang="es-V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39664" t="61812" r="42618" b="21454"/>
          <a:stretch/>
        </p:blipFill>
        <p:spPr>
          <a:xfrm>
            <a:off x="6660232" y="5134530"/>
            <a:ext cx="1728192" cy="122413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41495" y="5211688"/>
            <a:ext cx="2120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Pila ya </a:t>
            </a:r>
            <a:r>
              <a:rPr lang="es-VE" dirty="0" smtClean="0"/>
              <a:t>generados todos</a:t>
            </a:r>
          </a:p>
          <a:p>
            <a:r>
              <a:rPr lang="es-VE" dirty="0" smtClean="0"/>
              <a:t> los argumentos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785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Salto al código de la función 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3086" t="57875" r="67718" b="34250"/>
          <a:stretch/>
        </p:blipFill>
        <p:spPr>
          <a:xfrm>
            <a:off x="914400" y="1556792"/>
            <a:ext cx="3276481" cy="1008112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4" idx="3"/>
          </p:cNvCxnSpPr>
          <p:nvPr/>
        </p:nvCxnSpPr>
        <p:spPr>
          <a:xfrm>
            <a:off x="4190881" y="2060848"/>
            <a:ext cx="138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/>
          <p:nvPr/>
        </p:nvCxnSpPr>
        <p:spPr>
          <a:xfrm rot="16200000" flipH="1">
            <a:off x="3466416" y="2801530"/>
            <a:ext cx="1152128" cy="813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63256"/>
              </p:ext>
            </p:extLst>
          </p:nvPr>
        </p:nvGraphicFramePr>
        <p:xfrm>
          <a:off x="5004048" y="1556792"/>
          <a:ext cx="382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407"/>
                <a:gridCol w="478407"/>
                <a:gridCol w="478407"/>
                <a:gridCol w="478407"/>
                <a:gridCol w="478407"/>
                <a:gridCol w="478407"/>
                <a:gridCol w="478407"/>
                <a:gridCol w="478407"/>
              </a:tblGrid>
              <a:tr h="149736">
                <a:tc>
                  <a:txBody>
                    <a:bodyPr/>
                    <a:lstStyle/>
                    <a:p>
                      <a:r>
                        <a:rPr lang="es-VE" dirty="0" smtClean="0"/>
                        <a:t>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NL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GP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MP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18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615687" y="187618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NL= 20</a:t>
            </a:r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6180311" y="414908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PC= 3</a:t>
            </a:r>
            <a:endParaRPr lang="es-VE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21731"/>
              </p:ext>
            </p:extLst>
          </p:nvPr>
        </p:nvGraphicFramePr>
        <p:xfrm>
          <a:off x="4420464" y="3784178"/>
          <a:ext cx="382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407"/>
                <a:gridCol w="478407"/>
                <a:gridCol w="478407"/>
                <a:gridCol w="478407"/>
                <a:gridCol w="478407"/>
                <a:gridCol w="478407"/>
                <a:gridCol w="478407"/>
                <a:gridCol w="478407"/>
              </a:tblGrid>
              <a:tr h="149736">
                <a:tc>
                  <a:txBody>
                    <a:bodyPr/>
                    <a:lstStyle/>
                    <a:p>
                      <a:r>
                        <a:rPr lang="es-VE" dirty="0" smtClean="0"/>
                        <a:t>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-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NL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GP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MP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18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3086" t="29329" r="42618" b="22438"/>
          <a:stretch/>
        </p:blipFill>
        <p:spPr>
          <a:xfrm>
            <a:off x="803369" y="3573016"/>
            <a:ext cx="3387512" cy="276646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190881" y="5423950"/>
            <a:ext cx="3999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Salta a la Línea 3 que es e inicio del código de </a:t>
            </a:r>
          </a:p>
          <a:p>
            <a:r>
              <a:rPr lang="es-VE" dirty="0" smtClean="0"/>
              <a:t>la función. Dirección </a:t>
            </a:r>
            <a:r>
              <a:rPr lang="es-VE" dirty="0" err="1" smtClean="0"/>
              <a:t>Imen</a:t>
            </a:r>
            <a:r>
              <a:rPr lang="es-VE" dirty="0" smtClean="0"/>
              <a:t> de la función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049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VE" dirty="0" smtClean="0"/>
              <a:t>El calculo de argumentos se realiza de igual forma para todos los tipos de expresión. Se debe recordar que los llamados a función pueden estar introducidos en expresión por lo que no varia su calculo.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537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558</TotalTime>
  <Words>422</Words>
  <Application>Microsoft Office PowerPoint</Application>
  <PresentationFormat>Presentación en pantalla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Franklin Gothic Book</vt:lpstr>
      <vt:lpstr>Perpetua</vt:lpstr>
      <vt:lpstr>Wingdings 2</vt:lpstr>
      <vt:lpstr>Equidad</vt:lpstr>
      <vt:lpstr>Manejo de Funciones</vt:lpstr>
      <vt:lpstr>Llamado a una función </vt:lpstr>
      <vt:lpstr>Al conseguir una llamada a función</vt:lpstr>
      <vt:lpstr>Al conseguir una llamada a función</vt:lpstr>
      <vt:lpstr>Generación de código para funciones</vt:lpstr>
      <vt:lpstr>Ejemplo de ejecucion</vt:lpstr>
      <vt:lpstr>Calculo de argumentos</vt:lpstr>
      <vt:lpstr>Salto al código de la función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Funciones</dc:title>
  <dc:creator>Tyson</dc:creator>
  <cp:lastModifiedBy>Admin</cp:lastModifiedBy>
  <cp:revision>10</cp:revision>
  <dcterms:created xsi:type="dcterms:W3CDTF">2015-04-22T11:06:06Z</dcterms:created>
  <dcterms:modified xsi:type="dcterms:W3CDTF">2015-04-22T19:55:46Z</dcterms:modified>
</cp:coreProperties>
</file>