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5"/>
  </p:notesMasterIdLst>
  <p:sldIdLst>
    <p:sldId id="257" r:id="rId2"/>
    <p:sldId id="565" r:id="rId3"/>
    <p:sldId id="566" r:id="rId4"/>
    <p:sldId id="567" r:id="rId5"/>
    <p:sldId id="766" r:id="rId6"/>
    <p:sldId id="681" r:id="rId7"/>
    <p:sldId id="682" r:id="rId8"/>
    <p:sldId id="683" r:id="rId9"/>
    <p:sldId id="684" r:id="rId10"/>
    <p:sldId id="685" r:id="rId11"/>
    <p:sldId id="686" r:id="rId12"/>
    <p:sldId id="687" r:id="rId13"/>
    <p:sldId id="768" r:id="rId14"/>
    <p:sldId id="688" r:id="rId15"/>
    <p:sldId id="689" r:id="rId16"/>
    <p:sldId id="767" r:id="rId17"/>
    <p:sldId id="568" r:id="rId18"/>
    <p:sldId id="569" r:id="rId19"/>
    <p:sldId id="573" r:id="rId20"/>
    <p:sldId id="574" r:id="rId21"/>
    <p:sldId id="769" r:id="rId22"/>
    <p:sldId id="555" r:id="rId23"/>
    <p:sldId id="778" r:id="rId24"/>
    <p:sldId id="771" r:id="rId25"/>
    <p:sldId id="777" r:id="rId26"/>
    <p:sldId id="770" r:id="rId27"/>
    <p:sldId id="776" r:id="rId28"/>
    <p:sldId id="772" r:id="rId29"/>
    <p:sldId id="773" r:id="rId30"/>
    <p:sldId id="774" r:id="rId31"/>
    <p:sldId id="584" r:id="rId32"/>
    <p:sldId id="586" r:id="rId33"/>
    <p:sldId id="585" r:id="rId34"/>
    <p:sldId id="587" r:id="rId35"/>
    <p:sldId id="588" r:id="rId36"/>
    <p:sldId id="591" r:id="rId37"/>
    <p:sldId id="615" r:id="rId38"/>
    <p:sldId id="592" r:id="rId39"/>
    <p:sldId id="593" r:id="rId40"/>
    <p:sldId id="594" r:id="rId41"/>
    <p:sldId id="595" r:id="rId42"/>
    <p:sldId id="642" r:id="rId43"/>
    <p:sldId id="644" r:id="rId44"/>
    <p:sldId id="643" r:id="rId45"/>
    <p:sldId id="765" r:id="rId46"/>
    <p:sldId id="661" r:id="rId47"/>
    <p:sldId id="662" r:id="rId48"/>
    <p:sldId id="663" r:id="rId49"/>
    <p:sldId id="664" r:id="rId50"/>
    <p:sldId id="645" r:id="rId51"/>
    <p:sldId id="666" r:id="rId52"/>
    <p:sldId id="653" r:id="rId53"/>
    <p:sldId id="779" r:id="rId54"/>
    <p:sldId id="742" r:id="rId55"/>
    <p:sldId id="739" r:id="rId56"/>
    <p:sldId id="743" r:id="rId57"/>
    <p:sldId id="744" r:id="rId58"/>
    <p:sldId id="745" r:id="rId59"/>
    <p:sldId id="746" r:id="rId60"/>
    <p:sldId id="747" r:id="rId61"/>
    <p:sldId id="748" r:id="rId62"/>
    <p:sldId id="749" r:id="rId63"/>
    <p:sldId id="750" r:id="rId64"/>
    <p:sldId id="751" r:id="rId65"/>
    <p:sldId id="752" r:id="rId66"/>
    <p:sldId id="753" r:id="rId67"/>
    <p:sldId id="754" r:id="rId68"/>
    <p:sldId id="755" r:id="rId69"/>
    <p:sldId id="756" r:id="rId70"/>
    <p:sldId id="757" r:id="rId71"/>
    <p:sldId id="758" r:id="rId72"/>
    <p:sldId id="759" r:id="rId73"/>
    <p:sldId id="764" r:id="rId74"/>
  </p:sldIdLst>
  <p:sldSz cx="12192000" cy="6858000"/>
  <p:notesSz cx="6881813" cy="92964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9" autoAdjust="0"/>
    <p:restoredTop sz="85137" autoAdjust="0"/>
  </p:normalViewPr>
  <p:slideViewPr>
    <p:cSldViewPr>
      <p:cViewPr varScale="1">
        <p:scale>
          <a:sx n="57" d="100"/>
          <a:sy n="57" d="100"/>
        </p:scale>
        <p:origin x="823" y="4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1" y="0"/>
            <a:ext cx="2982119" cy="464820"/>
          </a:xfrm>
          <a:prstGeom prst="rect">
            <a:avLst/>
          </a:prstGeom>
          <a:noFill/>
          <a:ln w="9525">
            <a:noFill/>
            <a:miter lim="800000"/>
            <a:headEnd/>
            <a:tailEnd/>
          </a:ln>
          <a:effectLst/>
        </p:spPr>
        <p:txBody>
          <a:bodyPr vert="horz" wrap="square" lIns="92438" tIns="46219" rIns="92438" bIns="46219"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4755" name="Rectangle 3"/>
          <p:cNvSpPr>
            <a:spLocks noGrp="1" noChangeArrowheads="1"/>
          </p:cNvSpPr>
          <p:nvPr>
            <p:ph type="dt" idx="1"/>
          </p:nvPr>
        </p:nvSpPr>
        <p:spPr bwMode="auto">
          <a:xfrm>
            <a:off x="3898102" y="0"/>
            <a:ext cx="2982119" cy="464820"/>
          </a:xfrm>
          <a:prstGeom prst="rect">
            <a:avLst/>
          </a:prstGeom>
          <a:noFill/>
          <a:ln w="9525">
            <a:noFill/>
            <a:miter lim="800000"/>
            <a:headEnd/>
            <a:tailEnd/>
          </a:ln>
          <a:effectLst/>
        </p:spPr>
        <p:txBody>
          <a:bodyPr vert="horz" wrap="square" lIns="92438" tIns="46219" rIns="92438" bIns="46219"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60420" name="Rectangle 4"/>
          <p:cNvSpPr>
            <a:spLocks noGrp="1" noRot="1" noChangeAspect="1" noChangeArrowheads="1" noTextEdit="1"/>
          </p:cNvSpPr>
          <p:nvPr>
            <p:ph type="sldImg" idx="2"/>
          </p:nvPr>
        </p:nvSpPr>
        <p:spPr bwMode="auto">
          <a:xfrm>
            <a:off x="3429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2438" tIns="46219" rIns="92438"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1" y="8829967"/>
            <a:ext cx="2982119" cy="464820"/>
          </a:xfrm>
          <a:prstGeom prst="rect">
            <a:avLst/>
          </a:prstGeom>
          <a:noFill/>
          <a:ln w="9525">
            <a:noFill/>
            <a:miter lim="800000"/>
            <a:headEnd/>
            <a:tailEnd/>
          </a:ln>
          <a:effectLst/>
        </p:spPr>
        <p:txBody>
          <a:bodyPr vert="horz" wrap="square" lIns="92438" tIns="46219" rIns="92438" bIns="46219"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74759" name="Rectangle 7"/>
          <p:cNvSpPr>
            <a:spLocks noGrp="1" noChangeArrowheads="1"/>
          </p:cNvSpPr>
          <p:nvPr>
            <p:ph type="sldNum" sz="quarter" idx="5"/>
          </p:nvPr>
        </p:nvSpPr>
        <p:spPr bwMode="auto">
          <a:xfrm>
            <a:off x="3898102" y="8829967"/>
            <a:ext cx="2982119" cy="464820"/>
          </a:xfrm>
          <a:prstGeom prst="rect">
            <a:avLst/>
          </a:prstGeom>
          <a:noFill/>
          <a:ln w="9525">
            <a:noFill/>
            <a:miter lim="800000"/>
            <a:headEnd/>
            <a:tailEnd/>
          </a:ln>
          <a:effectLst/>
        </p:spPr>
        <p:txBody>
          <a:bodyPr vert="horz" wrap="square" lIns="92438" tIns="46219" rIns="92438" bIns="46219" numCol="1" anchor="b" anchorCtr="0" compatLnSpc="1">
            <a:prstTxWarp prst="textNoShape">
              <a:avLst/>
            </a:prstTxWarp>
          </a:bodyPr>
          <a:lstStyle>
            <a:lvl1pPr algn="r" eaLnBrk="1" hangingPunct="1">
              <a:defRPr sz="1200">
                <a:latin typeface="Times New Roman" pitchFamily="18" charset="0"/>
              </a:defRPr>
            </a:lvl1pPr>
          </a:lstStyle>
          <a:p>
            <a:pPr>
              <a:defRPr/>
            </a:pPr>
            <a:fld id="{C3966094-34ED-42CC-B0A0-81B4FC9F48A1}" type="slidenum">
              <a:rPr lang="en-US"/>
              <a:pPr>
                <a:defRPr/>
              </a:pPr>
              <a:t>‹#›</a:t>
            </a:fld>
            <a:endParaRPr lang="en-US"/>
          </a:p>
        </p:txBody>
      </p:sp>
    </p:spTree>
    <p:extLst>
      <p:ext uri="{BB962C8B-B14F-4D97-AF65-F5344CB8AC3E}">
        <p14:creationId xmlns:p14="http://schemas.microsoft.com/office/powerpoint/2010/main" val="1072900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mail.python.org/pipermail/python-dev/2014-March/133118.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youtube.com/watch?v=2wDvzy6Hgx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blog.jetbrains.com/pycharm/2015/11/python-3-5-type-hinting-in-pycharm-5/"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geeksforgeeks.org/args-kwargs-pytho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scipy.org/doc/numpy/reference/generated/numpy.arange.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eksforgeeks.org/python-difference-iterable-iterator/"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stackoverflow.com/questions/31683959/the-zip-function-in-python-3?lq=1"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scipy.org/doc/numpy/reference/generated/numpy.eye.html"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github.com/numpy/numpy/issues/13255"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ocs.scipy.org/doc/numpy/user/basics.indexing.html"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edium.com/better-programming/list-comprehension-in-python-8895a785550b"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1052" indent="-288867">
              <a:defRPr>
                <a:solidFill>
                  <a:schemeClr val="tx1"/>
                </a:solidFill>
                <a:latin typeface="Tahoma" pitchFamily="34" charset="0"/>
              </a:defRPr>
            </a:lvl2pPr>
            <a:lvl3pPr marL="1155466" indent="-231094">
              <a:defRPr>
                <a:solidFill>
                  <a:schemeClr val="tx1"/>
                </a:solidFill>
                <a:latin typeface="Tahoma" pitchFamily="34" charset="0"/>
              </a:defRPr>
            </a:lvl3pPr>
            <a:lvl4pPr marL="1617652" indent="-231094">
              <a:defRPr>
                <a:solidFill>
                  <a:schemeClr val="tx1"/>
                </a:solidFill>
                <a:latin typeface="Tahoma" pitchFamily="34" charset="0"/>
              </a:defRPr>
            </a:lvl4pPr>
            <a:lvl5pPr marL="2079838" indent="-231094">
              <a:defRPr>
                <a:solidFill>
                  <a:schemeClr val="tx1"/>
                </a:solidFill>
                <a:latin typeface="Tahoma" pitchFamily="34" charset="0"/>
              </a:defRPr>
            </a:lvl5pPr>
            <a:lvl6pPr marL="2542025" indent="-231094" eaLnBrk="0" fontAlgn="base" hangingPunct="0">
              <a:spcBef>
                <a:spcPct val="0"/>
              </a:spcBef>
              <a:spcAft>
                <a:spcPct val="0"/>
              </a:spcAft>
              <a:defRPr>
                <a:solidFill>
                  <a:schemeClr val="tx1"/>
                </a:solidFill>
                <a:latin typeface="Tahoma" pitchFamily="34" charset="0"/>
              </a:defRPr>
            </a:lvl6pPr>
            <a:lvl7pPr marL="3004212" indent="-231094" eaLnBrk="0" fontAlgn="base" hangingPunct="0">
              <a:spcBef>
                <a:spcPct val="0"/>
              </a:spcBef>
              <a:spcAft>
                <a:spcPct val="0"/>
              </a:spcAft>
              <a:defRPr>
                <a:solidFill>
                  <a:schemeClr val="tx1"/>
                </a:solidFill>
                <a:latin typeface="Tahoma" pitchFamily="34" charset="0"/>
              </a:defRPr>
            </a:lvl7pPr>
            <a:lvl8pPr marL="3466397" indent="-231094" eaLnBrk="0" fontAlgn="base" hangingPunct="0">
              <a:spcBef>
                <a:spcPct val="0"/>
              </a:spcBef>
              <a:spcAft>
                <a:spcPct val="0"/>
              </a:spcAft>
              <a:defRPr>
                <a:solidFill>
                  <a:schemeClr val="tx1"/>
                </a:solidFill>
                <a:latin typeface="Tahoma" pitchFamily="34" charset="0"/>
              </a:defRPr>
            </a:lvl8pPr>
            <a:lvl9pPr marL="3928584" indent="-231094" eaLnBrk="0" fontAlgn="base" hangingPunct="0">
              <a:spcBef>
                <a:spcPct val="0"/>
              </a:spcBef>
              <a:spcAft>
                <a:spcPct val="0"/>
              </a:spcAft>
              <a:defRPr>
                <a:solidFill>
                  <a:schemeClr val="tx1"/>
                </a:solidFill>
                <a:latin typeface="Tahoma" pitchFamily="34" charset="0"/>
              </a:defRPr>
            </a:lvl9pPr>
          </a:lstStyle>
          <a:p>
            <a:fld id="{0C77F19E-6305-42C9-846D-8F6E264C89DD}" type="slidenum">
              <a:rPr lang="en-US" altLang="en-US" smtClean="0">
                <a:latin typeface="Times New Roman" pitchFamily="18" charset="0"/>
              </a:rPr>
              <a:pPr/>
              <a:t>1</a:t>
            </a:fld>
            <a:endParaRPr lang="en-US" altLang="en-US">
              <a:latin typeface="Times New Roman" pitchFamily="18" charset="0"/>
            </a:endParaRPr>
          </a:p>
        </p:txBody>
      </p:sp>
      <p:sp>
        <p:nvSpPr>
          <p:cNvPr id="61443" name="Rectangle 2"/>
          <p:cNvSpPr>
            <a:spLocks noGrp="1" noRot="1" noChangeAspect="1" noChangeArrowheads="1" noTextEdit="1"/>
          </p:cNvSpPr>
          <p:nvPr>
            <p:ph type="sldImg"/>
          </p:nvPr>
        </p:nvSpPr>
        <p:spPr>
          <a:xfrm>
            <a:off x="342900" y="696913"/>
            <a:ext cx="6197600" cy="348615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341840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92520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810955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095873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sz="2400" dirty="0"/>
              <a:t>Use </a:t>
            </a:r>
            <a:r>
              <a:rPr lang="en-US" altLang="en-US" sz="2400" b="1" dirty="0"/>
              <a:t>try</a:t>
            </a:r>
            <a:r>
              <a:rPr lang="en-US" altLang="en-US" sz="2400" dirty="0"/>
              <a:t> ... </a:t>
            </a:r>
            <a:r>
              <a:rPr lang="en-US" altLang="en-US" sz="2400" b="1" dirty="0"/>
              <a:t>except</a:t>
            </a:r>
            <a:r>
              <a:rPr lang="en-US" altLang="en-US" sz="2400" dirty="0"/>
              <a:t> to deal with </a:t>
            </a:r>
            <a:r>
              <a:rPr lang="en-US" altLang="en-US" sz="2400" i="1" dirty="0"/>
              <a:t>formatting errors</a:t>
            </a:r>
          </a:p>
          <a:p>
            <a:pPr lvl="2" eaLnBrk="1" hangingPunct="1"/>
            <a:r>
              <a:rPr lang="en-US" altLang="en-US" sz="2000" dirty="0"/>
              <a:t>i.e. when user enters something other than a number</a:t>
            </a:r>
          </a:p>
          <a:p>
            <a:pPr lvl="1" eaLnBrk="1" hangingPunct="1"/>
            <a:r>
              <a:rPr lang="en-US" altLang="en-US" sz="2400" dirty="0"/>
              <a:t>Use normal logic to deal with </a:t>
            </a:r>
            <a:r>
              <a:rPr lang="en-US" altLang="en-US" sz="2400" i="1" dirty="0"/>
              <a:t>range errors</a:t>
            </a:r>
          </a:p>
          <a:p>
            <a:pPr eaLnBrk="1" hangingPunct="1"/>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AU" dirty="0"/>
              <a:t>The inventor of Python (Guido van Rossum) himself has said that neither EAFP nor LBYL are better than each other. It just depends… (source: </a:t>
            </a:r>
            <a:r>
              <a:rPr lang="en-AU" dirty="0">
                <a:hlinkClick r:id="rId3"/>
              </a:rPr>
              <a:t>https://mail.python.org/pipermail/python-dev/2014-March/133118.html</a:t>
            </a:r>
            <a:r>
              <a:rPr lang="en-AU" dirty="0"/>
              <a:t>)</a:t>
            </a:r>
          </a:p>
          <a:p>
            <a:r>
              <a:rPr lang="en-AU" dirty="0"/>
              <a:t>Also, </a:t>
            </a:r>
            <a:r>
              <a:rPr lang="en-AU" b="1" dirty="0" err="1"/>
              <a:t>isdigit</a:t>
            </a:r>
            <a:r>
              <a:rPr lang="en-AU" b="1" dirty="0"/>
              <a:t>()</a:t>
            </a:r>
            <a:r>
              <a:rPr lang="en-AU" dirty="0"/>
              <a:t> checks if the string is an int (so it won’t help here if the user enters a float number)</a:t>
            </a:r>
          </a:p>
        </p:txBody>
      </p:sp>
      <p:sp>
        <p:nvSpPr>
          <p:cNvPr id="4" name="Slide Number Placeholder 3"/>
          <p:cNvSpPr>
            <a:spLocks noGrp="1"/>
          </p:cNvSpPr>
          <p:nvPr>
            <p:ph type="sldNum" sz="quarter" idx="5"/>
          </p:nvPr>
        </p:nvSpPr>
        <p:spPr/>
        <p:txBody>
          <a:bodyPr/>
          <a:lstStyle/>
          <a:p>
            <a:pPr>
              <a:defRPr/>
            </a:pPr>
            <a:fld id="{C3966094-34ED-42CC-B0A0-81B4FC9F48A1}" type="slidenum">
              <a:rPr lang="en-US" smtClean="0"/>
              <a:pPr>
                <a:defRPr/>
              </a:pPr>
              <a:t>21</a:t>
            </a:fld>
            <a:endParaRPr lang="en-US"/>
          </a:p>
        </p:txBody>
      </p:sp>
    </p:spTree>
    <p:extLst>
      <p:ext uri="{BB962C8B-B14F-4D97-AF65-F5344CB8AC3E}">
        <p14:creationId xmlns:p14="http://schemas.microsoft.com/office/powerpoint/2010/main" val="346464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Remember: </a:t>
            </a:r>
            <a:r>
              <a:rPr lang="en-AU" sz="1200" b="0" i="0" kern="1200" dirty="0">
                <a:solidFill>
                  <a:schemeClr val="tx1"/>
                </a:solidFill>
                <a:effectLst/>
                <a:latin typeface="Times New Roman" pitchFamily="18" charset="0"/>
                <a:ea typeface="+mn-ea"/>
                <a:cs typeface="+mn-cs"/>
              </a:rPr>
              <a:t>An object is called </a:t>
            </a:r>
            <a:r>
              <a:rPr lang="en-AU" sz="1200" b="1" i="0" kern="1200" dirty="0" err="1">
                <a:solidFill>
                  <a:schemeClr val="tx1"/>
                </a:solidFill>
                <a:effectLst/>
                <a:latin typeface="Times New Roman" pitchFamily="18" charset="0"/>
                <a:ea typeface="+mn-ea"/>
                <a:cs typeface="+mn-cs"/>
              </a:rPr>
              <a:t>iterable</a:t>
            </a:r>
            <a:r>
              <a:rPr lang="en-AU" sz="1200" b="0" i="0" kern="1200" dirty="0">
                <a:solidFill>
                  <a:schemeClr val="tx1"/>
                </a:solidFill>
                <a:effectLst/>
                <a:latin typeface="Times New Roman" pitchFamily="18" charset="0"/>
                <a:ea typeface="+mn-ea"/>
                <a:cs typeface="+mn-cs"/>
              </a:rPr>
              <a:t> if we can get an iterator from it.</a:t>
            </a:r>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AU" dirty="0"/>
              <a:t>See this presentation on type hinting given by Guido van Rossum: </a:t>
            </a:r>
            <a:r>
              <a:rPr lang="en-AU" dirty="0">
                <a:hlinkClick r:id="rId3"/>
              </a:rPr>
              <a:t>https://www.youtube.com/watch?v=2wDvzy6Hgxg</a:t>
            </a:r>
            <a:endParaRPr lang="en-AU" dirty="0"/>
          </a:p>
          <a:p>
            <a:r>
              <a:rPr lang="en-AU" dirty="0"/>
              <a:t>This is also a good explanation of type hinting: </a:t>
            </a:r>
            <a:r>
              <a:rPr lang="en-AU" dirty="0">
                <a:hlinkClick r:id="rId4"/>
              </a:rPr>
              <a:t>https://blog.jetbrains.com/pycharm/2015/11/python-3-5-type-hinting-in-pycharm-5/</a:t>
            </a:r>
            <a:endParaRPr lang="en-AU" dirty="0"/>
          </a:p>
        </p:txBody>
      </p:sp>
      <p:sp>
        <p:nvSpPr>
          <p:cNvPr id="4" name="Slide Number Placeholder 3"/>
          <p:cNvSpPr>
            <a:spLocks noGrp="1"/>
          </p:cNvSpPr>
          <p:nvPr>
            <p:ph type="sldNum" sz="quarter" idx="5"/>
          </p:nvPr>
        </p:nvSpPr>
        <p:spPr/>
        <p:txBody>
          <a:bodyPr/>
          <a:lstStyle/>
          <a:p>
            <a:pPr>
              <a:defRPr/>
            </a:pPr>
            <a:fld id="{C3966094-34ED-42CC-B0A0-81B4FC9F48A1}" type="slidenum">
              <a:rPr lang="en-US" smtClean="0"/>
              <a:pPr>
                <a:defRPr/>
              </a:pPr>
              <a:t>27</a:t>
            </a:fld>
            <a:endParaRPr lang="en-US"/>
          </a:p>
        </p:txBody>
      </p:sp>
    </p:spTree>
    <p:extLst>
      <p:ext uri="{BB962C8B-B14F-4D97-AF65-F5344CB8AC3E}">
        <p14:creationId xmlns:p14="http://schemas.microsoft.com/office/powerpoint/2010/main" val="2085743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AU" dirty="0"/>
              <a:t>Source of text: </a:t>
            </a:r>
            <a:r>
              <a:rPr lang="en-AU" dirty="0">
                <a:hlinkClick r:id="rId3"/>
              </a:rPr>
              <a:t>https://www.geeksforgeeks.org/args-kwargs-python/</a:t>
            </a:r>
            <a:endParaRPr lang="en-AU" dirty="0"/>
          </a:p>
        </p:txBody>
      </p:sp>
      <p:sp>
        <p:nvSpPr>
          <p:cNvPr id="4" name="Slide Number Placeholder 3"/>
          <p:cNvSpPr>
            <a:spLocks noGrp="1"/>
          </p:cNvSpPr>
          <p:nvPr>
            <p:ph type="sldNum" sz="quarter" idx="5"/>
          </p:nvPr>
        </p:nvSpPr>
        <p:spPr/>
        <p:txBody>
          <a:bodyPr/>
          <a:lstStyle/>
          <a:p>
            <a:pPr>
              <a:defRPr/>
            </a:pPr>
            <a:fld id="{C3966094-34ED-42CC-B0A0-81B4FC9F48A1}" type="slidenum">
              <a:rPr lang="en-US" smtClean="0"/>
              <a:pPr>
                <a:defRPr/>
              </a:pPr>
              <a:t>28</a:t>
            </a:fld>
            <a:endParaRPr lang="en-US"/>
          </a:p>
        </p:txBody>
      </p:sp>
    </p:spTree>
    <p:extLst>
      <p:ext uri="{BB962C8B-B14F-4D97-AF65-F5344CB8AC3E}">
        <p14:creationId xmlns:p14="http://schemas.microsoft.com/office/powerpoint/2010/main" val="201388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036042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765938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5081023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3127735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698749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619488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475468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36515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39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555042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407972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821186" indent="-315841">
              <a:defRPr>
                <a:solidFill>
                  <a:schemeClr val="tx1"/>
                </a:solidFill>
                <a:latin typeface="Tahoma" pitchFamily="34" charset="0"/>
              </a:defRPr>
            </a:lvl2pPr>
            <a:lvl3pPr marL="1263364" indent="-252673">
              <a:defRPr>
                <a:solidFill>
                  <a:schemeClr val="tx1"/>
                </a:solidFill>
                <a:latin typeface="Tahoma" pitchFamily="34" charset="0"/>
              </a:defRPr>
            </a:lvl3pPr>
            <a:lvl4pPr marL="1768710" indent="-252673">
              <a:defRPr>
                <a:solidFill>
                  <a:schemeClr val="tx1"/>
                </a:solidFill>
                <a:latin typeface="Tahoma" pitchFamily="34" charset="0"/>
              </a:defRPr>
            </a:lvl4pPr>
            <a:lvl5pPr marL="2274055" indent="-252673">
              <a:defRPr>
                <a:solidFill>
                  <a:schemeClr val="tx1"/>
                </a:solidFill>
                <a:latin typeface="Tahoma" pitchFamily="34" charset="0"/>
              </a:defRPr>
            </a:lvl5pPr>
            <a:lvl6pPr marL="2779401" indent="-252673" eaLnBrk="0" fontAlgn="base" hangingPunct="0">
              <a:spcBef>
                <a:spcPct val="0"/>
              </a:spcBef>
              <a:spcAft>
                <a:spcPct val="0"/>
              </a:spcAft>
              <a:defRPr>
                <a:solidFill>
                  <a:schemeClr val="tx1"/>
                </a:solidFill>
                <a:latin typeface="Tahoma" pitchFamily="34" charset="0"/>
              </a:defRPr>
            </a:lvl6pPr>
            <a:lvl7pPr marL="3284747" indent="-252673" eaLnBrk="0" fontAlgn="base" hangingPunct="0">
              <a:spcBef>
                <a:spcPct val="0"/>
              </a:spcBef>
              <a:spcAft>
                <a:spcPct val="0"/>
              </a:spcAft>
              <a:defRPr>
                <a:solidFill>
                  <a:schemeClr val="tx1"/>
                </a:solidFill>
                <a:latin typeface="Tahoma" pitchFamily="34" charset="0"/>
              </a:defRPr>
            </a:lvl7pPr>
            <a:lvl8pPr marL="3790092" indent="-252673" eaLnBrk="0" fontAlgn="base" hangingPunct="0">
              <a:spcBef>
                <a:spcPct val="0"/>
              </a:spcBef>
              <a:spcAft>
                <a:spcPct val="0"/>
              </a:spcAft>
              <a:defRPr>
                <a:solidFill>
                  <a:schemeClr val="tx1"/>
                </a:solidFill>
                <a:latin typeface="Tahoma" pitchFamily="34" charset="0"/>
              </a:defRPr>
            </a:lvl8pPr>
            <a:lvl9pPr marL="4295438" indent="-2526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65021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dirty="0">
                <a:hlinkClick r:id="rId3"/>
              </a:rPr>
              <a:t>https://docs.scipy.org/doc/numpy/reference/generated/numpy.arange.html</a:t>
            </a:r>
            <a:endParaRPr lang="en-AU" dirty="0"/>
          </a:p>
          <a:p>
            <a:pPr eaLnBrk="1" hangingPunct="1"/>
            <a:r>
              <a:rPr lang="en-AU" altLang="en-US" dirty="0"/>
              <a:t>Returns an </a:t>
            </a:r>
            <a:r>
              <a:rPr lang="en-AU" sz="1200" b="0" i="0" kern="1200" dirty="0">
                <a:solidFill>
                  <a:schemeClr val="tx1"/>
                </a:solidFill>
                <a:effectLst/>
                <a:latin typeface="Times New Roman" pitchFamily="18" charset="0"/>
                <a:ea typeface="+mn-ea"/>
                <a:cs typeface="+mn-cs"/>
              </a:rPr>
              <a:t>array of evenly spaced values.</a:t>
            </a:r>
          </a:p>
          <a:p>
            <a:pPr eaLnBrk="1" hangingPunct="1"/>
            <a:endParaRPr lang="en-AU" sz="1200" b="0" i="0" kern="1200" dirty="0">
              <a:solidFill>
                <a:schemeClr val="tx1"/>
              </a:solidFill>
              <a:effectLst/>
              <a:latin typeface="Times New Roman" pitchFamily="18" charset="0"/>
              <a:ea typeface="+mn-ea"/>
              <a:cs typeface="+mn-cs"/>
            </a:endParaRPr>
          </a:p>
          <a:p>
            <a:pPr eaLnBrk="1" hangingPunct="1"/>
            <a:r>
              <a:rPr lang="en-AU" altLang="en-US" sz="1200" b="0" i="0" kern="1200" dirty="0">
                <a:solidFill>
                  <a:schemeClr val="tx1"/>
                </a:solidFill>
                <a:effectLst/>
                <a:latin typeface="Times New Roman" pitchFamily="18" charset="0"/>
                <a:ea typeface="+mn-ea"/>
                <a:cs typeface="+mn-cs"/>
              </a:rPr>
              <a:t>NumPy vs Lists: https://www.geeksforgeeks.org/python-lists-vs-numpy-arrays/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888929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numpy.int32 has range: </a:t>
            </a:r>
            <a:r>
              <a:rPr lang="en-AU" sz="1200" b="0" i="0" kern="1200" dirty="0">
                <a:solidFill>
                  <a:schemeClr val="tx1"/>
                </a:solidFill>
                <a:effectLst/>
                <a:latin typeface="Times New Roman" pitchFamily="18" charset="0"/>
                <a:ea typeface="+mn-ea"/>
                <a:cs typeface="+mn-cs"/>
              </a:rPr>
              <a:t>(-2147483648 to 2147483647)</a:t>
            </a:r>
            <a:endParaRPr lang="en-US" altLang="en-US" dirty="0"/>
          </a:p>
        </p:txBody>
      </p:sp>
    </p:spTree>
    <p:extLst>
      <p:ext uri="{BB962C8B-B14F-4D97-AF65-F5344CB8AC3E}">
        <p14:creationId xmlns:p14="http://schemas.microsoft.com/office/powerpoint/2010/main" val="3715882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0526431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19250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If you were to run the last line of code again, you would get an empty list. Advanced question: why?</a:t>
            </a:r>
          </a:p>
          <a:p>
            <a:pPr eaLnBrk="1" hangingPunct="1"/>
            <a:r>
              <a:rPr lang="en-US" altLang="en-US" dirty="0"/>
              <a:t>Zip type is not list but an iterator (which is different from an </a:t>
            </a:r>
            <a:r>
              <a:rPr lang="en-US" altLang="en-US" dirty="0" err="1"/>
              <a:t>iterable</a:t>
            </a:r>
            <a:r>
              <a:rPr lang="en-US" altLang="en-US" dirty="0"/>
              <a:t>!). Need to explicitly convert to list.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Since </a:t>
            </a:r>
            <a:r>
              <a:rPr lang="en-US" altLang="en-US" sz="1200" b="1" dirty="0">
                <a:latin typeface="Courier New" panose="02070309020205020404" pitchFamily="49" charset="0"/>
                <a:cs typeface="Courier New" panose="02070309020205020404" pitchFamily="49" charset="0"/>
              </a:rPr>
              <a:t>list(zipped) </a:t>
            </a:r>
            <a:r>
              <a:rPr lang="en-US" altLang="en-US" sz="1200" b="0" dirty="0">
                <a:latin typeface="Courier New" panose="02070309020205020404" pitchFamily="49" charset="0"/>
                <a:cs typeface="Courier New" panose="02070309020205020404" pitchFamily="49" charset="0"/>
              </a:rPr>
              <a:t>creates a list from an iterator, running </a:t>
            </a:r>
            <a:r>
              <a:rPr lang="en-US" altLang="en-US" sz="1200" b="1" dirty="0">
                <a:latin typeface="Courier New" panose="02070309020205020404" pitchFamily="49" charset="0"/>
                <a:cs typeface="Courier New" panose="02070309020205020404" pitchFamily="49" charset="0"/>
              </a:rPr>
              <a:t>list(zipped) </a:t>
            </a:r>
            <a:r>
              <a:rPr lang="en-US" altLang="en-US" sz="1200" b="0" dirty="0">
                <a:latin typeface="Courier New" panose="02070309020205020404" pitchFamily="49" charset="0"/>
                <a:cs typeface="Courier New" panose="02070309020205020404" pitchFamily="49" charset="0"/>
              </a:rPr>
              <a:t>again will create an empty list because the iterator </a:t>
            </a:r>
            <a:r>
              <a:rPr lang="en-US" altLang="en-US" sz="1200" b="0" i="1" dirty="0">
                <a:latin typeface="Courier New" panose="02070309020205020404" pitchFamily="49" charset="0"/>
                <a:cs typeface="Courier New" panose="02070309020205020404" pitchFamily="49" charset="0"/>
              </a:rPr>
              <a:t>zipped</a:t>
            </a:r>
            <a:r>
              <a:rPr lang="en-US" altLang="en-US" sz="1200" b="0" dirty="0">
                <a:latin typeface="Courier New" panose="02070309020205020404" pitchFamily="49" charset="0"/>
                <a:cs typeface="Courier New" panose="02070309020205020404" pitchFamily="49" charset="0"/>
              </a:rPr>
              <a:t> has been exhausted from the first execution of </a:t>
            </a:r>
            <a:r>
              <a:rPr lang="en-US" altLang="en-US" sz="1200" b="1" dirty="0">
                <a:latin typeface="Courier New" panose="02070309020205020404" pitchFamily="49" charset="0"/>
                <a:cs typeface="Courier New" panose="02070309020205020404" pitchFamily="49" charset="0"/>
              </a:rPr>
              <a:t>list(zipped)</a:t>
            </a:r>
            <a:r>
              <a:rPr lang="en-US" altLang="en-US" sz="1200" b="0" dirty="0">
                <a:latin typeface="Courier New" panose="02070309020205020404" pitchFamily="49" charset="0"/>
                <a:cs typeface="Courier New" panose="02070309020205020404" pitchFamily="49" charset="0"/>
              </a:rPr>
              <a:t>. </a:t>
            </a:r>
            <a:endParaRPr lang="en-US" altLang="en-US" sz="1200" b="1" dirty="0">
              <a:latin typeface="Courier New" panose="02070309020205020404" pitchFamily="49" charset="0"/>
              <a:cs typeface="Courier New" panose="02070309020205020404" pitchFamily="49" charset="0"/>
            </a:endParaRPr>
          </a:p>
          <a:p>
            <a:pPr eaLnBrk="1" hangingPunct="1"/>
            <a:r>
              <a:rPr lang="en-AU" dirty="0">
                <a:hlinkClick r:id="rId3"/>
              </a:rPr>
              <a:t>https://www.geeksforgeeks.org/python-difference-iterable-iterator/</a:t>
            </a:r>
            <a:endParaRPr lang="en-AU" dirty="0"/>
          </a:p>
          <a:p>
            <a:pPr eaLnBrk="1" hangingPunct="1"/>
            <a:r>
              <a:rPr lang="en-AU" sz="1200" b="0" i="0" u="sng" kern="1200" dirty="0">
                <a:solidFill>
                  <a:schemeClr val="tx1"/>
                </a:solidFill>
                <a:effectLst/>
                <a:latin typeface="Times New Roman" pitchFamily="18" charset="0"/>
                <a:ea typeface="+mn-ea"/>
                <a:cs typeface="+mn-cs"/>
                <a:hlinkClick r:id="rId4"/>
              </a:rPr>
              <a:t>https://stackoverflow.com/questions/31683959/the-zip-function-in-python-3?lq=1</a:t>
            </a:r>
            <a:endParaRPr lang="en-AU" sz="1200" b="0" i="0" u="sng" kern="1200" dirty="0">
              <a:solidFill>
                <a:schemeClr val="tx1"/>
              </a:solidFill>
              <a:effectLst/>
              <a:latin typeface="Times New Roman" pitchFamily="18" charset="0"/>
              <a:ea typeface="+mn-ea"/>
              <a:cs typeface="+mn-cs"/>
            </a:endParaRPr>
          </a:p>
          <a:p>
            <a:pPr eaLnBrk="1" hangingPunct="1"/>
            <a:endParaRPr lang="en-US" altLang="en-US" sz="1200" b="1" dirty="0">
              <a:latin typeface="Courier New" panose="02070309020205020404" pitchFamily="49" charset="0"/>
              <a:cs typeface="Courier New" panose="02070309020205020404" pitchFamily="49"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49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What is ‘&lt;U32’? See here: https://stackoverflow.com/questions/56944812/how-to-interpret-python-output-dtype-u32</a:t>
            </a:r>
          </a:p>
        </p:txBody>
      </p:sp>
    </p:spTree>
    <p:extLst>
      <p:ext uri="{BB962C8B-B14F-4D97-AF65-F5344CB8AC3E}">
        <p14:creationId xmlns:p14="http://schemas.microsoft.com/office/powerpoint/2010/main" val="31205493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6926745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227" indent="-302011">
              <a:defRPr>
                <a:solidFill>
                  <a:schemeClr val="tx1"/>
                </a:solidFill>
                <a:latin typeface="Tahoma" pitchFamily="34" charset="0"/>
              </a:defRPr>
            </a:lvl2pPr>
            <a:lvl3pPr marL="1208043" indent="-241610">
              <a:defRPr>
                <a:solidFill>
                  <a:schemeClr val="tx1"/>
                </a:solidFill>
                <a:latin typeface="Tahoma" pitchFamily="34" charset="0"/>
              </a:defRPr>
            </a:lvl3pPr>
            <a:lvl4pPr marL="1691260" indent="-241610">
              <a:defRPr>
                <a:solidFill>
                  <a:schemeClr val="tx1"/>
                </a:solidFill>
                <a:latin typeface="Tahoma" pitchFamily="34" charset="0"/>
              </a:defRPr>
            </a:lvl4pPr>
            <a:lvl5pPr marL="2174478" indent="-241610">
              <a:defRPr>
                <a:solidFill>
                  <a:schemeClr val="tx1"/>
                </a:solidFill>
                <a:latin typeface="Tahoma" pitchFamily="34" charset="0"/>
              </a:defRPr>
            </a:lvl5pPr>
            <a:lvl6pPr marL="2657695" indent="-241610" eaLnBrk="0" fontAlgn="base" hangingPunct="0">
              <a:spcBef>
                <a:spcPct val="0"/>
              </a:spcBef>
              <a:spcAft>
                <a:spcPct val="0"/>
              </a:spcAft>
              <a:defRPr>
                <a:solidFill>
                  <a:schemeClr val="tx1"/>
                </a:solidFill>
                <a:latin typeface="Tahoma" pitchFamily="34" charset="0"/>
              </a:defRPr>
            </a:lvl6pPr>
            <a:lvl7pPr marL="3140912" indent="-241610" eaLnBrk="0" fontAlgn="base" hangingPunct="0">
              <a:spcBef>
                <a:spcPct val="0"/>
              </a:spcBef>
              <a:spcAft>
                <a:spcPct val="0"/>
              </a:spcAft>
              <a:defRPr>
                <a:solidFill>
                  <a:schemeClr val="tx1"/>
                </a:solidFill>
                <a:latin typeface="Tahoma" pitchFamily="34" charset="0"/>
              </a:defRPr>
            </a:lvl7pPr>
            <a:lvl8pPr marL="3624129" indent="-241610" eaLnBrk="0" fontAlgn="base" hangingPunct="0">
              <a:spcBef>
                <a:spcPct val="0"/>
              </a:spcBef>
              <a:spcAft>
                <a:spcPct val="0"/>
              </a:spcAft>
              <a:defRPr>
                <a:solidFill>
                  <a:schemeClr val="tx1"/>
                </a:solidFill>
                <a:latin typeface="Tahoma" pitchFamily="34" charset="0"/>
              </a:defRPr>
            </a:lvl8pPr>
            <a:lvl9pPr marL="4107346" indent="-241610"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984790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5441524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6462060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noProof="0" dirty="0"/>
              <a:t>eye and identity are (almost) equivalent (identity calls eye, anyway). In some contexts the identity matrix is called eye, in others it’s called identity. With eye you have an extra parameter that you can choose to set that offsets the diagonal. </a:t>
            </a:r>
          </a:p>
          <a:p>
            <a:pPr eaLnBrk="1" hangingPunct="1"/>
            <a:r>
              <a:rPr lang="en-AU" dirty="0">
                <a:hlinkClick r:id="rId3"/>
              </a:rPr>
              <a:t>https://docs.scipy.org/doc/numpy/reference/generated/numpy.eye.html</a:t>
            </a:r>
            <a:endParaRPr lang="en-AU" dirty="0"/>
          </a:p>
          <a:p>
            <a:pPr eaLnBrk="1" hangingPunct="1"/>
            <a:endParaRPr lang="en-AU" altLang="en-US" noProof="0" dirty="0"/>
          </a:p>
        </p:txBody>
      </p:sp>
    </p:spTree>
    <p:extLst>
      <p:ext uri="{BB962C8B-B14F-4D97-AF65-F5344CB8AC3E}">
        <p14:creationId xmlns:p14="http://schemas.microsoft.com/office/powerpoint/2010/main" val="976823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59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908289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2197037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0936775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0" dirty="0"/>
          </a:p>
        </p:txBody>
      </p:sp>
    </p:spTree>
    <p:extLst>
      <p:ext uri="{BB962C8B-B14F-4D97-AF65-F5344CB8AC3E}">
        <p14:creationId xmlns:p14="http://schemas.microsoft.com/office/powerpoint/2010/main" val="10022316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7181108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It gets a little tricky… it’s just a matter of practice.</a:t>
            </a:r>
          </a:p>
        </p:txBody>
      </p:sp>
    </p:spTree>
    <p:extLst>
      <p:ext uri="{BB962C8B-B14F-4D97-AF65-F5344CB8AC3E}">
        <p14:creationId xmlns:p14="http://schemas.microsoft.com/office/powerpoint/2010/main" val="27761686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64</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9456038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65</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You can see how the last example can be used in data analysis (filtering out columns). </a:t>
            </a:r>
          </a:p>
          <a:p>
            <a:pPr eaLnBrk="1" hangingPunct="1"/>
            <a:r>
              <a:rPr lang="en-US" altLang="en-US" dirty="0"/>
              <a:t>Be careful when being too clever with array indexing. E.g. </a:t>
            </a:r>
          </a:p>
          <a:p>
            <a:pPr eaLnBrk="1" hangingPunct="1"/>
            <a:r>
              <a:rPr lang="da-DK" altLang="en-US" b="1" dirty="0"/>
              <a:t>a1[[True, False, True], [False, True, True, False, False]]</a:t>
            </a:r>
            <a:r>
              <a:rPr lang="da-DK" altLang="en-US" dirty="0"/>
              <a:t> or</a:t>
            </a:r>
          </a:p>
          <a:p>
            <a:pPr eaLnBrk="1" hangingPunct="1"/>
            <a:r>
              <a:rPr lang="en-US" altLang="en-US" b="1" dirty="0"/>
              <a:t>a1[[True, False, True], [True, True, True, True, True]] </a:t>
            </a:r>
            <a:r>
              <a:rPr lang="en-US" altLang="en-US" dirty="0"/>
              <a:t>will give unpredictable results. This issue has been raised in the Python community:</a:t>
            </a:r>
          </a:p>
          <a:p>
            <a:pPr eaLnBrk="1" hangingPunct="1"/>
            <a:r>
              <a:rPr lang="en-AU" dirty="0">
                <a:hlinkClick r:id="rId3"/>
              </a:rPr>
              <a:t>https://github.com/numpy/numpy/issues/13255</a:t>
            </a:r>
            <a:r>
              <a:rPr lang="en-AU" dirty="0"/>
              <a:t> (the bottom line is, Python assumes you want </a:t>
            </a:r>
            <a:r>
              <a:rPr lang="en-AU" sz="1200" b="0" i="0" kern="1200" dirty="0">
                <a:solidFill>
                  <a:schemeClr val="tx1"/>
                </a:solidFill>
                <a:effectLst/>
                <a:latin typeface="Times New Roman" pitchFamily="18" charset="0"/>
                <a:ea typeface="+mn-ea"/>
                <a:cs typeface="+mn-cs"/>
              </a:rPr>
              <a:t>to index either a single dimension </a:t>
            </a:r>
            <a:r>
              <a:rPr lang="en-AU" sz="1200" b="0" i="1" kern="1200" dirty="0">
                <a:solidFill>
                  <a:schemeClr val="tx1"/>
                </a:solidFill>
                <a:effectLst/>
                <a:latin typeface="Times New Roman" pitchFamily="18" charset="0"/>
                <a:ea typeface="+mn-ea"/>
                <a:cs typeface="+mn-cs"/>
              </a:rPr>
              <a:t>or</a:t>
            </a:r>
            <a:r>
              <a:rPr lang="en-AU" sz="1200" b="0" i="0" kern="1200" dirty="0">
                <a:solidFill>
                  <a:schemeClr val="tx1"/>
                </a:solidFill>
                <a:effectLst/>
                <a:latin typeface="Times New Roman" pitchFamily="18" charset="0"/>
                <a:ea typeface="+mn-ea"/>
                <a:cs typeface="+mn-cs"/>
              </a:rPr>
              <a:t> all elements at the same time. When you give it a choice, like in the above examples, it can do unlikely things).</a:t>
            </a:r>
            <a:endParaRPr lang="en-US" altLang="en-US" dirty="0"/>
          </a:p>
        </p:txBody>
      </p:sp>
    </p:spTree>
    <p:extLst>
      <p:ext uri="{BB962C8B-B14F-4D97-AF65-F5344CB8AC3E}">
        <p14:creationId xmlns:p14="http://schemas.microsoft.com/office/powerpoint/2010/main" val="34450287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66</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2961793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2787918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6060983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69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960902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sz="1200" b="1" i="0" kern="1200" dirty="0">
                <a:solidFill>
                  <a:schemeClr val="tx1"/>
                </a:solidFill>
                <a:effectLst/>
                <a:latin typeface="Times New Roman" pitchFamily="18" charset="0"/>
                <a:ea typeface="+mn-ea"/>
                <a:cs typeface="+mn-cs"/>
              </a:rPr>
              <a:t>Two additional definitions:</a:t>
            </a:r>
          </a:p>
          <a:p>
            <a:pPr eaLnBrk="1" hangingPunct="1"/>
            <a:r>
              <a:rPr lang="en-AU" sz="1200" b="1" i="0" kern="1200" dirty="0">
                <a:solidFill>
                  <a:schemeClr val="tx1"/>
                </a:solidFill>
                <a:effectLst/>
                <a:latin typeface="Times New Roman" pitchFamily="18" charset="0"/>
                <a:ea typeface="+mn-ea"/>
                <a:cs typeface="+mn-cs"/>
              </a:rPr>
              <a:t>1) List</a:t>
            </a:r>
            <a:r>
              <a:rPr lang="en-AU" sz="1200" b="0" i="0" kern="1200" dirty="0">
                <a:solidFill>
                  <a:schemeClr val="tx1"/>
                </a:solidFill>
                <a:effectLst/>
                <a:latin typeface="Times New Roman" pitchFamily="18" charset="0"/>
                <a:ea typeface="+mn-ea"/>
                <a:cs typeface="+mn-cs"/>
              </a:rPr>
              <a:t> comprehensions are used for creating new lists from other </a:t>
            </a:r>
            <a:r>
              <a:rPr lang="en-AU" sz="1200" b="0" i="0" kern="1200" dirty="0" err="1">
                <a:solidFill>
                  <a:schemeClr val="tx1"/>
                </a:solidFill>
                <a:effectLst/>
                <a:latin typeface="Times New Roman" pitchFamily="18" charset="0"/>
                <a:ea typeface="+mn-ea"/>
                <a:cs typeface="+mn-cs"/>
              </a:rPr>
              <a:t>iterables</a:t>
            </a:r>
            <a:r>
              <a:rPr lang="en-AU" sz="1200" b="0" i="0" kern="1200" dirty="0">
                <a:solidFill>
                  <a:schemeClr val="tx1"/>
                </a:solidFill>
                <a:effectLst/>
                <a:latin typeface="Times New Roman" pitchFamily="18" charset="0"/>
                <a:ea typeface="+mn-ea"/>
                <a:cs typeface="+mn-cs"/>
              </a:rPr>
              <a:t>. As </a:t>
            </a:r>
            <a:r>
              <a:rPr lang="en-AU" sz="1200" b="1" i="0" kern="1200" dirty="0">
                <a:solidFill>
                  <a:schemeClr val="tx1"/>
                </a:solidFill>
                <a:effectLst/>
                <a:latin typeface="Times New Roman" pitchFamily="18" charset="0"/>
                <a:ea typeface="+mn-ea"/>
                <a:cs typeface="+mn-cs"/>
              </a:rPr>
              <a:t>list </a:t>
            </a:r>
            <a:r>
              <a:rPr lang="en-AU" sz="1200" b="0" i="0" kern="1200" dirty="0">
                <a:solidFill>
                  <a:schemeClr val="tx1"/>
                </a:solidFill>
                <a:effectLst/>
                <a:latin typeface="Times New Roman" pitchFamily="18" charset="0"/>
                <a:ea typeface="+mn-ea"/>
                <a:cs typeface="+mn-cs"/>
              </a:rPr>
              <a:t>comprehensions returns lists, they consist of brackets containing the expression, which is executed for each element along with the for loop to iterate over each element.</a:t>
            </a:r>
          </a:p>
          <a:p>
            <a:pPr eaLnBrk="1" hangingPunct="1"/>
            <a:r>
              <a:rPr lang="en-AU" sz="1200" b="1" i="0" kern="1200" dirty="0">
                <a:solidFill>
                  <a:schemeClr val="tx1"/>
                </a:solidFill>
                <a:effectLst/>
                <a:latin typeface="Times New Roman" pitchFamily="18" charset="0"/>
                <a:ea typeface="+mn-ea"/>
                <a:cs typeface="+mn-cs"/>
              </a:rPr>
              <a:t>2) List</a:t>
            </a:r>
            <a:r>
              <a:rPr lang="en-AU" sz="1200" b="0" i="0" kern="1200" dirty="0">
                <a:solidFill>
                  <a:schemeClr val="tx1"/>
                </a:solidFill>
                <a:effectLst/>
                <a:latin typeface="Times New Roman" pitchFamily="18" charset="0"/>
                <a:ea typeface="+mn-ea"/>
                <a:cs typeface="+mn-cs"/>
              </a:rPr>
              <a:t> comprehensions are a tool for transforming one list (any </a:t>
            </a:r>
            <a:r>
              <a:rPr lang="en-AU" sz="1200" b="0" i="0" kern="1200" dirty="0" err="1">
                <a:solidFill>
                  <a:schemeClr val="tx1"/>
                </a:solidFill>
                <a:effectLst/>
                <a:latin typeface="Times New Roman" pitchFamily="18" charset="0"/>
                <a:ea typeface="+mn-ea"/>
                <a:cs typeface="+mn-cs"/>
              </a:rPr>
              <a:t>iterable</a:t>
            </a:r>
            <a:r>
              <a:rPr lang="en-AU" sz="1200" b="0" i="0" kern="1200" dirty="0">
                <a:solidFill>
                  <a:schemeClr val="tx1"/>
                </a:solidFill>
                <a:effectLst/>
                <a:latin typeface="Times New Roman" pitchFamily="18" charset="0"/>
                <a:ea typeface="+mn-ea"/>
                <a:cs typeface="+mn-cs"/>
              </a:rPr>
              <a:t> actually) into another list. During this transformation, elements can be conditionally included in the new list and each element can be transformed as needed.</a:t>
            </a:r>
            <a:endParaRPr lang="en-US" altLang="en-US" dirty="0"/>
          </a:p>
        </p:txBody>
      </p:sp>
    </p:spTree>
    <p:extLst>
      <p:ext uri="{BB962C8B-B14F-4D97-AF65-F5344CB8AC3E}">
        <p14:creationId xmlns:p14="http://schemas.microsoft.com/office/powerpoint/2010/main" val="15654293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dirty="0">
                <a:hlinkClick r:id="rId3"/>
              </a:rPr>
              <a:t>https://docs.scipy.org/doc/numpy/user/basics.indexing.html</a:t>
            </a:r>
            <a:endParaRPr lang="en-US" altLang="en-US" dirty="0"/>
          </a:p>
        </p:txBody>
      </p:sp>
    </p:spTree>
    <p:extLst>
      <p:ext uri="{BB962C8B-B14F-4D97-AF65-F5344CB8AC3E}">
        <p14:creationId xmlns:p14="http://schemas.microsoft.com/office/powerpoint/2010/main" val="4147525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71</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0662121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72</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0290455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50982" indent="-288840">
              <a:defRPr>
                <a:solidFill>
                  <a:schemeClr val="tx1"/>
                </a:solidFill>
                <a:latin typeface="Tahoma" pitchFamily="34" charset="0"/>
              </a:defRPr>
            </a:lvl2pPr>
            <a:lvl3pPr marL="1155359" indent="-231073">
              <a:defRPr>
                <a:solidFill>
                  <a:schemeClr val="tx1"/>
                </a:solidFill>
                <a:latin typeface="Tahoma" pitchFamily="34" charset="0"/>
              </a:defRPr>
            </a:lvl3pPr>
            <a:lvl4pPr marL="1617502" indent="-231073">
              <a:defRPr>
                <a:solidFill>
                  <a:schemeClr val="tx1"/>
                </a:solidFill>
                <a:latin typeface="Tahoma" pitchFamily="34" charset="0"/>
              </a:defRPr>
            </a:lvl4pPr>
            <a:lvl5pPr marL="2079646" indent="-231073">
              <a:defRPr>
                <a:solidFill>
                  <a:schemeClr val="tx1"/>
                </a:solidFill>
                <a:latin typeface="Tahoma" pitchFamily="34" charset="0"/>
              </a:defRPr>
            </a:lvl5pPr>
            <a:lvl6pPr marL="2541789" indent="-231073" eaLnBrk="0" fontAlgn="base" hangingPunct="0">
              <a:spcBef>
                <a:spcPct val="0"/>
              </a:spcBef>
              <a:spcAft>
                <a:spcPct val="0"/>
              </a:spcAft>
              <a:defRPr>
                <a:solidFill>
                  <a:schemeClr val="tx1"/>
                </a:solidFill>
                <a:latin typeface="Tahoma" pitchFamily="34" charset="0"/>
              </a:defRPr>
            </a:lvl6pPr>
            <a:lvl7pPr marL="3003933" indent="-231073" eaLnBrk="0" fontAlgn="base" hangingPunct="0">
              <a:spcBef>
                <a:spcPct val="0"/>
              </a:spcBef>
              <a:spcAft>
                <a:spcPct val="0"/>
              </a:spcAft>
              <a:defRPr>
                <a:solidFill>
                  <a:schemeClr val="tx1"/>
                </a:solidFill>
                <a:latin typeface="Tahoma" pitchFamily="34" charset="0"/>
              </a:defRPr>
            </a:lvl7pPr>
            <a:lvl8pPr marL="3466076" indent="-231073" eaLnBrk="0" fontAlgn="base" hangingPunct="0">
              <a:spcBef>
                <a:spcPct val="0"/>
              </a:spcBef>
              <a:spcAft>
                <a:spcPct val="0"/>
              </a:spcAft>
              <a:defRPr>
                <a:solidFill>
                  <a:schemeClr val="tx1"/>
                </a:solidFill>
                <a:latin typeface="Tahoma" pitchFamily="34" charset="0"/>
              </a:defRPr>
            </a:lvl8pPr>
            <a:lvl9pPr marL="3928219" indent="-231073"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73</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362281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9</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848900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itchFamily="34" charset="0"/>
              </a:defRPr>
            </a:lvl1pPr>
            <a:lvl2pPr marL="785373" indent="-302067">
              <a:defRPr>
                <a:solidFill>
                  <a:schemeClr val="tx1"/>
                </a:solidFill>
                <a:latin typeface="Tahoma" pitchFamily="34" charset="0"/>
              </a:defRPr>
            </a:lvl2pPr>
            <a:lvl3pPr marL="1208267" indent="-241654">
              <a:defRPr>
                <a:solidFill>
                  <a:schemeClr val="tx1"/>
                </a:solidFill>
                <a:latin typeface="Tahoma" pitchFamily="34" charset="0"/>
              </a:defRPr>
            </a:lvl3pPr>
            <a:lvl4pPr marL="1691574" indent="-241654">
              <a:defRPr>
                <a:solidFill>
                  <a:schemeClr val="tx1"/>
                </a:solidFill>
                <a:latin typeface="Tahoma" pitchFamily="34" charset="0"/>
              </a:defRPr>
            </a:lvl4pPr>
            <a:lvl5pPr marL="2174880" indent="-241654">
              <a:defRPr>
                <a:solidFill>
                  <a:schemeClr val="tx1"/>
                </a:solidFill>
                <a:latin typeface="Tahoma" pitchFamily="34" charset="0"/>
              </a:defRPr>
            </a:lvl5pPr>
            <a:lvl6pPr marL="2658188" indent="-241654" eaLnBrk="0" fontAlgn="base" hangingPunct="0">
              <a:spcBef>
                <a:spcPct val="0"/>
              </a:spcBef>
              <a:spcAft>
                <a:spcPct val="0"/>
              </a:spcAft>
              <a:defRPr>
                <a:solidFill>
                  <a:schemeClr val="tx1"/>
                </a:solidFill>
                <a:latin typeface="Tahoma" pitchFamily="34" charset="0"/>
              </a:defRPr>
            </a:lvl6pPr>
            <a:lvl7pPr marL="3141495" indent="-241654" eaLnBrk="0" fontAlgn="base" hangingPunct="0">
              <a:spcBef>
                <a:spcPct val="0"/>
              </a:spcBef>
              <a:spcAft>
                <a:spcPct val="0"/>
              </a:spcAft>
              <a:defRPr>
                <a:solidFill>
                  <a:schemeClr val="tx1"/>
                </a:solidFill>
                <a:latin typeface="Tahoma" pitchFamily="34" charset="0"/>
              </a:defRPr>
            </a:lvl7pPr>
            <a:lvl8pPr marL="3624801" indent="-241654" eaLnBrk="0" fontAlgn="base" hangingPunct="0">
              <a:spcBef>
                <a:spcPct val="0"/>
              </a:spcBef>
              <a:spcAft>
                <a:spcPct val="0"/>
              </a:spcAft>
              <a:defRPr>
                <a:solidFill>
                  <a:schemeClr val="tx1"/>
                </a:solidFill>
                <a:latin typeface="Tahoma" pitchFamily="34" charset="0"/>
              </a:defRPr>
            </a:lvl8pPr>
            <a:lvl9pPr marL="4108108" indent="-241654" eaLnBrk="0" fontAlgn="base" hangingPunct="0">
              <a:spcBef>
                <a:spcPct val="0"/>
              </a:spcBef>
              <a:spcAft>
                <a:spcPct val="0"/>
              </a:spcAft>
              <a:defRPr>
                <a:solidFill>
                  <a:schemeClr val="tx1"/>
                </a:solidFill>
                <a:latin typeface="Tahoma" pitchFamily="34" charset="0"/>
              </a:defRPr>
            </a:lvl9pPr>
          </a:lstStyle>
          <a:p>
            <a:fld id="{33C66F47-2BAB-4AEF-BFF2-4D5B039ADC54}" type="slidenum">
              <a:rPr lang="en-US" altLang="en-US" smtClean="0">
                <a:latin typeface="Times New Roman" pitchFamily="18" charset="0"/>
              </a:rPr>
              <a:pPr/>
              <a:t>10</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Some more list comprehension examples: </a:t>
            </a:r>
            <a:r>
              <a:rPr lang="en-AU" dirty="0">
                <a:hlinkClick r:id="rId3"/>
              </a:rPr>
              <a:t>https://medium.com/better-programming/list-comprehension-in-python-8895a785550b</a:t>
            </a:r>
            <a:endParaRPr lang="en-US" altLang="en-US" dirty="0"/>
          </a:p>
        </p:txBody>
      </p:sp>
    </p:spTree>
    <p:extLst>
      <p:ext uri="{BB962C8B-B14F-4D97-AF65-F5344CB8AC3E}">
        <p14:creationId xmlns:p14="http://schemas.microsoft.com/office/powerpoint/2010/main" val="172428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138252"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3825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fld id="{E2EF98B3-0185-49D6-A5D4-F480DF77C0CE}" type="datetime1">
              <a:rPr lang="en-US" smtClean="0"/>
              <a:t>11/12/2020</a:t>
            </a:fld>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a:t>Copyright (c) John K. Ostlund</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5239B93A-74DE-4B25-B352-2D94A7B0ECE9}" type="slidenum">
              <a:rPr lang="en-US"/>
              <a:pPr>
                <a:defRPr/>
              </a:pPr>
              <a:t>‹#›</a:t>
            </a:fld>
            <a:endParaRPr lang="en-US"/>
          </a:p>
        </p:txBody>
      </p:sp>
    </p:spTree>
    <p:extLst>
      <p:ext uri="{BB962C8B-B14F-4D97-AF65-F5344CB8AC3E}">
        <p14:creationId xmlns:p14="http://schemas.microsoft.com/office/powerpoint/2010/main" val="3050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1645DE46-7978-4D90-BA33-674467A8453E}" type="datetime1">
              <a:rPr lang="en-US" smtClean="0"/>
              <a:t>11/12/2020</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AD9F3A7A-80FC-4CCB-802A-CD06628E1451}" type="slidenum">
              <a:rPr lang="en-US"/>
              <a:pPr>
                <a:defRPr/>
              </a:pPr>
              <a:t>‹#›</a:t>
            </a:fld>
            <a:endParaRPr lang="en-US"/>
          </a:p>
        </p:txBody>
      </p:sp>
    </p:spTree>
    <p:extLst>
      <p:ext uri="{BB962C8B-B14F-4D97-AF65-F5344CB8AC3E}">
        <p14:creationId xmlns:p14="http://schemas.microsoft.com/office/powerpoint/2010/main" val="111606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0A310645-0A26-4D6B-9B28-2FDA65DBAC43}" type="datetime1">
              <a:rPr lang="en-US" smtClean="0"/>
              <a:t>11/12/2020</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C15F157A-85D2-470A-87E4-A935A04F8C7B}" type="slidenum">
              <a:rPr lang="en-US"/>
              <a:pPr>
                <a:defRPr/>
              </a:pPr>
              <a:t>‹#›</a:t>
            </a:fld>
            <a:endParaRPr lang="en-US"/>
          </a:p>
        </p:txBody>
      </p:sp>
    </p:spTree>
    <p:extLst>
      <p:ext uri="{BB962C8B-B14F-4D97-AF65-F5344CB8AC3E}">
        <p14:creationId xmlns:p14="http://schemas.microsoft.com/office/powerpoint/2010/main" val="345554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fld id="{3EDAC72C-6C39-4D81-BEE9-00995EBA50C7}" type="datetime1">
              <a:rPr lang="en-US" smtClean="0"/>
              <a:t>11/12/2020</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9E9676BE-5AF2-4172-BD19-31A2F83EF2EB}" type="slidenum">
              <a:rPr lang="en-US"/>
              <a:pPr>
                <a:defRPr/>
              </a:pPr>
              <a:t>‹#›</a:t>
            </a:fld>
            <a:endParaRPr lang="en-US"/>
          </a:p>
        </p:txBody>
      </p:sp>
    </p:spTree>
    <p:extLst>
      <p:ext uri="{BB962C8B-B14F-4D97-AF65-F5344CB8AC3E}">
        <p14:creationId xmlns:p14="http://schemas.microsoft.com/office/powerpoint/2010/main" val="245923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85A9DE9D-20FD-4908-93ED-0981BCFA6022}" type="datetime1">
              <a:rPr lang="en-US" smtClean="0"/>
              <a:t>11/12/2020</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6" name="Rectangle 13"/>
          <p:cNvSpPr>
            <a:spLocks noGrp="1" noChangeArrowheads="1"/>
          </p:cNvSpPr>
          <p:nvPr>
            <p:ph type="sldNum" sz="quarter" idx="12"/>
          </p:nvPr>
        </p:nvSpPr>
        <p:spPr>
          <a:ln/>
        </p:spPr>
        <p:txBody>
          <a:bodyPr/>
          <a:lstStyle>
            <a:lvl1pPr>
              <a:defRPr/>
            </a:lvl1pPr>
          </a:lstStyle>
          <a:p>
            <a:pPr>
              <a:defRPr/>
            </a:pPr>
            <a:fld id="{A4441145-DF2F-4F5F-87FB-6F34B812BFA0}" type="slidenum">
              <a:rPr lang="en-US"/>
              <a:pPr>
                <a:defRPr/>
              </a:pPr>
              <a:t>‹#›</a:t>
            </a:fld>
            <a:endParaRPr lang="en-US"/>
          </a:p>
        </p:txBody>
      </p:sp>
    </p:spTree>
    <p:extLst>
      <p:ext uri="{BB962C8B-B14F-4D97-AF65-F5344CB8AC3E}">
        <p14:creationId xmlns:p14="http://schemas.microsoft.com/office/powerpoint/2010/main" val="334957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fld id="{5FBA3548-5047-4F2C-A006-82FAF0E39D79}" type="datetime1">
              <a:rPr lang="en-US" smtClean="0"/>
              <a:t>11/12/2020</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EF3359A0-D876-470E-A03B-B54B4EF9A55C}" type="slidenum">
              <a:rPr lang="en-US"/>
              <a:pPr>
                <a:defRPr/>
              </a:pPr>
              <a:t>‹#›</a:t>
            </a:fld>
            <a:endParaRPr lang="en-US"/>
          </a:p>
        </p:txBody>
      </p:sp>
    </p:spTree>
    <p:extLst>
      <p:ext uri="{BB962C8B-B14F-4D97-AF65-F5344CB8AC3E}">
        <p14:creationId xmlns:p14="http://schemas.microsoft.com/office/powerpoint/2010/main" val="266373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fld id="{03A0DB71-4C7E-4E1B-9CFB-F333354662A5}" type="datetime1">
              <a:rPr lang="en-US" smtClean="0"/>
              <a:t>11/12/2020</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9" name="Rectangle 13"/>
          <p:cNvSpPr>
            <a:spLocks noGrp="1" noChangeArrowheads="1"/>
          </p:cNvSpPr>
          <p:nvPr>
            <p:ph type="sldNum" sz="quarter" idx="12"/>
          </p:nvPr>
        </p:nvSpPr>
        <p:spPr>
          <a:ln/>
        </p:spPr>
        <p:txBody>
          <a:bodyPr/>
          <a:lstStyle>
            <a:lvl1pPr>
              <a:defRPr/>
            </a:lvl1pPr>
          </a:lstStyle>
          <a:p>
            <a:pPr>
              <a:defRPr/>
            </a:pPr>
            <a:fld id="{9D55BDD2-431D-4473-B6F1-AD9C47ED042A}" type="slidenum">
              <a:rPr lang="en-US"/>
              <a:pPr>
                <a:defRPr/>
              </a:pPr>
              <a:t>‹#›</a:t>
            </a:fld>
            <a:endParaRPr lang="en-US"/>
          </a:p>
        </p:txBody>
      </p:sp>
    </p:spTree>
    <p:extLst>
      <p:ext uri="{BB962C8B-B14F-4D97-AF65-F5344CB8AC3E}">
        <p14:creationId xmlns:p14="http://schemas.microsoft.com/office/powerpoint/2010/main" val="69549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fld id="{38BFC3EC-EC3C-4B11-8D57-58527CEADEE8}" type="datetime1">
              <a:rPr lang="en-US" smtClean="0"/>
              <a:t>11/12/2020</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5" name="Rectangle 13"/>
          <p:cNvSpPr>
            <a:spLocks noGrp="1" noChangeArrowheads="1"/>
          </p:cNvSpPr>
          <p:nvPr>
            <p:ph type="sldNum" sz="quarter" idx="12"/>
          </p:nvPr>
        </p:nvSpPr>
        <p:spPr>
          <a:ln/>
        </p:spPr>
        <p:txBody>
          <a:bodyPr/>
          <a:lstStyle>
            <a:lvl1pPr>
              <a:defRPr/>
            </a:lvl1pPr>
          </a:lstStyle>
          <a:p>
            <a:pPr>
              <a:defRPr/>
            </a:pPr>
            <a:fld id="{F6BC0419-96C4-40C9-AA2D-27D42EB4E327}" type="slidenum">
              <a:rPr lang="en-US"/>
              <a:pPr>
                <a:defRPr/>
              </a:pPr>
              <a:t>‹#›</a:t>
            </a:fld>
            <a:endParaRPr lang="en-US"/>
          </a:p>
        </p:txBody>
      </p:sp>
    </p:spTree>
    <p:extLst>
      <p:ext uri="{BB962C8B-B14F-4D97-AF65-F5344CB8AC3E}">
        <p14:creationId xmlns:p14="http://schemas.microsoft.com/office/powerpoint/2010/main" val="29119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C5C8E94D-65FD-4578-B86C-8CE8FA8A0D71}" type="datetime1">
              <a:rPr lang="en-US" smtClean="0"/>
              <a:t>11/12/2020</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4" name="Rectangle 13"/>
          <p:cNvSpPr>
            <a:spLocks noGrp="1" noChangeArrowheads="1"/>
          </p:cNvSpPr>
          <p:nvPr>
            <p:ph type="sldNum" sz="quarter" idx="12"/>
          </p:nvPr>
        </p:nvSpPr>
        <p:spPr>
          <a:ln/>
        </p:spPr>
        <p:txBody>
          <a:bodyPr/>
          <a:lstStyle>
            <a:lvl1pPr>
              <a:defRPr/>
            </a:lvl1pPr>
          </a:lstStyle>
          <a:p>
            <a:pPr>
              <a:defRPr/>
            </a:pPr>
            <a:fld id="{60862B98-9A01-4C44-BDC6-515C05E58F72}" type="slidenum">
              <a:rPr lang="en-US"/>
              <a:pPr>
                <a:defRPr/>
              </a:pPr>
              <a:t>‹#›</a:t>
            </a:fld>
            <a:endParaRPr lang="en-US"/>
          </a:p>
        </p:txBody>
      </p:sp>
    </p:spTree>
    <p:extLst>
      <p:ext uri="{BB962C8B-B14F-4D97-AF65-F5344CB8AC3E}">
        <p14:creationId xmlns:p14="http://schemas.microsoft.com/office/powerpoint/2010/main" val="230964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8676BA1B-5CC2-46A3-B2DA-A04EC405A340}" type="datetime1">
              <a:rPr lang="en-US" smtClean="0"/>
              <a:t>11/12/2020</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D82D8208-D527-49A2-9034-D654B1EF281B}" type="slidenum">
              <a:rPr lang="en-US"/>
              <a:pPr>
                <a:defRPr/>
              </a:pPr>
              <a:t>‹#›</a:t>
            </a:fld>
            <a:endParaRPr lang="en-US"/>
          </a:p>
        </p:txBody>
      </p:sp>
    </p:spTree>
    <p:extLst>
      <p:ext uri="{BB962C8B-B14F-4D97-AF65-F5344CB8AC3E}">
        <p14:creationId xmlns:p14="http://schemas.microsoft.com/office/powerpoint/2010/main" val="47837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B192810F-AAB1-4AC0-AC7D-BFDDE3301BCA}" type="datetime1">
              <a:rPr lang="en-US" smtClean="0"/>
              <a:t>11/12/2020</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Copyright (c) John K. Ostlund</a:t>
            </a:r>
          </a:p>
        </p:txBody>
      </p:sp>
      <p:sp>
        <p:nvSpPr>
          <p:cNvPr id="7" name="Rectangle 13"/>
          <p:cNvSpPr>
            <a:spLocks noGrp="1" noChangeArrowheads="1"/>
          </p:cNvSpPr>
          <p:nvPr>
            <p:ph type="sldNum" sz="quarter" idx="12"/>
          </p:nvPr>
        </p:nvSpPr>
        <p:spPr>
          <a:ln/>
        </p:spPr>
        <p:txBody>
          <a:bodyPr/>
          <a:lstStyle>
            <a:lvl1pPr>
              <a:defRPr/>
            </a:lvl1pPr>
          </a:lstStyle>
          <a:p>
            <a:pPr>
              <a:defRPr/>
            </a:pPr>
            <a:fld id="{AF169637-7F5D-47B5-84F3-031C50CD82B5}" type="slidenum">
              <a:rPr lang="en-US"/>
              <a:pPr>
                <a:defRPr/>
              </a:pPr>
              <a:t>‹#›</a:t>
            </a:fld>
            <a:endParaRPr lang="en-US"/>
          </a:p>
        </p:txBody>
      </p:sp>
    </p:spTree>
    <p:extLst>
      <p:ext uri="{BB962C8B-B14F-4D97-AF65-F5344CB8AC3E}">
        <p14:creationId xmlns:p14="http://schemas.microsoft.com/office/powerpoint/2010/main" val="144420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1098551"/>
            <a:ext cx="58420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7"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8" name="Rectangle 4"/>
          <p:cNvSpPr>
            <a:spLocks noChangeArrowheads="1"/>
          </p:cNvSpPr>
          <p:nvPr/>
        </p:nvSpPr>
        <p:spPr bwMode="ltGray">
          <a:xfrm>
            <a:off x="721785" y="1520826"/>
            <a:ext cx="563033"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9"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0"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1" name="Rectangle 7"/>
          <p:cNvSpPr>
            <a:spLocks noChangeArrowheads="1"/>
          </p:cNvSpPr>
          <p:nvPr/>
        </p:nvSpPr>
        <p:spPr bwMode="gray">
          <a:xfrm>
            <a:off x="1016000" y="990601"/>
            <a:ext cx="42333"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2"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3" name="Rectangle 9"/>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7227" name="Rectangle 11"/>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3401F60B-0FA1-4FCB-A87F-A53432A4479E}" type="datetime1">
              <a:rPr lang="en-US" smtClean="0"/>
              <a:t>11/12/2020</a:t>
            </a:fld>
            <a:endParaRPr lang="en-US"/>
          </a:p>
        </p:txBody>
      </p:sp>
      <p:sp>
        <p:nvSpPr>
          <p:cNvPr id="137228" name="Rectangle 12"/>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t>Copyright (c) John K. Ostlund</a:t>
            </a:r>
          </a:p>
        </p:txBody>
      </p:sp>
      <p:sp>
        <p:nvSpPr>
          <p:cNvPr id="137229"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B6BFBACB-D4B5-4FCB-958C-A311D48A19C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8"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a:t>Data Focused Python</a:t>
            </a:r>
            <a:br>
              <a:rPr lang="en-US" altLang="en-US"/>
            </a:br>
            <a:r>
              <a:rPr lang="en-US" altLang="en-US"/>
              <a:t>95888</a:t>
            </a:r>
            <a:endParaRPr lang="en-US" altLang="en-US" dirty="0"/>
          </a:p>
        </p:txBody>
      </p:sp>
      <p:sp>
        <p:nvSpPr>
          <p:cNvPr id="3075" name="Rectangle 3"/>
          <p:cNvSpPr>
            <a:spLocks noGrp="1" noChangeArrowheads="1"/>
          </p:cNvSpPr>
          <p:nvPr>
            <p:ph type="subTitle" idx="1"/>
          </p:nvPr>
        </p:nvSpPr>
        <p:spPr>
          <a:xfrm>
            <a:off x="2286000" y="3657600"/>
            <a:ext cx="7620000" cy="2209800"/>
          </a:xfrm>
        </p:spPr>
        <p:txBody>
          <a:bodyPr/>
          <a:lstStyle/>
          <a:p>
            <a:pPr eaLnBrk="1" hangingPunct="1"/>
            <a:r>
              <a:rPr lang="en-US" altLang="en-US" dirty="0"/>
              <a:t>Carnegie Mellon University</a:t>
            </a:r>
          </a:p>
          <a:p>
            <a:pPr eaLnBrk="1" hangingPunct="1"/>
            <a:r>
              <a:rPr lang="en-US" altLang="en-US" dirty="0"/>
              <a:t>Week 3: Construction and Comprehension, Exceptions, User Input, Functions, Modules, and Intro to </a:t>
            </a:r>
            <a:r>
              <a:rPr lang="en-US" altLang="en-US" dirty="0" err="1"/>
              <a:t>Numpy</a:t>
            </a:r>
            <a:endParaRPr lang="en-US" altLang="en-US" dirty="0"/>
          </a:p>
        </p:txBody>
      </p:sp>
      <p:sp>
        <p:nvSpPr>
          <p:cNvPr id="2" name="Date Placeholder 1"/>
          <p:cNvSpPr>
            <a:spLocks noGrp="1"/>
          </p:cNvSpPr>
          <p:nvPr>
            <p:ph type="dt" sz="half" idx="10"/>
          </p:nvPr>
        </p:nvSpPr>
        <p:spPr/>
        <p:txBody>
          <a:bodyPr/>
          <a:lstStyle/>
          <a:p>
            <a:pPr>
              <a:defRPr/>
            </a:pPr>
            <a:fld id="{B84B0C76-3E30-4C4A-8B25-61C478718B63}"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endParaRPr lang="en-US" dirty="0"/>
          </a:p>
        </p:txBody>
      </p:sp>
      <p:sp>
        <p:nvSpPr>
          <p:cNvPr id="4" name="Slide Number Placeholder 3"/>
          <p:cNvSpPr>
            <a:spLocks noGrp="1"/>
          </p:cNvSpPr>
          <p:nvPr>
            <p:ph type="sldNum" sz="quarter" idx="12"/>
          </p:nvPr>
        </p:nvSpPr>
        <p:spPr/>
        <p:txBody>
          <a:bodyPr/>
          <a:lstStyle/>
          <a:p>
            <a:pPr>
              <a:defRPr/>
            </a:pPr>
            <a:fld id="{5239B93A-74DE-4B25-B352-2D94A7B0ECE9}"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list</a:t>
            </a:r>
            <a:r>
              <a:rPr lang="en-US" altLang="en-US" dirty="0"/>
              <a:t> Comprehension Examples</a:t>
            </a:r>
          </a:p>
        </p:txBody>
      </p:sp>
      <p:sp>
        <p:nvSpPr>
          <p:cNvPr id="24579" name="Rectangle 3"/>
          <p:cNvSpPr>
            <a:spLocks noGrp="1" noChangeArrowheads="1"/>
          </p:cNvSpPr>
          <p:nvPr>
            <p:ph type="body" idx="1"/>
          </p:nvPr>
        </p:nvSpPr>
        <p:spPr>
          <a:xfrm>
            <a:off x="990600" y="2017713"/>
            <a:ext cx="10287000" cy="4306887"/>
          </a:xfrm>
        </p:spPr>
        <p:txBody>
          <a:bodyPr/>
          <a:lstStyle/>
          <a:p>
            <a:pPr marL="0" indent="0" eaLnBrk="1" hangingPunct="1">
              <a:buNone/>
            </a:pPr>
            <a:endParaRPr lang="en-US" altLang="en-US" sz="800" dirty="0"/>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&gt;&gt;&gt; m21 = [0 for v in range(8)]</a:t>
            </a: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&gt;&gt;&gt; m21</a:t>
            </a: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[0, 0, 0, 0, 0, 0, 0, 0]</a:t>
            </a:r>
          </a:p>
          <a:p>
            <a:pPr marL="0" indent="0" eaLnBrk="1" hangingPunct="1">
              <a:spcBef>
                <a:spcPts val="0"/>
              </a:spcBef>
              <a:buNone/>
            </a:pPr>
            <a:r>
              <a:rPr lang="en-US" altLang="en-US" sz="1800" b="1" dirty="0">
                <a:solidFill>
                  <a:srgbClr val="0070C0"/>
                </a:solidFill>
                <a:latin typeface="Courier New" panose="02070309020205020404" pitchFamily="49" charset="0"/>
                <a:cs typeface="Courier New" panose="02070309020205020404" pitchFamily="49" charset="0"/>
              </a:rPr>
              <a:t>&gt;&gt;&gt; m22 = [v**2 for v in range(8)]</a:t>
            </a:r>
          </a:p>
          <a:p>
            <a:pPr marL="0" indent="0" eaLnBrk="1" hangingPunct="1">
              <a:spcBef>
                <a:spcPts val="0"/>
              </a:spcBef>
              <a:buNone/>
            </a:pPr>
            <a:r>
              <a:rPr lang="en-US" altLang="en-US" sz="1800" b="1" dirty="0">
                <a:solidFill>
                  <a:srgbClr val="0070C0"/>
                </a:solidFill>
                <a:latin typeface="Courier New" panose="02070309020205020404" pitchFamily="49" charset="0"/>
                <a:cs typeface="Courier New" panose="02070309020205020404" pitchFamily="49" charset="0"/>
              </a:rPr>
              <a:t>&gt;&gt;&gt; m22</a:t>
            </a:r>
          </a:p>
          <a:p>
            <a:pPr marL="0" indent="0" eaLnBrk="1" hangingPunct="1">
              <a:spcBef>
                <a:spcPts val="0"/>
              </a:spcBef>
              <a:buNone/>
            </a:pPr>
            <a:r>
              <a:rPr lang="en-US" altLang="en-US" sz="1800" b="1" dirty="0">
                <a:solidFill>
                  <a:srgbClr val="0070C0"/>
                </a:solidFill>
                <a:latin typeface="Courier New" panose="02070309020205020404" pitchFamily="49" charset="0"/>
                <a:cs typeface="Courier New" panose="02070309020205020404" pitchFamily="49" charset="0"/>
              </a:rPr>
              <a:t>[0, 1, 4, 9, 16, 25, 36, 49]</a:t>
            </a:r>
          </a:p>
          <a:p>
            <a:pPr marL="0" indent="0" eaLnBrk="1" hangingPunct="1">
              <a:spcBef>
                <a:spcPts val="0"/>
              </a:spcBef>
              <a:buNone/>
            </a:pPr>
            <a:r>
              <a:rPr lang="en-US" altLang="en-US" sz="1800" b="1" dirty="0">
                <a:solidFill>
                  <a:srgbClr val="FF0000"/>
                </a:solidFill>
                <a:latin typeface="Courier New" panose="02070309020205020404" pitchFamily="49" charset="0"/>
                <a:cs typeface="Courier New" panose="02070309020205020404" pitchFamily="49" charset="0"/>
              </a:rPr>
              <a:t>&gt;&gt;&gt; </a:t>
            </a:r>
            <a:r>
              <a:rPr lang="en-AU" altLang="en-US" sz="1800" b="1" dirty="0">
                <a:solidFill>
                  <a:srgbClr val="FF0000"/>
                </a:solidFill>
                <a:latin typeface="Courier New" panose="02070309020205020404" pitchFamily="49" charset="0"/>
                <a:cs typeface="Courier New" panose="02070309020205020404" pitchFamily="49" charset="0"/>
              </a:rPr>
              <a:t>m23 = [v for v in range(10) </a:t>
            </a:r>
            <a:br>
              <a:rPr lang="en-AU" altLang="en-US" sz="1800" b="1" dirty="0">
                <a:solidFill>
                  <a:srgbClr val="FF0000"/>
                </a:solidFill>
                <a:latin typeface="Courier New" panose="02070309020205020404" pitchFamily="49" charset="0"/>
                <a:cs typeface="Courier New" panose="02070309020205020404" pitchFamily="49" charset="0"/>
              </a:rPr>
            </a:br>
            <a:r>
              <a:rPr lang="en-AU" altLang="en-US" sz="1800" b="1" dirty="0">
                <a:solidFill>
                  <a:srgbClr val="FF0000"/>
                </a:solidFill>
                <a:latin typeface="Courier New" panose="02070309020205020404" pitchFamily="49" charset="0"/>
                <a:cs typeface="Courier New" panose="02070309020205020404" pitchFamily="49" charset="0"/>
              </a:rPr>
              <a:t>			if v % 2 == 1] # only odd numbers</a:t>
            </a:r>
          </a:p>
          <a:p>
            <a:pPr marL="0" indent="0" eaLnBrk="1" hangingPunct="1">
              <a:spcBef>
                <a:spcPts val="0"/>
              </a:spcBef>
              <a:buNone/>
            </a:pPr>
            <a:r>
              <a:rPr lang="en-US" altLang="en-US" sz="1800" b="1" dirty="0">
                <a:solidFill>
                  <a:srgbClr val="FF0000"/>
                </a:solidFill>
                <a:latin typeface="Courier New" panose="02070309020205020404" pitchFamily="49" charset="0"/>
                <a:cs typeface="Courier New" panose="02070309020205020404" pitchFamily="49" charset="0"/>
              </a:rPr>
              <a:t>&gt;&gt;&gt; m23</a:t>
            </a:r>
          </a:p>
          <a:p>
            <a:pPr marL="0" indent="0" eaLnBrk="1" hangingPunct="1">
              <a:spcBef>
                <a:spcPts val="0"/>
              </a:spcBef>
              <a:buNone/>
            </a:pPr>
            <a:r>
              <a:rPr lang="en-US" altLang="en-US" sz="1800" b="1" dirty="0">
                <a:solidFill>
                  <a:srgbClr val="FF0000"/>
                </a:solidFill>
                <a:latin typeface="Courier New" panose="02070309020205020404" pitchFamily="49" charset="0"/>
                <a:cs typeface="Courier New" panose="02070309020205020404" pitchFamily="49" charset="0"/>
              </a:rPr>
              <a:t>[1, 3, 5, 7, 9]</a:t>
            </a:r>
          </a:p>
          <a:p>
            <a:pPr marL="0" indent="0" eaLnBrk="1" hangingPunct="1">
              <a:spcBef>
                <a:spcPts val="0"/>
              </a:spcBef>
              <a:buNone/>
            </a:pPr>
            <a:r>
              <a:rPr lang="en-US" altLang="en-US" sz="1800" b="1" dirty="0">
                <a:solidFill>
                  <a:srgbClr val="0070C0"/>
                </a:solidFill>
                <a:latin typeface="Courier New" panose="02070309020205020404" pitchFamily="49" charset="0"/>
                <a:cs typeface="Courier New" panose="02070309020205020404" pitchFamily="49" charset="0"/>
              </a:rPr>
              <a:t>&gt;&gt;&gt; m23 = [v/2 for v in range(10)</a:t>
            </a:r>
          </a:p>
          <a:p>
            <a:pPr marL="0" indent="0" eaLnBrk="1" hangingPunct="1">
              <a:spcBef>
                <a:spcPts val="0"/>
              </a:spcBef>
              <a:buNone/>
            </a:pPr>
            <a:r>
              <a:rPr lang="en-US" altLang="en-US" sz="1800" b="1" dirty="0">
                <a:solidFill>
                  <a:srgbClr val="0070C0"/>
                </a:solidFill>
                <a:latin typeface="Courier New" panose="02070309020205020404" pitchFamily="49" charset="0"/>
                <a:cs typeface="Courier New" panose="02070309020205020404" pitchFamily="49" charset="0"/>
              </a:rPr>
              <a:t>                if v % 2 == 1] # divide odd numbers by 2</a:t>
            </a:r>
          </a:p>
          <a:p>
            <a:pPr marL="0" indent="0" eaLnBrk="1" hangingPunct="1">
              <a:spcBef>
                <a:spcPts val="0"/>
              </a:spcBef>
              <a:buNone/>
            </a:pPr>
            <a:r>
              <a:rPr lang="en-US" altLang="en-US" sz="1800" b="1" dirty="0">
                <a:solidFill>
                  <a:srgbClr val="0070C0"/>
                </a:solidFill>
                <a:latin typeface="Courier New" panose="02070309020205020404" pitchFamily="49" charset="0"/>
                <a:cs typeface="Courier New" panose="02070309020205020404" pitchFamily="49" charset="0"/>
              </a:rPr>
              <a:t>&gt;&gt;&gt; m23</a:t>
            </a:r>
          </a:p>
          <a:p>
            <a:pPr marL="0" indent="0" eaLnBrk="1" hangingPunct="1">
              <a:spcBef>
                <a:spcPts val="0"/>
              </a:spcBef>
              <a:buNone/>
            </a:pPr>
            <a:r>
              <a:rPr lang="en-US" altLang="en-US" sz="1800" b="1" dirty="0">
                <a:solidFill>
                  <a:srgbClr val="0070C0"/>
                </a:solidFill>
                <a:latin typeface="Courier New" panose="02070309020205020404" pitchFamily="49" charset="0"/>
                <a:cs typeface="Courier New" panose="02070309020205020404" pitchFamily="49" charset="0"/>
              </a:rPr>
              <a:t>[0.5, 1.5, 2.5, 3.5, 4.5]</a:t>
            </a:r>
          </a:p>
          <a:p>
            <a:pPr marL="0" indent="0" eaLnBrk="1" hangingPunct="1">
              <a:spcBef>
                <a:spcPts val="0"/>
              </a:spcBef>
              <a:buNone/>
            </a:pPr>
            <a:endParaRPr lang="en-US" altLang="en-US" sz="1800" b="1" dirty="0">
              <a:solidFill>
                <a:srgbClr val="0070C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1800" b="1" dirty="0">
                <a:solidFill>
                  <a:srgbClr val="00B050"/>
                </a:solidFill>
                <a:latin typeface="Courier New" panose="02070309020205020404" pitchFamily="49" charset="0"/>
                <a:cs typeface="Courier New" panose="02070309020205020404" pitchFamily="49" charset="0"/>
              </a:rPr>
              <a:t>Some more examples: link in slide notes</a:t>
            </a:r>
          </a:p>
          <a:p>
            <a:pPr marL="0" indent="0" eaLnBrk="1" hangingPunct="1">
              <a:spcBef>
                <a:spcPts val="0"/>
              </a:spcBef>
              <a:buNone/>
            </a:pPr>
            <a:endParaRPr lang="en-US" altLang="en-US" sz="2400" dirty="0">
              <a:solidFill>
                <a:srgbClr val="0070C0"/>
              </a:solidFill>
            </a:endParaRP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10</a:t>
            </a:fld>
            <a:endParaRPr lang="en-US"/>
          </a:p>
        </p:txBody>
      </p:sp>
    </p:spTree>
    <p:extLst>
      <p:ext uri="{BB962C8B-B14F-4D97-AF65-F5344CB8AC3E}">
        <p14:creationId xmlns:p14="http://schemas.microsoft.com/office/powerpoint/2010/main" val="2337994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list</a:t>
            </a:r>
            <a:r>
              <a:rPr lang="en-US" altLang="en-US" dirty="0"/>
              <a:t> Comprehension Examples (cont.)</a:t>
            </a:r>
          </a:p>
        </p:txBody>
      </p:sp>
      <p:sp>
        <p:nvSpPr>
          <p:cNvPr id="24579" name="Rectangle 3"/>
          <p:cNvSpPr>
            <a:spLocks noGrp="1" noChangeArrowheads="1"/>
          </p:cNvSpPr>
          <p:nvPr>
            <p:ph type="body" idx="1"/>
          </p:nvPr>
        </p:nvSpPr>
        <p:spPr>
          <a:xfrm>
            <a:off x="990600" y="2017713"/>
            <a:ext cx="10515600" cy="4114800"/>
          </a:xfrm>
        </p:spPr>
        <p:txBody>
          <a:bodyPr/>
          <a:lstStyle/>
          <a:p>
            <a:pPr marL="0" indent="0" eaLnBrk="1" hangingPunct="1">
              <a:buNone/>
            </a:pPr>
            <a:endParaRPr lang="en-US" altLang="en-US" sz="800" dirty="0"/>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&gt;&gt;&gt; import math as m</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&gt;&gt;&gt; m24 = [</a:t>
            </a:r>
            <a:r>
              <a:rPr lang="en-US" altLang="en-US" sz="2400" b="1" dirty="0" err="1">
                <a:solidFill>
                  <a:srgbClr val="0070C0"/>
                </a:solidFill>
                <a:latin typeface="Courier New" panose="02070309020205020404" pitchFamily="49" charset="0"/>
                <a:cs typeface="Courier New" panose="02070309020205020404" pitchFamily="49" charset="0"/>
              </a:rPr>
              <a:t>m.cos</a:t>
            </a:r>
            <a:r>
              <a:rPr lang="en-US" altLang="en-US" sz="2400" b="1" dirty="0">
                <a:solidFill>
                  <a:srgbClr val="0070C0"/>
                </a:solidFill>
                <a:latin typeface="Courier New" panose="02070309020205020404" pitchFamily="49" charset="0"/>
                <a:cs typeface="Courier New" panose="02070309020205020404" pitchFamily="49" charset="0"/>
              </a:rPr>
              <a:t>(</a:t>
            </a:r>
            <a:r>
              <a:rPr lang="en-US" altLang="en-US" sz="2400" b="1" dirty="0" err="1">
                <a:solidFill>
                  <a:srgbClr val="0070C0"/>
                </a:solidFill>
                <a:latin typeface="Courier New" panose="02070309020205020404" pitchFamily="49" charset="0"/>
                <a:cs typeface="Courier New" panose="02070309020205020404" pitchFamily="49" charset="0"/>
              </a:rPr>
              <a:t>m.pi</a:t>
            </a:r>
            <a:r>
              <a:rPr lang="en-US" altLang="en-US" sz="2400" b="1" dirty="0">
                <a:solidFill>
                  <a:srgbClr val="0070C0"/>
                </a:solidFill>
                <a:latin typeface="Courier New" panose="02070309020205020404" pitchFamily="49" charset="0"/>
                <a:cs typeface="Courier New" panose="02070309020205020404" pitchFamily="49" charset="0"/>
              </a:rPr>
              <a:t> * v/4) for v in range(8)]</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&gt;&gt;&gt; m24</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[1.0, 0.7071067811865476, 6.123233995736766e-17,</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-0.7071067811865475, -1.0,</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-0.7071067811865477,</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-1.8369701987210297e-16, 0.7071067811865474]</a:t>
            </a:r>
          </a:p>
        </p:txBody>
      </p:sp>
      <p:sp>
        <p:nvSpPr>
          <p:cNvPr id="2" name="Date Placeholder 1"/>
          <p:cNvSpPr>
            <a:spLocks noGrp="1"/>
          </p:cNvSpPr>
          <p:nvPr>
            <p:ph type="dt" sz="half" idx="10"/>
          </p:nvPr>
        </p:nvSpPr>
        <p:spPr/>
        <p:txBody>
          <a:bodyPr/>
          <a:lstStyle/>
          <a:p>
            <a:pPr>
              <a:defRPr/>
            </a:pPr>
            <a:fld id="{82DFAB30-A05C-46CE-9A7B-AADD55FF16AB}" type="datetime1">
              <a:rPr lang="en-US" smtClean="0"/>
              <a:t>11/12/2020</a:t>
            </a:fld>
            <a:endParaRPr lang="en-US"/>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11</a:t>
            </a:fld>
            <a:endParaRPr lang="en-US"/>
          </a:p>
        </p:txBody>
      </p:sp>
    </p:spTree>
    <p:extLst>
      <p:ext uri="{BB962C8B-B14F-4D97-AF65-F5344CB8AC3E}">
        <p14:creationId xmlns:p14="http://schemas.microsoft.com/office/powerpoint/2010/main" val="304966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list</a:t>
            </a:r>
            <a:r>
              <a:rPr lang="en-US" altLang="en-US" dirty="0"/>
              <a:t> Comprehension Examples (cont.)</a:t>
            </a:r>
          </a:p>
        </p:txBody>
      </p:sp>
      <p:sp>
        <p:nvSpPr>
          <p:cNvPr id="24579" name="Rectangle 3"/>
          <p:cNvSpPr>
            <a:spLocks noGrp="1" noChangeArrowheads="1"/>
          </p:cNvSpPr>
          <p:nvPr>
            <p:ph type="body" idx="1"/>
          </p:nvPr>
        </p:nvSpPr>
        <p:spPr>
          <a:xfrm>
            <a:off x="2286000" y="2017713"/>
            <a:ext cx="8193088" cy="4114800"/>
          </a:xfrm>
        </p:spPr>
        <p:txBody>
          <a:bodyPr/>
          <a:lstStyle/>
          <a:p>
            <a:pPr marL="0" indent="0" eaLnBrk="1" hangingPunct="1">
              <a:buNone/>
            </a:pPr>
            <a:endParaRPr lang="en-US" altLang="en-US" sz="800" dirty="0"/>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m25 = [</a:t>
            </a:r>
            <a:r>
              <a:rPr lang="en-US" altLang="en-US" sz="2000" b="1" dirty="0">
                <a:solidFill>
                  <a:srgbClr val="FF0000"/>
                </a:solidFill>
                <a:latin typeface="Courier New" panose="02070309020205020404" pitchFamily="49" charset="0"/>
                <a:cs typeface="Courier New" panose="02070309020205020404" pitchFamily="49" charset="0"/>
              </a:rPr>
              <a:t>(v**(1/3),</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v**.5,</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v, v**2,</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v**3)</a:t>
            </a:r>
            <a:r>
              <a:rPr lang="en-US" altLang="en-US" sz="2000" b="1" dirty="0">
                <a:solidFill>
                  <a:srgbClr val="00B050"/>
                </a:solidFill>
                <a:latin typeface="Courier New" panose="02070309020205020404" pitchFamily="49" charset="0"/>
                <a:cs typeface="Courier New" panose="02070309020205020404" pitchFamily="49" charset="0"/>
              </a:rPr>
              <a:t> for v in range(9)]  # 0 thru 8</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m25   # a list of 5-tuples</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a:t>
            </a:r>
            <a:r>
              <a:rPr lang="en-US" altLang="en-US" sz="2000" b="1" dirty="0">
                <a:solidFill>
                  <a:srgbClr val="FF0000"/>
                </a:solidFill>
                <a:latin typeface="Courier New" panose="02070309020205020404" pitchFamily="49" charset="0"/>
                <a:cs typeface="Courier New" panose="02070309020205020404" pitchFamily="49" charset="0"/>
              </a:rPr>
              <a:t>(0.0, 0.0, 0, 0, 0)</a:t>
            </a:r>
            <a:r>
              <a:rPr lang="en-US" altLang="en-US" sz="2000" b="1"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(1.0, 1.0, 1, 1, 1)</a:t>
            </a:r>
            <a:r>
              <a:rPr lang="en-US" altLang="en-US" sz="2000" b="1" dirty="0">
                <a:solidFill>
                  <a:srgbClr val="0070C0"/>
                </a:solidFill>
                <a:latin typeface="Courier New" panose="02070309020205020404" pitchFamily="49" charset="0"/>
                <a:cs typeface="Courier New" panose="02070309020205020404" pitchFamily="49" charset="0"/>
              </a:rPr>
              <a:t>, ...,</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(1.912931182772389, 2.6457513110645907, 7, 49,</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343), (2.0, 2.8284271247461903, 8, 64, 512)</a:t>
            </a:r>
            <a:r>
              <a:rPr lang="en-US" altLang="en-US" sz="2000" b="1" dirty="0">
                <a:solidFill>
                  <a:srgbClr val="00B050"/>
                </a:solidFill>
                <a:latin typeface="Courier New" panose="02070309020205020404" pitchFamily="49" charset="0"/>
                <a:cs typeface="Courier New" panose="02070309020205020404" pitchFamily="49" charset="0"/>
              </a:rPr>
              <a:t>]</a:t>
            </a:r>
          </a:p>
          <a:p>
            <a:pPr marL="0" indent="0" eaLnBrk="1" hangingPunct="1">
              <a:spcBef>
                <a:spcPts val="0"/>
              </a:spcBef>
              <a:buNone/>
            </a:pPr>
            <a:endParaRPr lang="en-US" altLang="en-US" sz="2000" b="1" dirty="0">
              <a:solidFill>
                <a:srgbClr val="0070C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82DFAB30-A05C-46CE-9A7B-AADD55FF16AB}"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12</a:t>
            </a:fld>
            <a:endParaRPr lang="en-US"/>
          </a:p>
        </p:txBody>
      </p:sp>
    </p:spTree>
    <p:extLst>
      <p:ext uri="{BB962C8B-B14F-4D97-AF65-F5344CB8AC3E}">
        <p14:creationId xmlns:p14="http://schemas.microsoft.com/office/powerpoint/2010/main" val="389041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5853-93D9-4FF3-8FCC-42564535F299}"/>
              </a:ext>
            </a:extLst>
          </p:cNvPr>
          <p:cNvSpPr>
            <a:spLocks noGrp="1"/>
          </p:cNvSpPr>
          <p:nvPr>
            <p:ph type="title"/>
          </p:nvPr>
        </p:nvSpPr>
        <p:spPr/>
        <p:txBody>
          <a:bodyPr/>
          <a:lstStyle/>
          <a:p>
            <a:r>
              <a:rPr lang="en-US" altLang="en-US" b="1" dirty="0"/>
              <a:t>list</a:t>
            </a:r>
            <a:r>
              <a:rPr lang="en-US" altLang="en-US" dirty="0"/>
              <a:t> Comprehension Examples (cont.)</a:t>
            </a:r>
            <a:endParaRPr lang="en-AU" dirty="0"/>
          </a:p>
        </p:txBody>
      </p:sp>
      <p:sp>
        <p:nvSpPr>
          <p:cNvPr id="3" name="Content Placeholder 2">
            <a:extLst>
              <a:ext uri="{FF2B5EF4-FFF2-40B4-BE49-F238E27FC236}">
                <a16:creationId xmlns:a16="http://schemas.microsoft.com/office/drawing/2014/main" id="{F3C39451-1499-4A35-934D-FCE6CA749DE4}"/>
              </a:ext>
            </a:extLst>
          </p:cNvPr>
          <p:cNvSpPr>
            <a:spLocks noGrp="1"/>
          </p:cNvSpPr>
          <p:nvPr>
            <p:ph idx="1"/>
          </p:nvPr>
        </p:nvSpPr>
        <p:spPr>
          <a:xfrm>
            <a:off x="1066800" y="2017713"/>
            <a:ext cx="9412288" cy="4114800"/>
          </a:xfrm>
        </p:spPr>
        <p:txBody>
          <a:bodyPr/>
          <a:lstStyle/>
          <a:p>
            <a:pPr marL="0" indent="0">
              <a:buNone/>
            </a:pPr>
            <a:r>
              <a:rPr lang="en-AU" sz="2000" b="1" dirty="0">
                <a:latin typeface="Courier New" panose="02070309020205020404" pitchFamily="49" charset="0"/>
                <a:cs typeface="Courier New" panose="02070309020205020404" pitchFamily="49" charset="0"/>
              </a:rPr>
              <a:t># list comprehension from multiple </a:t>
            </a:r>
            <a:r>
              <a:rPr lang="en-AU" sz="2000" b="1" dirty="0" err="1">
                <a:latin typeface="Courier New" panose="02070309020205020404" pitchFamily="49" charset="0"/>
                <a:cs typeface="Courier New" panose="02070309020205020404" pitchFamily="49" charset="0"/>
              </a:rPr>
              <a:t>iterables</a:t>
            </a:r>
            <a:r>
              <a:rPr lang="en-AU" sz="2000" b="1" dirty="0">
                <a:latin typeface="Courier New" panose="02070309020205020404" pitchFamily="49" charset="0"/>
                <a:cs typeface="Courier New" panose="02070309020205020404" pitchFamily="49" charset="0"/>
              </a:rPr>
              <a:t>.</a:t>
            </a:r>
          </a:p>
          <a:p>
            <a:pPr marL="0" indent="0">
              <a:buNone/>
            </a:pPr>
            <a:r>
              <a:rPr lang="en-AU" sz="2000" b="1" dirty="0">
                <a:solidFill>
                  <a:srgbClr val="FF0000"/>
                </a:solidFill>
                <a:latin typeface="Courier New" panose="02070309020205020404" pitchFamily="49" charset="0"/>
                <a:cs typeface="Courier New" panose="02070309020205020404" pitchFamily="49" charset="0"/>
              </a:rPr>
              <a:t># a nested for loop!</a:t>
            </a:r>
          </a:p>
          <a:p>
            <a:pPr marL="0" indent="0">
              <a:buNone/>
            </a:pPr>
            <a:r>
              <a:rPr lang="en-AU" sz="2000" b="1" dirty="0">
                <a:solidFill>
                  <a:srgbClr val="0070C0"/>
                </a:solidFill>
                <a:latin typeface="Courier New" panose="02070309020205020404" pitchFamily="49" charset="0"/>
                <a:cs typeface="Courier New" panose="02070309020205020404" pitchFamily="49" charset="0"/>
              </a:rPr>
              <a:t>&gt;&gt;&gt; x = [1,2,3]</a:t>
            </a:r>
          </a:p>
          <a:p>
            <a:pPr marL="0" indent="0">
              <a:buNone/>
            </a:pPr>
            <a:r>
              <a:rPr lang="en-AU" sz="2000" b="1" dirty="0">
                <a:solidFill>
                  <a:srgbClr val="0070C0"/>
                </a:solidFill>
                <a:latin typeface="Courier New" panose="02070309020205020404" pitchFamily="49" charset="0"/>
                <a:cs typeface="Courier New" panose="02070309020205020404" pitchFamily="49" charset="0"/>
              </a:rPr>
              <a:t>&gt;&gt;&gt; y = [2,7]</a:t>
            </a:r>
          </a:p>
          <a:p>
            <a:pPr marL="0" indent="0">
              <a:buNone/>
            </a:pPr>
            <a:r>
              <a:rPr lang="en-AU" sz="2000" b="1" dirty="0">
                <a:solidFill>
                  <a:srgbClr val="0070C0"/>
                </a:solidFill>
                <a:latin typeface="Courier New" panose="02070309020205020404" pitchFamily="49" charset="0"/>
                <a:cs typeface="Courier New" panose="02070309020205020404" pitchFamily="49" charset="0"/>
              </a:rPr>
              <a:t>&gt;&gt;&gt; [(a, b) for a in x for b in y if a != b]</a:t>
            </a:r>
          </a:p>
          <a:p>
            <a:pPr marL="0" indent="0">
              <a:buNone/>
            </a:pPr>
            <a:r>
              <a:rPr lang="en-AU" sz="2000" b="1" dirty="0">
                <a:solidFill>
                  <a:srgbClr val="0070C0"/>
                </a:solidFill>
                <a:latin typeface="Courier New" panose="02070309020205020404" pitchFamily="49" charset="0"/>
                <a:cs typeface="Courier New" panose="02070309020205020404" pitchFamily="49" charset="0"/>
              </a:rPr>
              <a:t>[(1, 2), (1, 7), (2, 7), (3, 2), (3, 7)]</a:t>
            </a:r>
          </a:p>
        </p:txBody>
      </p:sp>
      <p:sp>
        <p:nvSpPr>
          <p:cNvPr id="4" name="Date Placeholder 3">
            <a:extLst>
              <a:ext uri="{FF2B5EF4-FFF2-40B4-BE49-F238E27FC236}">
                <a16:creationId xmlns:a16="http://schemas.microsoft.com/office/drawing/2014/main" id="{5BCAA9C9-6F5A-4143-A847-331F4F9FD451}"/>
              </a:ext>
            </a:extLst>
          </p:cNvPr>
          <p:cNvSpPr>
            <a:spLocks noGrp="1"/>
          </p:cNvSpPr>
          <p:nvPr>
            <p:ph type="dt" sz="half" idx="10"/>
          </p:nvPr>
        </p:nvSpPr>
        <p:spPr/>
        <p:txBody>
          <a:bodyPr/>
          <a:lstStyle/>
          <a:p>
            <a:pPr>
              <a:defRPr/>
            </a:pPr>
            <a:fld id="{3EDAC72C-6C39-4D81-BEE9-00995EBA50C7}" type="datetime1">
              <a:rPr lang="en-US" smtClean="0"/>
              <a:t>11/12/2020</a:t>
            </a:fld>
            <a:endParaRPr lang="en-US"/>
          </a:p>
        </p:txBody>
      </p:sp>
      <p:sp>
        <p:nvSpPr>
          <p:cNvPr id="5" name="Footer Placeholder 4">
            <a:extLst>
              <a:ext uri="{FF2B5EF4-FFF2-40B4-BE49-F238E27FC236}">
                <a16:creationId xmlns:a16="http://schemas.microsoft.com/office/drawing/2014/main" id="{C282BFB7-AF81-4266-8552-C11C2F46897C}"/>
              </a:ext>
            </a:extLst>
          </p:cNvPr>
          <p:cNvSpPr>
            <a:spLocks noGrp="1"/>
          </p:cNvSpPr>
          <p:nvPr>
            <p:ph type="ftr" sz="quarter" idx="11"/>
          </p:nvPr>
        </p:nvSpPr>
        <p:spPr/>
        <p:txBody>
          <a:bodyPr/>
          <a:lstStyle/>
          <a:p>
            <a:pPr>
              <a:defRPr/>
            </a:pPr>
            <a:r>
              <a:rPr lang="en-US"/>
              <a:t>Copyright (c) John K. Ostlund</a:t>
            </a:r>
          </a:p>
        </p:txBody>
      </p:sp>
      <p:sp>
        <p:nvSpPr>
          <p:cNvPr id="6" name="Slide Number Placeholder 5">
            <a:extLst>
              <a:ext uri="{FF2B5EF4-FFF2-40B4-BE49-F238E27FC236}">
                <a16:creationId xmlns:a16="http://schemas.microsoft.com/office/drawing/2014/main" id="{1FE05A4A-A7AD-4819-B537-DD0EA33A921B}"/>
              </a:ext>
            </a:extLst>
          </p:cNvPr>
          <p:cNvSpPr>
            <a:spLocks noGrp="1"/>
          </p:cNvSpPr>
          <p:nvPr>
            <p:ph type="sldNum" sz="quarter" idx="12"/>
          </p:nvPr>
        </p:nvSpPr>
        <p:spPr/>
        <p:txBody>
          <a:bodyPr/>
          <a:lstStyle/>
          <a:p>
            <a:pPr>
              <a:defRPr/>
            </a:pPr>
            <a:fld id="{9E9676BE-5AF2-4172-BD19-31A2F83EF2EB}" type="slidenum">
              <a:rPr lang="en-US" smtClean="0"/>
              <a:pPr>
                <a:defRPr/>
              </a:pPr>
              <a:t>13</a:t>
            </a:fld>
            <a:endParaRPr lang="en-US"/>
          </a:p>
        </p:txBody>
      </p:sp>
    </p:spTree>
    <p:extLst>
      <p:ext uri="{BB962C8B-B14F-4D97-AF65-F5344CB8AC3E}">
        <p14:creationId xmlns:p14="http://schemas.microsoft.com/office/powerpoint/2010/main" val="261817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set</a:t>
            </a:r>
            <a:r>
              <a:rPr lang="en-US" altLang="en-US" dirty="0"/>
              <a:t> Comprehensions</a:t>
            </a:r>
          </a:p>
        </p:txBody>
      </p:sp>
      <p:sp>
        <p:nvSpPr>
          <p:cNvPr id="24579" name="Rectangle 3"/>
          <p:cNvSpPr>
            <a:spLocks noGrp="1" noChangeArrowheads="1"/>
          </p:cNvSpPr>
          <p:nvPr>
            <p:ph type="body" idx="1"/>
          </p:nvPr>
        </p:nvSpPr>
        <p:spPr>
          <a:xfrm>
            <a:off x="838200" y="2017713"/>
            <a:ext cx="11101917" cy="4114800"/>
          </a:xfrm>
        </p:spPr>
        <p:txBody>
          <a:bodyPr/>
          <a:lstStyle/>
          <a:p>
            <a:pPr eaLnBrk="1" hangingPunct="1"/>
            <a:r>
              <a:rPr lang="en-US" altLang="en-US" sz="2800" dirty="0"/>
              <a:t>A </a:t>
            </a:r>
            <a:r>
              <a:rPr lang="en-US" altLang="en-US" sz="2800" b="1" dirty="0"/>
              <a:t>set</a:t>
            </a:r>
            <a:r>
              <a:rPr lang="en-US" altLang="en-US" sz="2800" dirty="0"/>
              <a:t> comprehension is like a </a:t>
            </a:r>
            <a:r>
              <a:rPr lang="en-US" altLang="en-US" sz="2800" b="1" dirty="0"/>
              <a:t>list</a:t>
            </a:r>
            <a:r>
              <a:rPr lang="en-US" altLang="en-US" sz="2800" dirty="0"/>
              <a:t> comprehension</a:t>
            </a:r>
            <a:endParaRPr lang="en-US" altLang="en-US" sz="2800" b="1" dirty="0"/>
          </a:p>
          <a:p>
            <a:pPr lvl="1" eaLnBrk="1" hangingPunct="1"/>
            <a:r>
              <a:rPr lang="en-US" altLang="en-US" sz="2400" dirty="0"/>
              <a:t>Use </a:t>
            </a:r>
            <a:r>
              <a:rPr lang="en-US" altLang="en-US" sz="2400" b="1" dirty="0"/>
              <a:t>{}</a:t>
            </a:r>
            <a:r>
              <a:rPr lang="en-US" altLang="en-US" sz="2400" dirty="0"/>
              <a:t> rather than </a:t>
            </a:r>
            <a:r>
              <a:rPr lang="en-US" altLang="en-US" sz="2400" b="1" dirty="0"/>
              <a:t>[]</a:t>
            </a:r>
          </a:p>
          <a:p>
            <a:pPr marL="0" indent="0" eaLnBrk="1" hangingPunct="1">
              <a:buNone/>
            </a:pPr>
            <a:endParaRPr lang="en-US" altLang="en-US" sz="800" dirty="0"/>
          </a:p>
          <a:p>
            <a:pPr marL="0" indent="0" eaLnBrk="1" hangingPunct="1">
              <a:spcBef>
                <a:spcPts val="0"/>
              </a:spcBef>
              <a:buNone/>
            </a:pPr>
            <a:endParaRPr lang="en-US" altLang="en-US" sz="24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AU" altLang="en-US" sz="2400" b="1" dirty="0">
                <a:solidFill>
                  <a:srgbClr val="FF0000"/>
                </a:solidFill>
                <a:latin typeface="Courier New" panose="02070309020205020404" pitchFamily="49" charset="0"/>
                <a:cs typeface="Courier New" panose="02070309020205020404" pitchFamily="49" charset="0"/>
              </a:rPr>
              <a:t>&gt;&gt;&gt; comp = {v for v in range(8)}	# create a set instead</a:t>
            </a:r>
          </a:p>
          <a:p>
            <a:pPr marL="0" indent="0" eaLnBrk="1" hangingPunct="1">
              <a:spcBef>
                <a:spcPts val="0"/>
              </a:spcBef>
              <a:buNone/>
            </a:pPr>
            <a:r>
              <a:rPr lang="en-AU" altLang="en-US" sz="2400" b="1" dirty="0">
                <a:solidFill>
                  <a:srgbClr val="FF0000"/>
                </a:solidFill>
                <a:latin typeface="Courier New" panose="02070309020205020404" pitchFamily="49" charset="0"/>
                <a:cs typeface="Courier New" panose="02070309020205020404" pitchFamily="49" charset="0"/>
              </a:rPr>
              <a:t>&gt;&gt;&gt; comp</a:t>
            </a:r>
          </a:p>
          <a:p>
            <a:pPr marL="0" indent="0" eaLnBrk="1" hangingPunct="1">
              <a:spcBef>
                <a:spcPts val="0"/>
              </a:spcBef>
              <a:buNone/>
            </a:pPr>
            <a:r>
              <a:rPr lang="en-AU" altLang="en-US" sz="2400" b="1" dirty="0">
                <a:solidFill>
                  <a:srgbClr val="FF0000"/>
                </a:solidFill>
                <a:latin typeface="Courier New" panose="02070309020205020404" pitchFamily="49" charset="0"/>
                <a:cs typeface="Courier New" panose="02070309020205020404" pitchFamily="49" charset="0"/>
              </a:rPr>
              <a:t>{0, 1, 2, 3, 4, 5, 6, 7}</a:t>
            </a:r>
            <a:endParaRPr lang="en-US" altLang="en-US" sz="24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400" dirty="0">
              <a:solidFill>
                <a:srgbClr val="0070C0"/>
              </a:solidFill>
            </a:endParaRPr>
          </a:p>
        </p:txBody>
      </p:sp>
      <p:sp>
        <p:nvSpPr>
          <p:cNvPr id="2" name="Date Placeholder 1"/>
          <p:cNvSpPr>
            <a:spLocks noGrp="1"/>
          </p:cNvSpPr>
          <p:nvPr>
            <p:ph type="dt" sz="half" idx="10"/>
          </p:nvPr>
        </p:nvSpPr>
        <p:spPr/>
        <p:txBody>
          <a:bodyPr/>
          <a:lstStyle/>
          <a:p>
            <a:pPr>
              <a:defRPr/>
            </a:pPr>
            <a:fld id="{82DFAB30-A05C-46CE-9A7B-AADD55FF16AB}"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14</a:t>
            </a:fld>
            <a:endParaRPr lang="en-US"/>
          </a:p>
        </p:txBody>
      </p:sp>
    </p:spTree>
    <p:extLst>
      <p:ext uri="{BB962C8B-B14F-4D97-AF65-F5344CB8AC3E}">
        <p14:creationId xmlns:p14="http://schemas.microsoft.com/office/powerpoint/2010/main" val="95590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dict</a:t>
            </a:r>
            <a:r>
              <a:rPr lang="en-US" altLang="en-US" b="1" dirty="0"/>
              <a:t> </a:t>
            </a:r>
            <a:r>
              <a:rPr lang="en-US" altLang="en-US" dirty="0"/>
              <a:t>Comprehensions</a:t>
            </a:r>
          </a:p>
        </p:txBody>
      </p:sp>
      <p:sp>
        <p:nvSpPr>
          <p:cNvPr id="24579" name="Rectangle 3"/>
          <p:cNvSpPr>
            <a:spLocks noGrp="1" noChangeArrowheads="1"/>
          </p:cNvSpPr>
          <p:nvPr>
            <p:ph type="body" idx="1"/>
          </p:nvPr>
        </p:nvSpPr>
        <p:spPr>
          <a:xfrm>
            <a:off x="1447800" y="2017713"/>
            <a:ext cx="9031288" cy="4114800"/>
          </a:xfrm>
        </p:spPr>
        <p:txBody>
          <a:bodyPr/>
          <a:lstStyle/>
          <a:p>
            <a:pPr eaLnBrk="1" hangingPunct="1"/>
            <a:r>
              <a:rPr lang="en-US" altLang="en-US" sz="2800" dirty="0"/>
              <a:t>A </a:t>
            </a:r>
            <a:r>
              <a:rPr lang="en-US" altLang="en-US" sz="2800" b="1" dirty="0" err="1"/>
              <a:t>dict</a:t>
            </a:r>
            <a:r>
              <a:rPr lang="en-US" altLang="en-US" sz="2800" dirty="0"/>
              <a:t> comprehension can also use </a:t>
            </a:r>
            <a:r>
              <a:rPr lang="en-US" altLang="en-US" sz="2800" b="1" dirty="0"/>
              <a:t>{}</a:t>
            </a:r>
          </a:p>
          <a:p>
            <a:pPr lvl="1" eaLnBrk="1" hangingPunct="1"/>
            <a:r>
              <a:rPr lang="en-US" altLang="en-US" sz="2400" dirty="0"/>
              <a:t>Items must be specified with </a:t>
            </a:r>
            <a:r>
              <a:rPr lang="en-US" altLang="en-US" sz="2400" i="1" dirty="0"/>
              <a:t>key</a:t>
            </a:r>
            <a:r>
              <a:rPr lang="en-US" altLang="en-US" sz="2400" b="1" dirty="0"/>
              <a:t>:</a:t>
            </a:r>
            <a:r>
              <a:rPr lang="en-US" altLang="en-US" sz="2400" dirty="0"/>
              <a:t> </a:t>
            </a:r>
            <a:r>
              <a:rPr lang="en-US" altLang="en-US" sz="2400" i="1" dirty="0"/>
              <a:t>value</a:t>
            </a:r>
            <a:r>
              <a:rPr lang="en-US" altLang="en-US" sz="2400" dirty="0"/>
              <a:t> notation</a:t>
            </a:r>
          </a:p>
          <a:p>
            <a:pPr marL="0" indent="0" eaLnBrk="1" hangingPunct="1">
              <a:buNone/>
            </a:pPr>
            <a:endParaRPr lang="en-US" altLang="en-US" sz="800" dirty="0"/>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&gt;&gt;&gt; d20 = {k: k**2 for k in range(8)}</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&gt;&gt;&gt; d20</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{0: 0, 1: 1, 2: 4, 3: 9, 4: 16, 5: 25,</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 6: 36, 7: 49}</a:t>
            </a:r>
          </a:p>
          <a:p>
            <a:pPr marL="0" indent="0" eaLnBrk="1" hangingPunct="1">
              <a:spcBef>
                <a:spcPts val="0"/>
              </a:spcBef>
              <a:buNone/>
            </a:pPr>
            <a:endParaRPr lang="en-US" altLang="en-US" sz="2400" dirty="0">
              <a:solidFill>
                <a:srgbClr val="0070C0"/>
              </a:solidFill>
            </a:endParaRPr>
          </a:p>
        </p:txBody>
      </p:sp>
      <p:sp>
        <p:nvSpPr>
          <p:cNvPr id="2" name="Date Placeholder 1"/>
          <p:cNvSpPr>
            <a:spLocks noGrp="1"/>
          </p:cNvSpPr>
          <p:nvPr>
            <p:ph type="dt" sz="half" idx="10"/>
          </p:nvPr>
        </p:nvSpPr>
        <p:spPr/>
        <p:txBody>
          <a:bodyPr/>
          <a:lstStyle/>
          <a:p>
            <a:pPr>
              <a:defRPr/>
            </a:pPr>
            <a:fld id="{82DFAB30-A05C-46CE-9A7B-AADD55FF16AB}"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15</a:t>
            </a:fld>
            <a:endParaRPr lang="en-US"/>
          </a:p>
        </p:txBody>
      </p:sp>
    </p:spTree>
    <p:extLst>
      <p:ext uri="{BB962C8B-B14F-4D97-AF65-F5344CB8AC3E}">
        <p14:creationId xmlns:p14="http://schemas.microsoft.com/office/powerpoint/2010/main" val="3113368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5B13-CBE7-4CEC-AD88-CF53C8F658BC}"/>
              </a:ext>
            </a:extLst>
          </p:cNvPr>
          <p:cNvSpPr>
            <a:spLocks noGrp="1"/>
          </p:cNvSpPr>
          <p:nvPr>
            <p:ph type="title"/>
          </p:nvPr>
        </p:nvSpPr>
        <p:spPr/>
        <p:txBody>
          <a:bodyPr/>
          <a:lstStyle/>
          <a:p>
            <a:r>
              <a:rPr lang="en-US" altLang="en-US" dirty="0"/>
              <a:t>Python Comprehensions</a:t>
            </a:r>
            <a:endParaRPr lang="en-AU" dirty="0"/>
          </a:p>
        </p:txBody>
      </p:sp>
      <p:sp>
        <p:nvSpPr>
          <p:cNvPr id="3" name="Content Placeholder 2">
            <a:extLst>
              <a:ext uri="{FF2B5EF4-FFF2-40B4-BE49-F238E27FC236}">
                <a16:creationId xmlns:a16="http://schemas.microsoft.com/office/drawing/2014/main" id="{0DCFC3FB-C70C-4E07-953A-EB4148584CB6}"/>
              </a:ext>
            </a:extLst>
          </p:cNvPr>
          <p:cNvSpPr>
            <a:spLocks noGrp="1"/>
          </p:cNvSpPr>
          <p:nvPr>
            <p:ph idx="1"/>
          </p:nvPr>
        </p:nvSpPr>
        <p:spPr>
          <a:xfrm>
            <a:off x="1371600" y="2017713"/>
            <a:ext cx="9107488" cy="4114800"/>
          </a:xfrm>
        </p:spPr>
        <p:txBody>
          <a:bodyPr/>
          <a:lstStyle/>
          <a:p>
            <a:r>
              <a:rPr lang="en-AU" sz="2800" dirty="0"/>
              <a:t>Python comprehensions try to follow (more or less) mathematical notation</a:t>
            </a:r>
          </a:p>
          <a:p>
            <a:pPr lvl="1"/>
            <a:r>
              <a:rPr lang="en-AU" sz="2400" dirty="0"/>
              <a:t>S = {x² : x in {0 ... 9}}</a:t>
            </a:r>
          </a:p>
          <a:p>
            <a:pPr lvl="2"/>
            <a:r>
              <a:rPr lang="en-AU" sz="2000" dirty="0"/>
              <a:t>The sequence S is a sequence that contains values between 0 and 9 included that are raised to the power of two: </a:t>
            </a:r>
            <a:br>
              <a:rPr lang="en-AU" sz="2000" dirty="0"/>
            </a:br>
            <a:r>
              <a:rPr lang="en-AU" sz="2000" dirty="0"/>
              <a:t>S = {0, 1, 4, 9, 16, 25, 36, 49, 64, 81}</a:t>
            </a:r>
          </a:p>
          <a:p>
            <a:pPr lvl="1"/>
            <a:r>
              <a:rPr lang="en-AU" sz="2400" dirty="0"/>
              <a:t>M = {x | x in S and x even}</a:t>
            </a:r>
          </a:p>
          <a:p>
            <a:pPr lvl="2"/>
            <a:r>
              <a:rPr lang="en-AU" sz="2000" dirty="0"/>
              <a:t>The sequence M contains elements from the sequence S, but only the even ones:</a:t>
            </a:r>
            <a:br>
              <a:rPr lang="en-AU" sz="2000" dirty="0"/>
            </a:br>
            <a:r>
              <a:rPr lang="en-AU" sz="2000" dirty="0"/>
              <a:t>M = {0, 4, 16, 36, 64}</a:t>
            </a:r>
          </a:p>
          <a:p>
            <a:pPr lvl="1"/>
            <a:endParaRPr lang="en-AU" dirty="0"/>
          </a:p>
        </p:txBody>
      </p:sp>
      <p:sp>
        <p:nvSpPr>
          <p:cNvPr id="4" name="Date Placeholder 3">
            <a:extLst>
              <a:ext uri="{FF2B5EF4-FFF2-40B4-BE49-F238E27FC236}">
                <a16:creationId xmlns:a16="http://schemas.microsoft.com/office/drawing/2014/main" id="{FD0252B4-5DF7-48F4-B0B0-E5A069262952}"/>
              </a:ext>
            </a:extLst>
          </p:cNvPr>
          <p:cNvSpPr>
            <a:spLocks noGrp="1"/>
          </p:cNvSpPr>
          <p:nvPr>
            <p:ph type="dt" sz="half" idx="10"/>
          </p:nvPr>
        </p:nvSpPr>
        <p:spPr/>
        <p:txBody>
          <a:bodyPr/>
          <a:lstStyle/>
          <a:p>
            <a:pPr>
              <a:defRPr/>
            </a:pPr>
            <a:fld id="{3EDAC72C-6C39-4D81-BEE9-00995EBA50C7}" type="datetime1">
              <a:rPr lang="en-US" smtClean="0"/>
              <a:t>11/12/2020</a:t>
            </a:fld>
            <a:endParaRPr lang="en-US"/>
          </a:p>
        </p:txBody>
      </p:sp>
      <p:sp>
        <p:nvSpPr>
          <p:cNvPr id="5" name="Footer Placeholder 4">
            <a:extLst>
              <a:ext uri="{FF2B5EF4-FFF2-40B4-BE49-F238E27FC236}">
                <a16:creationId xmlns:a16="http://schemas.microsoft.com/office/drawing/2014/main" id="{ABD45EA1-5C8A-4B44-987B-E04EEA1374B1}"/>
              </a:ext>
            </a:extLst>
          </p:cNvPr>
          <p:cNvSpPr>
            <a:spLocks noGrp="1"/>
          </p:cNvSpPr>
          <p:nvPr>
            <p:ph type="ftr" sz="quarter" idx="11"/>
          </p:nvPr>
        </p:nvSpPr>
        <p:spPr/>
        <p:txBody>
          <a:bodyPr/>
          <a:lstStyle/>
          <a:p>
            <a:pPr>
              <a:defRPr/>
            </a:pPr>
            <a:r>
              <a:rPr lang="en-US"/>
              <a:t>Copyright (c) John K. Ostlund</a:t>
            </a:r>
          </a:p>
        </p:txBody>
      </p:sp>
      <p:sp>
        <p:nvSpPr>
          <p:cNvPr id="6" name="Slide Number Placeholder 5">
            <a:extLst>
              <a:ext uri="{FF2B5EF4-FFF2-40B4-BE49-F238E27FC236}">
                <a16:creationId xmlns:a16="http://schemas.microsoft.com/office/drawing/2014/main" id="{43F2C0AB-426B-43BF-BDA7-C20CEE14FCE7}"/>
              </a:ext>
            </a:extLst>
          </p:cNvPr>
          <p:cNvSpPr>
            <a:spLocks noGrp="1"/>
          </p:cNvSpPr>
          <p:nvPr>
            <p:ph type="sldNum" sz="quarter" idx="12"/>
          </p:nvPr>
        </p:nvSpPr>
        <p:spPr/>
        <p:txBody>
          <a:bodyPr/>
          <a:lstStyle/>
          <a:p>
            <a:pPr>
              <a:defRPr/>
            </a:pPr>
            <a:fld id="{9E9676BE-5AF2-4172-BD19-31A2F83EF2EB}" type="slidenum">
              <a:rPr lang="en-US" smtClean="0"/>
              <a:pPr>
                <a:defRPr/>
              </a:pPr>
              <a:t>16</a:t>
            </a:fld>
            <a:endParaRPr lang="en-US" dirty="0"/>
          </a:p>
        </p:txBody>
      </p:sp>
    </p:spTree>
    <p:extLst>
      <p:ext uri="{BB962C8B-B14F-4D97-AF65-F5344CB8AC3E}">
        <p14:creationId xmlns:p14="http://schemas.microsoft.com/office/powerpoint/2010/main" val="3697243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Exceptions</a:t>
            </a:r>
          </a:p>
        </p:txBody>
      </p:sp>
      <p:sp>
        <p:nvSpPr>
          <p:cNvPr id="24579" name="Rectangle 3"/>
          <p:cNvSpPr>
            <a:spLocks noGrp="1" noChangeArrowheads="1"/>
          </p:cNvSpPr>
          <p:nvPr>
            <p:ph type="body" idx="1"/>
          </p:nvPr>
        </p:nvSpPr>
        <p:spPr/>
        <p:txBody>
          <a:bodyPr/>
          <a:lstStyle/>
          <a:p>
            <a:pPr eaLnBrk="1" hangingPunct="1"/>
            <a:r>
              <a:rPr lang="en-US" altLang="en-US" sz="2800" dirty="0"/>
              <a:t>Many program errors </a:t>
            </a:r>
            <a:r>
              <a:rPr lang="en-US" altLang="en-US" sz="2800" i="1" dirty="0"/>
              <a:t>raise exceptions</a:t>
            </a:r>
            <a:endParaRPr lang="en-US" altLang="en-US" sz="2800" b="1" i="1"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7 / 0</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ZeroDivisionError</a:t>
            </a:r>
            <a:r>
              <a:rPr lang="en-US" altLang="en-US" sz="2000" b="1" dirty="0">
                <a:latin typeface="Courier New" panose="02070309020205020404" pitchFamily="49" charset="0"/>
                <a:cs typeface="Courier New" panose="02070309020205020404" pitchFamily="49" charset="0"/>
              </a:rPr>
              <a:t> ...</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d = </a:t>
            </a:r>
            <a:r>
              <a:rPr lang="en-US" altLang="en-US" sz="2000" b="1" dirty="0" err="1">
                <a:solidFill>
                  <a:srgbClr val="0070C0"/>
                </a:solidFill>
                <a:latin typeface="Courier New" panose="02070309020205020404" pitchFamily="49" charset="0"/>
                <a:cs typeface="Courier New" panose="02070309020205020404" pitchFamily="49" charset="0"/>
              </a:rPr>
              <a:t>dict</a:t>
            </a:r>
            <a:r>
              <a:rPr lang="en-US" altLang="en-US" sz="2000" b="1" dirty="0">
                <a:solidFill>
                  <a:srgbClr val="0070C0"/>
                </a:solidFill>
                <a:latin typeface="Courier New" panose="02070309020205020404" pitchFamily="49" charset="0"/>
                <a:cs typeface="Courier New" panose="02070309020205020404" pitchFamily="49" charset="0"/>
              </a:rPr>
              <a:t>(5)</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a:t>
            </a:r>
            <a:r>
              <a:rPr lang="en-US" altLang="en-US" sz="2000" b="1" dirty="0" err="1">
                <a:solidFill>
                  <a:srgbClr val="0070C0"/>
                </a:solidFill>
                <a:latin typeface="Courier New" panose="02070309020205020404" pitchFamily="49" charset="0"/>
                <a:cs typeface="Courier New" panose="02070309020205020404" pitchFamily="49" charset="0"/>
              </a:rPr>
              <a:t>TypeError</a:t>
            </a:r>
            <a:r>
              <a:rPr lang="en-US" altLang="en-US" sz="2000" b="1" dirty="0">
                <a:solidFill>
                  <a:srgbClr val="0070C0"/>
                </a:solidFill>
                <a:latin typeface="Courier New" panose="02070309020205020404" pitchFamily="49" charset="0"/>
                <a:cs typeface="Courier New" panose="02070309020205020404" pitchFamily="49" charset="0"/>
              </a:rPr>
              <a:t> ...</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x = float('12.34.56')</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a:t>
            </a:r>
            <a:r>
              <a:rPr lang="en-US" altLang="en-US" sz="2000" b="1" dirty="0" err="1">
                <a:solidFill>
                  <a:srgbClr val="FF0000"/>
                </a:solidFill>
                <a:latin typeface="Courier New" panose="02070309020205020404" pitchFamily="49" charset="0"/>
                <a:cs typeface="Courier New" panose="02070309020205020404" pitchFamily="49" charset="0"/>
              </a:rPr>
              <a:t>ValueError</a:t>
            </a:r>
            <a:r>
              <a:rPr lang="en-US" altLang="en-US" sz="2000" b="1" dirty="0">
                <a:solidFill>
                  <a:srgbClr val="FF0000"/>
                </a:solidFill>
                <a:latin typeface="Courier New" panose="02070309020205020404" pitchFamily="49" charset="0"/>
                <a:cs typeface="Courier New" panose="02070309020205020404" pitchFamily="49" charset="0"/>
              </a:rPr>
              <a:t> ...</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fin = open('/foo/</a:t>
            </a:r>
            <a:r>
              <a:rPr lang="en-US" altLang="en-US" sz="2000" b="1" dirty="0" err="1">
                <a:solidFill>
                  <a:srgbClr val="00B050"/>
                </a:solidFill>
                <a:latin typeface="Courier New" panose="02070309020205020404" pitchFamily="49" charset="0"/>
                <a:cs typeface="Courier New" panose="02070309020205020404" pitchFamily="49" charset="0"/>
              </a:rPr>
              <a:t>asdf</a:t>
            </a:r>
            <a:r>
              <a:rPr lang="en-US" altLang="en-US" sz="2000" b="1" dirty="0">
                <a:solidFill>
                  <a:srgbClr val="00B050"/>
                </a:solidFill>
                <a:latin typeface="Courier New" panose="02070309020205020404" pitchFamily="49" charset="0"/>
                <a:cs typeface="Courier New" panose="02070309020205020404" pitchFamily="49" charset="0"/>
              </a:rPr>
              <a:t>', '</a:t>
            </a:r>
            <a:r>
              <a:rPr lang="en-US" altLang="en-US" sz="2000" b="1" dirty="0" err="1">
                <a:solidFill>
                  <a:srgbClr val="00B050"/>
                </a:solidFill>
                <a:latin typeface="Courier New" panose="02070309020205020404" pitchFamily="49" charset="0"/>
                <a:cs typeface="Courier New" panose="02070309020205020404" pitchFamily="49" charset="0"/>
              </a:rPr>
              <a:t>rt</a:t>
            </a:r>
            <a:r>
              <a:rPr lang="en-US" altLang="en-US" sz="2000" b="1" dirty="0">
                <a:solidFill>
                  <a:srgbClr val="00B05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 </a:t>
            </a:r>
            <a:r>
              <a:rPr lang="en-US" altLang="en-US" sz="2000" b="1" dirty="0" err="1">
                <a:solidFill>
                  <a:srgbClr val="00B050"/>
                </a:solidFill>
                <a:latin typeface="Courier New" panose="02070309020205020404" pitchFamily="49" charset="0"/>
                <a:cs typeface="Courier New" panose="02070309020205020404" pitchFamily="49" charset="0"/>
              </a:rPr>
              <a:t>FileNotFoundError</a:t>
            </a:r>
            <a:r>
              <a:rPr lang="en-US" altLang="en-US" sz="2000" b="1" dirty="0">
                <a:solidFill>
                  <a:srgbClr val="00B050"/>
                </a:solidFill>
                <a:latin typeface="Courier New" panose="02070309020205020404" pitchFamily="49" charset="0"/>
                <a:cs typeface="Courier New" panose="02070309020205020404" pitchFamily="49" charset="0"/>
              </a:rPr>
              <a:t> ...</a:t>
            </a:r>
          </a:p>
          <a:p>
            <a:pPr marL="0" indent="0" eaLnBrk="1" hangingPunct="1">
              <a:spcBef>
                <a:spcPts val="0"/>
              </a:spcBef>
              <a:buNone/>
            </a:pPr>
            <a:endParaRPr lang="en-US" altLang="en-US" sz="2000" dirty="0">
              <a:solidFill>
                <a:srgbClr val="FF000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8F57E079-5362-4E4A-93C1-CD0E1E41E4FE}"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17</a:t>
            </a:fld>
            <a:endParaRPr lang="en-US"/>
          </a:p>
        </p:txBody>
      </p:sp>
    </p:spTree>
    <p:extLst>
      <p:ext uri="{BB962C8B-B14F-4D97-AF65-F5344CB8AC3E}">
        <p14:creationId xmlns:p14="http://schemas.microsoft.com/office/powerpoint/2010/main" val="4249986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try</a:t>
            </a:r>
            <a:r>
              <a:rPr lang="en-US" altLang="en-US" dirty="0"/>
              <a:t> ... </a:t>
            </a:r>
            <a:r>
              <a:rPr lang="en-US" altLang="en-US" b="1" dirty="0"/>
              <a:t>except</a:t>
            </a:r>
          </a:p>
        </p:txBody>
      </p:sp>
      <p:sp>
        <p:nvSpPr>
          <p:cNvPr id="24579" name="Rectangle 3"/>
          <p:cNvSpPr>
            <a:spLocks noGrp="1" noChangeArrowheads="1"/>
          </p:cNvSpPr>
          <p:nvPr>
            <p:ph type="body" idx="1"/>
          </p:nvPr>
        </p:nvSpPr>
        <p:spPr>
          <a:xfrm>
            <a:off x="990600" y="2017713"/>
            <a:ext cx="7620000" cy="4114800"/>
          </a:xfrm>
        </p:spPr>
        <p:txBody>
          <a:bodyPr/>
          <a:lstStyle/>
          <a:p>
            <a:pPr eaLnBrk="1" hangingPunct="1"/>
            <a:r>
              <a:rPr lang="en-US" altLang="en-US" sz="2800" dirty="0"/>
              <a:t>You can </a:t>
            </a:r>
            <a:r>
              <a:rPr lang="en-US" altLang="en-US" sz="2800" b="1" dirty="0"/>
              <a:t>try</a:t>
            </a:r>
            <a:r>
              <a:rPr lang="en-US" altLang="en-US" sz="2800" dirty="0"/>
              <a:t> a block of statements</a:t>
            </a:r>
          </a:p>
          <a:p>
            <a:pPr lvl="1" eaLnBrk="1" hangingPunct="1"/>
            <a:r>
              <a:rPr lang="en-US" altLang="en-US" sz="2400" dirty="0"/>
              <a:t>If an exception occurs, use </a:t>
            </a:r>
            <a:r>
              <a:rPr lang="en-US" altLang="en-US" sz="2400" b="1" dirty="0"/>
              <a:t>except</a:t>
            </a:r>
            <a:r>
              <a:rPr lang="en-US" altLang="en-US" sz="2400" dirty="0"/>
              <a:t> to capture and handle the exception</a:t>
            </a:r>
          </a:p>
          <a:p>
            <a:pPr lvl="2" eaLnBrk="1" hangingPunct="1"/>
            <a:r>
              <a:rPr lang="en-US" altLang="en-US" sz="2000" b="1" dirty="0"/>
              <a:t>except</a:t>
            </a:r>
            <a:r>
              <a:rPr lang="en-US" altLang="en-US" sz="2000" dirty="0"/>
              <a:t> in this form handles </a:t>
            </a:r>
            <a:r>
              <a:rPr lang="en-US" altLang="en-US" sz="2000" i="1" dirty="0">
                <a:latin typeface="Times New Roman" panose="02020603050405020304" pitchFamily="18" charset="0"/>
                <a:cs typeface="Times New Roman" panose="02020603050405020304" pitchFamily="18" charset="0"/>
              </a:rPr>
              <a:t>any</a:t>
            </a:r>
            <a:r>
              <a:rPr lang="en-US" altLang="en-US" sz="2000" dirty="0"/>
              <a:t> kind of exception</a:t>
            </a:r>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try:</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a:t>
            </a:r>
            <a:r>
              <a:rPr lang="en-US" altLang="en-US" sz="2000" b="1" dirty="0" err="1">
                <a:solidFill>
                  <a:srgbClr val="0070C0"/>
                </a:solidFill>
                <a:latin typeface="Courier New" panose="02070309020205020404" pitchFamily="49" charset="0"/>
                <a:cs typeface="Courier New" panose="02070309020205020404" pitchFamily="49" charset="0"/>
              </a:rPr>
              <a:t>val</a:t>
            </a:r>
            <a:r>
              <a:rPr lang="en-US" altLang="en-US" sz="2000" b="1" dirty="0">
                <a:solidFill>
                  <a:srgbClr val="0070C0"/>
                </a:solidFill>
                <a:latin typeface="Courier New" panose="02070309020205020404" pitchFamily="49" charset="0"/>
                <a:cs typeface="Courier New" panose="02070309020205020404" pitchFamily="49" charset="0"/>
              </a:rPr>
              <a:t> = 7 / 0</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except:     # handle </a:t>
            </a:r>
            <a:r>
              <a:rPr lang="en-US" altLang="en-US" sz="2000" b="1" i="1" dirty="0">
                <a:solidFill>
                  <a:srgbClr val="0070C0"/>
                </a:solidFill>
                <a:latin typeface="Courier New" panose="02070309020205020404" pitchFamily="49" charset="0"/>
                <a:cs typeface="Courier New" panose="02070309020205020404" pitchFamily="49" charset="0"/>
              </a:rPr>
              <a:t>any</a:t>
            </a:r>
            <a:r>
              <a:rPr lang="en-US" altLang="en-US" sz="2000" b="1" dirty="0">
                <a:solidFill>
                  <a:srgbClr val="0070C0"/>
                </a:solidFill>
                <a:latin typeface="Courier New" panose="02070309020205020404" pitchFamily="49" charset="0"/>
                <a:cs typeface="Courier New" panose="02070309020205020404" pitchFamily="49" charset="0"/>
              </a:rPr>
              <a:t> exception</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a:t>
            </a:r>
            <a:r>
              <a:rPr lang="en-US" altLang="en-US" sz="2000" b="1" dirty="0" err="1">
                <a:solidFill>
                  <a:srgbClr val="0070C0"/>
                </a:solidFill>
                <a:latin typeface="Courier New" panose="02070309020205020404" pitchFamily="49" charset="0"/>
                <a:cs typeface="Courier New" panose="02070309020205020404" pitchFamily="49" charset="0"/>
              </a:rPr>
              <a:t>val</a:t>
            </a:r>
            <a:r>
              <a:rPr lang="en-US" altLang="en-US" sz="2000" b="1" dirty="0">
                <a:solidFill>
                  <a:srgbClr val="0070C0"/>
                </a:solidFill>
                <a:latin typeface="Courier New" panose="02070309020205020404" pitchFamily="49" charset="0"/>
                <a:cs typeface="Courier New" panose="02070309020205020404" pitchFamily="49" charset="0"/>
              </a:rPr>
              <a:t> = -1.0</a:t>
            </a:r>
          </a:p>
          <a:p>
            <a:pPr marL="0" indent="0" eaLnBrk="1" hangingPunct="1">
              <a:spcBef>
                <a:spcPts val="0"/>
              </a:spcBef>
              <a:buNone/>
            </a:pPr>
            <a:endParaRPr lang="en-US" altLang="en-US" sz="800" b="1" dirty="0">
              <a:solidFill>
                <a:srgbClr val="0070C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t>
            </a:r>
            <a:r>
              <a:rPr lang="en-US" altLang="en-US" sz="2000" b="1" dirty="0" err="1">
                <a:solidFill>
                  <a:srgbClr val="FF0000"/>
                </a:solidFill>
                <a:latin typeface="Courier New" panose="02070309020205020404" pitchFamily="49" charset="0"/>
                <a:cs typeface="Courier New" panose="02070309020205020404" pitchFamily="49" charset="0"/>
              </a:rPr>
              <a:t>val</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-1.0</a:t>
            </a:r>
          </a:p>
        </p:txBody>
      </p:sp>
      <p:sp>
        <p:nvSpPr>
          <p:cNvPr id="2" name="Date Placeholder 1"/>
          <p:cNvSpPr>
            <a:spLocks noGrp="1"/>
          </p:cNvSpPr>
          <p:nvPr>
            <p:ph type="dt" sz="half" idx="10"/>
          </p:nvPr>
        </p:nvSpPr>
        <p:spPr/>
        <p:txBody>
          <a:bodyPr/>
          <a:lstStyle/>
          <a:p>
            <a:pPr>
              <a:defRPr/>
            </a:pPr>
            <a:fld id="{CAC81946-A896-44AF-B84A-5AD12F677835}"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18</a:t>
            </a:fld>
            <a:endParaRPr lang="en-US"/>
          </a:p>
        </p:txBody>
      </p:sp>
    </p:spTree>
    <p:extLst>
      <p:ext uri="{BB962C8B-B14F-4D97-AF65-F5344CB8AC3E}">
        <p14:creationId xmlns:p14="http://schemas.microsoft.com/office/powerpoint/2010/main" val="156572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Handling User Input</a:t>
            </a:r>
          </a:p>
        </p:txBody>
      </p:sp>
      <p:sp>
        <p:nvSpPr>
          <p:cNvPr id="24579" name="Rectangle 3"/>
          <p:cNvSpPr>
            <a:spLocks noGrp="1" noChangeArrowheads="1"/>
          </p:cNvSpPr>
          <p:nvPr>
            <p:ph type="body" idx="1"/>
          </p:nvPr>
        </p:nvSpPr>
        <p:spPr>
          <a:xfrm>
            <a:off x="533400" y="2017713"/>
            <a:ext cx="9945688" cy="4114800"/>
          </a:xfrm>
        </p:spPr>
        <p:txBody>
          <a:bodyPr/>
          <a:lstStyle/>
          <a:p>
            <a:pPr eaLnBrk="1" hangingPunct="1"/>
            <a:r>
              <a:rPr lang="en-US" altLang="en-US" sz="2800" dirty="0"/>
              <a:t>It’s a good idea to use </a:t>
            </a:r>
            <a:r>
              <a:rPr lang="en-US" altLang="en-US" sz="2800" b="1" dirty="0"/>
              <a:t>try … except </a:t>
            </a:r>
            <a:r>
              <a:rPr lang="en-US" altLang="en-US" sz="2800" dirty="0"/>
              <a:t>statements when handling user input because users make </a:t>
            </a:r>
            <a:r>
              <a:rPr lang="en-US" altLang="en-US" sz="2800" i="1" dirty="0"/>
              <a:t>all kinds</a:t>
            </a:r>
            <a:r>
              <a:rPr lang="en-US" altLang="en-US" sz="2800" dirty="0"/>
              <a:t> of errors</a:t>
            </a:r>
          </a:p>
          <a:p>
            <a:pPr eaLnBrk="1" hangingPunct="1"/>
            <a:r>
              <a:rPr lang="en-US" altLang="en-US" sz="2800" dirty="0"/>
              <a:t>E.g.: </a:t>
            </a:r>
            <a:r>
              <a:rPr lang="en-US" altLang="en-US" sz="2800" i="1" dirty="0"/>
              <a:t>“Enter number between 1 and 100”</a:t>
            </a:r>
          </a:p>
          <a:p>
            <a:pPr lvl="1" eaLnBrk="1" hangingPunct="1"/>
            <a:r>
              <a:rPr lang="en-US" altLang="en-US" sz="2400" dirty="0"/>
              <a:t>Use </a:t>
            </a:r>
            <a:r>
              <a:rPr lang="en-US" altLang="en-US" sz="2400" b="1" dirty="0"/>
              <a:t>input()</a:t>
            </a:r>
            <a:r>
              <a:rPr lang="en-US" altLang="en-US" sz="2400" dirty="0"/>
              <a:t> to read user input as a string</a:t>
            </a:r>
          </a:p>
          <a:p>
            <a:pPr marL="914400" lvl="2" indent="0" eaLnBrk="1" hangingPunct="1">
              <a:buNone/>
            </a:pPr>
            <a:r>
              <a:rPr lang="en-US" altLang="en-US" sz="2000" b="1" dirty="0">
                <a:solidFill>
                  <a:srgbClr val="0070C0"/>
                </a:solidFill>
              </a:rPr>
              <a:t>&gt;&gt;&gt; </a:t>
            </a:r>
            <a:r>
              <a:rPr lang="en-US" altLang="en-US" sz="2000" b="1" dirty="0" err="1">
                <a:solidFill>
                  <a:srgbClr val="0070C0"/>
                </a:solidFill>
              </a:rPr>
              <a:t>user_input</a:t>
            </a:r>
            <a:r>
              <a:rPr lang="en-US" altLang="en-US" sz="2000" b="1" dirty="0">
                <a:solidFill>
                  <a:srgbClr val="0070C0"/>
                </a:solidFill>
              </a:rPr>
              <a:t> = input()</a:t>
            </a:r>
          </a:p>
          <a:p>
            <a:pPr lvl="1" eaLnBrk="1" hangingPunct="1"/>
            <a:r>
              <a:rPr lang="en-US" altLang="en-US" sz="2400" dirty="0"/>
              <a:t>Convert to desired type: </a:t>
            </a:r>
            <a:r>
              <a:rPr lang="en-US" altLang="en-US" sz="2400" b="1" dirty="0"/>
              <a:t>int</a:t>
            </a:r>
            <a:r>
              <a:rPr lang="en-US" altLang="en-US" sz="2400" dirty="0"/>
              <a:t>, </a:t>
            </a:r>
            <a:r>
              <a:rPr lang="en-US" altLang="en-US" sz="2400" b="1" dirty="0"/>
              <a:t>float</a:t>
            </a:r>
            <a:r>
              <a:rPr lang="en-US" altLang="en-US" sz="2400" dirty="0"/>
              <a:t>, ...</a:t>
            </a:r>
          </a:p>
          <a:p>
            <a:pPr lvl="2" eaLnBrk="1" hangingPunct="1"/>
            <a:r>
              <a:rPr lang="en-US" altLang="en-US" sz="2000" dirty="0"/>
              <a:t>E.g.:</a:t>
            </a:r>
          </a:p>
          <a:p>
            <a:pPr marL="914400" lvl="2" indent="0" eaLnBrk="1" hangingPunct="1">
              <a:buNone/>
            </a:pPr>
            <a:r>
              <a:rPr lang="en-US" altLang="en-US" sz="2000" b="1" dirty="0">
                <a:solidFill>
                  <a:srgbClr val="0070C0"/>
                </a:solidFill>
              </a:rPr>
              <a:t>&gt;&gt;&gt; age = int(</a:t>
            </a:r>
            <a:r>
              <a:rPr lang="en-US" altLang="en-US" sz="2000" b="1" dirty="0" err="1">
                <a:solidFill>
                  <a:srgbClr val="0070C0"/>
                </a:solidFill>
              </a:rPr>
              <a:t>user_input</a:t>
            </a:r>
            <a:r>
              <a:rPr lang="en-US" altLang="en-US" sz="2000" b="1" dirty="0">
                <a:solidFill>
                  <a:srgbClr val="0070C0"/>
                </a:solidFill>
              </a:rPr>
              <a:t>)</a:t>
            </a:r>
          </a:p>
          <a:p>
            <a:pPr marL="914400" lvl="2" indent="0" eaLnBrk="1" hangingPunct="1">
              <a:buNone/>
            </a:pPr>
            <a:endParaRPr lang="en-US" altLang="en-US" sz="2000"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19</a:t>
            </a:fld>
            <a:endParaRPr lang="en-US"/>
          </a:p>
        </p:txBody>
      </p:sp>
    </p:spTree>
    <p:extLst>
      <p:ext uri="{BB962C8B-B14F-4D97-AF65-F5344CB8AC3E}">
        <p14:creationId xmlns:p14="http://schemas.microsoft.com/office/powerpoint/2010/main" val="131994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list</a:t>
            </a:r>
            <a:r>
              <a:rPr lang="en-US" altLang="en-US" dirty="0"/>
              <a:t>, </a:t>
            </a:r>
            <a:r>
              <a:rPr lang="en-US" altLang="en-US" b="1" dirty="0"/>
              <a:t>tuple</a:t>
            </a:r>
            <a:r>
              <a:rPr lang="en-US" altLang="en-US" dirty="0"/>
              <a:t>, and </a:t>
            </a:r>
            <a:r>
              <a:rPr lang="en-US" altLang="en-US" b="1" dirty="0"/>
              <a:t>set</a:t>
            </a:r>
            <a:r>
              <a:rPr lang="en-US" altLang="en-US" dirty="0"/>
              <a:t> Construction</a:t>
            </a:r>
          </a:p>
        </p:txBody>
      </p:sp>
      <p:sp>
        <p:nvSpPr>
          <p:cNvPr id="24579" name="Rectangle 3"/>
          <p:cNvSpPr>
            <a:spLocks noGrp="1" noChangeArrowheads="1"/>
          </p:cNvSpPr>
          <p:nvPr>
            <p:ph type="body" idx="1"/>
          </p:nvPr>
        </p:nvSpPr>
        <p:spPr>
          <a:xfrm>
            <a:off x="1066800" y="2017712"/>
            <a:ext cx="10873317" cy="4625973"/>
          </a:xfrm>
        </p:spPr>
        <p:txBody>
          <a:bodyPr/>
          <a:lstStyle/>
          <a:p>
            <a:pPr eaLnBrk="1" hangingPunct="1"/>
            <a:r>
              <a:rPr lang="en-US" altLang="en-US" sz="2800" b="1" dirty="0"/>
              <a:t>list</a:t>
            </a:r>
            <a:r>
              <a:rPr lang="en-US" altLang="en-US" sz="2800" dirty="0"/>
              <a:t>, </a:t>
            </a:r>
            <a:r>
              <a:rPr lang="en-US" altLang="en-US" sz="2800" b="1" dirty="0"/>
              <a:t>tuple</a:t>
            </a:r>
            <a:r>
              <a:rPr lang="en-US" altLang="en-US" sz="2800" dirty="0"/>
              <a:t>, and </a:t>
            </a:r>
            <a:r>
              <a:rPr lang="en-US" altLang="en-US" sz="2800" b="1" dirty="0"/>
              <a:t>set</a:t>
            </a:r>
            <a:r>
              <a:rPr lang="en-US" altLang="en-US" sz="2800" dirty="0"/>
              <a:t> objects can be constructed from </a:t>
            </a:r>
            <a:r>
              <a:rPr lang="en-US" altLang="en-US" sz="2800" i="1" dirty="0" err="1"/>
              <a:t>iterables</a:t>
            </a:r>
            <a:endParaRPr lang="en-US" altLang="en-US" sz="2800" i="1" dirty="0"/>
          </a:p>
          <a:p>
            <a:pPr lvl="1" eaLnBrk="1" hangingPunct="1"/>
            <a:r>
              <a:rPr lang="en-AU" altLang="en-US" sz="2000" dirty="0"/>
              <a:t>Remember: An object is called </a:t>
            </a:r>
            <a:r>
              <a:rPr lang="en-AU" altLang="en-US" sz="2000" dirty="0" err="1"/>
              <a:t>iterable</a:t>
            </a:r>
            <a:r>
              <a:rPr lang="en-AU" altLang="en-US" sz="2000" dirty="0"/>
              <a:t> if we can get an iterator from it.</a:t>
            </a:r>
            <a:endParaRPr lang="en-AU" altLang="en-US" sz="1600" dirty="0"/>
          </a:p>
          <a:p>
            <a:pPr lvl="1" eaLnBrk="1" hangingPunct="1"/>
            <a:r>
              <a:rPr lang="en-AU" altLang="en-US" sz="2000" dirty="0"/>
              <a:t>Similar to using int(), float(), str() when trying to cast</a:t>
            </a:r>
            <a:endParaRPr lang="en-US" altLang="en-US" sz="2000"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tup1 = tuple('this is a test')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tup1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('t', 'h',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's', ' ',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's', ' ', ... 't')</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s1 = set(tup1)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s1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{'a', '</a:t>
            </a:r>
            <a:r>
              <a:rPr lang="en-US" altLang="en-US" sz="2000" b="1" dirty="0" err="1">
                <a:solidFill>
                  <a:srgbClr val="FF0000"/>
                </a:solidFill>
                <a:latin typeface="Courier New" panose="02070309020205020404" pitchFamily="49" charset="0"/>
                <a:cs typeface="Courier New" panose="02070309020205020404" pitchFamily="49" charset="0"/>
              </a:rPr>
              <a:t>i</a:t>
            </a:r>
            <a:r>
              <a:rPr lang="en-US" altLang="en-US" sz="2000" b="1" dirty="0">
                <a:solidFill>
                  <a:srgbClr val="FF0000"/>
                </a:solidFill>
                <a:latin typeface="Courier New" panose="02070309020205020404" pitchFamily="49" charset="0"/>
                <a:cs typeface="Courier New" panose="02070309020205020404" pitchFamily="49" charset="0"/>
              </a:rPr>
              <a:t>', 'e', 's', 'h', ' ', 't'}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ls1 = list(s1)</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ls1.sort()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ls1</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 'a', 'e', 'h', '</a:t>
            </a:r>
            <a:r>
              <a:rPr lang="en-US" altLang="en-US" sz="2000" b="1" dirty="0" err="1">
                <a:solidFill>
                  <a:srgbClr val="0070C0"/>
                </a:solidFill>
                <a:latin typeface="Courier New" panose="02070309020205020404" pitchFamily="49" charset="0"/>
                <a:cs typeface="Courier New" panose="02070309020205020404" pitchFamily="49" charset="0"/>
              </a:rPr>
              <a:t>i</a:t>
            </a:r>
            <a:r>
              <a:rPr lang="en-US" altLang="en-US" sz="2000" b="1" dirty="0">
                <a:solidFill>
                  <a:srgbClr val="0070C0"/>
                </a:solidFill>
                <a:latin typeface="Courier New" panose="02070309020205020404" pitchFamily="49" charset="0"/>
                <a:cs typeface="Courier New" panose="02070309020205020404" pitchFamily="49" charset="0"/>
              </a:rPr>
              <a:t>', 's', 't']</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a:t>
            </a:fld>
            <a:endParaRPr lang="en-US"/>
          </a:p>
        </p:txBody>
      </p:sp>
    </p:spTree>
    <p:extLst>
      <p:ext uri="{BB962C8B-B14F-4D97-AF65-F5344CB8AC3E}">
        <p14:creationId xmlns:p14="http://schemas.microsoft.com/office/powerpoint/2010/main" val="2436527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Handling User Input (cont.)</a:t>
            </a:r>
          </a:p>
        </p:txBody>
      </p:sp>
      <p:sp>
        <p:nvSpPr>
          <p:cNvPr id="24579" name="Rectangle 3"/>
          <p:cNvSpPr>
            <a:spLocks noGrp="1" noChangeArrowheads="1"/>
          </p:cNvSpPr>
          <p:nvPr>
            <p:ph type="body" idx="1"/>
          </p:nvPr>
        </p:nvSpPr>
        <p:spPr>
          <a:xfrm>
            <a:off x="1295400" y="2017713"/>
            <a:ext cx="9183688" cy="4114800"/>
          </a:xfrm>
        </p:spPr>
        <p:txBody>
          <a:bodyPr/>
          <a:lstStyle/>
          <a:p>
            <a:pPr marL="0" indent="0" eaLnBrk="1" hangingPunct="1">
              <a:spcBef>
                <a:spcPts val="0"/>
              </a:spcBef>
              <a:buNone/>
            </a:pPr>
            <a:r>
              <a:rPr lang="en-US" altLang="en-US" sz="1800" b="1" dirty="0" err="1">
                <a:latin typeface="Courier New" panose="02070309020205020404" pitchFamily="49" charset="0"/>
                <a:cs typeface="Courier New" panose="02070309020205020404" pitchFamily="49" charset="0"/>
              </a:rPr>
              <a:t>age_bad</a:t>
            </a:r>
            <a:r>
              <a:rPr lang="en-US" altLang="en-US" sz="1800" b="1" dirty="0">
                <a:latin typeface="Courier New" panose="02070309020205020404" pitchFamily="49" charset="0"/>
                <a:cs typeface="Courier New" panose="02070309020205020404" pitchFamily="49" charset="0"/>
              </a:rPr>
              <a:t> = True          </a:t>
            </a:r>
            <a:r>
              <a:rPr lang="en-US" altLang="en-US" sz="1800" b="1" dirty="0">
                <a:solidFill>
                  <a:srgbClr val="FF0000"/>
                </a:solidFill>
                <a:latin typeface="Courier New" panose="02070309020205020404" pitchFamily="49" charset="0"/>
                <a:cs typeface="Courier New" panose="02070309020205020404" pitchFamily="49" charset="0"/>
              </a:rPr>
              <a:t># user_age.py</a:t>
            </a: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age = 0.0</a:t>
            </a: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while </a:t>
            </a:r>
            <a:r>
              <a:rPr lang="en-US" altLang="en-US" sz="1800" b="1" dirty="0" err="1">
                <a:latin typeface="Courier New" panose="02070309020205020404" pitchFamily="49" charset="0"/>
                <a:cs typeface="Courier New" panose="02070309020205020404" pitchFamily="49" charset="0"/>
              </a:rPr>
              <a:t>age_bad</a:t>
            </a:r>
            <a:r>
              <a:rPr lang="en-US" altLang="en-US" sz="18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0070C0"/>
                </a:solidFill>
                <a:latin typeface="Courier New" panose="02070309020205020404" pitchFamily="49" charset="0"/>
                <a:cs typeface="Courier New" panose="02070309020205020404" pitchFamily="49" charset="0"/>
              </a:rPr>
              <a:t>try:</a:t>
            </a:r>
          </a:p>
          <a:p>
            <a:pPr marL="0" indent="0" eaLnBrk="1" hangingPunct="1">
              <a:spcBef>
                <a:spcPts val="0"/>
              </a:spcBef>
              <a:buNone/>
            </a:pPr>
            <a:r>
              <a:rPr lang="en-US" altLang="en-US" sz="1800" b="1" dirty="0">
                <a:solidFill>
                  <a:srgbClr val="0070C0"/>
                </a:solidFill>
                <a:latin typeface="Courier New" panose="02070309020205020404" pitchFamily="49" charset="0"/>
                <a:cs typeface="Courier New" panose="02070309020205020404" pitchFamily="49" charset="0"/>
              </a:rPr>
              <a:t>        </a:t>
            </a:r>
            <a:r>
              <a:rPr lang="en-US" altLang="en-US" sz="1800" b="1" dirty="0" err="1">
                <a:solidFill>
                  <a:srgbClr val="0070C0"/>
                </a:solidFill>
                <a:latin typeface="Courier New" panose="02070309020205020404" pitchFamily="49" charset="0"/>
                <a:cs typeface="Courier New" panose="02070309020205020404" pitchFamily="49" charset="0"/>
              </a:rPr>
              <a:t>age_str</a:t>
            </a:r>
            <a:r>
              <a:rPr lang="en-US" altLang="en-US" sz="1800" b="1" dirty="0">
                <a:solidFill>
                  <a:srgbClr val="0070C0"/>
                </a:solidFill>
                <a:latin typeface="Courier New" panose="02070309020205020404" pitchFamily="49" charset="0"/>
                <a:cs typeface="Courier New" panose="02070309020205020404" pitchFamily="49" charset="0"/>
              </a:rPr>
              <a:t> = input("Enter your age: ")</a:t>
            </a:r>
          </a:p>
          <a:p>
            <a:pPr marL="0" indent="0" eaLnBrk="1" hangingPunct="1">
              <a:spcBef>
                <a:spcPts val="0"/>
              </a:spcBef>
              <a:buNone/>
            </a:pPr>
            <a:r>
              <a:rPr lang="en-US" altLang="en-US" sz="1800" b="1" dirty="0">
                <a:solidFill>
                  <a:srgbClr val="0070C0"/>
                </a:solidFill>
                <a:latin typeface="Courier New" panose="02070309020205020404" pitchFamily="49" charset="0"/>
                <a:cs typeface="Courier New" panose="02070309020205020404" pitchFamily="49" charset="0"/>
              </a:rPr>
              <a:t>        age = float(</a:t>
            </a:r>
            <a:r>
              <a:rPr lang="en-US" altLang="en-US" sz="1800" b="1" dirty="0" err="1">
                <a:solidFill>
                  <a:srgbClr val="0070C0"/>
                </a:solidFill>
                <a:latin typeface="Courier New" panose="02070309020205020404" pitchFamily="49" charset="0"/>
                <a:cs typeface="Courier New" panose="02070309020205020404" pitchFamily="49" charset="0"/>
              </a:rPr>
              <a:t>age_str</a:t>
            </a:r>
            <a:r>
              <a:rPr lang="en-US" altLang="en-US" sz="1800" b="1" dirty="0">
                <a:solidFill>
                  <a:srgbClr val="0070C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1800" b="1" dirty="0">
                <a:solidFill>
                  <a:srgbClr val="FF0000"/>
                </a:solidFill>
                <a:latin typeface="Courier New" panose="02070309020205020404" pitchFamily="49" charset="0"/>
                <a:cs typeface="Courier New" panose="02070309020205020404" pitchFamily="49" charset="0"/>
              </a:rPr>
              <a:t>    except:</a:t>
            </a:r>
          </a:p>
          <a:p>
            <a:pPr marL="0" indent="0" eaLnBrk="1" hangingPunct="1">
              <a:spcBef>
                <a:spcPts val="0"/>
              </a:spcBef>
              <a:buNone/>
            </a:pPr>
            <a:r>
              <a:rPr lang="en-US" altLang="en-US" sz="1800" b="1" dirty="0">
                <a:solidFill>
                  <a:srgbClr val="FF0000"/>
                </a:solidFill>
                <a:latin typeface="Courier New" panose="02070309020205020404" pitchFamily="49" charset="0"/>
                <a:cs typeface="Courier New" panose="02070309020205020404" pitchFamily="49" charset="0"/>
              </a:rPr>
              <a:t>        print("Bad age format")</a:t>
            </a:r>
          </a:p>
          <a:p>
            <a:pPr marL="0" indent="0" eaLnBrk="1" hangingPunct="1">
              <a:spcBef>
                <a:spcPts val="0"/>
              </a:spcBef>
              <a:buNone/>
            </a:pPr>
            <a:r>
              <a:rPr lang="en-US" altLang="en-US" sz="1800" b="1" dirty="0">
                <a:solidFill>
                  <a:srgbClr val="FF0000"/>
                </a:solidFill>
                <a:latin typeface="Courier New" panose="02070309020205020404" pitchFamily="49" charset="0"/>
                <a:cs typeface="Courier New" panose="02070309020205020404" pitchFamily="49" charset="0"/>
              </a:rPr>
              <a:t>        age = -1.0</a:t>
            </a: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    </a:t>
            </a:r>
            <a:r>
              <a:rPr lang="en-US" altLang="en-US" sz="1800" b="1" dirty="0">
                <a:solidFill>
                  <a:srgbClr val="00B050"/>
                </a:solidFill>
                <a:latin typeface="Courier New" panose="02070309020205020404" pitchFamily="49" charset="0"/>
                <a:cs typeface="Courier New" panose="02070309020205020404" pitchFamily="49" charset="0"/>
              </a:rPr>
              <a:t>if not 0.0 &lt; age &lt;= 125.0:</a:t>
            </a:r>
          </a:p>
          <a:p>
            <a:pPr marL="0" indent="0" eaLnBrk="1" hangingPunct="1">
              <a:spcBef>
                <a:spcPts val="0"/>
              </a:spcBef>
              <a:buNone/>
            </a:pPr>
            <a:r>
              <a:rPr lang="en-US" altLang="en-US" sz="1800" b="1" dirty="0">
                <a:solidFill>
                  <a:srgbClr val="00B050"/>
                </a:solidFill>
                <a:latin typeface="Courier New" panose="02070309020205020404" pitchFamily="49" charset="0"/>
                <a:cs typeface="Courier New" panose="02070309020205020404" pitchFamily="49" charset="0"/>
              </a:rPr>
              <a:t>        print("Enter value in (0.0,125.0]")</a:t>
            </a:r>
          </a:p>
          <a:p>
            <a:pPr marL="0" indent="0" eaLnBrk="1" hangingPunct="1">
              <a:spcBef>
                <a:spcPts val="0"/>
              </a:spcBef>
              <a:buNone/>
            </a:pPr>
            <a:r>
              <a:rPr lang="en-US" altLang="en-US" sz="1800" b="1" dirty="0">
                <a:solidFill>
                  <a:srgbClr val="00B050"/>
                </a:solidFill>
                <a:latin typeface="Courier New" panose="02070309020205020404" pitchFamily="49" charset="0"/>
                <a:cs typeface="Courier New" panose="02070309020205020404" pitchFamily="49" charset="0"/>
              </a:rPr>
              <a:t>    else:</a:t>
            </a:r>
          </a:p>
          <a:p>
            <a:pPr marL="0" indent="0" eaLnBrk="1" hangingPunct="1">
              <a:spcBef>
                <a:spcPts val="0"/>
              </a:spcBef>
              <a:buNone/>
            </a:pPr>
            <a:r>
              <a:rPr lang="en-US" altLang="en-US" sz="1800" b="1" dirty="0">
                <a:solidFill>
                  <a:srgbClr val="00B050"/>
                </a:solidFill>
                <a:latin typeface="Courier New" panose="02070309020205020404" pitchFamily="49" charset="0"/>
                <a:cs typeface="Courier New" panose="02070309020205020404" pitchFamily="49" charset="0"/>
              </a:rPr>
              <a:t>        </a:t>
            </a:r>
            <a:r>
              <a:rPr lang="en-US" altLang="en-US" sz="1800" b="1" dirty="0" err="1">
                <a:solidFill>
                  <a:srgbClr val="00B050"/>
                </a:solidFill>
                <a:latin typeface="Courier New" panose="02070309020205020404" pitchFamily="49" charset="0"/>
                <a:cs typeface="Courier New" panose="02070309020205020404" pitchFamily="49" charset="0"/>
              </a:rPr>
              <a:t>age_bad</a:t>
            </a:r>
            <a:r>
              <a:rPr lang="en-US" altLang="en-US" sz="1800" b="1" dirty="0">
                <a:solidFill>
                  <a:srgbClr val="00B050"/>
                </a:solidFill>
                <a:latin typeface="Courier New" panose="02070309020205020404" pitchFamily="49" charset="0"/>
                <a:cs typeface="Courier New" panose="02070309020205020404" pitchFamily="49" charset="0"/>
              </a:rPr>
              <a:t> = False</a:t>
            </a: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print("Age is", age)</a:t>
            </a:r>
          </a:p>
        </p:txBody>
      </p:sp>
      <p:sp>
        <p:nvSpPr>
          <p:cNvPr id="2" name="Date Placeholder 1"/>
          <p:cNvSpPr>
            <a:spLocks noGrp="1"/>
          </p:cNvSpPr>
          <p:nvPr>
            <p:ph type="dt" sz="half" idx="10"/>
          </p:nvPr>
        </p:nvSpPr>
        <p:spPr/>
        <p:txBody>
          <a:bodyPr/>
          <a:lstStyle/>
          <a:p>
            <a:pPr>
              <a:defRPr/>
            </a:pPr>
            <a:fld id="{4EFBEAFA-C95A-4778-93AF-A637BB57377C}"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20</a:t>
            </a:fld>
            <a:endParaRPr lang="en-US"/>
          </a:p>
        </p:txBody>
      </p:sp>
    </p:spTree>
    <p:extLst>
      <p:ext uri="{BB962C8B-B14F-4D97-AF65-F5344CB8AC3E}">
        <p14:creationId xmlns:p14="http://schemas.microsoft.com/office/powerpoint/2010/main" val="2930149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6AAB-3D8E-4353-B4CA-7139FB6D0D9F}"/>
              </a:ext>
            </a:extLst>
          </p:cNvPr>
          <p:cNvSpPr>
            <a:spLocks noGrp="1"/>
          </p:cNvSpPr>
          <p:nvPr>
            <p:ph type="title"/>
          </p:nvPr>
        </p:nvSpPr>
        <p:spPr/>
        <p:txBody>
          <a:bodyPr/>
          <a:lstStyle/>
          <a:p>
            <a:r>
              <a:rPr lang="en-AU" dirty="0"/>
              <a:t>When to use </a:t>
            </a:r>
            <a:r>
              <a:rPr lang="en-AU" b="1" dirty="0"/>
              <a:t>if/else </a:t>
            </a:r>
            <a:r>
              <a:rPr lang="en-AU" dirty="0"/>
              <a:t>or </a:t>
            </a:r>
            <a:r>
              <a:rPr lang="en-AU" b="1" dirty="0"/>
              <a:t>try/except</a:t>
            </a:r>
            <a:r>
              <a:rPr lang="en-AU" dirty="0"/>
              <a:t>?</a:t>
            </a:r>
          </a:p>
        </p:txBody>
      </p:sp>
      <p:sp>
        <p:nvSpPr>
          <p:cNvPr id="3" name="Content Placeholder 2">
            <a:extLst>
              <a:ext uri="{FF2B5EF4-FFF2-40B4-BE49-F238E27FC236}">
                <a16:creationId xmlns:a16="http://schemas.microsoft.com/office/drawing/2014/main" id="{FD48BCFB-9CC9-4234-9C63-BF8E76E16F58}"/>
              </a:ext>
            </a:extLst>
          </p:cNvPr>
          <p:cNvSpPr>
            <a:spLocks noGrp="1"/>
          </p:cNvSpPr>
          <p:nvPr>
            <p:ph idx="1"/>
          </p:nvPr>
        </p:nvSpPr>
        <p:spPr>
          <a:xfrm>
            <a:off x="609600" y="2017713"/>
            <a:ext cx="10058400" cy="4383087"/>
          </a:xfrm>
        </p:spPr>
        <p:txBody>
          <a:bodyPr/>
          <a:lstStyle/>
          <a:p>
            <a:r>
              <a:rPr lang="en-AU" sz="2400" dirty="0"/>
              <a:t>Sometimes you can check to see if an error will occur before executing the code using </a:t>
            </a:r>
            <a:r>
              <a:rPr lang="en-AU" sz="2400" b="1" dirty="0"/>
              <a:t>if...else</a:t>
            </a:r>
          </a:p>
          <a:p>
            <a:pPr lvl="1"/>
            <a:r>
              <a:rPr lang="en-AU" sz="2000" dirty="0"/>
              <a:t>In the previous example I could have checked if I can cast </a:t>
            </a:r>
            <a:r>
              <a:rPr lang="en-AU" sz="2000" i="1" dirty="0" err="1"/>
              <a:t>user_input</a:t>
            </a:r>
            <a:r>
              <a:rPr lang="en-AU" sz="2000" dirty="0"/>
              <a:t> into a float by calling the </a:t>
            </a:r>
            <a:r>
              <a:rPr lang="en-AU" sz="2000" i="1" dirty="0" err="1"/>
              <a:t>isdigit</a:t>
            </a:r>
            <a:r>
              <a:rPr lang="en-AU" sz="2000" i="1" dirty="0"/>
              <a:t>() </a:t>
            </a:r>
            <a:r>
              <a:rPr lang="en-AU" sz="2000" dirty="0"/>
              <a:t>function </a:t>
            </a:r>
          </a:p>
          <a:p>
            <a:pPr lvl="1"/>
            <a:r>
              <a:rPr lang="en-AU" sz="2000" dirty="0"/>
              <a:t>This way I can avoid a try/except statement</a:t>
            </a:r>
          </a:p>
          <a:p>
            <a:r>
              <a:rPr lang="en-AU" sz="2400" dirty="0"/>
              <a:t>So, when should we use </a:t>
            </a:r>
            <a:r>
              <a:rPr lang="en-AU" sz="2400" b="1" dirty="0"/>
              <a:t>if/else </a:t>
            </a:r>
            <a:r>
              <a:rPr lang="en-AU" sz="2400" dirty="0"/>
              <a:t>and when </a:t>
            </a:r>
            <a:r>
              <a:rPr lang="en-AU" sz="2400" b="1" dirty="0"/>
              <a:t>try/except</a:t>
            </a:r>
            <a:r>
              <a:rPr lang="en-AU" sz="2400" dirty="0"/>
              <a:t>?</a:t>
            </a:r>
          </a:p>
          <a:p>
            <a:pPr lvl="1"/>
            <a:r>
              <a:rPr lang="en-AU" sz="2000" dirty="0"/>
              <a:t>There are various coding standards… </a:t>
            </a:r>
          </a:p>
          <a:p>
            <a:pPr lvl="2"/>
            <a:r>
              <a:rPr lang="en-AU" sz="1600" dirty="0"/>
              <a:t>E.g. Google: “Python EAFP and LBYL”</a:t>
            </a:r>
          </a:p>
          <a:p>
            <a:pPr lvl="1"/>
            <a:r>
              <a:rPr lang="en-AU" sz="2000" dirty="0"/>
              <a:t>Generally: </a:t>
            </a:r>
          </a:p>
          <a:p>
            <a:pPr lvl="2"/>
            <a:r>
              <a:rPr lang="en-AU" sz="1800" b="1" dirty="0"/>
              <a:t>try/except </a:t>
            </a:r>
            <a:r>
              <a:rPr lang="en-AU" sz="1800" dirty="0"/>
              <a:t>for when an Error will be generated by Python</a:t>
            </a:r>
            <a:endParaRPr lang="en-AU" sz="1800" b="1" dirty="0"/>
          </a:p>
          <a:p>
            <a:pPr lvl="2"/>
            <a:r>
              <a:rPr lang="en-AU" sz="1800" b="1" dirty="0"/>
              <a:t>if/else </a:t>
            </a:r>
            <a:r>
              <a:rPr lang="en-AU" sz="1800" dirty="0"/>
              <a:t>for normal coding logic </a:t>
            </a:r>
          </a:p>
          <a:p>
            <a:pPr lvl="1"/>
            <a:endParaRPr lang="en-AU" sz="2000" dirty="0"/>
          </a:p>
        </p:txBody>
      </p:sp>
      <p:sp>
        <p:nvSpPr>
          <p:cNvPr id="6" name="Slide Number Placeholder 5">
            <a:extLst>
              <a:ext uri="{FF2B5EF4-FFF2-40B4-BE49-F238E27FC236}">
                <a16:creationId xmlns:a16="http://schemas.microsoft.com/office/drawing/2014/main" id="{46A411B8-2D42-44C9-B746-6B2C5E5B1B8B}"/>
              </a:ext>
            </a:extLst>
          </p:cNvPr>
          <p:cNvSpPr>
            <a:spLocks noGrp="1"/>
          </p:cNvSpPr>
          <p:nvPr>
            <p:ph type="sldNum" sz="quarter" idx="12"/>
          </p:nvPr>
        </p:nvSpPr>
        <p:spPr/>
        <p:txBody>
          <a:bodyPr/>
          <a:lstStyle/>
          <a:p>
            <a:pPr>
              <a:defRPr/>
            </a:pPr>
            <a:fld id="{9E9676BE-5AF2-4172-BD19-31A2F83EF2EB}" type="slidenum">
              <a:rPr lang="en-US" smtClean="0"/>
              <a:pPr>
                <a:defRPr/>
              </a:pPr>
              <a:t>21</a:t>
            </a:fld>
            <a:endParaRPr lang="en-US"/>
          </a:p>
        </p:txBody>
      </p:sp>
    </p:spTree>
    <p:extLst>
      <p:ext uri="{BB962C8B-B14F-4D97-AF65-F5344CB8AC3E}">
        <p14:creationId xmlns:p14="http://schemas.microsoft.com/office/powerpoint/2010/main" val="254726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Defining and Calling Functions</a:t>
            </a:r>
          </a:p>
        </p:txBody>
      </p:sp>
      <p:sp>
        <p:nvSpPr>
          <p:cNvPr id="24579" name="Rectangle 3"/>
          <p:cNvSpPr>
            <a:spLocks noGrp="1" noChangeArrowheads="1"/>
          </p:cNvSpPr>
          <p:nvPr>
            <p:ph type="body" idx="1"/>
          </p:nvPr>
        </p:nvSpPr>
        <p:spPr>
          <a:xfrm>
            <a:off x="1219200" y="2017713"/>
            <a:ext cx="9982200" cy="4114800"/>
          </a:xfrm>
        </p:spPr>
        <p:txBody>
          <a:bodyPr/>
          <a:lstStyle/>
          <a:p>
            <a:pPr eaLnBrk="1" hangingPunct="1"/>
            <a:r>
              <a:rPr lang="en-US" altLang="en-US" sz="2800" dirty="0"/>
              <a:t>A function is like a closed room with a worker in it</a:t>
            </a:r>
          </a:p>
          <a:p>
            <a:pPr lvl="1" eaLnBrk="1" hangingPunct="1"/>
            <a:r>
              <a:rPr lang="en-US" altLang="en-US" sz="2400" dirty="0"/>
              <a:t>The worker always does the same task each time a request is made from the hallway by the boss </a:t>
            </a:r>
          </a:p>
          <a:p>
            <a:pPr lvl="2" eaLnBrk="1" hangingPunct="1"/>
            <a:r>
              <a:rPr lang="en-AU" altLang="en-US" sz="2000" dirty="0"/>
              <a:t>i.e. the same code is run each time a function call is made</a:t>
            </a:r>
            <a:endParaRPr lang="en-US" altLang="en-US" dirty="0"/>
          </a:p>
          <a:p>
            <a:pPr lvl="1" eaLnBrk="1" hangingPunct="1"/>
            <a:r>
              <a:rPr lang="en-US" altLang="en-US" sz="2400" dirty="0"/>
              <a:t>The room can have input slots: the worker expects input information to be presented to it each time a call is made</a:t>
            </a:r>
          </a:p>
          <a:p>
            <a:pPr lvl="2" eaLnBrk="1" hangingPunct="1"/>
            <a:r>
              <a:rPr lang="en-US" altLang="en-US" sz="2000" dirty="0"/>
              <a:t>Input slots are optional</a:t>
            </a:r>
          </a:p>
          <a:p>
            <a:pPr lvl="1" eaLnBrk="1" hangingPunct="1"/>
            <a:r>
              <a:rPr lang="en-US" altLang="en-US" sz="2400" dirty="0"/>
              <a:t>The room can also have an output slot where information from the room is slid out into the hallway</a:t>
            </a:r>
            <a:endParaRPr lang="en-US" altLang="en-US" sz="2000" dirty="0"/>
          </a:p>
          <a:p>
            <a:pPr eaLnBrk="1" hangingPunct="1">
              <a:lnSpc>
                <a:spcPts val="1000"/>
              </a:lnSpc>
              <a:spcBef>
                <a:spcPts val="0"/>
              </a:spcBef>
            </a:pPr>
            <a:endParaRPr lang="en-US" altLang="en-US" sz="2000" b="1"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62E31F4D-FC15-435D-8EC9-23F2BED9C4DD}"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22</a:t>
            </a:fld>
            <a:endParaRPr lang="en-US"/>
          </a:p>
        </p:txBody>
      </p:sp>
    </p:spTree>
    <p:extLst>
      <p:ext uri="{BB962C8B-B14F-4D97-AF65-F5344CB8AC3E}">
        <p14:creationId xmlns:p14="http://schemas.microsoft.com/office/powerpoint/2010/main" val="2245983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441C2CF-F6F9-4450-B6B9-51EFB6C0A6C2}"/>
              </a:ext>
            </a:extLst>
          </p:cNvPr>
          <p:cNvSpPr>
            <a:spLocks noGrp="1"/>
          </p:cNvSpPr>
          <p:nvPr>
            <p:ph type="sldNum" sz="quarter" idx="12"/>
          </p:nvPr>
        </p:nvSpPr>
        <p:spPr/>
        <p:txBody>
          <a:bodyPr/>
          <a:lstStyle/>
          <a:p>
            <a:pPr>
              <a:defRPr/>
            </a:pPr>
            <a:fld id="{9E9676BE-5AF2-4172-BD19-31A2F83EF2EB}" type="slidenum">
              <a:rPr lang="en-US" smtClean="0"/>
              <a:pPr>
                <a:defRPr/>
              </a:pPr>
              <a:t>23</a:t>
            </a:fld>
            <a:endParaRPr lang="en-US"/>
          </a:p>
        </p:txBody>
      </p:sp>
    </p:spTree>
    <p:extLst>
      <p:ext uri="{BB962C8B-B14F-4D97-AF65-F5344CB8AC3E}">
        <p14:creationId xmlns:p14="http://schemas.microsoft.com/office/powerpoint/2010/main" val="245040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3983-BD6E-4AE6-8FDF-90E89F206EA5}"/>
              </a:ext>
            </a:extLst>
          </p:cNvPr>
          <p:cNvSpPr>
            <a:spLocks noGrp="1"/>
          </p:cNvSpPr>
          <p:nvPr>
            <p:ph type="title"/>
          </p:nvPr>
        </p:nvSpPr>
        <p:spPr/>
        <p:txBody>
          <a:bodyPr/>
          <a:lstStyle/>
          <a:p>
            <a:r>
              <a:rPr lang="en-US" altLang="en-US" dirty="0"/>
              <a:t>Defining and Calling Functions</a:t>
            </a:r>
            <a:endParaRPr lang="en-AU" dirty="0"/>
          </a:p>
        </p:txBody>
      </p:sp>
      <p:sp>
        <p:nvSpPr>
          <p:cNvPr id="3" name="Content Placeholder 2">
            <a:extLst>
              <a:ext uri="{FF2B5EF4-FFF2-40B4-BE49-F238E27FC236}">
                <a16:creationId xmlns:a16="http://schemas.microsoft.com/office/drawing/2014/main" id="{E311915C-E849-4D28-AF32-D81A194D49D1}"/>
              </a:ext>
            </a:extLst>
          </p:cNvPr>
          <p:cNvSpPr>
            <a:spLocks noGrp="1"/>
          </p:cNvSpPr>
          <p:nvPr>
            <p:ph idx="1"/>
          </p:nvPr>
        </p:nvSpPr>
        <p:spPr>
          <a:xfrm>
            <a:off x="533400" y="1981201"/>
            <a:ext cx="9601200" cy="4151313"/>
          </a:xfrm>
        </p:spPr>
        <p:txBody>
          <a:bodyPr/>
          <a:lstStyle/>
          <a:p>
            <a:pPr eaLnBrk="1" hangingPunct="1"/>
            <a:r>
              <a:rPr lang="en-US" altLang="en-US" sz="2800" dirty="0"/>
              <a:t>A function definition has this form, in which</a:t>
            </a:r>
          </a:p>
          <a:p>
            <a:pPr lvl="1" eaLnBrk="1" hangingPunct="1"/>
            <a:r>
              <a:rPr lang="en-US" altLang="en-US" sz="2400" i="1" dirty="0"/>
              <a:t>p1, p2, ...,</a:t>
            </a:r>
            <a:r>
              <a:rPr lang="en-US" altLang="en-US" sz="2400" dirty="0"/>
              <a:t> are optional </a:t>
            </a:r>
            <a:r>
              <a:rPr lang="en-US" altLang="en-US" sz="2400" i="1" dirty="0"/>
              <a:t>positional</a:t>
            </a:r>
            <a:r>
              <a:rPr lang="en-US" altLang="en-US" sz="2400" dirty="0"/>
              <a:t> parameters</a:t>
            </a:r>
          </a:p>
          <a:p>
            <a:pPr lvl="1" eaLnBrk="1" hangingPunct="1"/>
            <a:r>
              <a:rPr lang="en-US" altLang="en-US" sz="2400" i="1" dirty="0"/>
              <a:t>n1=v1, n2=v2, ...</a:t>
            </a:r>
            <a:r>
              <a:rPr lang="en-US" altLang="en-US" sz="2400" dirty="0"/>
              <a:t> are optional so-called </a:t>
            </a:r>
            <a:r>
              <a:rPr lang="en-US" altLang="en-US" sz="2400" i="1" dirty="0"/>
              <a:t>keyword</a:t>
            </a:r>
            <a:r>
              <a:rPr lang="en-US" altLang="en-US" sz="2400" dirty="0"/>
              <a:t> parameters and their corresponding default values</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i="1" dirty="0">
                <a:solidFill>
                  <a:srgbClr val="0070C0"/>
                </a:solidFill>
                <a:latin typeface="Courier New" panose="02070309020205020404" pitchFamily="49" charset="0"/>
                <a:cs typeface="Courier New" panose="02070309020205020404" pitchFamily="49" charset="0"/>
              </a:rPr>
              <a:t>def</a:t>
            </a:r>
            <a:r>
              <a:rPr lang="en-US" altLang="en-US" sz="2000" b="1" dirty="0">
                <a:latin typeface="Courier New" panose="02070309020205020404" pitchFamily="49" charset="0"/>
                <a:cs typeface="Courier New" panose="02070309020205020404" pitchFamily="49" charset="0"/>
              </a:rPr>
              <a:t> </a:t>
            </a:r>
            <a:r>
              <a:rPr lang="en-US" altLang="en-US" sz="2000" b="1" i="1" dirty="0" err="1">
                <a:solidFill>
                  <a:srgbClr val="00B050"/>
                </a:solidFill>
                <a:latin typeface="Courier New" panose="02070309020205020404" pitchFamily="49" charset="0"/>
                <a:cs typeface="Courier New" panose="02070309020205020404" pitchFamily="49" charset="0"/>
              </a:rPr>
              <a:t>func_name</a:t>
            </a:r>
            <a:r>
              <a:rPr lang="en-US" altLang="en-US" sz="2000" b="1" dirty="0">
                <a:solidFill>
                  <a:srgbClr val="00B050"/>
                </a:solidFill>
                <a:latin typeface="Courier New" panose="02070309020205020404" pitchFamily="49" charset="0"/>
                <a:cs typeface="Courier New" panose="02070309020205020404" pitchFamily="49" charset="0"/>
              </a:rPr>
              <a:t>(</a:t>
            </a:r>
            <a:r>
              <a:rPr lang="en-US" altLang="en-US" sz="2000" b="1" i="1" dirty="0">
                <a:solidFill>
                  <a:srgbClr val="00B050"/>
                </a:solidFill>
                <a:latin typeface="Courier New" panose="02070309020205020404" pitchFamily="49" charset="0"/>
                <a:cs typeface="Courier New" panose="02070309020205020404" pitchFamily="49" charset="0"/>
              </a:rPr>
              <a:t>p1</a:t>
            </a:r>
            <a:r>
              <a:rPr lang="en-US" altLang="en-US" sz="2000" b="1" dirty="0">
                <a:solidFill>
                  <a:srgbClr val="00B050"/>
                </a:solidFill>
                <a:latin typeface="Courier New" panose="02070309020205020404" pitchFamily="49" charset="0"/>
                <a:cs typeface="Courier New" panose="02070309020205020404" pitchFamily="49" charset="0"/>
              </a:rPr>
              <a:t>,</a:t>
            </a:r>
            <a:r>
              <a:rPr lang="en-US" altLang="en-US" sz="2000" b="1" i="1" dirty="0">
                <a:solidFill>
                  <a:srgbClr val="00B050"/>
                </a:solidFill>
                <a:latin typeface="Courier New" panose="02070309020205020404" pitchFamily="49" charset="0"/>
                <a:cs typeface="Courier New" panose="02070309020205020404" pitchFamily="49" charset="0"/>
              </a:rPr>
              <a:t> p2</a:t>
            </a:r>
            <a:r>
              <a:rPr lang="en-US" altLang="en-US" sz="2000" b="1" dirty="0">
                <a:solidFill>
                  <a:srgbClr val="00B050"/>
                </a:solidFill>
                <a:latin typeface="Courier New" panose="02070309020205020404" pitchFamily="49" charset="0"/>
                <a:cs typeface="Courier New" panose="02070309020205020404" pitchFamily="49" charset="0"/>
              </a:rPr>
              <a:t>,</a:t>
            </a:r>
            <a:r>
              <a:rPr lang="en-US" altLang="en-US" sz="2000" b="1" i="1"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a:t>
            </a:r>
            <a:r>
              <a:rPr lang="en-US" altLang="en-US" sz="2000" b="1" i="1" dirty="0">
                <a:solidFill>
                  <a:srgbClr val="00B050"/>
                </a:solidFill>
                <a:latin typeface="Courier New" panose="02070309020205020404" pitchFamily="49" charset="0"/>
                <a:cs typeface="Courier New" panose="02070309020205020404" pitchFamily="49" charset="0"/>
              </a:rPr>
              <a:t> n1</a:t>
            </a:r>
            <a:r>
              <a:rPr lang="en-US" altLang="en-US" sz="2000" b="1" dirty="0">
                <a:solidFill>
                  <a:srgbClr val="00B050"/>
                </a:solidFill>
                <a:latin typeface="Courier New" panose="02070309020205020404" pitchFamily="49" charset="0"/>
                <a:cs typeface="Courier New" panose="02070309020205020404" pitchFamily="49" charset="0"/>
              </a:rPr>
              <a:t>=</a:t>
            </a:r>
            <a:r>
              <a:rPr lang="en-US" altLang="en-US" sz="2000" b="1" i="1" dirty="0">
                <a:solidFill>
                  <a:srgbClr val="00B050"/>
                </a:solidFill>
                <a:latin typeface="Courier New" panose="02070309020205020404" pitchFamily="49" charset="0"/>
                <a:cs typeface="Courier New" panose="02070309020205020404" pitchFamily="49" charset="0"/>
              </a:rPr>
              <a:t>v1</a:t>
            </a:r>
            <a:r>
              <a:rPr lang="en-US" altLang="en-US" sz="2000" b="1" dirty="0">
                <a:solidFill>
                  <a:srgbClr val="00B050"/>
                </a:solidFill>
                <a:latin typeface="Courier New" panose="02070309020205020404" pitchFamily="49" charset="0"/>
                <a:cs typeface="Courier New" panose="02070309020205020404" pitchFamily="49" charset="0"/>
              </a:rPr>
              <a:t>,</a:t>
            </a:r>
            <a:r>
              <a:rPr lang="en-US" altLang="en-US" sz="2000" b="1" i="1" dirty="0">
                <a:solidFill>
                  <a:srgbClr val="00B050"/>
                </a:solidFill>
                <a:latin typeface="Courier New" panose="02070309020205020404" pitchFamily="49" charset="0"/>
                <a:cs typeface="Courier New" panose="02070309020205020404" pitchFamily="49" charset="0"/>
              </a:rPr>
              <a:t> n2</a:t>
            </a:r>
            <a:r>
              <a:rPr lang="en-US" altLang="en-US" sz="2000" b="1" dirty="0">
                <a:solidFill>
                  <a:srgbClr val="00B050"/>
                </a:solidFill>
                <a:latin typeface="Courier New" panose="02070309020205020404" pitchFamily="49" charset="0"/>
                <a:cs typeface="Courier New" panose="02070309020205020404" pitchFamily="49" charset="0"/>
              </a:rPr>
              <a:t>=</a:t>
            </a:r>
            <a:r>
              <a:rPr lang="en-US" altLang="en-US" sz="2000" b="1" i="1" dirty="0">
                <a:solidFill>
                  <a:srgbClr val="00B050"/>
                </a:solidFill>
                <a:latin typeface="Courier New" panose="02070309020205020404" pitchFamily="49" charset="0"/>
                <a:cs typeface="Courier New" panose="02070309020205020404" pitchFamily="49" charset="0"/>
              </a:rPr>
              <a:t>v2</a:t>
            </a:r>
            <a:r>
              <a:rPr lang="en-US" altLang="en-US" sz="2000" b="1" dirty="0">
                <a:solidFill>
                  <a:srgbClr val="00B050"/>
                </a:solidFill>
                <a:latin typeface="Courier New" panose="02070309020205020404" pitchFamily="49" charset="0"/>
                <a:cs typeface="Courier New" panose="02070309020205020404" pitchFamily="49" charset="0"/>
              </a:rPr>
              <a:t>,</a:t>
            </a:r>
            <a:r>
              <a:rPr lang="en-US" altLang="en-US" sz="2000" b="1" i="1"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00B05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i="1" dirty="0">
                <a:solidFill>
                  <a:srgbClr val="00B050"/>
                </a:solidFill>
                <a:latin typeface="Courier New" panose="02070309020205020404" pitchFamily="49" charset="0"/>
                <a:cs typeface="Courier New" panose="02070309020205020404" pitchFamily="49" charset="0"/>
              </a:rPr>
              <a:t>    </a:t>
            </a:r>
            <a:r>
              <a:rPr lang="en-US" altLang="en-US" sz="2000" b="1" i="1" dirty="0" err="1">
                <a:solidFill>
                  <a:srgbClr val="00B050"/>
                </a:solidFill>
                <a:latin typeface="Courier New" panose="02070309020205020404" pitchFamily="49" charset="0"/>
                <a:cs typeface="Courier New" panose="02070309020205020404" pitchFamily="49" charset="0"/>
              </a:rPr>
              <a:t>stmt</a:t>
            </a:r>
            <a:endParaRPr lang="en-US" altLang="en-US" sz="2000" b="1" i="1" dirty="0">
              <a:solidFill>
                <a:srgbClr val="00B050"/>
              </a:solidFill>
              <a:latin typeface="Courier New" panose="02070309020205020404" pitchFamily="49" charset="0"/>
              <a:cs typeface="Courier New" panose="02070309020205020404" pitchFamily="49" charset="0"/>
            </a:endParaRPr>
          </a:p>
          <a:p>
            <a:pPr marL="0" indent="0" eaLnBrk="1" hangingPunct="1">
              <a:lnSpc>
                <a:spcPts val="10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    ...</a:t>
            </a:r>
            <a:endParaRPr lang="en-AU" sz="2800" b="1" dirty="0">
              <a:solidFill>
                <a:srgbClr val="00B050"/>
              </a:solidFill>
            </a:endParaRPr>
          </a:p>
          <a:p>
            <a:pPr lvl="1"/>
            <a:endParaRPr lang="en-AU" sz="2000" dirty="0"/>
          </a:p>
          <a:p>
            <a:pPr lvl="1"/>
            <a:r>
              <a:rPr lang="en-AU" sz="2000" dirty="0"/>
              <a:t>When calling </a:t>
            </a:r>
            <a:r>
              <a:rPr lang="en-AU" sz="2000" b="1" dirty="0" err="1"/>
              <a:t>func_name</a:t>
            </a:r>
            <a:r>
              <a:rPr lang="en-AU" sz="2000" dirty="0"/>
              <a:t> you have to provide the values of </a:t>
            </a:r>
            <a:r>
              <a:rPr lang="en-AU" sz="2000" i="1" dirty="0"/>
              <a:t>p1, p2… - n1, n2… </a:t>
            </a:r>
            <a:r>
              <a:rPr lang="en-AU" sz="2000" dirty="0"/>
              <a:t>are optional (they have default values)</a:t>
            </a:r>
          </a:p>
          <a:p>
            <a:pPr eaLnBrk="1" hangingPunct="1"/>
            <a:endParaRPr lang="en-US" altLang="en-US" dirty="0"/>
          </a:p>
          <a:p>
            <a:pPr marL="0" indent="0" eaLnBrk="1" hangingPunct="1">
              <a:spcBef>
                <a:spcPts val="0"/>
              </a:spcBef>
              <a:buNone/>
            </a:pPr>
            <a:endParaRPr lang="en-US" altLang="en-US" sz="2000" b="1" dirty="0">
              <a:latin typeface="Courier New" panose="02070309020205020404" pitchFamily="49" charset="0"/>
              <a:cs typeface="Courier New" panose="02070309020205020404" pitchFamily="49" charset="0"/>
            </a:endParaRPr>
          </a:p>
          <a:p>
            <a:endParaRPr lang="en-AU" dirty="0"/>
          </a:p>
          <a:p>
            <a:endParaRPr lang="en-AU" dirty="0"/>
          </a:p>
        </p:txBody>
      </p:sp>
      <p:sp>
        <p:nvSpPr>
          <p:cNvPr id="4" name="Date Placeholder 3">
            <a:extLst>
              <a:ext uri="{FF2B5EF4-FFF2-40B4-BE49-F238E27FC236}">
                <a16:creationId xmlns:a16="http://schemas.microsoft.com/office/drawing/2014/main" id="{12153DF3-C60F-4066-A9BE-941F25D67AB7}"/>
              </a:ext>
            </a:extLst>
          </p:cNvPr>
          <p:cNvSpPr>
            <a:spLocks noGrp="1"/>
          </p:cNvSpPr>
          <p:nvPr>
            <p:ph type="dt" sz="half" idx="10"/>
          </p:nvPr>
        </p:nvSpPr>
        <p:spPr/>
        <p:txBody>
          <a:bodyPr/>
          <a:lstStyle/>
          <a:p>
            <a:pPr>
              <a:defRPr/>
            </a:pPr>
            <a:fld id="{3EDAC72C-6C39-4D81-BEE9-00995EBA50C7}" type="datetime1">
              <a:rPr lang="en-US" smtClean="0"/>
              <a:t>11/12/2020</a:t>
            </a:fld>
            <a:endParaRPr lang="en-US"/>
          </a:p>
        </p:txBody>
      </p:sp>
      <p:sp>
        <p:nvSpPr>
          <p:cNvPr id="5" name="Footer Placeholder 4">
            <a:extLst>
              <a:ext uri="{FF2B5EF4-FFF2-40B4-BE49-F238E27FC236}">
                <a16:creationId xmlns:a16="http://schemas.microsoft.com/office/drawing/2014/main" id="{1DD94194-F574-4790-8BB1-4F6EC81A89F8}"/>
              </a:ext>
            </a:extLst>
          </p:cNvPr>
          <p:cNvSpPr>
            <a:spLocks noGrp="1"/>
          </p:cNvSpPr>
          <p:nvPr>
            <p:ph type="ftr" sz="quarter" idx="11"/>
          </p:nvPr>
        </p:nvSpPr>
        <p:spPr/>
        <p:txBody>
          <a:bodyPr/>
          <a:lstStyle/>
          <a:p>
            <a:pPr>
              <a:defRPr/>
            </a:pPr>
            <a:r>
              <a:rPr lang="en-US"/>
              <a:t>Copyright (c) John K. Ostlund</a:t>
            </a:r>
          </a:p>
        </p:txBody>
      </p:sp>
      <p:sp>
        <p:nvSpPr>
          <p:cNvPr id="6" name="Slide Number Placeholder 5">
            <a:extLst>
              <a:ext uri="{FF2B5EF4-FFF2-40B4-BE49-F238E27FC236}">
                <a16:creationId xmlns:a16="http://schemas.microsoft.com/office/drawing/2014/main" id="{D7D92B08-873F-4B5F-B406-8A508BC602ED}"/>
              </a:ext>
            </a:extLst>
          </p:cNvPr>
          <p:cNvSpPr>
            <a:spLocks noGrp="1"/>
          </p:cNvSpPr>
          <p:nvPr>
            <p:ph type="sldNum" sz="quarter" idx="12"/>
          </p:nvPr>
        </p:nvSpPr>
        <p:spPr/>
        <p:txBody>
          <a:bodyPr/>
          <a:lstStyle/>
          <a:p>
            <a:pPr>
              <a:defRPr/>
            </a:pPr>
            <a:fld id="{9E9676BE-5AF2-4172-BD19-31A2F83EF2EB}" type="slidenum">
              <a:rPr lang="en-US" smtClean="0"/>
              <a:pPr>
                <a:defRPr/>
              </a:pPr>
              <a:t>24</a:t>
            </a:fld>
            <a:endParaRPr lang="en-US"/>
          </a:p>
        </p:txBody>
      </p:sp>
    </p:spTree>
    <p:extLst>
      <p:ext uri="{BB962C8B-B14F-4D97-AF65-F5344CB8AC3E}">
        <p14:creationId xmlns:p14="http://schemas.microsoft.com/office/powerpoint/2010/main" val="4015889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8B32-698C-4B90-A100-03D2B14B3FF4}"/>
              </a:ext>
            </a:extLst>
          </p:cNvPr>
          <p:cNvSpPr>
            <a:spLocks noGrp="1"/>
          </p:cNvSpPr>
          <p:nvPr>
            <p:ph type="title"/>
          </p:nvPr>
        </p:nvSpPr>
        <p:spPr/>
        <p:txBody>
          <a:bodyPr/>
          <a:lstStyle/>
          <a:p>
            <a:r>
              <a:rPr lang="en-AU" dirty="0"/>
              <a:t>Defining and Calling Functions</a:t>
            </a:r>
          </a:p>
        </p:txBody>
      </p:sp>
      <p:sp>
        <p:nvSpPr>
          <p:cNvPr id="3" name="Content Placeholder 2">
            <a:extLst>
              <a:ext uri="{FF2B5EF4-FFF2-40B4-BE49-F238E27FC236}">
                <a16:creationId xmlns:a16="http://schemas.microsoft.com/office/drawing/2014/main" id="{4FC6D1C6-5868-4F31-B561-6131A2988ADE}"/>
              </a:ext>
            </a:extLst>
          </p:cNvPr>
          <p:cNvSpPr>
            <a:spLocks noGrp="1"/>
          </p:cNvSpPr>
          <p:nvPr>
            <p:ph idx="1"/>
          </p:nvPr>
        </p:nvSpPr>
        <p:spPr>
          <a:xfrm>
            <a:off x="533400" y="2017713"/>
            <a:ext cx="9945688" cy="4114800"/>
          </a:xfrm>
        </p:spPr>
        <p:txBody>
          <a:bodyPr/>
          <a:lstStyle/>
          <a:p>
            <a:r>
              <a:rPr lang="en-AU" sz="2400" dirty="0"/>
              <a:t>A function can return a value that can be used in the program that called the function</a:t>
            </a:r>
          </a:p>
          <a:p>
            <a:pPr lvl="1"/>
            <a:r>
              <a:rPr lang="en-AU" sz="2000" dirty="0"/>
              <a:t>Anything after a </a:t>
            </a:r>
            <a:r>
              <a:rPr lang="en-AU" sz="2000" b="1" dirty="0"/>
              <a:t>return</a:t>
            </a:r>
            <a:r>
              <a:rPr lang="en-AU" sz="2000" dirty="0"/>
              <a:t> statement in a function is skipped by the Python interpreter</a:t>
            </a:r>
          </a:p>
          <a:p>
            <a:pPr marL="0" indent="0">
              <a:buNone/>
            </a:pPr>
            <a:endParaRPr lang="pt-BR" sz="2000" b="1" i="1" dirty="0">
              <a:latin typeface="Courier New" panose="02070309020205020404" pitchFamily="49" charset="0"/>
              <a:cs typeface="Courier New" panose="02070309020205020404" pitchFamily="49" charset="0"/>
            </a:endParaRPr>
          </a:p>
          <a:p>
            <a:pPr marL="0" indent="0">
              <a:buNone/>
            </a:pPr>
            <a:r>
              <a:rPr lang="pt-BR" sz="2000" b="1" i="1" dirty="0">
                <a:solidFill>
                  <a:srgbClr val="0070C0"/>
                </a:solidFill>
                <a:latin typeface="Courier New" panose="02070309020205020404" pitchFamily="49" charset="0"/>
                <a:cs typeface="Courier New" panose="02070309020205020404" pitchFamily="49" charset="0"/>
              </a:rPr>
              <a:t>def</a:t>
            </a:r>
            <a:r>
              <a:rPr lang="pt-BR" sz="2000" b="1" i="1" dirty="0">
                <a:latin typeface="Courier New" panose="02070309020205020404" pitchFamily="49" charset="0"/>
                <a:cs typeface="Courier New" panose="02070309020205020404" pitchFamily="49" charset="0"/>
              </a:rPr>
              <a:t> func_name(p1, p2, ..., n1=v1, n2=v2, ...):</a:t>
            </a:r>
          </a:p>
          <a:p>
            <a:pPr marL="0" indent="0">
              <a:buNone/>
            </a:pPr>
            <a:r>
              <a:rPr lang="pt-BR" sz="2000" b="1" i="1" dirty="0">
                <a:latin typeface="Courier New" panose="02070309020205020404" pitchFamily="49" charset="0"/>
                <a:cs typeface="Courier New" panose="02070309020205020404" pitchFamily="49" charset="0"/>
              </a:rPr>
              <a:t>    stmt</a:t>
            </a:r>
          </a:p>
          <a:p>
            <a:pPr marL="0" indent="0">
              <a:buNone/>
            </a:pPr>
            <a:r>
              <a:rPr lang="pt-BR" sz="2000" b="1" i="1" dirty="0">
                <a:latin typeface="Courier New" panose="02070309020205020404" pitchFamily="49" charset="0"/>
                <a:cs typeface="Courier New" panose="02070309020205020404" pitchFamily="49" charset="0"/>
              </a:rPr>
              <a:t>    stmt</a:t>
            </a:r>
          </a:p>
          <a:p>
            <a:pPr marL="0" indent="0">
              <a:buNone/>
            </a:pPr>
            <a:r>
              <a:rPr lang="pt-BR" sz="2000" b="1" i="1" dirty="0">
                <a:latin typeface="Courier New" panose="02070309020205020404" pitchFamily="49" charset="0"/>
                <a:cs typeface="Courier New" panose="02070309020205020404" pitchFamily="49" charset="0"/>
              </a:rPr>
              <a:t>    </a:t>
            </a:r>
            <a:r>
              <a:rPr lang="pt-BR" sz="2000" b="1" i="1" dirty="0">
                <a:solidFill>
                  <a:srgbClr val="0070C0"/>
                </a:solidFill>
                <a:latin typeface="Courier New" panose="02070309020205020404" pitchFamily="49" charset="0"/>
                <a:cs typeface="Courier New" panose="02070309020205020404" pitchFamily="49" charset="0"/>
              </a:rPr>
              <a:t>return</a:t>
            </a:r>
            <a:r>
              <a:rPr lang="pt-BR" sz="2000" b="1" i="1" dirty="0">
                <a:latin typeface="Courier New" panose="02070309020205020404" pitchFamily="49" charset="0"/>
                <a:cs typeface="Courier New" panose="02070309020205020404" pitchFamily="49" charset="0"/>
              </a:rPr>
              <a:t> var </a:t>
            </a:r>
            <a:r>
              <a:rPr lang="pt-BR" sz="2000" b="1" i="1" dirty="0">
                <a:solidFill>
                  <a:srgbClr val="00B050"/>
                </a:solidFill>
                <a:latin typeface="Courier New" panose="02070309020205020404" pitchFamily="49" charset="0"/>
                <a:cs typeface="Courier New" panose="02070309020205020404" pitchFamily="49" charset="0"/>
              </a:rPr>
              <a:t># function ends here</a:t>
            </a:r>
          </a:p>
          <a:p>
            <a:pPr marL="0" indent="0">
              <a:buNone/>
            </a:pPr>
            <a:r>
              <a:rPr lang="pt-BR" sz="2000" b="1" i="1" dirty="0">
                <a:latin typeface="Courier New" panose="02070309020205020404" pitchFamily="49" charset="0"/>
                <a:cs typeface="Courier New" panose="02070309020205020404" pitchFamily="49" charset="0"/>
              </a:rPr>
              <a:t>    </a:t>
            </a:r>
            <a:r>
              <a:rPr lang="pt-BR" sz="2000" b="1" i="1" dirty="0">
                <a:solidFill>
                  <a:srgbClr val="00B050"/>
                </a:solidFill>
                <a:latin typeface="Courier New" panose="02070309020205020404" pitchFamily="49" charset="0"/>
                <a:cs typeface="Courier New" panose="02070309020205020404" pitchFamily="49" charset="0"/>
              </a:rPr>
              <a:t># anything here will be ignored</a:t>
            </a:r>
          </a:p>
          <a:p>
            <a:pPr marL="0" indent="0">
              <a:buNone/>
            </a:pPr>
            <a:r>
              <a:rPr lang="pt-BR" sz="2000" b="1" i="1" dirty="0">
                <a:latin typeface="Courier New" panose="02070309020205020404" pitchFamily="49" charset="0"/>
                <a:cs typeface="Courier New" panose="02070309020205020404" pitchFamily="49" charset="0"/>
              </a:rPr>
              <a:t>    ...</a:t>
            </a:r>
            <a:endParaRPr lang="en-AU" sz="2000" b="1" i="1"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84305B5E-6679-4E5A-849C-AB0C6949F861}"/>
              </a:ext>
            </a:extLst>
          </p:cNvPr>
          <p:cNvSpPr>
            <a:spLocks noGrp="1"/>
          </p:cNvSpPr>
          <p:nvPr>
            <p:ph type="dt" sz="half" idx="10"/>
          </p:nvPr>
        </p:nvSpPr>
        <p:spPr/>
        <p:txBody>
          <a:bodyPr/>
          <a:lstStyle/>
          <a:p>
            <a:pPr>
              <a:defRPr/>
            </a:pPr>
            <a:fld id="{3EDAC72C-6C39-4D81-BEE9-00995EBA50C7}" type="datetime1">
              <a:rPr lang="en-US" smtClean="0"/>
              <a:t>11/12/2020</a:t>
            </a:fld>
            <a:endParaRPr lang="en-US"/>
          </a:p>
        </p:txBody>
      </p:sp>
      <p:sp>
        <p:nvSpPr>
          <p:cNvPr id="5" name="Footer Placeholder 4">
            <a:extLst>
              <a:ext uri="{FF2B5EF4-FFF2-40B4-BE49-F238E27FC236}">
                <a16:creationId xmlns:a16="http://schemas.microsoft.com/office/drawing/2014/main" id="{07544625-39EF-4915-8CC9-A3981E9FC804}"/>
              </a:ext>
            </a:extLst>
          </p:cNvPr>
          <p:cNvSpPr>
            <a:spLocks noGrp="1"/>
          </p:cNvSpPr>
          <p:nvPr>
            <p:ph type="ftr" sz="quarter" idx="11"/>
          </p:nvPr>
        </p:nvSpPr>
        <p:spPr/>
        <p:txBody>
          <a:bodyPr/>
          <a:lstStyle/>
          <a:p>
            <a:pPr>
              <a:defRPr/>
            </a:pPr>
            <a:r>
              <a:rPr lang="en-US"/>
              <a:t>Copyright (c) John K. Ostlund</a:t>
            </a:r>
          </a:p>
        </p:txBody>
      </p:sp>
      <p:sp>
        <p:nvSpPr>
          <p:cNvPr id="6" name="Slide Number Placeholder 5">
            <a:extLst>
              <a:ext uri="{FF2B5EF4-FFF2-40B4-BE49-F238E27FC236}">
                <a16:creationId xmlns:a16="http://schemas.microsoft.com/office/drawing/2014/main" id="{1A722609-B229-40C7-9ED1-CD9FA1A3D199}"/>
              </a:ext>
            </a:extLst>
          </p:cNvPr>
          <p:cNvSpPr>
            <a:spLocks noGrp="1"/>
          </p:cNvSpPr>
          <p:nvPr>
            <p:ph type="sldNum" sz="quarter" idx="12"/>
          </p:nvPr>
        </p:nvSpPr>
        <p:spPr/>
        <p:txBody>
          <a:bodyPr/>
          <a:lstStyle/>
          <a:p>
            <a:pPr>
              <a:defRPr/>
            </a:pPr>
            <a:fld id="{9E9676BE-5AF2-4172-BD19-31A2F83EF2EB}" type="slidenum">
              <a:rPr lang="en-US" smtClean="0"/>
              <a:pPr>
                <a:defRPr/>
              </a:pPr>
              <a:t>25</a:t>
            </a:fld>
            <a:endParaRPr lang="en-US"/>
          </a:p>
        </p:txBody>
      </p:sp>
    </p:spTree>
    <p:extLst>
      <p:ext uri="{BB962C8B-B14F-4D97-AF65-F5344CB8AC3E}">
        <p14:creationId xmlns:p14="http://schemas.microsoft.com/office/powerpoint/2010/main" val="2362000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A889-93CF-4E5E-9030-12220A11CBF2}"/>
              </a:ext>
            </a:extLst>
          </p:cNvPr>
          <p:cNvSpPr>
            <a:spLocks noGrp="1"/>
          </p:cNvSpPr>
          <p:nvPr>
            <p:ph type="title"/>
          </p:nvPr>
        </p:nvSpPr>
        <p:spPr/>
        <p:txBody>
          <a:bodyPr/>
          <a:lstStyle/>
          <a:p>
            <a:r>
              <a:rPr lang="en-US" altLang="en-US" dirty="0"/>
              <a:t>Defining and Calling Functions</a:t>
            </a:r>
            <a:endParaRPr lang="en-AU" dirty="0"/>
          </a:p>
        </p:txBody>
      </p:sp>
      <p:sp>
        <p:nvSpPr>
          <p:cNvPr id="3" name="Content Placeholder 2">
            <a:extLst>
              <a:ext uri="{FF2B5EF4-FFF2-40B4-BE49-F238E27FC236}">
                <a16:creationId xmlns:a16="http://schemas.microsoft.com/office/drawing/2014/main" id="{D0CFFFF4-DDE4-4882-96CA-6675576280CD}"/>
              </a:ext>
            </a:extLst>
          </p:cNvPr>
          <p:cNvSpPr>
            <a:spLocks noGrp="1"/>
          </p:cNvSpPr>
          <p:nvPr>
            <p:ph idx="1"/>
          </p:nvPr>
        </p:nvSpPr>
        <p:spPr>
          <a:xfrm>
            <a:off x="1549400" y="2017712"/>
            <a:ext cx="8929688" cy="4306887"/>
          </a:xfrm>
        </p:spPr>
        <p:txBody>
          <a:bodyPr/>
          <a:lstStyle/>
          <a:p>
            <a:pPr eaLnBrk="1" hangingPunct="1"/>
            <a:r>
              <a:rPr lang="en-US" altLang="en-US" sz="2800" dirty="0"/>
              <a:t>Examples:</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def </a:t>
            </a:r>
            <a:r>
              <a:rPr lang="en-US" altLang="en-US" sz="2000" b="1" dirty="0" err="1">
                <a:latin typeface="Courier New" panose="02070309020205020404" pitchFamily="49" charset="0"/>
                <a:cs typeface="Courier New" panose="02070309020205020404" pitchFamily="49" charset="0"/>
              </a:rPr>
              <a:t>hello_function</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print("Hello world! I’m a function.")</a:t>
            </a:r>
          </a:p>
          <a:p>
            <a:pPr marL="0" indent="0" eaLnBrk="1" hangingPunct="1">
              <a:spcBef>
                <a:spcPts val="0"/>
              </a:spcBef>
              <a:buNone/>
            </a:pP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def </a:t>
            </a:r>
            <a:r>
              <a:rPr lang="en-US" altLang="en-US" sz="2000" b="1" dirty="0" err="1">
                <a:latin typeface="Courier New" panose="02070309020205020404" pitchFamily="49" charset="0"/>
                <a:cs typeface="Courier New" panose="02070309020205020404" pitchFamily="49" charset="0"/>
              </a:rPr>
              <a:t>ret_pow</a:t>
            </a:r>
            <a:r>
              <a:rPr lang="en-US" altLang="en-US" sz="2000" b="1" dirty="0">
                <a:latin typeface="Courier New" panose="02070309020205020404" pitchFamily="49" charset="0"/>
                <a:cs typeface="Courier New" panose="02070309020205020404" pitchFamily="49" charset="0"/>
              </a:rPr>
              <a:t>(x, y=2):</a:t>
            </a:r>
          </a:p>
          <a:p>
            <a:pPr marL="0" indent="0" eaLnBrk="1" hangingPunct="1">
              <a:spcBef>
                <a:spcPts val="0"/>
              </a:spcBef>
              <a:buNone/>
            </a:pPr>
            <a:r>
              <a:rPr lang="en-US" altLang="en-US" sz="2000" b="1" i="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return x ** y   </a:t>
            </a:r>
            <a:r>
              <a:rPr lang="en-US" altLang="en-US" sz="2000" dirty="0">
                <a:latin typeface="Courier New" panose="02070309020205020404" pitchFamily="49" charset="0"/>
                <a:cs typeface="Courier New" panose="02070309020205020404" pitchFamily="49" charset="0"/>
              </a:rPr>
              <a:t># x squared by default</a:t>
            </a:r>
          </a:p>
          <a:p>
            <a:pPr marL="0" indent="0" eaLnBrk="1" hangingPunct="1">
              <a:spcBef>
                <a:spcPts val="0"/>
              </a:spcBef>
              <a:buNone/>
            </a:pPr>
            <a:endParaRPr lang="en-US" altLang="en-US" sz="800" dirty="0">
              <a:latin typeface="Courier New" panose="02070309020205020404" pitchFamily="49" charset="0"/>
              <a:cs typeface="Courier New" panose="02070309020205020404" pitchFamily="49" charset="0"/>
            </a:endParaRPr>
          </a:p>
          <a:p>
            <a:pPr eaLnBrk="1" hangingPunct="1"/>
            <a:r>
              <a:rPr lang="en-US" altLang="en-US" sz="2400" dirty="0"/>
              <a:t>Example calls of </a:t>
            </a:r>
            <a:r>
              <a:rPr lang="en-US" altLang="en-US" sz="2400" b="1" dirty="0" err="1"/>
              <a:t>ret_pow</a:t>
            </a:r>
            <a:r>
              <a:rPr lang="en-US" altLang="en-US" sz="2400" dirty="0"/>
              <a:t>:</a:t>
            </a:r>
            <a:endParaRPr lang="en-US" altLang="en-US" sz="700" b="1" dirty="0">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7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j = </a:t>
            </a:r>
            <a:r>
              <a:rPr lang="en-US" altLang="en-US" sz="1800" b="1" dirty="0" err="1">
                <a:latin typeface="Courier New" panose="02070309020205020404" pitchFamily="49" charset="0"/>
                <a:cs typeface="Courier New" panose="02070309020205020404" pitchFamily="49" charset="0"/>
              </a:rPr>
              <a:t>ret_pow</a:t>
            </a:r>
            <a:r>
              <a:rPr lang="en-US" altLang="en-US" sz="1800" b="1" dirty="0">
                <a:latin typeface="Courier New" panose="02070309020205020404" pitchFamily="49" charset="0"/>
                <a:cs typeface="Courier New" panose="02070309020205020404" pitchFamily="49" charset="0"/>
              </a:rPr>
              <a:t>(5)        </a:t>
            </a:r>
            <a:r>
              <a:rPr lang="en-US" altLang="en-US" sz="1800" dirty="0">
                <a:latin typeface="Courier New" panose="02070309020205020404" pitchFamily="49" charset="0"/>
                <a:cs typeface="Courier New" panose="02070309020205020404" pitchFamily="49" charset="0"/>
              </a:rPr>
              <a:t># j gets 5 ** 2 =&gt; 25</a:t>
            </a:r>
          </a:p>
          <a:p>
            <a:pPr marL="0" indent="0" eaLnBrk="1" hangingPunct="1">
              <a:spcBef>
                <a:spcPts val="0"/>
              </a:spcBef>
              <a:buNone/>
            </a:pPr>
            <a:endParaRPr lang="en-US" altLang="en-US" sz="7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j = </a:t>
            </a:r>
            <a:r>
              <a:rPr lang="en-US" altLang="en-US" sz="1800" b="1" dirty="0" err="1">
                <a:latin typeface="Courier New" panose="02070309020205020404" pitchFamily="49" charset="0"/>
                <a:cs typeface="Courier New" panose="02070309020205020404" pitchFamily="49" charset="0"/>
              </a:rPr>
              <a:t>ret_pow</a:t>
            </a:r>
            <a:r>
              <a:rPr lang="en-US" altLang="en-US" sz="1800" b="1" dirty="0">
                <a:latin typeface="Courier New" panose="02070309020205020404" pitchFamily="49" charset="0"/>
                <a:cs typeface="Courier New" panose="02070309020205020404" pitchFamily="49" charset="0"/>
              </a:rPr>
              <a:t>(x=-7)     </a:t>
            </a:r>
            <a:r>
              <a:rPr lang="en-US" altLang="en-US" sz="1800" dirty="0">
                <a:latin typeface="Courier New" panose="02070309020205020404" pitchFamily="49" charset="0"/>
                <a:cs typeface="Courier New" panose="02070309020205020404" pitchFamily="49" charset="0"/>
              </a:rPr>
              <a:t># j gets (-7) ** 2 =&gt; 49</a:t>
            </a:r>
          </a:p>
          <a:p>
            <a:pPr marL="0" indent="0" eaLnBrk="1" hangingPunct="1">
              <a:spcBef>
                <a:spcPts val="0"/>
              </a:spcBef>
              <a:buNone/>
            </a:pPr>
            <a:endParaRPr lang="en-US" altLang="en-US" sz="7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j = </a:t>
            </a:r>
            <a:r>
              <a:rPr lang="en-US" altLang="en-US" sz="1800" b="1" dirty="0" err="1">
                <a:latin typeface="Courier New" panose="02070309020205020404" pitchFamily="49" charset="0"/>
                <a:cs typeface="Courier New" panose="02070309020205020404" pitchFamily="49" charset="0"/>
              </a:rPr>
              <a:t>ret_pow</a:t>
            </a:r>
            <a:r>
              <a:rPr lang="en-US" altLang="en-US" sz="1800" b="1" dirty="0">
                <a:latin typeface="Courier New" panose="02070309020205020404" pitchFamily="49" charset="0"/>
                <a:cs typeface="Courier New" panose="02070309020205020404" pitchFamily="49" charset="0"/>
              </a:rPr>
              <a:t>(5, 3)     </a:t>
            </a:r>
            <a:r>
              <a:rPr lang="en-US" altLang="en-US" sz="1800" dirty="0">
                <a:latin typeface="Courier New" panose="02070309020205020404" pitchFamily="49" charset="0"/>
                <a:cs typeface="Courier New" panose="02070309020205020404" pitchFamily="49" charset="0"/>
              </a:rPr>
              <a:t># j gets 5 ** 3 =&gt; 125</a:t>
            </a:r>
          </a:p>
          <a:p>
            <a:pPr marL="0" indent="0" eaLnBrk="1" hangingPunct="1">
              <a:spcBef>
                <a:spcPts val="0"/>
              </a:spcBef>
              <a:buNone/>
            </a:pPr>
            <a:endParaRPr lang="en-US" altLang="en-US" sz="7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j = </a:t>
            </a:r>
            <a:r>
              <a:rPr lang="en-US" altLang="en-US" sz="1800" b="1" dirty="0" err="1">
                <a:latin typeface="Courier New" panose="02070309020205020404" pitchFamily="49" charset="0"/>
                <a:cs typeface="Courier New" panose="02070309020205020404" pitchFamily="49" charset="0"/>
              </a:rPr>
              <a:t>ret_pow</a:t>
            </a:r>
            <a:r>
              <a:rPr lang="en-US" altLang="en-US" sz="1800" b="1" dirty="0">
                <a:latin typeface="Courier New" panose="02070309020205020404" pitchFamily="49" charset="0"/>
                <a:cs typeface="Courier New" panose="02070309020205020404" pitchFamily="49" charset="0"/>
              </a:rPr>
              <a:t>(y=4, 5)   </a:t>
            </a:r>
            <a:r>
              <a:rPr lang="en-US" altLang="en-US" sz="1800" dirty="0">
                <a:latin typeface="Courier New" panose="02070309020205020404" pitchFamily="49" charset="0"/>
                <a:cs typeface="Courier New" panose="02070309020205020404" pitchFamily="49" charset="0"/>
              </a:rPr>
              <a:t># error: 5 out of position</a:t>
            </a:r>
          </a:p>
          <a:p>
            <a:endParaRPr lang="en-AU" dirty="0"/>
          </a:p>
        </p:txBody>
      </p:sp>
      <p:sp>
        <p:nvSpPr>
          <p:cNvPr id="6" name="Slide Number Placeholder 5">
            <a:extLst>
              <a:ext uri="{FF2B5EF4-FFF2-40B4-BE49-F238E27FC236}">
                <a16:creationId xmlns:a16="http://schemas.microsoft.com/office/drawing/2014/main" id="{7122BA7A-4A96-4624-A791-CEB5E9C20AAE}"/>
              </a:ext>
            </a:extLst>
          </p:cNvPr>
          <p:cNvSpPr>
            <a:spLocks noGrp="1"/>
          </p:cNvSpPr>
          <p:nvPr>
            <p:ph type="sldNum" sz="quarter" idx="12"/>
          </p:nvPr>
        </p:nvSpPr>
        <p:spPr/>
        <p:txBody>
          <a:bodyPr/>
          <a:lstStyle/>
          <a:p>
            <a:pPr>
              <a:defRPr/>
            </a:pPr>
            <a:fld id="{9E9676BE-5AF2-4172-BD19-31A2F83EF2EB}" type="slidenum">
              <a:rPr lang="en-US" smtClean="0"/>
              <a:pPr>
                <a:defRPr/>
              </a:pPr>
              <a:t>26</a:t>
            </a:fld>
            <a:endParaRPr lang="en-US"/>
          </a:p>
        </p:txBody>
      </p:sp>
    </p:spTree>
    <p:extLst>
      <p:ext uri="{BB962C8B-B14F-4D97-AF65-F5344CB8AC3E}">
        <p14:creationId xmlns:p14="http://schemas.microsoft.com/office/powerpoint/2010/main" val="1788707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CE4A-B958-4F1D-9740-267A980E2729}"/>
              </a:ext>
            </a:extLst>
          </p:cNvPr>
          <p:cNvSpPr>
            <a:spLocks noGrp="1"/>
          </p:cNvSpPr>
          <p:nvPr>
            <p:ph type="title"/>
          </p:nvPr>
        </p:nvSpPr>
        <p:spPr/>
        <p:txBody>
          <a:bodyPr/>
          <a:lstStyle/>
          <a:p>
            <a:r>
              <a:rPr lang="en-AU" dirty="0"/>
              <a:t>Defining and Calling Functions</a:t>
            </a:r>
          </a:p>
        </p:txBody>
      </p:sp>
      <p:sp>
        <p:nvSpPr>
          <p:cNvPr id="3" name="Content Placeholder 2">
            <a:extLst>
              <a:ext uri="{FF2B5EF4-FFF2-40B4-BE49-F238E27FC236}">
                <a16:creationId xmlns:a16="http://schemas.microsoft.com/office/drawing/2014/main" id="{A7AF1C63-9A17-4B98-ADFF-313E1D436E3F}"/>
              </a:ext>
            </a:extLst>
          </p:cNvPr>
          <p:cNvSpPr>
            <a:spLocks noGrp="1"/>
          </p:cNvSpPr>
          <p:nvPr>
            <p:ph idx="1"/>
          </p:nvPr>
        </p:nvSpPr>
        <p:spPr>
          <a:xfrm>
            <a:off x="1066800" y="2017713"/>
            <a:ext cx="9412288" cy="4114800"/>
          </a:xfrm>
        </p:spPr>
        <p:txBody>
          <a:bodyPr/>
          <a:lstStyle/>
          <a:p>
            <a:r>
              <a:rPr lang="en-AU" sz="2400" dirty="0"/>
              <a:t>Functions in Python, unlike in many other languages, </a:t>
            </a:r>
            <a:r>
              <a:rPr lang="en-AU" sz="2400" b="1" dirty="0"/>
              <a:t>do not declare whether anything is returned</a:t>
            </a:r>
            <a:endParaRPr lang="en-AU" sz="2400" dirty="0"/>
          </a:p>
          <a:p>
            <a:pPr lvl="1"/>
            <a:r>
              <a:rPr lang="en-AU" sz="2000" dirty="0"/>
              <a:t>You don’t even have to declare what type of variable/object is going to be returned</a:t>
            </a:r>
          </a:p>
          <a:p>
            <a:pPr lvl="1"/>
            <a:r>
              <a:rPr lang="en-AU" sz="2000" dirty="0"/>
              <a:t>So, not only do you not know (without looking through the code) what a function returns, you don’t know by the method signature whether to expect a function to return anything or not</a:t>
            </a:r>
          </a:p>
          <a:p>
            <a:r>
              <a:rPr lang="en-AU" sz="2200" dirty="0"/>
              <a:t>As of Python 3.5, there is a way now to specify input and return types of functions using a feature called </a:t>
            </a:r>
            <a:r>
              <a:rPr lang="en-AU" sz="2200" i="1" dirty="0"/>
              <a:t>type hinting</a:t>
            </a:r>
          </a:p>
          <a:p>
            <a:pPr lvl="1"/>
            <a:r>
              <a:rPr lang="en-AU" sz="1800" b="1" dirty="0"/>
              <a:t>This is outside of the scope of this course</a:t>
            </a:r>
            <a:r>
              <a:rPr lang="en-AU" sz="1800" dirty="0"/>
              <a:t>… just know that </a:t>
            </a:r>
            <a:r>
              <a:rPr lang="en-AU" sz="1800" i="1" dirty="0"/>
              <a:t>type hinting </a:t>
            </a:r>
            <a:r>
              <a:rPr lang="en-AU" sz="1800" dirty="0"/>
              <a:t>exists, is optional, and is compatible with older versions of Python</a:t>
            </a:r>
          </a:p>
          <a:p>
            <a:endParaRPr lang="en-AU" dirty="0"/>
          </a:p>
        </p:txBody>
      </p:sp>
      <p:sp>
        <p:nvSpPr>
          <p:cNvPr id="4" name="Date Placeholder 3">
            <a:extLst>
              <a:ext uri="{FF2B5EF4-FFF2-40B4-BE49-F238E27FC236}">
                <a16:creationId xmlns:a16="http://schemas.microsoft.com/office/drawing/2014/main" id="{03832A41-A0AB-4297-B49F-E420DE297E53}"/>
              </a:ext>
            </a:extLst>
          </p:cNvPr>
          <p:cNvSpPr>
            <a:spLocks noGrp="1"/>
          </p:cNvSpPr>
          <p:nvPr>
            <p:ph type="dt" sz="half" idx="10"/>
          </p:nvPr>
        </p:nvSpPr>
        <p:spPr/>
        <p:txBody>
          <a:bodyPr/>
          <a:lstStyle/>
          <a:p>
            <a:pPr>
              <a:defRPr/>
            </a:pPr>
            <a:fld id="{3EDAC72C-6C39-4D81-BEE9-00995EBA50C7}" type="datetime1">
              <a:rPr lang="en-US" smtClean="0"/>
              <a:t>11/12/2020</a:t>
            </a:fld>
            <a:endParaRPr lang="en-US"/>
          </a:p>
        </p:txBody>
      </p:sp>
      <p:sp>
        <p:nvSpPr>
          <p:cNvPr id="5" name="Footer Placeholder 4">
            <a:extLst>
              <a:ext uri="{FF2B5EF4-FFF2-40B4-BE49-F238E27FC236}">
                <a16:creationId xmlns:a16="http://schemas.microsoft.com/office/drawing/2014/main" id="{FFEB8D7C-75E1-44F6-8C6A-C18D51937D82}"/>
              </a:ext>
            </a:extLst>
          </p:cNvPr>
          <p:cNvSpPr>
            <a:spLocks noGrp="1"/>
          </p:cNvSpPr>
          <p:nvPr>
            <p:ph type="ftr" sz="quarter" idx="11"/>
          </p:nvPr>
        </p:nvSpPr>
        <p:spPr/>
        <p:txBody>
          <a:bodyPr/>
          <a:lstStyle/>
          <a:p>
            <a:pPr>
              <a:defRPr/>
            </a:pPr>
            <a:r>
              <a:rPr lang="en-US"/>
              <a:t>Copyright (c) John K. Ostlund</a:t>
            </a:r>
          </a:p>
        </p:txBody>
      </p:sp>
      <p:sp>
        <p:nvSpPr>
          <p:cNvPr id="6" name="Slide Number Placeholder 5">
            <a:extLst>
              <a:ext uri="{FF2B5EF4-FFF2-40B4-BE49-F238E27FC236}">
                <a16:creationId xmlns:a16="http://schemas.microsoft.com/office/drawing/2014/main" id="{952B89D4-283D-4600-B36C-F56C5B90A4AE}"/>
              </a:ext>
            </a:extLst>
          </p:cNvPr>
          <p:cNvSpPr>
            <a:spLocks noGrp="1"/>
          </p:cNvSpPr>
          <p:nvPr>
            <p:ph type="sldNum" sz="quarter" idx="12"/>
          </p:nvPr>
        </p:nvSpPr>
        <p:spPr/>
        <p:txBody>
          <a:bodyPr/>
          <a:lstStyle/>
          <a:p>
            <a:pPr>
              <a:defRPr/>
            </a:pPr>
            <a:fld id="{9E9676BE-5AF2-4172-BD19-31A2F83EF2EB}" type="slidenum">
              <a:rPr lang="en-US" smtClean="0"/>
              <a:pPr>
                <a:defRPr/>
              </a:pPr>
              <a:t>27</a:t>
            </a:fld>
            <a:endParaRPr lang="en-US" dirty="0"/>
          </a:p>
        </p:txBody>
      </p:sp>
    </p:spTree>
    <p:extLst>
      <p:ext uri="{BB962C8B-B14F-4D97-AF65-F5344CB8AC3E}">
        <p14:creationId xmlns:p14="http://schemas.microsoft.com/office/powerpoint/2010/main" val="18087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4B44-F595-4B03-B3E9-2C48650C38C0}"/>
              </a:ext>
            </a:extLst>
          </p:cNvPr>
          <p:cNvSpPr>
            <a:spLocks noGrp="1"/>
          </p:cNvSpPr>
          <p:nvPr>
            <p:ph type="title"/>
          </p:nvPr>
        </p:nvSpPr>
        <p:spPr/>
        <p:txBody>
          <a:bodyPr/>
          <a:lstStyle/>
          <a:p>
            <a:r>
              <a:rPr lang="en-AU" dirty="0"/>
              <a:t>Variadic Functions</a:t>
            </a:r>
          </a:p>
        </p:txBody>
      </p:sp>
      <p:sp>
        <p:nvSpPr>
          <p:cNvPr id="3" name="Content Placeholder 2">
            <a:extLst>
              <a:ext uri="{FF2B5EF4-FFF2-40B4-BE49-F238E27FC236}">
                <a16:creationId xmlns:a16="http://schemas.microsoft.com/office/drawing/2014/main" id="{81B37106-1BD7-49E0-9887-AA8E669048A7}"/>
              </a:ext>
            </a:extLst>
          </p:cNvPr>
          <p:cNvSpPr>
            <a:spLocks noGrp="1"/>
          </p:cNvSpPr>
          <p:nvPr>
            <p:ph idx="1"/>
          </p:nvPr>
        </p:nvSpPr>
        <p:spPr>
          <a:xfrm>
            <a:off x="990600" y="2017713"/>
            <a:ext cx="9488488" cy="4114800"/>
          </a:xfrm>
        </p:spPr>
        <p:txBody>
          <a:bodyPr/>
          <a:lstStyle/>
          <a:p>
            <a:r>
              <a:rPr lang="en-AU" sz="2400" dirty="0"/>
              <a:t>What if you don’t know how many arguments a user will send?</a:t>
            </a:r>
          </a:p>
          <a:p>
            <a:r>
              <a:rPr lang="en-AU" sz="2400" dirty="0"/>
              <a:t>The special syntax *</a:t>
            </a:r>
            <a:r>
              <a:rPr lang="en-AU" sz="2400" i="1" dirty="0"/>
              <a:t> </a:t>
            </a:r>
            <a:r>
              <a:rPr lang="en-AU" sz="2400" dirty="0"/>
              <a:t>in function definitions in Python is used to pass a variable number of arguments</a:t>
            </a:r>
          </a:p>
          <a:p>
            <a:pPr lvl="1"/>
            <a:r>
              <a:rPr lang="en-AU" sz="2000" dirty="0"/>
              <a:t>By convention, * is often used with the word </a:t>
            </a:r>
            <a:r>
              <a:rPr lang="en-AU" sz="2000" i="1" dirty="0" err="1"/>
              <a:t>args</a:t>
            </a:r>
            <a:endParaRPr lang="en-AU" sz="2000" i="1" dirty="0"/>
          </a:p>
          <a:p>
            <a:pPr lvl="1"/>
            <a:r>
              <a:rPr lang="en-AU" sz="2000" dirty="0"/>
              <a:t>Basically, </a:t>
            </a:r>
            <a:r>
              <a:rPr lang="en-AU" sz="2000" i="1" dirty="0"/>
              <a:t>*</a:t>
            </a:r>
            <a:r>
              <a:rPr lang="en-AU" sz="2000" i="1" dirty="0" err="1"/>
              <a:t>args</a:t>
            </a:r>
            <a:r>
              <a:rPr lang="en-AU" sz="2000" i="1" dirty="0"/>
              <a:t> </a:t>
            </a:r>
            <a:r>
              <a:rPr lang="en-AU" sz="2000" dirty="0"/>
              <a:t>allows you to take in more arguments than the number of formal arguments that you previously defined</a:t>
            </a:r>
          </a:p>
          <a:p>
            <a:r>
              <a:rPr lang="en-AU" sz="2400" i="1" dirty="0"/>
              <a:t>*</a:t>
            </a:r>
            <a:r>
              <a:rPr lang="en-AU" sz="2400" i="1" dirty="0" err="1"/>
              <a:t>args</a:t>
            </a:r>
            <a:r>
              <a:rPr lang="en-AU" sz="2400" i="1" dirty="0"/>
              <a:t> </a:t>
            </a:r>
            <a:r>
              <a:rPr lang="en-AU" sz="2400" dirty="0"/>
              <a:t>becomes an </a:t>
            </a:r>
            <a:r>
              <a:rPr lang="en-AU" sz="2400" dirty="0" err="1"/>
              <a:t>iterable</a:t>
            </a:r>
            <a:r>
              <a:rPr lang="en-AU" sz="2400" dirty="0"/>
              <a:t> meaning that you can do things like iterate over it</a:t>
            </a:r>
          </a:p>
        </p:txBody>
      </p:sp>
      <p:sp>
        <p:nvSpPr>
          <p:cNvPr id="4" name="Date Placeholder 3">
            <a:extLst>
              <a:ext uri="{FF2B5EF4-FFF2-40B4-BE49-F238E27FC236}">
                <a16:creationId xmlns:a16="http://schemas.microsoft.com/office/drawing/2014/main" id="{045A522B-5DB7-47E3-B7BB-22737542EED3}"/>
              </a:ext>
            </a:extLst>
          </p:cNvPr>
          <p:cNvSpPr>
            <a:spLocks noGrp="1"/>
          </p:cNvSpPr>
          <p:nvPr>
            <p:ph type="dt" sz="half" idx="10"/>
          </p:nvPr>
        </p:nvSpPr>
        <p:spPr/>
        <p:txBody>
          <a:bodyPr/>
          <a:lstStyle/>
          <a:p>
            <a:pPr>
              <a:defRPr/>
            </a:pPr>
            <a:fld id="{3EDAC72C-6C39-4D81-BEE9-00995EBA50C7}" type="datetime1">
              <a:rPr lang="en-US" smtClean="0"/>
              <a:t>11/12/2020</a:t>
            </a:fld>
            <a:endParaRPr lang="en-US"/>
          </a:p>
        </p:txBody>
      </p:sp>
      <p:sp>
        <p:nvSpPr>
          <p:cNvPr id="5" name="Footer Placeholder 4">
            <a:extLst>
              <a:ext uri="{FF2B5EF4-FFF2-40B4-BE49-F238E27FC236}">
                <a16:creationId xmlns:a16="http://schemas.microsoft.com/office/drawing/2014/main" id="{111906EC-8FFA-4055-9504-B085FD8C7C12}"/>
              </a:ext>
            </a:extLst>
          </p:cNvPr>
          <p:cNvSpPr>
            <a:spLocks noGrp="1"/>
          </p:cNvSpPr>
          <p:nvPr>
            <p:ph type="ftr" sz="quarter" idx="11"/>
          </p:nvPr>
        </p:nvSpPr>
        <p:spPr/>
        <p:txBody>
          <a:bodyPr/>
          <a:lstStyle/>
          <a:p>
            <a:pPr>
              <a:defRPr/>
            </a:pPr>
            <a:r>
              <a:rPr lang="en-US"/>
              <a:t>Copyright (c) John K. Ostlund</a:t>
            </a:r>
          </a:p>
        </p:txBody>
      </p:sp>
      <p:sp>
        <p:nvSpPr>
          <p:cNvPr id="6" name="Slide Number Placeholder 5">
            <a:extLst>
              <a:ext uri="{FF2B5EF4-FFF2-40B4-BE49-F238E27FC236}">
                <a16:creationId xmlns:a16="http://schemas.microsoft.com/office/drawing/2014/main" id="{39CFD1B1-E62F-4971-81FF-EAF8C73860F5}"/>
              </a:ext>
            </a:extLst>
          </p:cNvPr>
          <p:cNvSpPr>
            <a:spLocks noGrp="1"/>
          </p:cNvSpPr>
          <p:nvPr>
            <p:ph type="sldNum" sz="quarter" idx="12"/>
          </p:nvPr>
        </p:nvSpPr>
        <p:spPr/>
        <p:txBody>
          <a:bodyPr/>
          <a:lstStyle/>
          <a:p>
            <a:pPr>
              <a:defRPr/>
            </a:pPr>
            <a:fld id="{9E9676BE-5AF2-4172-BD19-31A2F83EF2EB}" type="slidenum">
              <a:rPr lang="en-US" smtClean="0"/>
              <a:pPr>
                <a:defRPr/>
              </a:pPr>
              <a:t>28</a:t>
            </a:fld>
            <a:endParaRPr lang="en-US"/>
          </a:p>
        </p:txBody>
      </p:sp>
    </p:spTree>
    <p:extLst>
      <p:ext uri="{BB962C8B-B14F-4D97-AF65-F5344CB8AC3E}">
        <p14:creationId xmlns:p14="http://schemas.microsoft.com/office/powerpoint/2010/main" val="3408918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CF15-9338-443A-B78F-83A344596AC2}"/>
              </a:ext>
            </a:extLst>
          </p:cNvPr>
          <p:cNvSpPr>
            <a:spLocks noGrp="1"/>
          </p:cNvSpPr>
          <p:nvPr>
            <p:ph type="title"/>
          </p:nvPr>
        </p:nvSpPr>
        <p:spPr/>
        <p:txBody>
          <a:bodyPr/>
          <a:lstStyle/>
          <a:p>
            <a:r>
              <a:rPr lang="en-AU" dirty="0"/>
              <a:t>Variadic Functions E.g.</a:t>
            </a:r>
          </a:p>
        </p:txBody>
      </p:sp>
      <p:sp>
        <p:nvSpPr>
          <p:cNvPr id="3" name="Content Placeholder 2">
            <a:extLst>
              <a:ext uri="{FF2B5EF4-FFF2-40B4-BE49-F238E27FC236}">
                <a16:creationId xmlns:a16="http://schemas.microsoft.com/office/drawing/2014/main" id="{48DFC49F-F3DF-4158-928A-9093B38AB755}"/>
              </a:ext>
            </a:extLst>
          </p:cNvPr>
          <p:cNvSpPr>
            <a:spLocks noGrp="1"/>
          </p:cNvSpPr>
          <p:nvPr>
            <p:ph idx="1"/>
          </p:nvPr>
        </p:nvSpPr>
        <p:spPr>
          <a:xfrm>
            <a:off x="1219200" y="2017713"/>
            <a:ext cx="9259888" cy="4114800"/>
          </a:xfrm>
        </p:spPr>
        <p:txBody>
          <a:bodyPr/>
          <a:lstStyle/>
          <a:p>
            <a:r>
              <a:rPr lang="en-AU" sz="2400" dirty="0"/>
              <a:t>We want to make a print function that takes any number of arguments and prints them one by one</a:t>
            </a:r>
          </a:p>
          <a:p>
            <a:pPr lvl="1"/>
            <a:r>
              <a:rPr lang="en-AU" sz="2000" dirty="0"/>
              <a:t>This can be done using *</a:t>
            </a:r>
            <a:r>
              <a:rPr lang="en-AU" sz="2000" dirty="0" err="1"/>
              <a:t>args</a:t>
            </a:r>
            <a:r>
              <a:rPr lang="en-AU" sz="2000" dirty="0"/>
              <a:t>.</a:t>
            </a:r>
          </a:p>
          <a:p>
            <a:pPr marL="0" indent="0">
              <a:buNone/>
            </a:pPr>
            <a:endParaRPr lang="en-AU" sz="1800" b="1" dirty="0">
              <a:latin typeface="Courier New" panose="02070309020205020404" pitchFamily="49" charset="0"/>
              <a:cs typeface="Courier New" panose="02070309020205020404" pitchFamily="49" charset="0"/>
            </a:endParaRPr>
          </a:p>
          <a:p>
            <a:pPr marL="0" indent="0">
              <a:buNone/>
            </a:pPr>
            <a:r>
              <a:rPr lang="en-AU" sz="1800" b="1" dirty="0">
                <a:solidFill>
                  <a:srgbClr val="0070C0"/>
                </a:solidFill>
                <a:latin typeface="Courier New" panose="02070309020205020404" pitchFamily="49" charset="0"/>
                <a:cs typeface="Courier New" panose="02070309020205020404" pitchFamily="49" charset="0"/>
              </a:rPr>
              <a:t>def </a:t>
            </a:r>
            <a:r>
              <a:rPr lang="en-AU" sz="1800" b="1" dirty="0" err="1">
                <a:solidFill>
                  <a:srgbClr val="0070C0"/>
                </a:solidFill>
                <a:latin typeface="Courier New" panose="02070309020205020404" pitchFamily="49" charset="0"/>
                <a:cs typeface="Courier New" panose="02070309020205020404" pitchFamily="49" charset="0"/>
              </a:rPr>
              <a:t>printArgs</a:t>
            </a:r>
            <a:r>
              <a:rPr lang="en-AU" sz="1800" b="1" dirty="0">
                <a:solidFill>
                  <a:srgbClr val="0070C0"/>
                </a:solidFill>
                <a:latin typeface="Courier New" panose="02070309020205020404" pitchFamily="49" charset="0"/>
                <a:cs typeface="Courier New" panose="02070309020205020404" pitchFamily="49" charset="0"/>
              </a:rPr>
              <a:t>(*</a:t>
            </a:r>
            <a:r>
              <a:rPr lang="en-AU" sz="1800" b="1" dirty="0" err="1">
                <a:solidFill>
                  <a:srgbClr val="0070C0"/>
                </a:solidFill>
                <a:latin typeface="Courier New" panose="02070309020205020404" pitchFamily="49" charset="0"/>
                <a:cs typeface="Courier New" panose="02070309020205020404" pitchFamily="49" charset="0"/>
              </a:rPr>
              <a:t>args</a:t>
            </a:r>
            <a:r>
              <a:rPr lang="en-AU" sz="1800" b="1" dirty="0">
                <a:solidFill>
                  <a:srgbClr val="0070C0"/>
                </a:solidFill>
                <a:latin typeface="Courier New" panose="02070309020205020404" pitchFamily="49" charset="0"/>
                <a:cs typeface="Courier New" panose="02070309020205020404" pitchFamily="49" charset="0"/>
              </a:rPr>
              <a:t>):  </a:t>
            </a:r>
          </a:p>
          <a:p>
            <a:pPr marL="0" indent="0">
              <a:buNone/>
            </a:pPr>
            <a:r>
              <a:rPr lang="en-AU" sz="1800" b="1" dirty="0">
                <a:solidFill>
                  <a:srgbClr val="0070C0"/>
                </a:solidFill>
                <a:latin typeface="Courier New" panose="02070309020205020404" pitchFamily="49" charset="0"/>
                <a:cs typeface="Courier New" panose="02070309020205020404" pitchFamily="49" charset="0"/>
              </a:rPr>
              <a:t>    for </a:t>
            </a:r>
            <a:r>
              <a:rPr lang="en-AU" sz="1800" b="1" dirty="0" err="1">
                <a:solidFill>
                  <a:srgbClr val="0070C0"/>
                </a:solidFill>
                <a:latin typeface="Courier New" panose="02070309020205020404" pitchFamily="49" charset="0"/>
                <a:cs typeface="Courier New" panose="02070309020205020404" pitchFamily="49" charset="0"/>
              </a:rPr>
              <a:t>arg</a:t>
            </a:r>
            <a:r>
              <a:rPr lang="en-AU" sz="1800" b="1" dirty="0">
                <a:solidFill>
                  <a:srgbClr val="0070C0"/>
                </a:solidFill>
                <a:latin typeface="Courier New" panose="02070309020205020404" pitchFamily="49" charset="0"/>
                <a:cs typeface="Courier New" panose="02070309020205020404" pitchFamily="49" charset="0"/>
              </a:rPr>
              <a:t> in </a:t>
            </a:r>
            <a:r>
              <a:rPr lang="en-AU" sz="1800" b="1" dirty="0" err="1">
                <a:solidFill>
                  <a:srgbClr val="0070C0"/>
                </a:solidFill>
                <a:latin typeface="Courier New" panose="02070309020205020404" pitchFamily="49" charset="0"/>
                <a:cs typeface="Courier New" panose="02070309020205020404" pitchFamily="49" charset="0"/>
              </a:rPr>
              <a:t>args</a:t>
            </a:r>
            <a:r>
              <a:rPr lang="en-AU" sz="1800" b="1" dirty="0">
                <a:solidFill>
                  <a:srgbClr val="0070C0"/>
                </a:solidFill>
                <a:latin typeface="Courier New" panose="02070309020205020404" pitchFamily="49" charset="0"/>
                <a:cs typeface="Courier New" panose="02070309020205020404" pitchFamily="49" charset="0"/>
              </a:rPr>
              <a:t>:  </a:t>
            </a:r>
          </a:p>
          <a:p>
            <a:pPr marL="0" indent="0">
              <a:buNone/>
            </a:pPr>
            <a:r>
              <a:rPr lang="en-AU" sz="1800" b="1" dirty="0">
                <a:solidFill>
                  <a:srgbClr val="0070C0"/>
                </a:solidFill>
                <a:latin typeface="Courier New" panose="02070309020205020404" pitchFamily="49" charset="0"/>
                <a:cs typeface="Courier New" panose="02070309020205020404" pitchFamily="49" charset="0"/>
              </a:rPr>
              <a:t>        print (</a:t>
            </a:r>
            <a:r>
              <a:rPr lang="en-AU" sz="1800" b="1" dirty="0" err="1">
                <a:solidFill>
                  <a:srgbClr val="0070C0"/>
                </a:solidFill>
                <a:latin typeface="Courier New" panose="02070309020205020404" pitchFamily="49" charset="0"/>
                <a:cs typeface="Courier New" panose="02070309020205020404" pitchFamily="49" charset="0"/>
              </a:rPr>
              <a:t>arg</a:t>
            </a:r>
            <a:r>
              <a:rPr lang="en-AU" sz="1800" b="1" dirty="0">
                <a:solidFill>
                  <a:srgbClr val="0070C0"/>
                </a:solidFill>
                <a:latin typeface="Courier New" panose="02070309020205020404" pitchFamily="49" charset="0"/>
                <a:cs typeface="Courier New" panose="02070309020205020404" pitchFamily="49" charset="0"/>
              </a:rPr>
              <a:t>) </a:t>
            </a:r>
          </a:p>
          <a:p>
            <a:pPr marL="0" indent="0">
              <a:buNone/>
            </a:pPr>
            <a:r>
              <a:rPr lang="en-AU" sz="1800" b="1" dirty="0">
                <a:solidFill>
                  <a:srgbClr val="0070C0"/>
                </a:solidFill>
                <a:latin typeface="Courier New" panose="02070309020205020404" pitchFamily="49" charset="0"/>
                <a:cs typeface="Courier New" panose="02070309020205020404" pitchFamily="49" charset="0"/>
              </a:rPr>
              <a:t>    </a:t>
            </a:r>
          </a:p>
          <a:p>
            <a:pPr marL="0" indent="0">
              <a:buNone/>
            </a:pPr>
            <a:r>
              <a:rPr lang="en-AU" sz="1800" b="1" dirty="0" err="1">
                <a:solidFill>
                  <a:srgbClr val="0070C0"/>
                </a:solidFill>
                <a:latin typeface="Courier New" panose="02070309020205020404" pitchFamily="49" charset="0"/>
                <a:cs typeface="Courier New" panose="02070309020205020404" pitchFamily="49" charset="0"/>
              </a:rPr>
              <a:t>printArgs</a:t>
            </a:r>
            <a:r>
              <a:rPr lang="en-AU" sz="1800" b="1" dirty="0">
                <a:solidFill>
                  <a:srgbClr val="0070C0"/>
                </a:solidFill>
                <a:latin typeface="Courier New" panose="02070309020205020404" pitchFamily="49" charset="0"/>
                <a:cs typeface="Courier New" panose="02070309020205020404" pitchFamily="49" charset="0"/>
              </a:rPr>
              <a:t>(5, 6, 'hello') </a:t>
            </a:r>
          </a:p>
        </p:txBody>
      </p:sp>
      <p:sp>
        <p:nvSpPr>
          <p:cNvPr id="4" name="Date Placeholder 3">
            <a:extLst>
              <a:ext uri="{FF2B5EF4-FFF2-40B4-BE49-F238E27FC236}">
                <a16:creationId xmlns:a16="http://schemas.microsoft.com/office/drawing/2014/main" id="{37D181C0-DE64-4F93-8EAB-3528753A06C7}"/>
              </a:ext>
            </a:extLst>
          </p:cNvPr>
          <p:cNvSpPr>
            <a:spLocks noGrp="1"/>
          </p:cNvSpPr>
          <p:nvPr>
            <p:ph type="dt" sz="half" idx="10"/>
          </p:nvPr>
        </p:nvSpPr>
        <p:spPr/>
        <p:txBody>
          <a:bodyPr/>
          <a:lstStyle/>
          <a:p>
            <a:pPr>
              <a:defRPr/>
            </a:pPr>
            <a:fld id="{3EDAC72C-6C39-4D81-BEE9-00995EBA50C7}" type="datetime1">
              <a:rPr lang="en-US" smtClean="0"/>
              <a:t>11/12/2020</a:t>
            </a:fld>
            <a:endParaRPr lang="en-US"/>
          </a:p>
        </p:txBody>
      </p:sp>
      <p:sp>
        <p:nvSpPr>
          <p:cNvPr id="5" name="Footer Placeholder 4">
            <a:extLst>
              <a:ext uri="{FF2B5EF4-FFF2-40B4-BE49-F238E27FC236}">
                <a16:creationId xmlns:a16="http://schemas.microsoft.com/office/drawing/2014/main" id="{A741EBFC-D395-4A5E-BD24-CDBDEA073789}"/>
              </a:ext>
            </a:extLst>
          </p:cNvPr>
          <p:cNvSpPr>
            <a:spLocks noGrp="1"/>
          </p:cNvSpPr>
          <p:nvPr>
            <p:ph type="ftr" sz="quarter" idx="11"/>
          </p:nvPr>
        </p:nvSpPr>
        <p:spPr/>
        <p:txBody>
          <a:bodyPr/>
          <a:lstStyle/>
          <a:p>
            <a:pPr>
              <a:defRPr/>
            </a:pPr>
            <a:r>
              <a:rPr lang="en-US"/>
              <a:t>Copyright (c) John K. Ostlund</a:t>
            </a:r>
          </a:p>
        </p:txBody>
      </p:sp>
      <p:sp>
        <p:nvSpPr>
          <p:cNvPr id="6" name="Slide Number Placeholder 5">
            <a:extLst>
              <a:ext uri="{FF2B5EF4-FFF2-40B4-BE49-F238E27FC236}">
                <a16:creationId xmlns:a16="http://schemas.microsoft.com/office/drawing/2014/main" id="{9B8E3E26-F735-48EE-A637-A9CD716A91A4}"/>
              </a:ext>
            </a:extLst>
          </p:cNvPr>
          <p:cNvSpPr>
            <a:spLocks noGrp="1"/>
          </p:cNvSpPr>
          <p:nvPr>
            <p:ph type="sldNum" sz="quarter" idx="12"/>
          </p:nvPr>
        </p:nvSpPr>
        <p:spPr/>
        <p:txBody>
          <a:bodyPr/>
          <a:lstStyle/>
          <a:p>
            <a:pPr>
              <a:defRPr/>
            </a:pPr>
            <a:fld id="{9E9676BE-5AF2-4172-BD19-31A2F83EF2EB}" type="slidenum">
              <a:rPr lang="en-US" smtClean="0"/>
              <a:pPr>
                <a:defRPr/>
              </a:pPr>
              <a:t>29</a:t>
            </a:fld>
            <a:endParaRPr lang="en-US"/>
          </a:p>
        </p:txBody>
      </p:sp>
    </p:spTree>
    <p:extLst>
      <p:ext uri="{BB962C8B-B14F-4D97-AF65-F5344CB8AC3E}">
        <p14:creationId xmlns:p14="http://schemas.microsoft.com/office/powerpoint/2010/main" val="366408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dict</a:t>
            </a:r>
            <a:r>
              <a:rPr lang="en-US" altLang="en-US" dirty="0"/>
              <a:t> Construction</a:t>
            </a:r>
          </a:p>
        </p:txBody>
      </p:sp>
      <p:sp>
        <p:nvSpPr>
          <p:cNvPr id="24579" name="Rectangle 3"/>
          <p:cNvSpPr>
            <a:spLocks noGrp="1" noChangeArrowheads="1"/>
          </p:cNvSpPr>
          <p:nvPr>
            <p:ph type="body" idx="1"/>
          </p:nvPr>
        </p:nvSpPr>
        <p:spPr>
          <a:xfrm>
            <a:off x="457200" y="2017713"/>
            <a:ext cx="11152716" cy="4114800"/>
          </a:xfrm>
        </p:spPr>
        <p:txBody>
          <a:bodyPr/>
          <a:lstStyle/>
          <a:p>
            <a:pPr eaLnBrk="1" hangingPunct="1"/>
            <a:r>
              <a:rPr lang="en-US" altLang="en-US" sz="2800" dirty="0"/>
              <a:t>A </a:t>
            </a:r>
            <a:r>
              <a:rPr lang="en-US" altLang="en-US" sz="2800" b="1" dirty="0" err="1"/>
              <a:t>dict</a:t>
            </a:r>
            <a:r>
              <a:rPr lang="en-US" altLang="en-US" sz="2800" dirty="0"/>
              <a:t> object can be constructed from an </a:t>
            </a:r>
            <a:r>
              <a:rPr lang="en-US" altLang="en-US" sz="2800" i="1" dirty="0" err="1"/>
              <a:t>iterable</a:t>
            </a:r>
            <a:r>
              <a:rPr lang="en-US" altLang="en-US" sz="2800" dirty="0"/>
              <a:t> on </a:t>
            </a:r>
            <a:r>
              <a:rPr lang="en-US" altLang="en-US" sz="2800" i="1" dirty="0"/>
              <a:t>2-tuples </a:t>
            </a:r>
          </a:p>
          <a:p>
            <a:pPr lvl="1" eaLnBrk="1" hangingPunct="1"/>
            <a:r>
              <a:rPr lang="en-US" altLang="en-US" sz="2000" i="1" dirty="0"/>
              <a:t>(a 2-tuple is a tuple with 2 elements)</a:t>
            </a:r>
            <a:endParaRPr lang="en-US" altLang="en-US" sz="2000" b="1" i="1"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set_of_2_tups = { ('a', 12), ('b', 22) } # create a set of 2-tuples</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set_of_2_tups</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{('b', 22), ('a', 12)}</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d1 = </a:t>
            </a:r>
            <a:r>
              <a:rPr lang="en-US" altLang="en-US" sz="2000" b="1" dirty="0" err="1">
                <a:solidFill>
                  <a:srgbClr val="FF0000"/>
                </a:solidFill>
                <a:latin typeface="Courier New" panose="02070309020205020404" pitchFamily="49" charset="0"/>
                <a:cs typeface="Courier New" panose="02070309020205020404" pitchFamily="49" charset="0"/>
              </a:rPr>
              <a:t>dict</a:t>
            </a:r>
            <a:r>
              <a:rPr lang="en-US" altLang="en-US" sz="2000" b="1" dirty="0">
                <a:solidFill>
                  <a:srgbClr val="FF0000"/>
                </a:solidFill>
                <a:latin typeface="Courier New" panose="02070309020205020404" pitchFamily="49" charset="0"/>
                <a:cs typeface="Courier New" panose="02070309020205020404" pitchFamily="49" charset="0"/>
              </a:rPr>
              <a:t>(set_of_2_tups)	# from 2-tuple, create </a:t>
            </a:r>
            <a:r>
              <a:rPr lang="en-US" altLang="en-US" sz="2000" b="1" dirty="0" err="1">
                <a:solidFill>
                  <a:srgbClr val="FF0000"/>
                </a:solidFill>
                <a:latin typeface="Courier New" panose="02070309020205020404" pitchFamily="49" charset="0"/>
                <a:cs typeface="Courier New" panose="02070309020205020404" pitchFamily="49" charset="0"/>
              </a:rPr>
              <a:t>dict</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d1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{'b': 22, 'a': 12}</a:t>
            </a:r>
          </a:p>
          <a:p>
            <a:pPr marL="0" indent="0" eaLnBrk="1" hangingPunct="1">
              <a:spcBef>
                <a:spcPts val="0"/>
              </a:spcBef>
              <a:buNone/>
            </a:pP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2-tuples can be initially in lists or other containers</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in the above example, we used a set</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a:t>
            </a:fld>
            <a:endParaRPr lang="en-US"/>
          </a:p>
        </p:txBody>
      </p:sp>
    </p:spTree>
    <p:extLst>
      <p:ext uri="{BB962C8B-B14F-4D97-AF65-F5344CB8AC3E}">
        <p14:creationId xmlns:p14="http://schemas.microsoft.com/office/powerpoint/2010/main" val="2635749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0C3C-48AE-4786-B1C5-DCB749EC4EA6}"/>
              </a:ext>
            </a:extLst>
          </p:cNvPr>
          <p:cNvSpPr>
            <a:spLocks noGrp="1"/>
          </p:cNvSpPr>
          <p:nvPr>
            <p:ph type="title"/>
          </p:nvPr>
        </p:nvSpPr>
        <p:spPr/>
        <p:txBody>
          <a:bodyPr/>
          <a:lstStyle/>
          <a:p>
            <a:r>
              <a:rPr lang="en-AU" dirty="0"/>
              <a:t>Variadic Functions E.g. #2</a:t>
            </a:r>
          </a:p>
        </p:txBody>
      </p:sp>
      <p:sp>
        <p:nvSpPr>
          <p:cNvPr id="3" name="Content Placeholder 2">
            <a:extLst>
              <a:ext uri="{FF2B5EF4-FFF2-40B4-BE49-F238E27FC236}">
                <a16:creationId xmlns:a16="http://schemas.microsoft.com/office/drawing/2014/main" id="{568C4838-92E8-4E60-8C7A-C5AD2FF98AB6}"/>
              </a:ext>
            </a:extLst>
          </p:cNvPr>
          <p:cNvSpPr>
            <a:spLocks noGrp="1"/>
          </p:cNvSpPr>
          <p:nvPr>
            <p:ph idx="1"/>
          </p:nvPr>
        </p:nvSpPr>
        <p:spPr>
          <a:xfrm>
            <a:off x="914400" y="2017713"/>
            <a:ext cx="9564688" cy="4114800"/>
          </a:xfrm>
        </p:spPr>
        <p:txBody>
          <a:bodyPr/>
          <a:lstStyle/>
          <a:p>
            <a:r>
              <a:rPr lang="en-AU" sz="2400" dirty="0"/>
              <a:t>We want to multiply all numbers passed into a function</a:t>
            </a:r>
          </a:p>
          <a:p>
            <a:endParaRPr lang="en-AU" sz="1400" dirty="0"/>
          </a:p>
          <a:p>
            <a:pPr marL="0" indent="0">
              <a:buNone/>
            </a:pPr>
            <a:r>
              <a:rPr lang="en-AU" sz="1800" b="1" dirty="0">
                <a:solidFill>
                  <a:srgbClr val="00B050"/>
                </a:solidFill>
                <a:latin typeface="Courier New" panose="02070309020205020404" pitchFamily="49" charset="0"/>
                <a:cs typeface="Courier New" panose="02070309020205020404" pitchFamily="49" charset="0"/>
              </a:rPr>
              <a:t># note that number1 needs to be passed separately</a:t>
            </a:r>
          </a:p>
          <a:p>
            <a:pPr marL="0" indent="0">
              <a:buNone/>
            </a:pPr>
            <a:r>
              <a:rPr lang="en-AU" sz="1800" b="1" dirty="0">
                <a:solidFill>
                  <a:srgbClr val="0070C0"/>
                </a:solidFill>
                <a:latin typeface="Courier New" panose="02070309020205020404" pitchFamily="49" charset="0"/>
                <a:cs typeface="Courier New" panose="02070309020205020404" pitchFamily="49" charset="0"/>
              </a:rPr>
              <a:t>def </a:t>
            </a:r>
            <a:r>
              <a:rPr lang="en-AU" sz="1800" b="1" dirty="0" err="1">
                <a:solidFill>
                  <a:srgbClr val="0070C0"/>
                </a:solidFill>
                <a:latin typeface="Courier New" panose="02070309020205020404" pitchFamily="49" charset="0"/>
                <a:cs typeface="Courier New" panose="02070309020205020404" pitchFamily="49" charset="0"/>
              </a:rPr>
              <a:t>multiplyArgs</a:t>
            </a:r>
            <a:r>
              <a:rPr lang="en-AU" sz="1800" b="1" dirty="0">
                <a:solidFill>
                  <a:srgbClr val="0070C0"/>
                </a:solidFill>
                <a:latin typeface="Courier New" panose="02070309020205020404" pitchFamily="49" charset="0"/>
                <a:cs typeface="Courier New" panose="02070309020205020404" pitchFamily="49" charset="0"/>
              </a:rPr>
              <a:t>(number1, *</a:t>
            </a:r>
            <a:r>
              <a:rPr lang="en-AU" sz="1800" b="1" dirty="0" err="1">
                <a:solidFill>
                  <a:srgbClr val="0070C0"/>
                </a:solidFill>
                <a:latin typeface="Courier New" panose="02070309020205020404" pitchFamily="49" charset="0"/>
                <a:cs typeface="Courier New" panose="02070309020205020404" pitchFamily="49" charset="0"/>
              </a:rPr>
              <a:t>args</a:t>
            </a:r>
            <a:r>
              <a:rPr lang="en-AU" sz="1800" b="1" dirty="0">
                <a:solidFill>
                  <a:srgbClr val="0070C0"/>
                </a:solidFill>
                <a:latin typeface="Courier New" panose="02070309020205020404" pitchFamily="49" charset="0"/>
                <a:cs typeface="Courier New" panose="02070309020205020404" pitchFamily="49" charset="0"/>
              </a:rPr>
              <a:t>): </a:t>
            </a:r>
          </a:p>
          <a:p>
            <a:pPr marL="0" indent="0">
              <a:buNone/>
            </a:pPr>
            <a:r>
              <a:rPr lang="en-AU" sz="1800" b="1" dirty="0">
                <a:solidFill>
                  <a:srgbClr val="0070C0"/>
                </a:solidFill>
                <a:latin typeface="Courier New" panose="02070309020205020404" pitchFamily="49" charset="0"/>
                <a:cs typeface="Courier New" panose="02070309020205020404" pitchFamily="49" charset="0"/>
              </a:rPr>
              <a:t>    print ("First argument :", number1)</a:t>
            </a:r>
          </a:p>
          <a:p>
            <a:pPr marL="0" indent="0">
              <a:buNone/>
            </a:pPr>
            <a:r>
              <a:rPr lang="en-AU" sz="1800" b="1" dirty="0">
                <a:solidFill>
                  <a:srgbClr val="0070C0"/>
                </a:solidFill>
                <a:latin typeface="Courier New" panose="02070309020205020404" pitchFamily="49" charset="0"/>
                <a:cs typeface="Courier New" panose="02070309020205020404" pitchFamily="49" charset="0"/>
              </a:rPr>
              <a:t>    total = number1</a:t>
            </a:r>
          </a:p>
          <a:p>
            <a:pPr marL="0" indent="0">
              <a:buNone/>
            </a:pPr>
            <a:r>
              <a:rPr lang="en-AU" sz="1800" b="1" dirty="0">
                <a:solidFill>
                  <a:srgbClr val="0070C0"/>
                </a:solidFill>
                <a:latin typeface="Courier New" panose="02070309020205020404" pitchFamily="49" charset="0"/>
                <a:cs typeface="Courier New" panose="02070309020205020404" pitchFamily="49" charset="0"/>
              </a:rPr>
              <a:t>    for </a:t>
            </a:r>
            <a:r>
              <a:rPr lang="en-AU" sz="1800" b="1" dirty="0" err="1">
                <a:solidFill>
                  <a:srgbClr val="0070C0"/>
                </a:solidFill>
                <a:latin typeface="Courier New" panose="02070309020205020404" pitchFamily="49" charset="0"/>
                <a:cs typeface="Courier New" panose="02070309020205020404" pitchFamily="49" charset="0"/>
              </a:rPr>
              <a:t>arg</a:t>
            </a:r>
            <a:r>
              <a:rPr lang="en-AU" sz="1800" b="1" dirty="0">
                <a:solidFill>
                  <a:srgbClr val="0070C0"/>
                </a:solidFill>
                <a:latin typeface="Courier New" panose="02070309020205020404" pitchFamily="49" charset="0"/>
                <a:cs typeface="Courier New" panose="02070309020205020404" pitchFamily="49" charset="0"/>
              </a:rPr>
              <a:t> in </a:t>
            </a:r>
            <a:r>
              <a:rPr lang="en-AU" sz="1800" b="1" dirty="0" err="1">
                <a:solidFill>
                  <a:srgbClr val="0070C0"/>
                </a:solidFill>
                <a:latin typeface="Courier New" panose="02070309020205020404" pitchFamily="49" charset="0"/>
                <a:cs typeface="Courier New" panose="02070309020205020404" pitchFamily="49" charset="0"/>
              </a:rPr>
              <a:t>args</a:t>
            </a:r>
            <a:r>
              <a:rPr lang="en-AU" sz="1800" b="1" dirty="0">
                <a:solidFill>
                  <a:srgbClr val="0070C0"/>
                </a:solidFill>
                <a:latin typeface="Courier New" panose="02070309020205020404" pitchFamily="49" charset="0"/>
                <a:cs typeface="Courier New" panose="02070309020205020404" pitchFamily="49" charset="0"/>
              </a:rPr>
              <a:t>: </a:t>
            </a:r>
          </a:p>
          <a:p>
            <a:pPr marL="0" indent="0">
              <a:buNone/>
            </a:pPr>
            <a:r>
              <a:rPr lang="en-AU" sz="1800" b="1" dirty="0">
                <a:solidFill>
                  <a:srgbClr val="0070C0"/>
                </a:solidFill>
                <a:latin typeface="Courier New" panose="02070309020205020404" pitchFamily="49" charset="0"/>
                <a:cs typeface="Courier New" panose="02070309020205020404" pitchFamily="49" charset="0"/>
              </a:rPr>
              <a:t>        total *= </a:t>
            </a:r>
            <a:r>
              <a:rPr lang="en-AU" sz="1800" b="1" dirty="0" err="1">
                <a:solidFill>
                  <a:srgbClr val="0070C0"/>
                </a:solidFill>
                <a:latin typeface="Courier New" panose="02070309020205020404" pitchFamily="49" charset="0"/>
                <a:cs typeface="Courier New" panose="02070309020205020404" pitchFamily="49" charset="0"/>
              </a:rPr>
              <a:t>arg</a:t>
            </a:r>
            <a:r>
              <a:rPr lang="en-AU" sz="1800" b="1" dirty="0">
                <a:solidFill>
                  <a:srgbClr val="0070C0"/>
                </a:solidFill>
                <a:latin typeface="Courier New" panose="02070309020205020404" pitchFamily="49" charset="0"/>
                <a:cs typeface="Courier New" panose="02070309020205020404" pitchFamily="49" charset="0"/>
              </a:rPr>
              <a:t>  </a:t>
            </a:r>
            <a:r>
              <a:rPr lang="en-AU" sz="1800" b="1" dirty="0">
                <a:solidFill>
                  <a:srgbClr val="00B050"/>
                </a:solidFill>
                <a:latin typeface="Courier New" panose="02070309020205020404" pitchFamily="49" charset="0"/>
                <a:cs typeface="Courier New" panose="02070309020205020404" pitchFamily="49" charset="0"/>
              </a:rPr>
              <a:t># total = total * </a:t>
            </a:r>
            <a:r>
              <a:rPr lang="en-AU" sz="1800" b="1" dirty="0" err="1">
                <a:solidFill>
                  <a:srgbClr val="00B050"/>
                </a:solidFill>
                <a:latin typeface="Courier New" panose="02070309020205020404" pitchFamily="49" charset="0"/>
                <a:cs typeface="Courier New" panose="02070309020205020404" pitchFamily="49" charset="0"/>
              </a:rPr>
              <a:t>arg</a:t>
            </a:r>
            <a:endParaRPr lang="en-AU" sz="1800" b="1" dirty="0">
              <a:solidFill>
                <a:srgbClr val="00B050"/>
              </a:solidFill>
              <a:latin typeface="Courier New" panose="02070309020205020404" pitchFamily="49" charset="0"/>
              <a:cs typeface="Courier New" panose="02070309020205020404" pitchFamily="49" charset="0"/>
            </a:endParaRPr>
          </a:p>
          <a:p>
            <a:pPr marL="0" indent="0">
              <a:buNone/>
            </a:pPr>
            <a:endParaRPr lang="en-AU" sz="1800" b="1" dirty="0">
              <a:solidFill>
                <a:srgbClr val="0070C0"/>
              </a:solidFill>
              <a:latin typeface="Courier New" panose="02070309020205020404" pitchFamily="49" charset="0"/>
              <a:cs typeface="Courier New" panose="02070309020205020404" pitchFamily="49" charset="0"/>
            </a:endParaRPr>
          </a:p>
          <a:p>
            <a:pPr marL="0" indent="0">
              <a:buNone/>
            </a:pPr>
            <a:r>
              <a:rPr lang="en-AU" sz="1800" b="1" dirty="0">
                <a:solidFill>
                  <a:srgbClr val="0070C0"/>
                </a:solidFill>
                <a:latin typeface="Courier New" panose="02070309020205020404" pitchFamily="49" charset="0"/>
                <a:cs typeface="Courier New" panose="02070309020205020404" pitchFamily="49" charset="0"/>
              </a:rPr>
              <a:t>    print('Product of all numbers is: ', total)</a:t>
            </a:r>
          </a:p>
          <a:p>
            <a:pPr marL="0" indent="0">
              <a:buNone/>
            </a:pPr>
            <a:endParaRPr lang="en-AU" sz="1800" b="1" dirty="0">
              <a:solidFill>
                <a:srgbClr val="0070C0"/>
              </a:solidFill>
              <a:latin typeface="Courier New" panose="02070309020205020404" pitchFamily="49" charset="0"/>
              <a:cs typeface="Courier New" panose="02070309020205020404" pitchFamily="49" charset="0"/>
            </a:endParaRPr>
          </a:p>
          <a:p>
            <a:pPr marL="0" indent="0">
              <a:buNone/>
            </a:pPr>
            <a:r>
              <a:rPr lang="en-AU" sz="1800" b="1" dirty="0" err="1">
                <a:solidFill>
                  <a:srgbClr val="0070C0"/>
                </a:solidFill>
                <a:latin typeface="Courier New" panose="02070309020205020404" pitchFamily="49" charset="0"/>
                <a:cs typeface="Courier New" panose="02070309020205020404" pitchFamily="49" charset="0"/>
              </a:rPr>
              <a:t>multiplyArgs</a:t>
            </a:r>
            <a:r>
              <a:rPr lang="en-AU" sz="1800" b="1" dirty="0">
                <a:solidFill>
                  <a:srgbClr val="0070C0"/>
                </a:solidFill>
                <a:latin typeface="Courier New" panose="02070309020205020404" pitchFamily="49" charset="0"/>
                <a:cs typeface="Courier New" panose="02070309020205020404" pitchFamily="49" charset="0"/>
              </a:rPr>
              <a:t>(5, 6, 7, 2)  </a:t>
            </a:r>
            <a:r>
              <a:rPr lang="en-AU" sz="1800" b="1" dirty="0">
                <a:solidFill>
                  <a:srgbClr val="00B050"/>
                </a:solidFill>
                <a:latin typeface="Courier New" panose="02070309020205020404" pitchFamily="49" charset="0"/>
                <a:cs typeface="Courier New" panose="02070309020205020404" pitchFamily="49" charset="0"/>
              </a:rPr>
              <a:t># will print 420</a:t>
            </a:r>
          </a:p>
          <a:p>
            <a:pPr marL="0" indent="0">
              <a:buNone/>
            </a:pPr>
            <a:r>
              <a:rPr lang="en-AU" sz="1800" b="1" dirty="0" err="1">
                <a:solidFill>
                  <a:srgbClr val="0070C0"/>
                </a:solidFill>
                <a:latin typeface="Courier New" panose="02070309020205020404" pitchFamily="49" charset="0"/>
                <a:cs typeface="Courier New" panose="02070309020205020404" pitchFamily="49" charset="0"/>
              </a:rPr>
              <a:t>multiplyArgs</a:t>
            </a:r>
            <a:r>
              <a:rPr lang="en-AU" sz="1800" b="1" dirty="0">
                <a:solidFill>
                  <a:srgbClr val="0070C0"/>
                </a:solidFill>
                <a:latin typeface="Courier New" panose="02070309020205020404" pitchFamily="49" charset="0"/>
                <a:cs typeface="Courier New" panose="02070309020205020404" pitchFamily="49" charset="0"/>
              </a:rPr>
              <a:t>(5)  </a:t>
            </a:r>
            <a:r>
              <a:rPr lang="en-AU" sz="1800" b="1" dirty="0">
                <a:solidFill>
                  <a:srgbClr val="00B050"/>
                </a:solidFill>
                <a:latin typeface="Courier New" panose="02070309020205020404" pitchFamily="49" charset="0"/>
                <a:cs typeface="Courier New" panose="02070309020205020404" pitchFamily="49" charset="0"/>
              </a:rPr>
              <a:t># will print 5</a:t>
            </a:r>
          </a:p>
        </p:txBody>
      </p:sp>
      <p:sp>
        <p:nvSpPr>
          <p:cNvPr id="6" name="Slide Number Placeholder 5">
            <a:extLst>
              <a:ext uri="{FF2B5EF4-FFF2-40B4-BE49-F238E27FC236}">
                <a16:creationId xmlns:a16="http://schemas.microsoft.com/office/drawing/2014/main" id="{3F08B707-4A46-45B7-920E-C8D8127D6463}"/>
              </a:ext>
            </a:extLst>
          </p:cNvPr>
          <p:cNvSpPr>
            <a:spLocks noGrp="1"/>
          </p:cNvSpPr>
          <p:nvPr>
            <p:ph type="sldNum" sz="quarter" idx="12"/>
          </p:nvPr>
        </p:nvSpPr>
        <p:spPr/>
        <p:txBody>
          <a:bodyPr/>
          <a:lstStyle/>
          <a:p>
            <a:pPr>
              <a:defRPr/>
            </a:pPr>
            <a:fld id="{9E9676BE-5AF2-4172-BD19-31A2F83EF2EB}" type="slidenum">
              <a:rPr lang="en-US" smtClean="0"/>
              <a:pPr>
                <a:defRPr/>
              </a:pPr>
              <a:t>30</a:t>
            </a:fld>
            <a:endParaRPr lang="en-US"/>
          </a:p>
        </p:txBody>
      </p:sp>
    </p:spTree>
    <p:extLst>
      <p:ext uri="{BB962C8B-B14F-4D97-AF65-F5344CB8AC3E}">
        <p14:creationId xmlns:p14="http://schemas.microsoft.com/office/powerpoint/2010/main" val="4153570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About Modules</a:t>
            </a:r>
          </a:p>
        </p:txBody>
      </p:sp>
      <p:sp>
        <p:nvSpPr>
          <p:cNvPr id="24579" name="Rectangle 3"/>
          <p:cNvSpPr>
            <a:spLocks noGrp="1" noChangeArrowheads="1"/>
          </p:cNvSpPr>
          <p:nvPr>
            <p:ph type="body" idx="1"/>
          </p:nvPr>
        </p:nvSpPr>
        <p:spPr>
          <a:xfrm>
            <a:off x="685800" y="2017713"/>
            <a:ext cx="9793288" cy="4114800"/>
          </a:xfrm>
        </p:spPr>
        <p:txBody>
          <a:bodyPr/>
          <a:lstStyle/>
          <a:p>
            <a:pPr eaLnBrk="1" hangingPunct="1"/>
            <a:r>
              <a:rPr lang="en-US" altLang="en-US" sz="2800" dirty="0"/>
              <a:t>A </a:t>
            </a:r>
            <a:r>
              <a:rPr lang="en-US" altLang="en-US" sz="2800" i="1" dirty="0"/>
              <a:t>module</a:t>
            </a:r>
            <a:r>
              <a:rPr lang="en-US" altLang="en-US" sz="2800" dirty="0"/>
              <a:t> file contains Python code (</a:t>
            </a:r>
            <a:r>
              <a:rPr lang="en-US" altLang="en-US" sz="2800" i="1" dirty="0"/>
              <a:t>file</a:t>
            </a:r>
            <a:r>
              <a:rPr lang="en-US" altLang="en-US" sz="2800" b="1" dirty="0"/>
              <a:t>.py</a:t>
            </a:r>
            <a:r>
              <a:rPr lang="en-US" altLang="en-US" sz="2800" dirty="0"/>
              <a:t>)</a:t>
            </a:r>
          </a:p>
          <a:p>
            <a:pPr lvl="1" eaLnBrk="1" hangingPunct="1"/>
            <a:r>
              <a:rPr lang="en-US" altLang="en-US" sz="2400" dirty="0"/>
              <a:t>(A </a:t>
            </a:r>
            <a:r>
              <a:rPr lang="en-US" altLang="en-US" sz="2400" i="1" dirty="0"/>
              <a:t>package</a:t>
            </a:r>
            <a:r>
              <a:rPr lang="en-US" altLang="en-US" sz="2400" dirty="0"/>
              <a:t> is a hierarchically structured collection of related modules – beyond our scope)</a:t>
            </a:r>
          </a:p>
          <a:p>
            <a:pPr eaLnBrk="1" hangingPunct="1"/>
            <a:r>
              <a:rPr lang="en-US" altLang="en-US" sz="2800" dirty="0"/>
              <a:t>When you </a:t>
            </a:r>
            <a:r>
              <a:rPr lang="en-US" altLang="en-US" sz="2800" i="1" dirty="0"/>
              <a:t>run</a:t>
            </a:r>
            <a:r>
              <a:rPr lang="en-US" altLang="en-US" sz="2800" dirty="0"/>
              <a:t> a module in IDLE or some other Python IDE, that is the </a:t>
            </a:r>
            <a:r>
              <a:rPr lang="en-US" altLang="en-US" sz="2800" i="1" dirty="0"/>
              <a:t>main module</a:t>
            </a:r>
          </a:p>
          <a:p>
            <a:pPr lvl="1" eaLnBrk="1" hangingPunct="1"/>
            <a:r>
              <a:rPr lang="en-US" altLang="en-US" sz="2400" dirty="0"/>
              <a:t>It may </a:t>
            </a:r>
            <a:r>
              <a:rPr lang="en-US" altLang="en-US" sz="2400" b="1" dirty="0"/>
              <a:t>import</a:t>
            </a:r>
            <a:r>
              <a:rPr lang="en-US" altLang="en-US" sz="2400" dirty="0"/>
              <a:t> and use all or parts of other modules</a:t>
            </a:r>
          </a:p>
          <a:p>
            <a:pPr lvl="1" eaLnBrk="1" hangingPunct="1"/>
            <a:r>
              <a:rPr lang="en-US" altLang="en-US" sz="2400" dirty="0"/>
              <a:t>An interactive Python shell considers itself the </a:t>
            </a:r>
            <a:r>
              <a:rPr lang="en-US" altLang="en-US" sz="2400" i="1" dirty="0"/>
              <a:t>main module</a:t>
            </a:r>
          </a:p>
        </p:txBody>
      </p:sp>
      <p:sp>
        <p:nvSpPr>
          <p:cNvPr id="2" name="Date Placeholder 1"/>
          <p:cNvSpPr>
            <a:spLocks noGrp="1"/>
          </p:cNvSpPr>
          <p:nvPr>
            <p:ph type="dt" sz="half" idx="10"/>
          </p:nvPr>
        </p:nvSpPr>
        <p:spPr/>
        <p:txBody>
          <a:bodyPr/>
          <a:lstStyle/>
          <a:p>
            <a:pPr>
              <a:defRPr/>
            </a:pPr>
            <a:fld id="{145CE4E5-7733-491D-9310-1BA298C0696B}"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31</a:t>
            </a:fld>
            <a:endParaRPr lang="en-US"/>
          </a:p>
        </p:txBody>
      </p:sp>
    </p:spTree>
    <p:extLst>
      <p:ext uri="{BB962C8B-B14F-4D97-AF65-F5344CB8AC3E}">
        <p14:creationId xmlns:p14="http://schemas.microsoft.com/office/powerpoint/2010/main" val="111648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Module Contents</a:t>
            </a:r>
            <a:endParaRPr lang="en-US" altLang="en-US" b="1" dirty="0"/>
          </a:p>
        </p:txBody>
      </p:sp>
      <p:sp>
        <p:nvSpPr>
          <p:cNvPr id="24579" name="Rectangle 3"/>
          <p:cNvSpPr>
            <a:spLocks noGrp="1" noChangeArrowheads="1"/>
          </p:cNvSpPr>
          <p:nvPr>
            <p:ph type="body" idx="1"/>
          </p:nvPr>
        </p:nvSpPr>
        <p:spPr>
          <a:xfrm>
            <a:off x="1143000" y="2017713"/>
            <a:ext cx="9336088" cy="4114800"/>
          </a:xfrm>
        </p:spPr>
        <p:txBody>
          <a:bodyPr/>
          <a:lstStyle/>
          <a:p>
            <a:pPr eaLnBrk="1" hangingPunct="1"/>
            <a:r>
              <a:rPr lang="en-US" altLang="en-US" sz="2800" dirty="0"/>
              <a:t>A module may define</a:t>
            </a:r>
          </a:p>
          <a:p>
            <a:pPr lvl="1" eaLnBrk="1" hangingPunct="1"/>
            <a:r>
              <a:rPr lang="en-US" altLang="en-US" sz="2400" dirty="0"/>
              <a:t>Variables (like </a:t>
            </a:r>
            <a:r>
              <a:rPr lang="en-US" altLang="en-US" sz="2400" b="1" dirty="0"/>
              <a:t>pi</a:t>
            </a:r>
            <a:r>
              <a:rPr lang="en-US" altLang="en-US" sz="2400" dirty="0"/>
              <a:t> or </a:t>
            </a:r>
            <a:r>
              <a:rPr lang="en-US" altLang="en-US" sz="2400" b="1" dirty="0"/>
              <a:t>e</a:t>
            </a:r>
            <a:r>
              <a:rPr lang="en-US" altLang="en-US" sz="2400" dirty="0"/>
              <a:t>)</a:t>
            </a:r>
          </a:p>
          <a:p>
            <a:pPr lvl="1" eaLnBrk="1" hangingPunct="1"/>
            <a:r>
              <a:rPr lang="en-US" altLang="en-US" sz="2400" dirty="0"/>
              <a:t>Functions (like </a:t>
            </a:r>
            <a:r>
              <a:rPr lang="en-US" altLang="en-US" sz="2400" b="1" dirty="0"/>
              <a:t>sqrt</a:t>
            </a:r>
            <a:r>
              <a:rPr lang="en-US" altLang="en-US" sz="2400" dirty="0"/>
              <a:t> or </a:t>
            </a:r>
            <a:r>
              <a:rPr lang="en-US" altLang="en-US" sz="2400" b="1" dirty="0"/>
              <a:t>cos</a:t>
            </a:r>
            <a:r>
              <a:rPr lang="en-US" altLang="en-US" sz="2400" dirty="0"/>
              <a:t>)</a:t>
            </a:r>
          </a:p>
          <a:p>
            <a:pPr lvl="1" eaLnBrk="1" hangingPunct="1"/>
            <a:r>
              <a:rPr lang="en-US" altLang="en-US" sz="2400" dirty="0"/>
              <a:t>Classes (like </a:t>
            </a:r>
            <a:r>
              <a:rPr lang="en-US" altLang="en-US" sz="2400" b="1" dirty="0" err="1"/>
              <a:t>BinaryTree</a:t>
            </a:r>
            <a:r>
              <a:rPr lang="en-US" altLang="en-US" sz="2400" dirty="0"/>
              <a:t>)</a:t>
            </a:r>
          </a:p>
          <a:p>
            <a:pPr eaLnBrk="1" hangingPunct="1"/>
            <a:r>
              <a:rPr lang="en-US" altLang="en-US" sz="2800" dirty="0"/>
              <a:t>The name of the module is simply the name of the code file, with the </a:t>
            </a:r>
            <a:r>
              <a:rPr lang="en-US" altLang="en-US" sz="2800" b="1" dirty="0"/>
              <a:t>.</a:t>
            </a:r>
            <a:r>
              <a:rPr lang="en-US" altLang="en-US" sz="2800" b="1" dirty="0" err="1"/>
              <a:t>py</a:t>
            </a:r>
            <a:r>
              <a:rPr lang="en-US" altLang="en-US" sz="2800" dirty="0"/>
              <a:t> removed</a:t>
            </a:r>
          </a:p>
          <a:p>
            <a:pPr lvl="1" eaLnBrk="1" hangingPunct="1"/>
            <a:r>
              <a:rPr lang="en-US" altLang="en-US" sz="2400" b="1" dirty="0"/>
              <a:t>mystuff.py</a:t>
            </a:r>
            <a:r>
              <a:rPr lang="en-US" altLang="en-US" sz="2400" dirty="0"/>
              <a:t> contains the </a:t>
            </a:r>
            <a:r>
              <a:rPr lang="en-US" altLang="en-US" sz="2400" b="1" dirty="0" err="1"/>
              <a:t>mystuff</a:t>
            </a:r>
            <a:r>
              <a:rPr lang="en-US" altLang="en-US" sz="2400" dirty="0"/>
              <a:t> module</a:t>
            </a:r>
          </a:p>
          <a:p>
            <a:pPr eaLnBrk="1" hangingPunct="1"/>
            <a:endParaRPr lang="en-US" altLang="en-US" sz="800" dirty="0"/>
          </a:p>
        </p:txBody>
      </p:sp>
      <p:sp>
        <p:nvSpPr>
          <p:cNvPr id="2" name="Date Placeholder 1"/>
          <p:cNvSpPr>
            <a:spLocks noGrp="1"/>
          </p:cNvSpPr>
          <p:nvPr>
            <p:ph type="dt" sz="half" idx="10"/>
          </p:nvPr>
        </p:nvSpPr>
        <p:spPr/>
        <p:txBody>
          <a:bodyPr/>
          <a:lstStyle/>
          <a:p>
            <a:pPr>
              <a:defRPr/>
            </a:pPr>
            <a:fld id="{01CB9C67-F4C6-449F-B785-7D4BE9386C97}"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32</a:t>
            </a:fld>
            <a:endParaRPr lang="en-US"/>
          </a:p>
        </p:txBody>
      </p:sp>
    </p:spTree>
    <p:extLst>
      <p:ext uri="{BB962C8B-B14F-4D97-AF65-F5344CB8AC3E}">
        <p14:creationId xmlns:p14="http://schemas.microsoft.com/office/powerpoint/2010/main" val="1907517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The </a:t>
            </a:r>
            <a:r>
              <a:rPr lang="en-US" altLang="en-US" b="1" dirty="0"/>
              <a:t>_</a:t>
            </a:r>
            <a:r>
              <a:rPr lang="en-US" altLang="en-US" sz="1600" b="1" dirty="0"/>
              <a:t> </a:t>
            </a:r>
            <a:r>
              <a:rPr lang="en-US" altLang="en-US" b="1" dirty="0"/>
              <a:t>_name_</a:t>
            </a:r>
            <a:r>
              <a:rPr lang="en-US" altLang="en-US" sz="1600" b="1" dirty="0"/>
              <a:t> </a:t>
            </a:r>
            <a:r>
              <a:rPr lang="en-US" altLang="en-US" b="1" dirty="0"/>
              <a:t>_</a:t>
            </a:r>
            <a:r>
              <a:rPr lang="en-US" altLang="en-US" dirty="0"/>
              <a:t> Variable</a:t>
            </a:r>
          </a:p>
        </p:txBody>
      </p:sp>
      <p:sp>
        <p:nvSpPr>
          <p:cNvPr id="24579" name="Rectangle 3"/>
          <p:cNvSpPr>
            <a:spLocks noGrp="1" noChangeArrowheads="1"/>
          </p:cNvSpPr>
          <p:nvPr>
            <p:ph type="body" idx="1"/>
          </p:nvPr>
        </p:nvSpPr>
        <p:spPr>
          <a:xfrm>
            <a:off x="914400" y="2017713"/>
            <a:ext cx="9564688" cy="4114800"/>
          </a:xfrm>
        </p:spPr>
        <p:txBody>
          <a:bodyPr/>
          <a:lstStyle/>
          <a:p>
            <a:pPr eaLnBrk="1" hangingPunct="1"/>
            <a:r>
              <a:rPr lang="en-US" altLang="en-US" sz="2800" dirty="0"/>
              <a:t>Within any module, variable </a:t>
            </a:r>
            <a:r>
              <a:rPr lang="en-US" altLang="en-US" sz="2800" b="1" dirty="0"/>
              <a:t>__name__</a:t>
            </a:r>
            <a:r>
              <a:rPr lang="en-US" altLang="en-US" sz="2800" dirty="0"/>
              <a:t> is set to the name of the module</a:t>
            </a:r>
          </a:p>
          <a:p>
            <a:pPr lvl="1" eaLnBrk="1" hangingPunct="1"/>
            <a:r>
              <a:rPr lang="en-US" altLang="en-US" sz="2400" dirty="0"/>
              <a:t>The name of the main module is </a:t>
            </a:r>
            <a:r>
              <a:rPr lang="en-US" altLang="en-US" sz="2400" b="1" dirty="0"/>
              <a:t>'__main__'</a:t>
            </a:r>
          </a:p>
          <a:p>
            <a:pPr lvl="1" eaLnBrk="1" hangingPunct="1"/>
            <a:r>
              <a:rPr lang="en-US" altLang="en-US" sz="2400" dirty="0"/>
              <a:t>In the interactive shell:</a:t>
            </a:r>
          </a:p>
          <a:p>
            <a:pPr eaLnBrk="1" hangingPunct="1"/>
            <a:endParaRPr lang="en-US" altLang="en-US" sz="800" dirty="0"/>
          </a:p>
          <a:p>
            <a:pPr marL="0" indent="0" eaLnBrk="1" hangingPunct="1">
              <a:spcBef>
                <a:spcPts val="0"/>
              </a:spcBef>
              <a:buNone/>
            </a:pPr>
            <a:r>
              <a:rPr lang="en-US" altLang="en-US" sz="2400"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&gt;&gt;&gt; __name__</a:t>
            </a: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'__main__'</a:t>
            </a: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	&gt;&gt;&gt; </a:t>
            </a:r>
            <a:r>
              <a:rPr lang="en-US" altLang="en-US" sz="2400" b="1" dirty="0" err="1">
                <a:latin typeface="Courier New" panose="02070309020205020404" pitchFamily="49" charset="0"/>
                <a:cs typeface="Courier New" panose="02070309020205020404" pitchFamily="49" charset="0"/>
              </a:rPr>
              <a:t>vars</a:t>
            </a:r>
            <a:r>
              <a:rPr lang="en-US" altLang="en-US" sz="24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400" i="1" dirty="0">
                <a:latin typeface="Courier New" panose="02070309020205020404" pitchFamily="49" charset="0"/>
                <a:cs typeface="Courier New" panose="02070309020205020404" pitchFamily="49" charset="0"/>
              </a:rPr>
              <a:t>	... dictionary of all global object</a:t>
            </a:r>
          </a:p>
          <a:p>
            <a:pPr marL="0" indent="0" eaLnBrk="1" hangingPunct="1">
              <a:spcBef>
                <a:spcPts val="0"/>
              </a:spcBef>
              <a:buNone/>
            </a:pPr>
            <a:r>
              <a:rPr lang="en-US" altLang="en-US" sz="2400" i="1" dirty="0">
                <a:latin typeface="Courier New" panose="02070309020205020404" pitchFamily="49" charset="0"/>
                <a:cs typeface="Courier New" panose="02070309020205020404" pitchFamily="49" charset="0"/>
              </a:rPr>
              <a:t>		names and their values ...</a:t>
            </a:r>
          </a:p>
        </p:txBody>
      </p:sp>
      <p:sp>
        <p:nvSpPr>
          <p:cNvPr id="2" name="Date Placeholder 1"/>
          <p:cNvSpPr>
            <a:spLocks noGrp="1"/>
          </p:cNvSpPr>
          <p:nvPr>
            <p:ph type="dt" sz="half" idx="10"/>
          </p:nvPr>
        </p:nvSpPr>
        <p:spPr/>
        <p:txBody>
          <a:bodyPr/>
          <a:lstStyle/>
          <a:p>
            <a:pPr>
              <a:defRPr/>
            </a:pPr>
            <a:fld id="{1E99D0A6-3441-4C85-B9D0-708134A92CB4}"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33</a:t>
            </a:fld>
            <a:endParaRPr lang="en-US"/>
          </a:p>
        </p:txBody>
      </p:sp>
    </p:spTree>
    <p:extLst>
      <p:ext uri="{BB962C8B-B14F-4D97-AF65-F5344CB8AC3E}">
        <p14:creationId xmlns:p14="http://schemas.microsoft.com/office/powerpoint/2010/main" val="2016243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Module Test Code</a:t>
            </a:r>
            <a:endParaRPr lang="en-US" altLang="en-US" b="1" dirty="0"/>
          </a:p>
        </p:txBody>
      </p:sp>
      <p:sp>
        <p:nvSpPr>
          <p:cNvPr id="24579" name="Rectangle 3"/>
          <p:cNvSpPr>
            <a:spLocks noGrp="1" noChangeArrowheads="1"/>
          </p:cNvSpPr>
          <p:nvPr>
            <p:ph type="body" idx="1"/>
          </p:nvPr>
        </p:nvSpPr>
        <p:spPr>
          <a:xfrm>
            <a:off x="1219200" y="2017713"/>
            <a:ext cx="9259888" cy="4114800"/>
          </a:xfrm>
        </p:spPr>
        <p:txBody>
          <a:bodyPr/>
          <a:lstStyle/>
          <a:p>
            <a:pPr eaLnBrk="1" hangingPunct="1"/>
            <a:r>
              <a:rPr lang="en-US" altLang="en-US" sz="2800" dirty="0"/>
              <a:t>For development and testing, code that "just runs" can be placed near the end of the module, like so:</a:t>
            </a:r>
          </a:p>
          <a:p>
            <a:pPr marL="0" indent="0" eaLnBrk="1" hangingPunct="1">
              <a:spcBef>
                <a:spcPts val="0"/>
              </a:spcBef>
              <a:buNone/>
            </a:pPr>
            <a:endParaRPr lang="en-US" altLang="en-US" sz="800"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 mymodule.py</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def fun1():</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c_num</a:t>
            </a:r>
            <a:r>
              <a:rPr lang="en-US" altLang="en-US" sz="2000" b="1" dirty="0">
                <a:latin typeface="Courier New" panose="02070309020205020404" pitchFamily="49" charset="0"/>
                <a:cs typeface="Courier New" panose="02070309020205020404" pitchFamily="49" charset="0"/>
              </a:rPr>
              <a:t> = '95888'</a:t>
            </a:r>
          </a:p>
          <a:p>
            <a:pPr marL="0" indent="0" eaLnBrk="1" hangingPunct="1">
              <a:spcBef>
                <a:spcPts val="0"/>
              </a:spcBef>
              <a:buNone/>
            </a:pPr>
            <a:endParaRPr lang="en-US" altLang="en-US" sz="8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if __name__ == '__main__':</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fun1()        </a:t>
            </a:r>
            <a:r>
              <a:rPr lang="en-US" altLang="en-US" sz="2000" dirty="0">
                <a:solidFill>
                  <a:srgbClr val="FF0000"/>
                </a:solidFill>
                <a:latin typeface="Courier New" panose="02070309020205020404" pitchFamily="49" charset="0"/>
                <a:cs typeface="Courier New" panose="02070309020205020404" pitchFamily="49" charset="0"/>
              </a:rPr>
              <a:t># test call of fun1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print(</a:t>
            </a:r>
            <a:r>
              <a:rPr lang="en-US" altLang="en-US" sz="2000" b="1" dirty="0" err="1">
                <a:solidFill>
                  <a:srgbClr val="FF0000"/>
                </a:solidFill>
                <a:latin typeface="Courier New" panose="02070309020205020404" pitchFamily="49" charset="0"/>
                <a:cs typeface="Courier New" panose="02070309020205020404" pitchFamily="49" charset="0"/>
              </a:rPr>
              <a:t>c_num</a:t>
            </a:r>
            <a:r>
              <a:rPr lang="en-US" altLang="en-US" sz="2000" b="1" dirty="0">
                <a:solidFill>
                  <a:srgbClr val="FF0000"/>
                </a:solidFill>
                <a:latin typeface="Courier New" panose="02070309020205020404" pitchFamily="49" charset="0"/>
                <a:cs typeface="Courier New" panose="02070309020205020404" pitchFamily="49" charset="0"/>
              </a:rPr>
              <a:t>)  </a:t>
            </a:r>
            <a:r>
              <a:rPr lang="en-US" altLang="en-US" sz="2000" dirty="0">
                <a:solidFill>
                  <a:srgbClr val="FF0000"/>
                </a:solidFill>
                <a:latin typeface="Courier New" panose="02070309020205020404" pitchFamily="49" charset="0"/>
                <a:cs typeface="Courier New" panose="02070309020205020404" pitchFamily="49" charset="0"/>
              </a:rPr>
              <a:t># display </a:t>
            </a:r>
            <a:r>
              <a:rPr lang="en-US" altLang="en-US" sz="2000" dirty="0" err="1">
                <a:solidFill>
                  <a:srgbClr val="FF0000"/>
                </a:solidFill>
                <a:latin typeface="Courier New" panose="02070309020205020404" pitchFamily="49" charset="0"/>
                <a:cs typeface="Courier New" panose="02070309020205020404" pitchFamily="49" charset="0"/>
              </a:rPr>
              <a:t>c_num</a:t>
            </a:r>
            <a:r>
              <a:rPr lang="en-US" altLang="en-US" sz="2000" dirty="0">
                <a:solidFill>
                  <a:srgbClr val="FF0000"/>
                </a:solidFill>
                <a:latin typeface="Courier New" panose="02070309020205020404" pitchFamily="49" charset="0"/>
                <a:cs typeface="Courier New" panose="02070309020205020404" pitchFamily="49" charset="0"/>
              </a:rPr>
              <a:t> value</a:t>
            </a:r>
          </a:p>
        </p:txBody>
      </p:sp>
      <p:sp>
        <p:nvSpPr>
          <p:cNvPr id="2" name="Date Placeholder 1"/>
          <p:cNvSpPr>
            <a:spLocks noGrp="1"/>
          </p:cNvSpPr>
          <p:nvPr>
            <p:ph type="dt" sz="half" idx="10"/>
          </p:nvPr>
        </p:nvSpPr>
        <p:spPr/>
        <p:txBody>
          <a:bodyPr/>
          <a:lstStyle/>
          <a:p>
            <a:pPr>
              <a:defRPr/>
            </a:pPr>
            <a:fld id="{D2316EB1-4801-4F2E-9359-5AE82FBB032E}"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34</a:t>
            </a:fld>
            <a:endParaRPr lang="en-US"/>
          </a:p>
        </p:txBody>
      </p:sp>
    </p:spTree>
    <p:extLst>
      <p:ext uri="{BB962C8B-B14F-4D97-AF65-F5344CB8AC3E}">
        <p14:creationId xmlns:p14="http://schemas.microsoft.com/office/powerpoint/2010/main" val="3846723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Module Test Code (</a:t>
            </a:r>
            <a:r>
              <a:rPr lang="en-US" altLang="en-US" dirty="0" err="1"/>
              <a:t>cont</a:t>
            </a:r>
            <a:r>
              <a:rPr lang="en-US" altLang="en-US" dirty="0"/>
              <a:t>)</a:t>
            </a:r>
            <a:endParaRPr lang="en-US" altLang="en-US" b="1" dirty="0"/>
          </a:p>
        </p:txBody>
      </p:sp>
      <p:sp>
        <p:nvSpPr>
          <p:cNvPr id="24579" name="Rectangle 3"/>
          <p:cNvSpPr>
            <a:spLocks noGrp="1" noChangeArrowheads="1"/>
          </p:cNvSpPr>
          <p:nvPr>
            <p:ph type="body" idx="1"/>
          </p:nvPr>
        </p:nvSpPr>
        <p:spPr>
          <a:xfrm>
            <a:off x="838200" y="2017713"/>
            <a:ext cx="9640888" cy="4114800"/>
          </a:xfrm>
        </p:spPr>
        <p:txBody>
          <a:bodyPr/>
          <a:lstStyle/>
          <a:p>
            <a:pPr eaLnBrk="1" hangingPunct="1">
              <a:spcBef>
                <a:spcPts val="0"/>
              </a:spcBef>
            </a:pPr>
            <a:r>
              <a:rPr lang="en-US" altLang="en-US" sz="2800" dirty="0"/>
              <a:t>If </a:t>
            </a:r>
            <a:r>
              <a:rPr lang="en-US" altLang="en-US" sz="2800" b="1" dirty="0"/>
              <a:t>mymodule.py</a:t>
            </a:r>
            <a:r>
              <a:rPr lang="en-US" altLang="en-US" sz="2800" dirty="0"/>
              <a:t> is run from within IDLE or another IDE, the code following</a:t>
            </a:r>
          </a:p>
          <a:p>
            <a:pPr eaLnBrk="1" hangingPunct="1"/>
            <a:endParaRPr lang="en-US" altLang="en-US" sz="600" dirty="0"/>
          </a:p>
          <a:p>
            <a:pPr marL="0" indent="0" eaLnBrk="1" hangingPunct="1">
              <a:buNone/>
            </a:pPr>
            <a:r>
              <a:rPr lang="en-US" altLang="en-US" sz="2400" b="1" dirty="0">
                <a:latin typeface="Courier New" panose="02070309020205020404" pitchFamily="49" charset="0"/>
                <a:cs typeface="Courier New" panose="02070309020205020404" pitchFamily="49" charset="0"/>
              </a:rPr>
              <a:t>	if __name__ == '__main__':</a:t>
            </a:r>
          </a:p>
          <a:p>
            <a:pPr eaLnBrk="1" hangingPunct="1"/>
            <a:endParaRPr lang="en-US" altLang="en-US" sz="600" dirty="0"/>
          </a:p>
          <a:p>
            <a:pPr marL="0" indent="0" eaLnBrk="1" hangingPunct="1">
              <a:spcBef>
                <a:spcPts val="0"/>
              </a:spcBef>
              <a:buNone/>
            </a:pPr>
            <a:r>
              <a:rPr lang="en-US" altLang="en-US" sz="2800" dirty="0"/>
              <a:t>   will be executed</a:t>
            </a:r>
          </a:p>
          <a:p>
            <a:pPr eaLnBrk="1" hangingPunct="1">
              <a:spcBef>
                <a:spcPts val="0"/>
              </a:spcBef>
            </a:pPr>
            <a:r>
              <a:rPr lang="en-US" altLang="en-US" sz="2800" dirty="0"/>
              <a:t>But if some other module does</a:t>
            </a:r>
          </a:p>
          <a:p>
            <a:pPr eaLnBrk="1" hangingPunct="1"/>
            <a:endParaRPr lang="en-US" altLang="en-US" sz="600" dirty="0"/>
          </a:p>
          <a:p>
            <a:pPr marL="0" indent="0" eaLnBrk="1" hangingPunct="1">
              <a:buNone/>
            </a:pPr>
            <a:r>
              <a:rPr lang="en-US" altLang="en-US" sz="2400" b="1" dirty="0">
                <a:latin typeface="Courier New" panose="02070309020205020404" pitchFamily="49" charset="0"/>
                <a:cs typeface="Courier New" panose="02070309020205020404" pitchFamily="49" charset="0"/>
              </a:rPr>
              <a:t>	import </a:t>
            </a:r>
            <a:r>
              <a:rPr lang="en-US" altLang="en-US" sz="2400" b="1" dirty="0" err="1">
                <a:latin typeface="Courier New" panose="02070309020205020404" pitchFamily="49" charset="0"/>
                <a:cs typeface="Courier New" panose="02070309020205020404" pitchFamily="49" charset="0"/>
              </a:rPr>
              <a:t>mymodule</a:t>
            </a:r>
            <a:endParaRPr lang="en-US" altLang="en-US" sz="2400" b="1" dirty="0">
              <a:latin typeface="Courier New" panose="02070309020205020404" pitchFamily="49" charset="0"/>
              <a:cs typeface="Courier New" panose="02070309020205020404" pitchFamily="49" charset="0"/>
            </a:endParaRPr>
          </a:p>
          <a:p>
            <a:pPr eaLnBrk="1" hangingPunct="1"/>
            <a:endParaRPr lang="en-US" altLang="en-US" sz="600" dirty="0"/>
          </a:p>
          <a:p>
            <a:pPr marL="0" indent="0" eaLnBrk="1" hangingPunct="1">
              <a:buNone/>
            </a:pPr>
            <a:r>
              <a:rPr lang="en-US" altLang="en-US" sz="2800" dirty="0"/>
              <a:t>   the test code will </a:t>
            </a:r>
            <a:r>
              <a:rPr lang="en-US" altLang="en-US" sz="2800" i="1" dirty="0"/>
              <a:t>not</a:t>
            </a:r>
            <a:r>
              <a:rPr lang="en-US" altLang="en-US" sz="2800" dirty="0"/>
              <a:t> be executed, because:</a:t>
            </a:r>
          </a:p>
          <a:p>
            <a:pPr marL="457200" lvl="1" indent="0" eaLnBrk="1" hangingPunct="1">
              <a:buNone/>
            </a:pPr>
            <a:r>
              <a:rPr lang="en-US" altLang="en-US" sz="2400" b="1" dirty="0">
                <a:latin typeface="Courier New" panose="02070309020205020404" pitchFamily="49" charset="0"/>
                <a:ea typeface="+mn-ea"/>
                <a:cs typeface="Courier New" panose="02070309020205020404" pitchFamily="49" charset="0"/>
              </a:rPr>
              <a:t>	__name__ == '</a:t>
            </a:r>
            <a:r>
              <a:rPr lang="en-US" altLang="en-US" sz="2400" b="1" dirty="0" err="1">
                <a:latin typeface="Courier New" panose="02070309020205020404" pitchFamily="49" charset="0"/>
                <a:ea typeface="+mn-ea"/>
                <a:cs typeface="Courier New" panose="02070309020205020404" pitchFamily="49" charset="0"/>
              </a:rPr>
              <a:t>mymodule</a:t>
            </a:r>
            <a:r>
              <a:rPr lang="en-US" altLang="en-US" sz="2400" b="1" dirty="0">
                <a:latin typeface="Courier New" panose="02070309020205020404" pitchFamily="49" charset="0"/>
                <a:ea typeface="+mn-ea"/>
                <a:cs typeface="Courier New" panose="02070309020205020404" pitchFamily="49" charset="0"/>
              </a:rPr>
              <a:t>'</a:t>
            </a:r>
          </a:p>
        </p:txBody>
      </p:sp>
      <p:sp>
        <p:nvSpPr>
          <p:cNvPr id="2" name="Date Placeholder 1"/>
          <p:cNvSpPr>
            <a:spLocks noGrp="1"/>
          </p:cNvSpPr>
          <p:nvPr>
            <p:ph type="dt" sz="half" idx="10"/>
          </p:nvPr>
        </p:nvSpPr>
        <p:spPr/>
        <p:txBody>
          <a:bodyPr/>
          <a:lstStyle/>
          <a:p>
            <a:pPr>
              <a:defRPr/>
            </a:pPr>
            <a:fld id="{54214EDE-6AAB-4E37-8ADA-E70DA595D96E}"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35</a:t>
            </a:fld>
            <a:endParaRPr lang="en-US"/>
          </a:p>
        </p:txBody>
      </p:sp>
    </p:spTree>
    <p:extLst>
      <p:ext uri="{BB962C8B-B14F-4D97-AF65-F5344CB8AC3E}">
        <p14:creationId xmlns:p14="http://schemas.microsoft.com/office/powerpoint/2010/main" val="3206777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Example: </a:t>
            </a:r>
            <a:r>
              <a:rPr lang="en-US" altLang="en-US" b="1" dirty="0"/>
              <a:t>mymath.py</a:t>
            </a:r>
          </a:p>
        </p:txBody>
      </p:sp>
      <p:sp>
        <p:nvSpPr>
          <p:cNvPr id="24579" name="Rectangle 3"/>
          <p:cNvSpPr>
            <a:spLocks noGrp="1" noChangeArrowheads="1"/>
          </p:cNvSpPr>
          <p:nvPr>
            <p:ph type="body" idx="1"/>
          </p:nvPr>
        </p:nvSpPr>
        <p:spPr>
          <a:xfrm>
            <a:off x="1219200" y="2017713"/>
            <a:ext cx="10720917" cy="4114800"/>
          </a:xfrm>
        </p:spPr>
        <p:txBody>
          <a:bodyPr/>
          <a:lstStyle/>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 mymath.py</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400" b="1" dirty="0" err="1">
                <a:latin typeface="Courier New" panose="02070309020205020404" pitchFamily="49" charset="0"/>
                <a:cs typeface="Courier New" panose="02070309020205020404" pitchFamily="49" charset="0"/>
              </a:rPr>
              <a:t>def</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sqrt</a:t>
            </a:r>
            <a:r>
              <a:rPr lang="en-US" altLang="en-US" sz="2400" b="1" dirty="0">
                <a:latin typeface="Courier New" panose="02070309020205020404" pitchFamily="49" charset="0"/>
                <a:cs typeface="Courier New" panose="02070309020205020404" pitchFamily="49" charset="0"/>
              </a:rPr>
              <a:t>(x):</a:t>
            </a: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    return x ** .5</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def cube(x):</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    return x ** 3</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def </a:t>
            </a:r>
            <a:r>
              <a:rPr lang="en-US" altLang="en-US" sz="2400" b="1" dirty="0" err="1">
                <a:solidFill>
                  <a:srgbClr val="FF0000"/>
                </a:solidFill>
                <a:latin typeface="Courier New" panose="02070309020205020404" pitchFamily="49" charset="0"/>
                <a:cs typeface="Courier New" panose="02070309020205020404" pitchFamily="49" charset="0"/>
              </a:rPr>
              <a:t>mysum</a:t>
            </a:r>
            <a:r>
              <a:rPr lang="en-US" altLang="en-US" sz="2400" b="1" dirty="0">
                <a:solidFill>
                  <a:srgbClr val="FF0000"/>
                </a:solidFill>
                <a:latin typeface="Courier New" panose="02070309020205020404" pitchFamily="49" charset="0"/>
                <a:cs typeface="Courier New" panose="02070309020205020404" pitchFamily="49" charset="0"/>
              </a:rPr>
              <a:t>(*</a:t>
            </a:r>
            <a:r>
              <a:rPr lang="en-US" altLang="en-US" sz="2400" b="1" dirty="0" err="1">
                <a:solidFill>
                  <a:srgbClr val="FF0000"/>
                </a:solidFill>
                <a:latin typeface="Courier New" panose="02070309020205020404" pitchFamily="49" charset="0"/>
                <a:cs typeface="Courier New" panose="02070309020205020404" pitchFamily="49" charset="0"/>
              </a:rPr>
              <a:t>args</a:t>
            </a:r>
            <a:r>
              <a:rPr lang="en-US" altLang="en-US" sz="2400" b="1" dirty="0">
                <a:solidFill>
                  <a:srgbClr val="FF000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    x = 0</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    for v in </a:t>
            </a:r>
            <a:r>
              <a:rPr lang="en-US" altLang="en-US" sz="2400" b="1" dirty="0" err="1">
                <a:solidFill>
                  <a:srgbClr val="FF0000"/>
                </a:solidFill>
                <a:latin typeface="Courier New" panose="02070309020205020404" pitchFamily="49" charset="0"/>
                <a:cs typeface="Courier New" panose="02070309020205020404" pitchFamily="49" charset="0"/>
              </a:rPr>
              <a:t>args</a:t>
            </a:r>
            <a:r>
              <a:rPr lang="en-US" altLang="en-US" sz="2400" b="1" dirty="0">
                <a:solidFill>
                  <a:srgbClr val="FF000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        x += v</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    return x</a:t>
            </a:r>
          </a:p>
        </p:txBody>
      </p:sp>
      <p:sp>
        <p:nvSpPr>
          <p:cNvPr id="2" name="Date Placeholder 1"/>
          <p:cNvSpPr>
            <a:spLocks noGrp="1"/>
          </p:cNvSpPr>
          <p:nvPr>
            <p:ph type="dt" sz="half" idx="10"/>
          </p:nvPr>
        </p:nvSpPr>
        <p:spPr/>
        <p:txBody>
          <a:bodyPr/>
          <a:lstStyle/>
          <a:p>
            <a:pPr>
              <a:defRPr/>
            </a:pPr>
            <a:fld id="{C546B8EC-D946-4F35-84E1-45B1116695E0}"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36</a:t>
            </a:fld>
            <a:endParaRPr lang="en-US"/>
          </a:p>
        </p:txBody>
      </p:sp>
    </p:spTree>
    <p:extLst>
      <p:ext uri="{BB962C8B-B14F-4D97-AF65-F5344CB8AC3E}">
        <p14:creationId xmlns:p14="http://schemas.microsoft.com/office/powerpoint/2010/main" val="2885102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Example: </a:t>
            </a:r>
            <a:r>
              <a:rPr lang="en-US" altLang="en-US" b="1" dirty="0"/>
              <a:t>mymath.py</a:t>
            </a:r>
            <a:r>
              <a:rPr lang="en-US" altLang="en-US" dirty="0"/>
              <a:t> (cont.)</a:t>
            </a:r>
          </a:p>
        </p:txBody>
      </p:sp>
      <p:sp>
        <p:nvSpPr>
          <p:cNvPr id="24579" name="Rectangle 3"/>
          <p:cNvSpPr>
            <a:spLocks noGrp="1" noChangeArrowheads="1"/>
          </p:cNvSpPr>
          <p:nvPr>
            <p:ph type="body" idx="1"/>
          </p:nvPr>
        </p:nvSpPr>
        <p:spPr/>
        <p:txBody>
          <a:bodyPr/>
          <a:lstStyle/>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 mymath.py (continued)</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if __name__ == '__main__':</a:t>
            </a:r>
          </a:p>
          <a:p>
            <a:pPr marL="0" indent="0" eaLnBrk="1" hangingPunct="1">
              <a:spcBef>
                <a:spcPts val="0"/>
              </a:spcBef>
              <a:buNone/>
            </a:pPr>
            <a:r>
              <a:rPr lang="en-US" altLang="en-US" sz="2400" b="1" dirty="0">
                <a:solidFill>
                  <a:srgbClr val="00B050"/>
                </a:solidFill>
                <a:latin typeface="Courier New" panose="02070309020205020404" pitchFamily="49" charset="0"/>
                <a:cs typeface="Courier New" panose="02070309020205020404" pitchFamily="49" charset="0"/>
              </a:rPr>
              <a:t>    print('module name is:', __name__)</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    print('square root of 3:', </a:t>
            </a:r>
            <a:r>
              <a:rPr lang="en-US" altLang="en-US" sz="2400" b="1" dirty="0" err="1">
                <a:solidFill>
                  <a:srgbClr val="0070C0"/>
                </a:solidFill>
                <a:latin typeface="Courier New" panose="02070309020205020404" pitchFamily="49" charset="0"/>
                <a:cs typeface="Courier New" panose="02070309020205020404" pitchFamily="49" charset="0"/>
              </a:rPr>
              <a:t>sqrt</a:t>
            </a:r>
            <a:r>
              <a:rPr lang="en-US" altLang="en-US" sz="2400" b="1" dirty="0">
                <a:solidFill>
                  <a:srgbClr val="0070C0"/>
                </a:solidFill>
                <a:latin typeface="Courier New" panose="02070309020205020404" pitchFamily="49" charset="0"/>
                <a:cs typeface="Courier New" panose="02070309020205020404" pitchFamily="49" charset="0"/>
              </a:rPr>
              <a:t>(3))</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    print('12 cubed:', cube(12))</a:t>
            </a:r>
          </a:p>
          <a:p>
            <a:pPr marL="0" indent="0" eaLnBrk="1" hangingPunct="1">
              <a:spcBef>
                <a:spcPts val="0"/>
              </a:spcBef>
              <a:buNone/>
            </a:pPr>
            <a:r>
              <a:rPr lang="en-US" altLang="en-US" sz="2400" b="1" dirty="0">
                <a:solidFill>
                  <a:srgbClr val="00B050"/>
                </a:solidFill>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print('sum of 1, 2, 4, 8, 6, 9 is:',</a:t>
            </a: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mysum</a:t>
            </a:r>
            <a:r>
              <a:rPr lang="en-US" altLang="en-US" sz="2400" b="1" dirty="0">
                <a:latin typeface="Courier New" panose="02070309020205020404" pitchFamily="49" charset="0"/>
                <a:cs typeface="Courier New" panose="02070309020205020404" pitchFamily="49" charset="0"/>
              </a:rPr>
              <a:t>(1, 2, 4, 8, 6, 9))</a:t>
            </a:r>
          </a:p>
          <a:p>
            <a:pPr marL="0" indent="0" eaLnBrk="1" hangingPunct="1">
              <a:spcBef>
                <a:spcPts val="0"/>
              </a:spcBef>
              <a:buNone/>
            </a:pPr>
            <a:r>
              <a:rPr lang="en-US" altLang="en-US" sz="2400" b="1" dirty="0">
                <a:solidFill>
                  <a:srgbClr val="7030A0"/>
                </a:solidFill>
                <a:latin typeface="Courier New" panose="02070309020205020404" pitchFamily="49" charset="0"/>
                <a:cs typeface="Courier New" panose="02070309020205020404" pitchFamily="49" charset="0"/>
              </a:rPr>
              <a:t>else:</a:t>
            </a:r>
          </a:p>
          <a:p>
            <a:pPr marL="0" indent="0" eaLnBrk="1" hangingPunct="1">
              <a:spcBef>
                <a:spcPts val="0"/>
              </a:spcBef>
              <a:buNone/>
            </a:pPr>
            <a:r>
              <a:rPr lang="en-US" altLang="en-US" sz="2400" b="1" dirty="0">
                <a:solidFill>
                  <a:srgbClr val="7030A0"/>
                </a:solidFill>
                <a:latin typeface="Courier New" panose="02070309020205020404" pitchFamily="49" charset="0"/>
                <a:cs typeface="Courier New" panose="02070309020205020404" pitchFamily="49" charset="0"/>
              </a:rPr>
              <a:t>    print('imported module name is:', __name__)</a:t>
            </a:r>
          </a:p>
        </p:txBody>
      </p:sp>
      <p:sp>
        <p:nvSpPr>
          <p:cNvPr id="2" name="Date Placeholder 1"/>
          <p:cNvSpPr>
            <a:spLocks noGrp="1"/>
          </p:cNvSpPr>
          <p:nvPr>
            <p:ph type="dt" sz="half" idx="10"/>
          </p:nvPr>
        </p:nvSpPr>
        <p:spPr/>
        <p:txBody>
          <a:bodyPr/>
          <a:lstStyle/>
          <a:p>
            <a:pPr>
              <a:defRPr/>
            </a:pPr>
            <a:fld id="{C546B8EC-D946-4F35-84E1-45B1116695E0}"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37</a:t>
            </a:fld>
            <a:endParaRPr lang="en-US"/>
          </a:p>
        </p:txBody>
      </p:sp>
    </p:spTree>
    <p:extLst>
      <p:ext uri="{BB962C8B-B14F-4D97-AF65-F5344CB8AC3E}">
        <p14:creationId xmlns:p14="http://schemas.microsoft.com/office/powerpoint/2010/main" val="2737496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Run </a:t>
            </a:r>
            <a:r>
              <a:rPr lang="en-US" altLang="en-US" b="1" dirty="0"/>
              <a:t>mymath.py</a:t>
            </a:r>
          </a:p>
        </p:txBody>
      </p:sp>
      <p:sp>
        <p:nvSpPr>
          <p:cNvPr id="24579" name="Rectangle 3"/>
          <p:cNvSpPr>
            <a:spLocks noGrp="1" noChangeArrowheads="1"/>
          </p:cNvSpPr>
          <p:nvPr>
            <p:ph type="body" idx="1"/>
          </p:nvPr>
        </p:nvSpPr>
        <p:spPr/>
        <p:txBody>
          <a:bodyPr/>
          <a:lstStyle/>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 RESTART: ...</a:t>
            </a:r>
          </a:p>
          <a:p>
            <a:pPr marL="0" indent="0" eaLnBrk="1" hangingPunct="1">
              <a:spcBef>
                <a:spcPts val="0"/>
              </a:spcBef>
              <a:buNone/>
            </a:pPr>
            <a:r>
              <a:rPr lang="en-US" altLang="en-US" sz="2400" b="1" dirty="0">
                <a:solidFill>
                  <a:srgbClr val="00B050"/>
                </a:solidFill>
                <a:latin typeface="Courier New" panose="02070309020205020404" pitchFamily="49" charset="0"/>
                <a:cs typeface="Courier New" panose="02070309020205020404" pitchFamily="49" charset="0"/>
              </a:rPr>
              <a:t>module name is: __main__</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square root of 3: 1.7320508075688772</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12 cubed: 1728</a:t>
            </a: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sum of 1, 2, 4, 8, 6, 9 is: 30 </a:t>
            </a: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&gt;&gt;&gt;</a:t>
            </a:r>
          </a:p>
        </p:txBody>
      </p:sp>
      <p:sp>
        <p:nvSpPr>
          <p:cNvPr id="2" name="Date Placeholder 1"/>
          <p:cNvSpPr>
            <a:spLocks noGrp="1"/>
          </p:cNvSpPr>
          <p:nvPr>
            <p:ph type="dt" sz="half" idx="10"/>
          </p:nvPr>
        </p:nvSpPr>
        <p:spPr/>
        <p:txBody>
          <a:bodyPr/>
          <a:lstStyle/>
          <a:p>
            <a:pPr>
              <a:defRPr/>
            </a:pPr>
            <a:fld id="{EAAB5A59-02B4-4171-9C6C-E1DCA550933A}"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38</a:t>
            </a:fld>
            <a:endParaRPr lang="en-US"/>
          </a:p>
        </p:txBody>
      </p:sp>
    </p:spTree>
    <p:extLst>
      <p:ext uri="{BB962C8B-B14F-4D97-AF65-F5344CB8AC3E}">
        <p14:creationId xmlns:p14="http://schemas.microsoft.com/office/powerpoint/2010/main" val="3454054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t>myprog.py</a:t>
            </a:r>
          </a:p>
        </p:txBody>
      </p:sp>
      <p:sp>
        <p:nvSpPr>
          <p:cNvPr id="24579" name="Rectangle 3"/>
          <p:cNvSpPr>
            <a:spLocks noGrp="1" noChangeArrowheads="1"/>
          </p:cNvSpPr>
          <p:nvPr>
            <p:ph type="body" idx="1"/>
          </p:nvPr>
        </p:nvSpPr>
        <p:spPr/>
        <p:txBody>
          <a:bodyPr/>
          <a:lstStyle/>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 myprog.py</a:t>
            </a:r>
          </a:p>
          <a:p>
            <a:pPr marL="0" indent="0" eaLnBrk="1" hangingPunct="1">
              <a:spcBef>
                <a:spcPts val="0"/>
              </a:spcBef>
              <a:buNone/>
            </a:pPr>
            <a:r>
              <a:rPr lang="en-US" altLang="en-US" sz="2400" b="1" dirty="0">
                <a:solidFill>
                  <a:srgbClr val="7030A0"/>
                </a:solidFill>
                <a:latin typeface="Courier New" panose="02070309020205020404" pitchFamily="49" charset="0"/>
                <a:cs typeface="Courier New" panose="02070309020205020404" pitchFamily="49" charset="0"/>
              </a:rPr>
              <a:t>import </a:t>
            </a:r>
            <a:r>
              <a:rPr lang="en-US" altLang="en-US" sz="2400" b="1" dirty="0" err="1">
                <a:solidFill>
                  <a:srgbClr val="7030A0"/>
                </a:solidFill>
                <a:latin typeface="Courier New" panose="02070309020205020404" pitchFamily="49" charset="0"/>
                <a:cs typeface="Courier New" panose="02070309020205020404" pitchFamily="49" charset="0"/>
              </a:rPr>
              <a:t>mymath</a:t>
            </a:r>
            <a:r>
              <a:rPr lang="en-US" altLang="en-US" sz="2400" b="1" dirty="0">
                <a:solidFill>
                  <a:srgbClr val="7030A0"/>
                </a:solidFill>
                <a:latin typeface="Courier New" panose="02070309020205020404" pitchFamily="49" charset="0"/>
                <a:cs typeface="Courier New" panose="02070309020205020404" pitchFamily="49" charset="0"/>
              </a:rPr>
              <a:t> as mm</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x = 123</a:t>
            </a:r>
          </a:p>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if __name__ == '__main__':</a:t>
            </a:r>
          </a:p>
          <a:p>
            <a:pPr marL="0" indent="0" eaLnBrk="1" hangingPunct="1">
              <a:spcBef>
                <a:spcPts val="0"/>
              </a:spcBef>
              <a:buNone/>
            </a:pPr>
            <a:r>
              <a:rPr lang="en-US" altLang="en-US" sz="2400" b="1" dirty="0">
                <a:solidFill>
                  <a:srgbClr val="00B050"/>
                </a:solidFill>
                <a:latin typeface="Courier New" panose="02070309020205020404" pitchFamily="49" charset="0"/>
                <a:cs typeface="Courier New" panose="02070309020205020404" pitchFamily="49" charset="0"/>
              </a:rPr>
              <a:t>    print('module name is:', __name__)</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    print(x, 'cubed is', </a:t>
            </a:r>
            <a:r>
              <a:rPr lang="en-US" altLang="en-US" sz="2400" b="1" dirty="0" err="1">
                <a:solidFill>
                  <a:srgbClr val="FF0000"/>
                </a:solidFill>
                <a:latin typeface="Courier New" panose="02070309020205020404" pitchFamily="49" charset="0"/>
                <a:cs typeface="Courier New" panose="02070309020205020404" pitchFamily="49" charset="0"/>
              </a:rPr>
              <a:t>mm.cube</a:t>
            </a:r>
            <a:r>
              <a:rPr lang="en-US" altLang="en-US" sz="2400" b="1" dirty="0">
                <a:solidFill>
                  <a:srgbClr val="FF0000"/>
                </a:solidFill>
                <a:latin typeface="Courier New" panose="02070309020205020404" pitchFamily="49" charset="0"/>
                <a:cs typeface="Courier New" panose="02070309020205020404" pitchFamily="49" charset="0"/>
              </a:rPr>
              <a:t>(x))</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    print('square root of', x, 'is', </a:t>
            </a:r>
            <a:r>
              <a:rPr lang="en-US" altLang="en-US" sz="2400" b="1" dirty="0" err="1">
                <a:solidFill>
                  <a:srgbClr val="0070C0"/>
                </a:solidFill>
                <a:latin typeface="Courier New" panose="02070309020205020404" pitchFamily="49" charset="0"/>
                <a:cs typeface="Courier New" panose="02070309020205020404" pitchFamily="49" charset="0"/>
              </a:rPr>
              <a:t>mm.sqrt</a:t>
            </a:r>
            <a:r>
              <a:rPr lang="en-US" altLang="en-US" sz="2400" b="1" dirty="0">
                <a:solidFill>
                  <a:srgbClr val="0070C0"/>
                </a:solidFill>
                <a:latin typeface="Courier New" panose="02070309020205020404" pitchFamily="49" charset="0"/>
                <a:cs typeface="Courier New" panose="02070309020205020404" pitchFamily="49" charset="0"/>
              </a:rPr>
              <a:t>(x))</a:t>
            </a:r>
          </a:p>
        </p:txBody>
      </p:sp>
      <p:sp>
        <p:nvSpPr>
          <p:cNvPr id="2" name="Date Placeholder 1"/>
          <p:cNvSpPr>
            <a:spLocks noGrp="1"/>
          </p:cNvSpPr>
          <p:nvPr>
            <p:ph type="dt" sz="half" idx="10"/>
          </p:nvPr>
        </p:nvSpPr>
        <p:spPr/>
        <p:txBody>
          <a:bodyPr/>
          <a:lstStyle/>
          <a:p>
            <a:pPr>
              <a:defRPr/>
            </a:pPr>
            <a:fld id="{90A5F3E4-AE38-4C7E-BA6F-8F4D9A11EA14}"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39</a:t>
            </a:fld>
            <a:endParaRPr lang="en-US"/>
          </a:p>
        </p:txBody>
      </p:sp>
    </p:spTree>
    <p:extLst>
      <p:ext uri="{BB962C8B-B14F-4D97-AF65-F5344CB8AC3E}">
        <p14:creationId xmlns:p14="http://schemas.microsoft.com/office/powerpoint/2010/main" val="329663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The </a:t>
            </a:r>
            <a:r>
              <a:rPr lang="en-US" altLang="en-US" b="1" dirty="0"/>
              <a:t>zip() </a:t>
            </a:r>
            <a:r>
              <a:rPr lang="en-US" altLang="en-US" dirty="0"/>
              <a:t>Function</a:t>
            </a:r>
          </a:p>
        </p:txBody>
      </p:sp>
      <p:sp>
        <p:nvSpPr>
          <p:cNvPr id="24579" name="Rectangle 3"/>
          <p:cNvSpPr>
            <a:spLocks noGrp="1" noChangeArrowheads="1"/>
          </p:cNvSpPr>
          <p:nvPr>
            <p:ph type="body" idx="1"/>
          </p:nvPr>
        </p:nvSpPr>
        <p:spPr>
          <a:xfrm>
            <a:off x="457200" y="2017712"/>
            <a:ext cx="11201400" cy="4683125"/>
          </a:xfrm>
        </p:spPr>
        <p:txBody>
          <a:bodyPr/>
          <a:lstStyle/>
          <a:p>
            <a:pPr eaLnBrk="1" hangingPunct="1"/>
            <a:r>
              <a:rPr lang="en-US" altLang="en-US" sz="2400" dirty="0"/>
              <a:t>The </a:t>
            </a:r>
            <a:r>
              <a:rPr lang="en-US" altLang="en-US" sz="2400" b="1" dirty="0"/>
              <a:t>zip() </a:t>
            </a:r>
            <a:r>
              <a:rPr lang="en-US" altLang="en-US" sz="2400" dirty="0"/>
              <a:t>function zips two (or more) </a:t>
            </a:r>
            <a:r>
              <a:rPr lang="en-US" altLang="en-US" sz="2400" i="1" dirty="0" err="1"/>
              <a:t>iterables</a:t>
            </a:r>
            <a:r>
              <a:rPr lang="en-US" altLang="en-US" sz="2400" dirty="0"/>
              <a:t> together into an </a:t>
            </a:r>
            <a:r>
              <a:rPr lang="en-US" altLang="en-US" sz="2400" i="1" dirty="0" err="1"/>
              <a:t>iterable</a:t>
            </a:r>
            <a:r>
              <a:rPr lang="en-US" altLang="en-US" sz="2400" dirty="0"/>
              <a:t> on tuples</a:t>
            </a:r>
          </a:p>
          <a:p>
            <a:pPr lvl="1" eaLnBrk="1" hangingPunct="1"/>
            <a:r>
              <a:rPr lang="en-US" altLang="en-US" sz="2000" dirty="0"/>
              <a:t>i.e. it </a:t>
            </a:r>
            <a:r>
              <a:rPr lang="en-AU" altLang="en-US" sz="2000" dirty="0"/>
              <a:t>makes an iterator that aggregates elements from each of the </a:t>
            </a:r>
            <a:r>
              <a:rPr lang="en-AU" altLang="en-US" sz="2000" dirty="0" err="1"/>
              <a:t>iterables</a:t>
            </a:r>
            <a:r>
              <a:rPr lang="en-AU" altLang="en-US" sz="2000" dirty="0"/>
              <a:t>.</a:t>
            </a:r>
            <a:endParaRPr lang="en-US" altLang="en-US" sz="2000" dirty="0"/>
          </a:p>
          <a:p>
            <a:pPr lvl="1" eaLnBrk="1" hangingPunct="1"/>
            <a:r>
              <a:rPr lang="en-US" altLang="en-US" sz="2000" dirty="0"/>
              <a:t>Handy for creating a </a:t>
            </a:r>
            <a:r>
              <a:rPr lang="en-US" altLang="en-US" sz="2000" b="1" dirty="0" err="1"/>
              <a:t>dict</a:t>
            </a:r>
            <a:r>
              <a:rPr lang="en-US" altLang="en-US" sz="2000" dirty="0"/>
              <a:t> from two </a:t>
            </a:r>
            <a:r>
              <a:rPr lang="en-US" altLang="en-US" sz="2000" dirty="0" err="1"/>
              <a:t>iterables</a:t>
            </a:r>
            <a:endParaRPr lang="en-US" altLang="en-US" sz="2000" dirty="0"/>
          </a:p>
          <a:p>
            <a:pPr marL="0" indent="0" eaLnBrk="1" hangingPunct="1">
              <a:spcBef>
                <a:spcPts val="0"/>
              </a:spcBef>
              <a:buNone/>
            </a:pPr>
            <a:endParaRPr lang="en-US" altLang="en-US" sz="1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x = [1, 2, 3]</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y = [4, 5, 6]</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zipped = zip(x, y) # x and y are </a:t>
            </a:r>
            <a:r>
              <a:rPr lang="en-US" altLang="en-US" sz="2000" b="1" dirty="0" err="1">
                <a:latin typeface="Courier New" panose="02070309020205020404" pitchFamily="49" charset="0"/>
                <a:cs typeface="Courier New" panose="02070309020205020404" pitchFamily="49" charset="0"/>
              </a:rPr>
              <a:t>iterables</a:t>
            </a: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type(zipped)</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&lt;class 'zip'&gt;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list(zipped)</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[(1, 4), (2, 5), (3, 6)]</a:t>
            </a:r>
          </a:p>
          <a:p>
            <a:pPr marL="0" indent="0" eaLnBrk="1" hangingPunct="1">
              <a:spcBef>
                <a:spcPts val="0"/>
              </a:spcBef>
              <a:buNone/>
            </a:pP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chemeClr val="accent2">
                    <a:lumMod val="75000"/>
                  </a:schemeClr>
                </a:solidFill>
                <a:latin typeface="Courier New" panose="02070309020205020404" pitchFamily="49" charset="0"/>
                <a:cs typeface="Courier New" panose="02070309020205020404" pitchFamily="49" charset="0"/>
              </a:rPr>
              <a:t>Advanced question: If you were to run the last line of code again, you would get an empty list. Why?</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a:t>
            </a:fld>
            <a:endParaRPr lang="en-US"/>
          </a:p>
        </p:txBody>
      </p:sp>
    </p:spTree>
    <p:extLst>
      <p:ext uri="{BB962C8B-B14F-4D97-AF65-F5344CB8AC3E}">
        <p14:creationId xmlns:p14="http://schemas.microsoft.com/office/powerpoint/2010/main" val="3758478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Run </a:t>
            </a:r>
            <a:r>
              <a:rPr lang="en-US" altLang="en-US" b="1" dirty="0"/>
              <a:t>myprog.py</a:t>
            </a:r>
          </a:p>
        </p:txBody>
      </p:sp>
      <p:sp>
        <p:nvSpPr>
          <p:cNvPr id="24579" name="Rectangle 3"/>
          <p:cNvSpPr>
            <a:spLocks noGrp="1" noChangeArrowheads="1"/>
          </p:cNvSpPr>
          <p:nvPr>
            <p:ph type="body" idx="1"/>
          </p:nvPr>
        </p:nvSpPr>
        <p:spPr>
          <a:xfrm>
            <a:off x="533400" y="2128838"/>
            <a:ext cx="10363200" cy="4114800"/>
          </a:xfrm>
        </p:spPr>
        <p:txBody>
          <a:bodyPr/>
          <a:lstStyle/>
          <a:p>
            <a:pPr marL="0" indent="0" eaLnBrk="1" hangingPunct="1">
              <a:spcBef>
                <a:spcPts val="0"/>
              </a:spcBef>
              <a:buNone/>
            </a:pPr>
            <a:endParaRPr lang="en-US" altLang="en-US" sz="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 RESTART: ...</a:t>
            </a:r>
          </a:p>
          <a:p>
            <a:pPr marL="0" indent="0" eaLnBrk="1" hangingPunct="1">
              <a:spcBef>
                <a:spcPts val="0"/>
              </a:spcBef>
              <a:buNone/>
            </a:pPr>
            <a:r>
              <a:rPr lang="en-US" altLang="en-US" sz="2400" b="1" dirty="0">
                <a:solidFill>
                  <a:srgbClr val="7030A0"/>
                </a:solidFill>
                <a:latin typeface="Courier New" panose="02070309020205020404" pitchFamily="49" charset="0"/>
                <a:cs typeface="Courier New" panose="02070309020205020404" pitchFamily="49" charset="0"/>
              </a:rPr>
              <a:t>imported module name is: </a:t>
            </a:r>
            <a:r>
              <a:rPr lang="en-US" altLang="en-US" sz="2400" b="1" dirty="0" err="1">
                <a:solidFill>
                  <a:srgbClr val="7030A0"/>
                </a:solidFill>
                <a:latin typeface="Courier New" panose="02070309020205020404" pitchFamily="49" charset="0"/>
                <a:cs typeface="Courier New" panose="02070309020205020404" pitchFamily="49" charset="0"/>
              </a:rPr>
              <a:t>mymath</a:t>
            </a:r>
            <a:endParaRPr lang="en-US" altLang="en-US" sz="2400" b="1" dirty="0">
              <a:solidFill>
                <a:srgbClr val="7030A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400" b="1" dirty="0">
                <a:solidFill>
                  <a:srgbClr val="00B050"/>
                </a:solidFill>
                <a:latin typeface="Courier New" panose="02070309020205020404" pitchFamily="49" charset="0"/>
                <a:cs typeface="Courier New" panose="02070309020205020404" pitchFamily="49" charset="0"/>
              </a:rPr>
              <a:t>module name is: __main__</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123 cubed is 1860867</a:t>
            </a:r>
          </a:p>
          <a:p>
            <a:pPr marL="0" indent="0" eaLnBrk="1" hangingPunct="1">
              <a:spcBef>
                <a:spcPts val="0"/>
              </a:spcBef>
              <a:buNone/>
            </a:pPr>
            <a:r>
              <a:rPr lang="en-US" altLang="en-US" sz="2400" b="1" dirty="0">
                <a:solidFill>
                  <a:srgbClr val="0070C0"/>
                </a:solidFill>
                <a:latin typeface="Courier New" panose="02070309020205020404" pitchFamily="49" charset="0"/>
                <a:cs typeface="Courier New" panose="02070309020205020404" pitchFamily="49" charset="0"/>
              </a:rPr>
              <a:t>square root of 123 is 11.090536506409418</a:t>
            </a:r>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&gt;&gt;&gt; </a:t>
            </a:r>
          </a:p>
        </p:txBody>
      </p:sp>
      <p:sp>
        <p:nvSpPr>
          <p:cNvPr id="2" name="Date Placeholder 1"/>
          <p:cNvSpPr>
            <a:spLocks noGrp="1"/>
          </p:cNvSpPr>
          <p:nvPr>
            <p:ph type="dt" sz="half" idx="10"/>
          </p:nvPr>
        </p:nvSpPr>
        <p:spPr/>
        <p:txBody>
          <a:bodyPr/>
          <a:lstStyle/>
          <a:p>
            <a:pPr>
              <a:defRPr/>
            </a:pPr>
            <a:fld id="{4FBD66B5-6530-464D-8408-EFAF8526488B}"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40</a:t>
            </a:fld>
            <a:endParaRPr lang="en-US"/>
          </a:p>
        </p:txBody>
      </p:sp>
    </p:spTree>
    <p:extLst>
      <p:ext uri="{BB962C8B-B14F-4D97-AF65-F5344CB8AC3E}">
        <p14:creationId xmlns:p14="http://schemas.microsoft.com/office/powerpoint/2010/main" val="1946278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Good Enough For Us</a:t>
            </a:r>
          </a:p>
        </p:txBody>
      </p:sp>
      <p:sp>
        <p:nvSpPr>
          <p:cNvPr id="24579" name="Rectangle 3"/>
          <p:cNvSpPr>
            <a:spLocks noGrp="1" noChangeArrowheads="1"/>
          </p:cNvSpPr>
          <p:nvPr>
            <p:ph type="body" idx="1"/>
          </p:nvPr>
        </p:nvSpPr>
        <p:spPr>
          <a:xfrm>
            <a:off x="1066800" y="2133600"/>
            <a:ext cx="9412288" cy="4110038"/>
          </a:xfrm>
        </p:spPr>
        <p:txBody>
          <a:bodyPr/>
          <a:lstStyle/>
          <a:p>
            <a:pPr eaLnBrk="1" hangingPunct="1"/>
            <a:r>
              <a:rPr lang="en-US" altLang="en-US" sz="2800" dirty="0"/>
              <a:t>You can be much more sophisticated than this in </a:t>
            </a:r>
            <a:r>
              <a:rPr lang="en-US" altLang="en-US" sz="2800" dirty="0" err="1"/>
              <a:t>organising</a:t>
            </a:r>
            <a:r>
              <a:rPr lang="en-US" altLang="en-US" sz="2800" dirty="0"/>
              <a:t> your code, via:</a:t>
            </a:r>
          </a:p>
          <a:p>
            <a:pPr lvl="1" eaLnBrk="1" hangingPunct="1"/>
            <a:r>
              <a:rPr lang="en-US" altLang="en-US" sz="2400" dirty="0"/>
              <a:t>Environment variable settings</a:t>
            </a:r>
          </a:p>
          <a:p>
            <a:pPr lvl="1" eaLnBrk="1" hangingPunct="1"/>
            <a:r>
              <a:rPr lang="en-US" altLang="en-US" sz="2400" dirty="0"/>
              <a:t>Configuration files</a:t>
            </a:r>
          </a:p>
          <a:p>
            <a:pPr lvl="1" eaLnBrk="1" hangingPunct="1"/>
            <a:r>
              <a:rPr lang="en-US" altLang="en-US" sz="2400" dirty="0"/>
              <a:t>And/or IDE configuration settings</a:t>
            </a:r>
          </a:p>
          <a:p>
            <a:pPr eaLnBrk="1" hangingPunct="1"/>
            <a:r>
              <a:rPr lang="en-US" altLang="en-US" sz="2800" dirty="0"/>
              <a:t>Details are system-specific, IDE-specific</a:t>
            </a:r>
          </a:p>
          <a:p>
            <a:pPr lvl="1" eaLnBrk="1" hangingPunct="1"/>
            <a:r>
              <a:rPr lang="en-US" altLang="en-US" sz="2400" dirty="0"/>
              <a:t>What we have shown will be good enough for us</a:t>
            </a:r>
          </a:p>
        </p:txBody>
      </p:sp>
      <p:sp>
        <p:nvSpPr>
          <p:cNvPr id="2" name="Date Placeholder 1"/>
          <p:cNvSpPr>
            <a:spLocks noGrp="1"/>
          </p:cNvSpPr>
          <p:nvPr>
            <p:ph type="dt" sz="half" idx="10"/>
          </p:nvPr>
        </p:nvSpPr>
        <p:spPr/>
        <p:txBody>
          <a:bodyPr/>
          <a:lstStyle/>
          <a:p>
            <a:pPr>
              <a:defRPr/>
            </a:pPr>
            <a:fld id="{36ABAC01-1A34-4120-8544-79F5DF043F99}"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41</a:t>
            </a:fld>
            <a:endParaRPr lang="en-US"/>
          </a:p>
        </p:txBody>
      </p:sp>
    </p:spTree>
    <p:extLst>
      <p:ext uri="{BB962C8B-B14F-4D97-AF65-F5344CB8AC3E}">
        <p14:creationId xmlns:p14="http://schemas.microsoft.com/office/powerpoint/2010/main" val="2752753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err="1"/>
              <a:t>NumPy</a:t>
            </a:r>
            <a:r>
              <a:rPr lang="en-US" altLang="en-US" dirty="0"/>
              <a:t>, Pandas, </a:t>
            </a:r>
            <a:r>
              <a:rPr lang="en-US" altLang="en-US" dirty="0" err="1"/>
              <a:t>SciPy</a:t>
            </a:r>
            <a:r>
              <a:rPr lang="en-US" altLang="en-US" dirty="0"/>
              <a:t>, and </a:t>
            </a:r>
            <a:r>
              <a:rPr lang="en-US" altLang="en-US" dirty="0" err="1"/>
              <a:t>Statsmodels</a:t>
            </a:r>
            <a:endParaRPr lang="en-US" altLang="en-US" dirty="0"/>
          </a:p>
        </p:txBody>
      </p:sp>
      <p:sp>
        <p:nvSpPr>
          <p:cNvPr id="24579" name="Rectangle 3"/>
          <p:cNvSpPr>
            <a:spLocks noGrp="1" noChangeArrowheads="1"/>
          </p:cNvSpPr>
          <p:nvPr>
            <p:ph type="body" idx="1"/>
          </p:nvPr>
        </p:nvSpPr>
        <p:spPr>
          <a:xfrm>
            <a:off x="990600" y="2017713"/>
            <a:ext cx="9488488" cy="4114800"/>
          </a:xfrm>
        </p:spPr>
        <p:txBody>
          <a:bodyPr/>
          <a:lstStyle/>
          <a:p>
            <a:pPr eaLnBrk="1" hangingPunct="1">
              <a:spcBef>
                <a:spcPts val="0"/>
              </a:spcBef>
            </a:pPr>
            <a:r>
              <a:rPr lang="en-US" altLang="en-US" sz="2800" dirty="0"/>
              <a:t>Powerful and popular data analysis modules</a:t>
            </a:r>
          </a:p>
          <a:p>
            <a:pPr eaLnBrk="1" hangingPunct="1">
              <a:spcBef>
                <a:spcPts val="0"/>
              </a:spcBef>
            </a:pPr>
            <a:r>
              <a:rPr lang="en-US" altLang="en-US" sz="2800" b="1" dirty="0"/>
              <a:t>NumPy</a:t>
            </a:r>
            <a:r>
              <a:rPr lang="en-US" altLang="en-US" sz="2800" dirty="0"/>
              <a:t>: </a:t>
            </a:r>
            <a:r>
              <a:rPr lang="en-US" altLang="en-US" sz="2800" b="1" dirty="0" err="1"/>
              <a:t>ndarray</a:t>
            </a:r>
            <a:r>
              <a:rPr lang="en-US" altLang="en-US" sz="2800" b="1" dirty="0"/>
              <a:t>;</a:t>
            </a:r>
            <a:r>
              <a:rPr lang="en-US" altLang="en-US" sz="2800" dirty="0"/>
              <a:t> n-dimensional arrays, related math functions, linear algebra, ...</a:t>
            </a:r>
          </a:p>
          <a:p>
            <a:pPr eaLnBrk="1" hangingPunct="1">
              <a:spcBef>
                <a:spcPts val="0"/>
              </a:spcBef>
            </a:pPr>
            <a:r>
              <a:rPr lang="en-US" altLang="en-US" sz="2800" b="1" dirty="0"/>
              <a:t>Pandas</a:t>
            </a:r>
            <a:r>
              <a:rPr lang="en-US" altLang="en-US" sz="2800" dirty="0"/>
              <a:t>: </a:t>
            </a:r>
            <a:r>
              <a:rPr lang="en-US" altLang="en-US" sz="2800" b="1" dirty="0"/>
              <a:t>Series;</a:t>
            </a:r>
            <a:r>
              <a:rPr lang="en-US" altLang="en-US" sz="2800" dirty="0"/>
              <a:t> indexed data series and </a:t>
            </a:r>
            <a:r>
              <a:rPr lang="en-US" altLang="en-US" sz="2800" b="1" dirty="0" err="1"/>
              <a:t>DataFrame</a:t>
            </a:r>
            <a:r>
              <a:rPr lang="en-US" altLang="en-US" sz="2800" dirty="0"/>
              <a:t> "spreadsheet" like facilities</a:t>
            </a:r>
            <a:endParaRPr lang="en-US" altLang="en-US" sz="2800" b="1" dirty="0"/>
          </a:p>
          <a:p>
            <a:pPr eaLnBrk="1" hangingPunct="1">
              <a:spcBef>
                <a:spcPts val="0"/>
              </a:spcBef>
            </a:pPr>
            <a:r>
              <a:rPr lang="en-US" altLang="en-US" sz="2800" b="1" dirty="0"/>
              <a:t>SciPy</a:t>
            </a:r>
            <a:r>
              <a:rPr lang="en-US" altLang="en-US" sz="2800" dirty="0"/>
              <a:t>: efficient numerical routines: integration, cubic spline, </a:t>
            </a:r>
            <a:r>
              <a:rPr lang="en-US" altLang="en-US" sz="2800" dirty="0" err="1"/>
              <a:t>optimisation</a:t>
            </a:r>
            <a:r>
              <a:rPr lang="en-US" altLang="en-US" sz="2800" dirty="0"/>
              <a:t>, ...</a:t>
            </a:r>
          </a:p>
          <a:p>
            <a:pPr eaLnBrk="1" hangingPunct="1">
              <a:spcBef>
                <a:spcPts val="0"/>
              </a:spcBef>
            </a:pPr>
            <a:r>
              <a:rPr lang="en-US" altLang="en-US" sz="2800" b="1" dirty="0" err="1"/>
              <a:t>Statsmodels</a:t>
            </a:r>
            <a:r>
              <a:rPr lang="en-US" altLang="en-US" sz="2800" dirty="0"/>
              <a:t>: statistical models, tests, data exploration, using </a:t>
            </a:r>
            <a:r>
              <a:rPr lang="en-US" altLang="en-US" sz="2800" dirty="0" err="1"/>
              <a:t>DataFrames</a:t>
            </a:r>
            <a:endParaRPr lang="en-US" altLang="en-US" sz="2800" b="1" dirty="0"/>
          </a:p>
        </p:txBody>
      </p:sp>
      <p:sp>
        <p:nvSpPr>
          <p:cNvPr id="2" name="Date Placeholder 1"/>
          <p:cNvSpPr>
            <a:spLocks noGrp="1"/>
          </p:cNvSpPr>
          <p:nvPr>
            <p:ph type="dt" sz="half" idx="10"/>
          </p:nvPr>
        </p:nvSpPr>
        <p:spPr/>
        <p:txBody>
          <a:bodyPr/>
          <a:lstStyle/>
          <a:p>
            <a:pPr>
              <a:defRPr/>
            </a:pPr>
            <a:fld id="{CE0A8CDB-DB53-445B-A1DF-EFEE30B84B06}"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2018,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42</a:t>
            </a:fld>
            <a:endParaRPr lang="en-US"/>
          </a:p>
        </p:txBody>
      </p:sp>
    </p:spTree>
    <p:extLst>
      <p:ext uri="{BB962C8B-B14F-4D97-AF65-F5344CB8AC3E}">
        <p14:creationId xmlns:p14="http://schemas.microsoft.com/office/powerpoint/2010/main" val="2182767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z="4000" dirty="0" err="1"/>
              <a:t>NumPy</a:t>
            </a:r>
            <a:r>
              <a:rPr lang="en-US" altLang="en-US" sz="4000" dirty="0"/>
              <a:t>, Pandas, </a:t>
            </a:r>
            <a:r>
              <a:rPr lang="en-US" altLang="en-US" sz="4000" dirty="0" err="1"/>
              <a:t>SciPy</a:t>
            </a:r>
            <a:r>
              <a:rPr lang="en-US" altLang="en-US" sz="4000" dirty="0"/>
              <a:t>, and </a:t>
            </a:r>
            <a:r>
              <a:rPr lang="en-US" altLang="en-US" sz="4000" dirty="0" err="1"/>
              <a:t>Statsmodels</a:t>
            </a:r>
            <a:r>
              <a:rPr lang="en-US" altLang="en-US" sz="4000" dirty="0"/>
              <a:t> Import Conventions</a:t>
            </a:r>
          </a:p>
        </p:txBody>
      </p:sp>
      <p:sp>
        <p:nvSpPr>
          <p:cNvPr id="24579" name="Rectangle 3"/>
          <p:cNvSpPr>
            <a:spLocks noGrp="1" noChangeArrowheads="1"/>
          </p:cNvSpPr>
          <p:nvPr>
            <p:ph type="body" idx="1"/>
          </p:nvPr>
        </p:nvSpPr>
        <p:spPr/>
        <p:txBody>
          <a:bodyPr/>
          <a:lstStyle/>
          <a:p>
            <a:pPr eaLnBrk="1" hangingPunct="1">
              <a:spcBef>
                <a:spcPts val="0"/>
              </a:spcBef>
            </a:pPr>
            <a:r>
              <a:rPr lang="en-US" altLang="en-US" sz="2800" dirty="0"/>
              <a:t>We will follow an import naming convention common in Python examples and documentation:</a:t>
            </a:r>
          </a:p>
          <a:p>
            <a:pPr eaLnBrk="1" hangingPunct="1">
              <a:spcBef>
                <a:spcPts val="0"/>
              </a:spcBef>
            </a:pPr>
            <a:endParaRPr lang="en-US" altLang="en-US" sz="1050" b="1" dirty="0"/>
          </a:p>
          <a:p>
            <a:pPr marL="0" indent="0" eaLnBrk="1" hangingPunct="1">
              <a:spcBef>
                <a:spcPts val="0"/>
              </a:spcBef>
              <a:buNone/>
            </a:pPr>
            <a:r>
              <a:rPr lang="en-US" altLang="en-US" sz="2800" b="1" dirty="0">
                <a:latin typeface="Courier New" panose="02070309020205020404" pitchFamily="49" charset="0"/>
                <a:cs typeface="Courier New" panose="02070309020205020404" pitchFamily="49" charset="0"/>
              </a:rPr>
              <a:t>import </a:t>
            </a:r>
            <a:r>
              <a:rPr lang="en-US" altLang="en-US" sz="2800" b="1" dirty="0" err="1">
                <a:latin typeface="Courier New" panose="02070309020205020404" pitchFamily="49" charset="0"/>
                <a:cs typeface="Courier New" panose="02070309020205020404" pitchFamily="49" charset="0"/>
              </a:rPr>
              <a:t>numpy</a:t>
            </a:r>
            <a:r>
              <a:rPr lang="en-US" altLang="en-US" sz="2800" b="1" dirty="0">
                <a:latin typeface="Courier New" panose="02070309020205020404" pitchFamily="49" charset="0"/>
                <a:cs typeface="Courier New" panose="02070309020205020404" pitchFamily="49" charset="0"/>
              </a:rPr>
              <a:t> as np</a:t>
            </a:r>
          </a:p>
          <a:p>
            <a:pPr marL="0" indent="0" eaLnBrk="1" hangingPunct="1">
              <a:spcBef>
                <a:spcPts val="0"/>
              </a:spcBef>
              <a:buNone/>
            </a:pPr>
            <a:r>
              <a:rPr lang="en-US" altLang="en-US" sz="2800" b="1" dirty="0">
                <a:latin typeface="Courier New" panose="02070309020205020404" pitchFamily="49" charset="0"/>
                <a:cs typeface="Courier New" panose="02070309020205020404" pitchFamily="49" charset="0"/>
              </a:rPr>
              <a:t>import pandas as </a:t>
            </a:r>
            <a:r>
              <a:rPr lang="en-US" altLang="en-US" sz="2800" b="1" dirty="0" err="1">
                <a:latin typeface="Courier New" panose="02070309020205020404" pitchFamily="49" charset="0"/>
                <a:cs typeface="Courier New" panose="02070309020205020404" pitchFamily="49" charset="0"/>
              </a:rPr>
              <a:t>pd</a:t>
            </a:r>
            <a:endParaRPr lang="en-US" altLang="en-US" sz="2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800" b="1" dirty="0">
                <a:latin typeface="Courier New" panose="02070309020205020404" pitchFamily="49" charset="0"/>
                <a:cs typeface="Courier New" panose="02070309020205020404" pitchFamily="49" charset="0"/>
              </a:rPr>
              <a:t>import </a:t>
            </a:r>
            <a:r>
              <a:rPr lang="en-US" altLang="en-US" sz="2800" b="1" dirty="0" err="1">
                <a:latin typeface="Courier New" panose="02070309020205020404" pitchFamily="49" charset="0"/>
                <a:cs typeface="Courier New" panose="02070309020205020404" pitchFamily="49" charset="0"/>
              </a:rPr>
              <a:t>scipy</a:t>
            </a:r>
            <a:r>
              <a:rPr lang="en-US" altLang="en-US" sz="2800" b="1" dirty="0">
                <a:latin typeface="Courier New" panose="02070309020205020404" pitchFamily="49" charset="0"/>
                <a:cs typeface="Courier New" panose="02070309020205020404" pitchFamily="49" charset="0"/>
              </a:rPr>
              <a:t> as </a:t>
            </a:r>
            <a:r>
              <a:rPr lang="en-US" altLang="en-US" sz="2800" b="1" dirty="0" err="1">
                <a:latin typeface="Courier New" panose="02070309020205020404" pitchFamily="49" charset="0"/>
                <a:cs typeface="Courier New" panose="02070309020205020404" pitchFamily="49" charset="0"/>
              </a:rPr>
              <a:t>sp</a:t>
            </a:r>
            <a:endParaRPr lang="en-US" altLang="en-US" sz="2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800" b="1" dirty="0">
                <a:latin typeface="Courier New" panose="02070309020205020404" pitchFamily="49" charset="0"/>
                <a:cs typeface="Courier New" panose="02070309020205020404" pitchFamily="49" charset="0"/>
              </a:rPr>
              <a:t>import </a:t>
            </a:r>
            <a:r>
              <a:rPr lang="en-US" altLang="en-US" sz="2800" b="1" dirty="0" err="1">
                <a:latin typeface="Courier New" panose="02070309020205020404" pitchFamily="49" charset="0"/>
                <a:cs typeface="Courier New" panose="02070309020205020404" pitchFamily="49" charset="0"/>
              </a:rPr>
              <a:t>statsmodels</a:t>
            </a:r>
            <a:r>
              <a:rPr lang="en-US" altLang="en-US" sz="2800" b="1" dirty="0">
                <a:latin typeface="Courier New" panose="02070309020205020404" pitchFamily="49" charset="0"/>
                <a:cs typeface="Courier New" panose="02070309020205020404" pitchFamily="49" charset="0"/>
              </a:rPr>
              <a:t> as </a:t>
            </a:r>
            <a:r>
              <a:rPr lang="en-US" altLang="en-US" sz="2800" b="1" dirty="0" err="1">
                <a:latin typeface="Courier New" panose="02070309020205020404" pitchFamily="49" charset="0"/>
                <a:cs typeface="Courier New" panose="02070309020205020404" pitchFamily="49" charset="0"/>
              </a:rPr>
              <a:t>sm</a:t>
            </a:r>
            <a:endParaRPr lang="en-US" altLang="en-US" sz="28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800" b="1" dirty="0">
                <a:latin typeface="Courier New" panose="02070309020205020404" pitchFamily="49" charset="0"/>
                <a:cs typeface="Courier New" panose="02070309020205020404" pitchFamily="49" charset="0"/>
              </a:rPr>
              <a:t>import </a:t>
            </a:r>
            <a:r>
              <a:rPr lang="en-US" altLang="en-US" sz="2800" b="1" dirty="0" err="1">
                <a:latin typeface="Courier New" panose="02070309020205020404" pitchFamily="49" charset="0"/>
                <a:cs typeface="Courier New" panose="02070309020205020404" pitchFamily="49" charset="0"/>
              </a:rPr>
              <a:t>matplotlib.pyplot</a:t>
            </a:r>
            <a:r>
              <a:rPr lang="en-US" altLang="en-US" sz="2800" b="1" dirty="0">
                <a:latin typeface="Courier New" panose="02070309020205020404" pitchFamily="49" charset="0"/>
                <a:cs typeface="Courier New" panose="02070309020205020404" pitchFamily="49" charset="0"/>
              </a:rPr>
              <a:t> as </a:t>
            </a:r>
            <a:r>
              <a:rPr lang="en-US" altLang="en-US" sz="2800" b="1" dirty="0" err="1">
                <a:latin typeface="Courier New" panose="02070309020205020404" pitchFamily="49" charset="0"/>
                <a:cs typeface="Courier New" panose="02070309020205020404" pitchFamily="49" charset="0"/>
              </a:rPr>
              <a:t>plt</a:t>
            </a:r>
            <a:endParaRPr lang="en-US" altLang="en-US" sz="2800" b="1"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8C59A2B4-B805-4DF1-8098-43021E47F98C}"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2018,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43</a:t>
            </a:fld>
            <a:endParaRPr lang="en-US"/>
          </a:p>
        </p:txBody>
      </p:sp>
    </p:spTree>
    <p:extLst>
      <p:ext uri="{BB962C8B-B14F-4D97-AF65-F5344CB8AC3E}">
        <p14:creationId xmlns:p14="http://schemas.microsoft.com/office/powerpoint/2010/main" val="15567436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endParaRPr lang="en-US" altLang="en-US" b="1" dirty="0"/>
          </a:p>
        </p:txBody>
      </p:sp>
      <p:sp>
        <p:nvSpPr>
          <p:cNvPr id="24579" name="Rectangle 3"/>
          <p:cNvSpPr>
            <a:spLocks noGrp="1" noChangeArrowheads="1"/>
          </p:cNvSpPr>
          <p:nvPr>
            <p:ph type="body" idx="1"/>
          </p:nvPr>
        </p:nvSpPr>
        <p:spPr>
          <a:xfrm>
            <a:off x="457200" y="2017713"/>
            <a:ext cx="10021888" cy="4114800"/>
          </a:xfrm>
        </p:spPr>
        <p:txBody>
          <a:bodyPr/>
          <a:lstStyle/>
          <a:p>
            <a:pPr eaLnBrk="1" hangingPunct="1">
              <a:spcBef>
                <a:spcPts val="0"/>
              </a:spcBef>
            </a:pPr>
            <a:r>
              <a:rPr lang="en-US" altLang="en-US" sz="2800" dirty="0"/>
              <a:t>A one-dimensional </a:t>
            </a:r>
            <a:r>
              <a:rPr lang="en-US" altLang="en-US" sz="2800" b="1" dirty="0" err="1"/>
              <a:t>ndarray</a:t>
            </a:r>
            <a:r>
              <a:rPr lang="en-US" altLang="en-US" sz="2800" dirty="0"/>
              <a:t> is "like" an </a:t>
            </a:r>
            <a:r>
              <a:rPr lang="en-US" altLang="en-US" sz="2800" dirty="0" err="1"/>
              <a:t>optimised</a:t>
            </a:r>
            <a:r>
              <a:rPr lang="en-US" altLang="en-US" sz="2800" dirty="0"/>
              <a:t> </a:t>
            </a:r>
            <a:r>
              <a:rPr lang="en-US" altLang="en-US" sz="2800" b="1" dirty="0"/>
              <a:t>list</a:t>
            </a:r>
            <a:r>
              <a:rPr lang="en-US" altLang="en-US" sz="2800" dirty="0"/>
              <a:t> for vector operations</a:t>
            </a:r>
          </a:p>
          <a:p>
            <a:pPr lvl="1" eaLnBrk="1" hangingPunct="1">
              <a:spcBef>
                <a:spcPts val="0"/>
              </a:spcBef>
            </a:pPr>
            <a:r>
              <a:rPr lang="en-US" altLang="en-US" sz="2400" dirty="0">
                <a:solidFill>
                  <a:srgbClr val="FF0000"/>
                </a:solidFill>
              </a:rPr>
              <a:t>Data is in </a:t>
            </a:r>
            <a:r>
              <a:rPr lang="en-US" altLang="en-US" sz="2400" i="1" dirty="0">
                <a:solidFill>
                  <a:srgbClr val="FF0000"/>
                </a:solidFill>
              </a:rPr>
              <a:t>contiguous memory</a:t>
            </a:r>
            <a:endParaRPr lang="en-US" altLang="en-US" sz="2400" dirty="0">
              <a:solidFill>
                <a:srgbClr val="FF0000"/>
              </a:solidFill>
            </a:endParaRPr>
          </a:p>
          <a:p>
            <a:pPr lvl="1" eaLnBrk="1" hangingPunct="1">
              <a:spcBef>
                <a:spcPts val="0"/>
              </a:spcBef>
            </a:pPr>
            <a:r>
              <a:rPr lang="en-US" altLang="en-US" sz="2400" i="1" dirty="0" err="1">
                <a:solidFill>
                  <a:srgbClr val="FF0000"/>
                </a:solidFill>
              </a:rPr>
              <a:t>Vectorised</a:t>
            </a:r>
            <a:r>
              <a:rPr lang="en-US" altLang="en-US" sz="2400" dirty="0">
                <a:solidFill>
                  <a:srgbClr val="FF0000"/>
                </a:solidFill>
              </a:rPr>
              <a:t> computation algorithms in C</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ls1 = list(range(5))</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ls1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[0, 1, 2, 3, 4]</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 = </a:t>
            </a:r>
            <a:r>
              <a:rPr lang="en-US" altLang="en-US" sz="2000" b="1" dirty="0" err="1">
                <a:solidFill>
                  <a:srgbClr val="0070C0"/>
                </a:solidFill>
                <a:latin typeface="Courier New" panose="02070309020205020404" pitchFamily="49" charset="0"/>
                <a:cs typeface="Courier New" panose="02070309020205020404" pitchFamily="49" charset="0"/>
              </a:rPr>
              <a:t>np.arange</a:t>
            </a:r>
            <a:r>
              <a:rPr lang="en-US" altLang="en-US" sz="2000" b="1" dirty="0">
                <a:solidFill>
                  <a:srgbClr val="0070C0"/>
                </a:solidFill>
                <a:latin typeface="Courier New" panose="02070309020205020404" pitchFamily="49" charset="0"/>
                <a:cs typeface="Courier New" panose="02070309020205020404" pitchFamily="49" charset="0"/>
              </a:rPr>
              <a:t>(5)  # 'array-range'</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array([0, 1, 2, 3, 4])</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44</a:t>
            </a:fld>
            <a:endParaRPr lang="en-US"/>
          </a:p>
        </p:txBody>
      </p:sp>
      <p:sp>
        <p:nvSpPr>
          <p:cNvPr id="5" name="Rectangle: Rounded Corners 4">
            <a:extLst>
              <a:ext uri="{FF2B5EF4-FFF2-40B4-BE49-F238E27FC236}">
                <a16:creationId xmlns:a16="http://schemas.microsoft.com/office/drawing/2014/main" id="{1CA0944A-7A15-4799-9CE4-B2102F305D86}"/>
              </a:ext>
            </a:extLst>
          </p:cNvPr>
          <p:cNvSpPr/>
          <p:nvPr/>
        </p:nvSpPr>
        <p:spPr bwMode="auto">
          <a:xfrm>
            <a:off x="7505699" y="2819399"/>
            <a:ext cx="4419602" cy="2895601"/>
          </a:xfrm>
          <a:prstGeom prst="round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r>
              <a:rPr lang="en-AU" sz="1800" b="0" i="0" kern="1200" dirty="0" err="1">
                <a:solidFill>
                  <a:schemeClr val="tx1"/>
                </a:solidFill>
                <a:effectLst/>
                <a:latin typeface="Times New Roman" pitchFamily="18" charset="0"/>
                <a:ea typeface="+mn-ea"/>
                <a:cs typeface="+mn-cs"/>
              </a:rPr>
              <a:t>Numpy</a:t>
            </a:r>
            <a:r>
              <a:rPr lang="en-AU" sz="1800" b="0" i="0" kern="1200" dirty="0">
                <a:solidFill>
                  <a:schemeClr val="tx1"/>
                </a:solidFill>
                <a:effectLst/>
                <a:latin typeface="Times New Roman" pitchFamily="18" charset="0"/>
                <a:ea typeface="+mn-ea"/>
                <a:cs typeface="+mn-cs"/>
              </a:rPr>
              <a:t> data structures perform better </a:t>
            </a:r>
          </a:p>
          <a:p>
            <a:r>
              <a:rPr lang="en-AU" sz="1800" b="0" i="0" kern="1200" dirty="0">
                <a:solidFill>
                  <a:schemeClr val="tx1"/>
                </a:solidFill>
                <a:effectLst/>
                <a:latin typeface="Times New Roman" pitchFamily="18" charset="0"/>
                <a:ea typeface="+mn-ea"/>
                <a:cs typeface="+mn-cs"/>
              </a:rPr>
              <a:t>than lists in:</a:t>
            </a:r>
          </a:p>
          <a:p>
            <a:r>
              <a:rPr lang="en-AU" sz="1800" b="1" i="0" kern="1200" dirty="0">
                <a:solidFill>
                  <a:schemeClr val="tx1"/>
                </a:solidFill>
                <a:effectLst/>
                <a:latin typeface="Times New Roman" pitchFamily="18" charset="0"/>
                <a:ea typeface="+mn-ea"/>
                <a:cs typeface="+mn-cs"/>
              </a:rPr>
              <a:t>Size</a:t>
            </a:r>
            <a:r>
              <a:rPr lang="en-AU" sz="1800" b="0" i="0" kern="1200" dirty="0">
                <a:solidFill>
                  <a:schemeClr val="tx1"/>
                </a:solidFill>
                <a:effectLst/>
                <a:latin typeface="Times New Roman" pitchFamily="18" charset="0"/>
                <a:ea typeface="+mn-ea"/>
                <a:cs typeface="+mn-cs"/>
              </a:rPr>
              <a:t> - </a:t>
            </a:r>
            <a:r>
              <a:rPr lang="en-AU" sz="1800" b="0" i="0" kern="1200" dirty="0" err="1">
                <a:solidFill>
                  <a:schemeClr val="tx1"/>
                </a:solidFill>
                <a:effectLst/>
                <a:latin typeface="Times New Roman" pitchFamily="18" charset="0"/>
                <a:ea typeface="+mn-ea"/>
                <a:cs typeface="+mn-cs"/>
              </a:rPr>
              <a:t>Numpy</a:t>
            </a:r>
            <a:r>
              <a:rPr lang="en-AU" sz="1800" b="0" i="0" kern="1200" dirty="0">
                <a:solidFill>
                  <a:schemeClr val="tx1"/>
                </a:solidFill>
                <a:effectLst/>
                <a:latin typeface="Times New Roman" pitchFamily="18" charset="0"/>
                <a:ea typeface="+mn-ea"/>
                <a:cs typeface="+mn-cs"/>
              </a:rPr>
              <a:t> data structures take up </a:t>
            </a:r>
          </a:p>
          <a:p>
            <a:r>
              <a:rPr lang="en-AU" dirty="0">
                <a:latin typeface="Times New Roman" pitchFamily="18" charset="0"/>
              </a:rPr>
              <a:t>	</a:t>
            </a:r>
            <a:r>
              <a:rPr lang="en-AU" sz="1800" b="0" i="0" kern="1200" dirty="0">
                <a:solidFill>
                  <a:schemeClr val="tx1"/>
                </a:solidFill>
                <a:effectLst/>
                <a:latin typeface="Times New Roman" pitchFamily="18" charset="0"/>
                <a:ea typeface="+mn-ea"/>
                <a:cs typeface="+mn-cs"/>
              </a:rPr>
              <a:t>less space</a:t>
            </a:r>
          </a:p>
          <a:p>
            <a:r>
              <a:rPr lang="en-AU" sz="1800" b="1" i="0" kern="1200" dirty="0">
                <a:solidFill>
                  <a:schemeClr val="tx1"/>
                </a:solidFill>
                <a:effectLst/>
                <a:latin typeface="Times New Roman" pitchFamily="18" charset="0"/>
                <a:ea typeface="+mn-ea"/>
                <a:cs typeface="+mn-cs"/>
              </a:rPr>
              <a:t>Performance</a:t>
            </a:r>
            <a:r>
              <a:rPr lang="en-AU" sz="1800" b="0" i="0" kern="1200" dirty="0">
                <a:solidFill>
                  <a:schemeClr val="tx1"/>
                </a:solidFill>
                <a:effectLst/>
                <a:latin typeface="Times New Roman" pitchFamily="18" charset="0"/>
                <a:ea typeface="+mn-ea"/>
                <a:cs typeface="+mn-cs"/>
              </a:rPr>
              <a:t> - they have a need for speed </a:t>
            </a:r>
          </a:p>
          <a:p>
            <a:r>
              <a:rPr lang="en-AU" dirty="0">
                <a:latin typeface="Times New Roman" pitchFamily="18" charset="0"/>
              </a:rPr>
              <a:t>	</a:t>
            </a:r>
            <a:r>
              <a:rPr lang="en-AU" sz="1800" b="0" i="0" kern="1200" dirty="0">
                <a:solidFill>
                  <a:schemeClr val="tx1"/>
                </a:solidFill>
                <a:effectLst/>
                <a:latin typeface="Times New Roman" pitchFamily="18" charset="0"/>
                <a:ea typeface="+mn-ea"/>
                <a:cs typeface="+mn-cs"/>
              </a:rPr>
              <a:t>and are faster than lists</a:t>
            </a:r>
          </a:p>
          <a:p>
            <a:r>
              <a:rPr lang="en-AU" sz="1800" b="1" i="0" kern="1200" dirty="0">
                <a:solidFill>
                  <a:schemeClr val="tx1"/>
                </a:solidFill>
                <a:effectLst/>
                <a:latin typeface="Times New Roman" pitchFamily="18" charset="0"/>
                <a:ea typeface="+mn-ea"/>
                <a:cs typeface="+mn-cs"/>
              </a:rPr>
              <a:t>Functionality</a:t>
            </a:r>
            <a:r>
              <a:rPr lang="en-AU" sz="1800" b="0" i="0" kern="1200" dirty="0">
                <a:solidFill>
                  <a:schemeClr val="tx1"/>
                </a:solidFill>
                <a:effectLst/>
                <a:latin typeface="Times New Roman" pitchFamily="18" charset="0"/>
                <a:ea typeface="+mn-ea"/>
                <a:cs typeface="+mn-cs"/>
              </a:rPr>
              <a:t> - SciPy and NumPy have </a:t>
            </a:r>
          </a:p>
          <a:p>
            <a:r>
              <a:rPr lang="en-AU" sz="1800" b="0" i="0" kern="1200" dirty="0">
                <a:solidFill>
                  <a:schemeClr val="tx1"/>
                </a:solidFill>
                <a:effectLst/>
                <a:latin typeface="Times New Roman" pitchFamily="18" charset="0"/>
                <a:ea typeface="+mn-ea"/>
                <a:cs typeface="+mn-cs"/>
              </a:rPr>
              <a:t>	optimised functions such as </a:t>
            </a:r>
          </a:p>
          <a:p>
            <a:r>
              <a:rPr lang="en-AU" dirty="0">
                <a:latin typeface="Times New Roman" pitchFamily="18" charset="0"/>
              </a:rPr>
              <a:t>	</a:t>
            </a:r>
            <a:r>
              <a:rPr lang="en-AU" sz="1800" b="0" i="0" kern="1200" dirty="0">
                <a:solidFill>
                  <a:schemeClr val="tx1"/>
                </a:solidFill>
                <a:effectLst/>
                <a:latin typeface="Times New Roman" pitchFamily="18" charset="0"/>
                <a:ea typeface="+mn-ea"/>
                <a:cs typeface="+mn-cs"/>
              </a:rPr>
              <a:t>linear algebra operations built in.</a:t>
            </a:r>
          </a:p>
        </p:txBody>
      </p:sp>
    </p:spTree>
    <p:extLst>
      <p:ext uri="{BB962C8B-B14F-4D97-AF65-F5344CB8AC3E}">
        <p14:creationId xmlns:p14="http://schemas.microsoft.com/office/powerpoint/2010/main" val="3201318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r>
              <a:rPr lang="en-US" altLang="en-US" b="1" dirty="0"/>
              <a:t> </a:t>
            </a:r>
            <a:r>
              <a:rPr lang="en-US" altLang="en-US" dirty="0"/>
              <a:t>(cont.)</a:t>
            </a:r>
          </a:p>
        </p:txBody>
      </p:sp>
      <p:sp>
        <p:nvSpPr>
          <p:cNvPr id="24579" name="Rectangle 3"/>
          <p:cNvSpPr>
            <a:spLocks noGrp="1" noChangeArrowheads="1"/>
          </p:cNvSpPr>
          <p:nvPr>
            <p:ph type="body" idx="1"/>
          </p:nvPr>
        </p:nvSpPr>
        <p:spPr>
          <a:xfrm>
            <a:off x="990600" y="2017713"/>
            <a:ext cx="9488488" cy="4114800"/>
          </a:xfrm>
        </p:spPr>
        <p:txBody>
          <a:bodyPr/>
          <a:lstStyle/>
          <a:p>
            <a:pPr eaLnBrk="1" hangingPunct="1">
              <a:spcBef>
                <a:spcPts val="0"/>
              </a:spcBef>
            </a:pPr>
            <a:r>
              <a:rPr lang="en-US" altLang="en-US" sz="2800" dirty="0"/>
              <a:t>Individual item access with </a:t>
            </a:r>
            <a:r>
              <a:rPr lang="en-US" altLang="en-US" sz="2800" b="1" dirty="0"/>
              <a:t>[]</a:t>
            </a:r>
            <a:r>
              <a:rPr lang="en-US" altLang="en-US" sz="2800" dirty="0"/>
              <a:t> is the same for </a:t>
            </a:r>
            <a:r>
              <a:rPr lang="en-US" altLang="en-US" sz="2800" b="1" dirty="0" err="1"/>
              <a:t>ndarray</a:t>
            </a:r>
            <a:r>
              <a:rPr lang="en-US" altLang="en-US" sz="2800" dirty="0"/>
              <a:t> as for </a:t>
            </a:r>
            <a:r>
              <a:rPr lang="en-US" altLang="en-US" sz="2800" b="1" dirty="0"/>
              <a:t>list</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ls1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[0, 1, 2, 3, 4]</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ls1[2]</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2</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array([0, 1, 2, 3, 4])</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a1[2]</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2</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a1[-1]</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4</a:t>
            </a:r>
          </a:p>
          <a:p>
            <a:pPr marL="0" indent="0" eaLnBrk="1" hangingPunct="1">
              <a:spcBef>
                <a:spcPts val="0"/>
              </a:spcBef>
              <a:buNone/>
            </a:pPr>
            <a:endParaRPr lang="en-US" altLang="en-US" sz="2000" b="1" dirty="0">
              <a:solidFill>
                <a:srgbClr val="00B05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C44EC28F-DB9D-4C0B-A121-40EA42E79EFC}"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2018,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45</a:t>
            </a:fld>
            <a:endParaRPr lang="en-US"/>
          </a:p>
        </p:txBody>
      </p:sp>
    </p:spTree>
    <p:extLst>
      <p:ext uri="{BB962C8B-B14F-4D97-AF65-F5344CB8AC3E}">
        <p14:creationId xmlns:p14="http://schemas.microsoft.com/office/powerpoint/2010/main" val="614127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r>
              <a:rPr lang="en-US" altLang="en-US" b="1" dirty="0"/>
              <a:t> </a:t>
            </a:r>
            <a:r>
              <a:rPr lang="en-US" altLang="en-US" dirty="0"/>
              <a:t>(cont.)</a:t>
            </a:r>
          </a:p>
        </p:txBody>
      </p:sp>
      <p:sp>
        <p:nvSpPr>
          <p:cNvPr id="24579" name="Rectangle 3"/>
          <p:cNvSpPr>
            <a:spLocks noGrp="1" noChangeArrowheads="1"/>
          </p:cNvSpPr>
          <p:nvPr>
            <p:ph type="body" idx="1"/>
          </p:nvPr>
        </p:nvSpPr>
        <p:spPr>
          <a:xfrm>
            <a:off x="1066800" y="2017713"/>
            <a:ext cx="9412288" cy="4114800"/>
          </a:xfrm>
        </p:spPr>
        <p:txBody>
          <a:bodyPr/>
          <a:lstStyle/>
          <a:p>
            <a:pPr eaLnBrk="1" hangingPunct="1">
              <a:spcBef>
                <a:spcPts val="0"/>
              </a:spcBef>
            </a:pPr>
            <a:r>
              <a:rPr lang="en-US" altLang="en-US" sz="2800" dirty="0"/>
              <a:t>An </a:t>
            </a:r>
            <a:r>
              <a:rPr lang="en-US" altLang="en-US" sz="2800" b="1" dirty="0" err="1"/>
              <a:t>ndarray</a:t>
            </a:r>
            <a:r>
              <a:rPr lang="en-US" altLang="en-US" sz="2800" dirty="0"/>
              <a:t> </a:t>
            </a:r>
            <a:r>
              <a:rPr lang="en-US" altLang="en-US" sz="2800" i="1" dirty="0">
                <a:solidFill>
                  <a:srgbClr val="FF0000"/>
                </a:solidFill>
              </a:rPr>
              <a:t>does not</a:t>
            </a:r>
            <a:r>
              <a:rPr lang="en-US" altLang="en-US" sz="2800" dirty="0"/>
              <a:t> store Python </a:t>
            </a:r>
            <a:r>
              <a:rPr lang="en-US" altLang="en-US" sz="2800" b="1" dirty="0" err="1"/>
              <a:t>int</a:t>
            </a:r>
            <a:r>
              <a:rPr lang="en-US" altLang="en-US" sz="2800" dirty="0"/>
              <a:t> values</a:t>
            </a:r>
          </a:p>
          <a:p>
            <a:pPr lvl="1" eaLnBrk="1" hangingPunct="1">
              <a:spcBef>
                <a:spcPts val="0"/>
              </a:spcBef>
            </a:pPr>
            <a:r>
              <a:rPr lang="en-US" altLang="en-US" sz="2400" dirty="0">
                <a:solidFill>
                  <a:srgbClr val="FF0000"/>
                </a:solidFill>
              </a:rPr>
              <a:t>Stores efficient--but more restrictive--C/C++-style 32-bit integers</a:t>
            </a:r>
          </a:p>
          <a:p>
            <a:pPr lvl="1" eaLnBrk="1" hangingPunct="1">
              <a:spcBef>
                <a:spcPts val="0"/>
              </a:spcBef>
            </a:pPr>
            <a:endParaRPr lang="en-US" altLang="en-US" sz="800" dirty="0"/>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type(ls1)</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&lt;class 'list'&gt;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type(ls1[0])</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&lt;class '</a:t>
            </a:r>
            <a:r>
              <a:rPr lang="en-US" altLang="en-US" sz="2000" b="1" dirty="0" err="1">
                <a:solidFill>
                  <a:srgbClr val="0070C0"/>
                </a:solidFill>
                <a:latin typeface="Courier New" panose="02070309020205020404" pitchFamily="49" charset="0"/>
                <a:cs typeface="Courier New" panose="02070309020205020404" pitchFamily="49" charset="0"/>
              </a:rPr>
              <a:t>int</a:t>
            </a:r>
            <a:r>
              <a:rPr lang="en-US" altLang="en-US" sz="2000" b="1" dirty="0">
                <a:solidFill>
                  <a:srgbClr val="0070C0"/>
                </a:solidFill>
                <a:latin typeface="Courier New" panose="02070309020205020404" pitchFamily="49" charset="0"/>
                <a:cs typeface="Courier New" panose="02070309020205020404" pitchFamily="49" charset="0"/>
              </a:rPr>
              <a:t>'&gt;            # arbitrary precision</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type(a1)</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&lt;class '</a:t>
            </a:r>
            <a:r>
              <a:rPr lang="en-US" altLang="en-US" sz="2000" b="1" dirty="0" err="1">
                <a:solidFill>
                  <a:srgbClr val="00B050"/>
                </a:solidFill>
                <a:latin typeface="Courier New" panose="02070309020205020404" pitchFamily="49" charset="0"/>
                <a:cs typeface="Courier New" panose="02070309020205020404" pitchFamily="49" charset="0"/>
              </a:rPr>
              <a:t>numpy.ndarray</a:t>
            </a:r>
            <a:r>
              <a:rPr lang="en-US" altLang="en-US" sz="2000" b="1" dirty="0">
                <a:solidFill>
                  <a:srgbClr val="00B050"/>
                </a:solidFill>
                <a:latin typeface="Courier New" panose="02070309020205020404" pitchFamily="49" charset="0"/>
                <a:cs typeface="Courier New" panose="02070309020205020404" pitchFamily="49" charset="0"/>
              </a:rPr>
              <a:t>'&gt;</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type(a1[0])</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&lt;class 'numpy.int32'&gt;    # like C++ 32-bit </a:t>
            </a:r>
            <a:r>
              <a:rPr lang="en-US" altLang="en-US" sz="2000" b="1" dirty="0" err="1">
                <a:solidFill>
                  <a:srgbClr val="00B050"/>
                </a:solidFill>
                <a:latin typeface="Courier New" panose="02070309020205020404" pitchFamily="49" charset="0"/>
                <a:cs typeface="Courier New" panose="02070309020205020404" pitchFamily="49" charset="0"/>
              </a:rPr>
              <a:t>int</a:t>
            </a:r>
            <a:endParaRPr lang="en-US" altLang="en-US" sz="2000" b="1" dirty="0">
              <a:solidFill>
                <a:srgbClr val="00B05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C44EC28F-DB9D-4C0B-A121-40EA42E79EFC}" type="datetime1">
              <a:rPr lang="en-US" smtClean="0"/>
              <a:t>11/12/2020</a:t>
            </a:fld>
            <a:endParaRPr lang="en-US"/>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46</a:t>
            </a:fld>
            <a:endParaRPr lang="en-US"/>
          </a:p>
        </p:txBody>
      </p:sp>
    </p:spTree>
    <p:extLst>
      <p:ext uri="{BB962C8B-B14F-4D97-AF65-F5344CB8AC3E}">
        <p14:creationId xmlns:p14="http://schemas.microsoft.com/office/powerpoint/2010/main" val="888246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r>
              <a:rPr lang="en-US" altLang="en-US" b="1" dirty="0"/>
              <a:t> </a:t>
            </a:r>
            <a:r>
              <a:rPr lang="en-US" altLang="en-US" dirty="0"/>
              <a:t>(cont.)</a:t>
            </a:r>
          </a:p>
        </p:txBody>
      </p:sp>
      <p:sp>
        <p:nvSpPr>
          <p:cNvPr id="24579" name="Rectangle 3"/>
          <p:cNvSpPr>
            <a:spLocks noGrp="1" noChangeArrowheads="1"/>
          </p:cNvSpPr>
          <p:nvPr>
            <p:ph type="body" idx="1"/>
          </p:nvPr>
        </p:nvSpPr>
        <p:spPr>
          <a:xfrm>
            <a:off x="838200" y="2017713"/>
            <a:ext cx="11101917" cy="4114800"/>
          </a:xfrm>
        </p:spPr>
        <p:txBody>
          <a:bodyPr/>
          <a:lstStyle/>
          <a:p>
            <a:pPr eaLnBrk="1" hangingPunct="1">
              <a:spcBef>
                <a:spcPts val="0"/>
              </a:spcBef>
            </a:pPr>
            <a:r>
              <a:rPr lang="en-US" altLang="en-US" sz="2800" dirty="0"/>
              <a:t>An </a:t>
            </a:r>
            <a:r>
              <a:rPr lang="en-US" altLang="en-US" sz="2800" b="1" dirty="0" err="1"/>
              <a:t>ndarray</a:t>
            </a:r>
            <a:r>
              <a:rPr lang="en-US" altLang="en-US" sz="2800" b="1" dirty="0"/>
              <a:t> </a:t>
            </a:r>
            <a:r>
              <a:rPr lang="en-US" altLang="en-US" sz="2800" dirty="0"/>
              <a:t>is </a:t>
            </a:r>
            <a:r>
              <a:rPr lang="en-US" altLang="en-US" sz="2800" i="1" dirty="0" err="1"/>
              <a:t>iterable</a:t>
            </a:r>
            <a:r>
              <a:rPr lang="en-US" altLang="en-US" sz="2800" dirty="0"/>
              <a:t>, so conversion to basic collection types is easy</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array([0, 1, 2, 3, 4])</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list(a1)</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[0, 1, 2, 3, 4]</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tuple(a1)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(0, 1, 2, 3, 4)</a:t>
            </a:r>
          </a:p>
          <a:p>
            <a:pPr marL="0" indent="0" eaLnBrk="1" hangingPunct="1">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C44EC28F-DB9D-4C0B-A121-40EA42E79EFC}"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2018,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47</a:t>
            </a:fld>
            <a:endParaRPr lang="en-US"/>
          </a:p>
        </p:txBody>
      </p:sp>
    </p:spTree>
    <p:extLst>
      <p:ext uri="{BB962C8B-B14F-4D97-AF65-F5344CB8AC3E}">
        <p14:creationId xmlns:p14="http://schemas.microsoft.com/office/powerpoint/2010/main" val="2057201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r>
              <a:rPr lang="en-US" altLang="en-US" b="1" dirty="0"/>
              <a:t> </a:t>
            </a:r>
            <a:r>
              <a:rPr lang="en-US" altLang="en-US" dirty="0"/>
              <a:t>(cont.)</a:t>
            </a:r>
          </a:p>
        </p:txBody>
      </p:sp>
      <p:sp>
        <p:nvSpPr>
          <p:cNvPr id="24579" name="Rectangle 3"/>
          <p:cNvSpPr>
            <a:spLocks noGrp="1" noChangeArrowheads="1"/>
          </p:cNvSpPr>
          <p:nvPr>
            <p:ph type="body" idx="1"/>
          </p:nvPr>
        </p:nvSpPr>
        <p:spPr>
          <a:xfrm>
            <a:off x="762000" y="2017713"/>
            <a:ext cx="9717088" cy="4114800"/>
          </a:xfrm>
        </p:spPr>
        <p:txBody>
          <a:bodyPr/>
          <a:lstStyle/>
          <a:p>
            <a:pPr eaLnBrk="1" hangingPunct="1">
              <a:spcBef>
                <a:spcPts val="0"/>
              </a:spcBef>
            </a:pPr>
            <a:r>
              <a:rPr lang="en-US" altLang="en-US" sz="2800" dirty="0"/>
              <a:t>To create an </a:t>
            </a:r>
            <a:r>
              <a:rPr lang="en-US" altLang="en-US" sz="2800" b="1" dirty="0" err="1"/>
              <a:t>ndarray</a:t>
            </a:r>
            <a:r>
              <a:rPr lang="en-US" altLang="en-US" sz="2800" b="1" dirty="0"/>
              <a:t> </a:t>
            </a:r>
            <a:r>
              <a:rPr lang="en-US" altLang="en-US" sz="2800" dirty="0"/>
              <a:t>from a numeric </a:t>
            </a:r>
            <a:r>
              <a:rPr lang="en-US" altLang="en-US" sz="2800" dirty="0" err="1"/>
              <a:t>iterable</a:t>
            </a:r>
            <a:r>
              <a:rPr lang="en-US" altLang="en-US" sz="2800" dirty="0"/>
              <a:t>, use </a:t>
            </a:r>
            <a:r>
              <a:rPr lang="en-US" altLang="en-US" sz="2800" b="1" dirty="0" err="1"/>
              <a:t>np.array</a:t>
            </a:r>
            <a:r>
              <a:rPr lang="en-US" altLang="en-US" sz="2800" b="1" dirty="0"/>
              <a:t>(</a:t>
            </a:r>
            <a:r>
              <a:rPr lang="en-US" altLang="en-US" sz="2800" i="1" dirty="0" err="1"/>
              <a:t>iterable</a:t>
            </a:r>
            <a:r>
              <a:rPr lang="en-US" altLang="en-US" sz="2800" b="1" dirty="0"/>
              <a:t>)</a:t>
            </a:r>
          </a:p>
          <a:p>
            <a:pPr lvl="1" eaLnBrk="1" hangingPunct="1">
              <a:spcBef>
                <a:spcPts val="0"/>
              </a:spcBef>
            </a:pPr>
            <a:endParaRPr lang="en-US" altLang="en-US" sz="800" dirty="0"/>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a2 = </a:t>
            </a:r>
            <a:r>
              <a:rPr lang="en-US" altLang="en-US" sz="2000" b="1" dirty="0" err="1">
                <a:solidFill>
                  <a:srgbClr val="0070C0"/>
                </a:solidFill>
                <a:latin typeface="Courier New" panose="02070309020205020404" pitchFamily="49" charset="0"/>
                <a:cs typeface="Courier New" panose="02070309020205020404" pitchFamily="49" charset="0"/>
              </a:rPr>
              <a:t>np.array</a:t>
            </a:r>
            <a:r>
              <a:rPr lang="en-US" altLang="en-US" sz="2000" b="1" dirty="0">
                <a:solidFill>
                  <a:srgbClr val="0070C0"/>
                </a:solidFill>
                <a:latin typeface="Courier New" panose="02070309020205020404" pitchFamily="49" charset="0"/>
                <a:cs typeface="Courier New" panose="02070309020205020404" pitchFamily="49" charset="0"/>
              </a:rPr>
              <a:t>(</a:t>
            </a:r>
            <a:r>
              <a:rPr lang="en-US" altLang="en-US" sz="2000" b="1" dirty="0">
                <a:solidFill>
                  <a:srgbClr val="FF0000"/>
                </a:solidFill>
                <a:latin typeface="Courier New" panose="02070309020205020404" pitchFamily="49" charset="0"/>
                <a:cs typeface="Courier New" panose="02070309020205020404" pitchFamily="49" charset="0"/>
              </a:rPr>
              <a:t>[3, 4, 5, 6]</a:t>
            </a:r>
            <a:r>
              <a:rPr lang="en-US" altLang="en-US" sz="2000" b="1" dirty="0">
                <a:solidFill>
                  <a:srgbClr val="0070C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a2</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array([3, 4, 5, 6])</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a3 = </a:t>
            </a:r>
            <a:r>
              <a:rPr lang="en-US" altLang="en-US" sz="2000" b="1" dirty="0" err="1">
                <a:latin typeface="Courier New" panose="02070309020205020404" pitchFamily="49" charset="0"/>
                <a:cs typeface="Courier New" panose="02070309020205020404" pitchFamily="49" charset="0"/>
              </a:rPr>
              <a:t>np.array</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FF0000"/>
                </a:solidFill>
                <a:latin typeface="Courier New" panose="02070309020205020404" pitchFamily="49" charset="0"/>
                <a:cs typeface="Courier New" panose="02070309020205020404" pitchFamily="49" charset="0"/>
              </a:rPr>
              <a:t>(3.14159, 2.71828)</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a3</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array([3.14159, 2.71828]) </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type(a3[0])</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&lt;class 'numpy.float64'&gt;   # like C++ double</a:t>
            </a:r>
          </a:p>
          <a:p>
            <a:pPr marL="0" indent="0" eaLnBrk="1" hangingPunct="1">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C44EC28F-DB9D-4C0B-A121-40EA42E79EFC}"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2018,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48</a:t>
            </a:fld>
            <a:endParaRPr lang="en-US"/>
          </a:p>
        </p:txBody>
      </p:sp>
    </p:spTree>
    <p:extLst>
      <p:ext uri="{BB962C8B-B14F-4D97-AF65-F5344CB8AC3E}">
        <p14:creationId xmlns:p14="http://schemas.microsoft.com/office/powerpoint/2010/main" val="6389587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NumPy </a:t>
            </a:r>
            <a:r>
              <a:rPr lang="en-US" altLang="en-US" b="1" dirty="0" err="1"/>
              <a:t>ndarray</a:t>
            </a:r>
            <a:r>
              <a:rPr lang="en-US" altLang="en-US" b="1" dirty="0"/>
              <a:t> </a:t>
            </a:r>
            <a:r>
              <a:rPr lang="en-US" altLang="en-US" dirty="0"/>
              <a:t>(cont.)</a:t>
            </a:r>
          </a:p>
        </p:txBody>
      </p:sp>
      <p:sp>
        <p:nvSpPr>
          <p:cNvPr id="24579" name="Rectangle 3"/>
          <p:cNvSpPr>
            <a:spLocks noGrp="1" noChangeArrowheads="1"/>
          </p:cNvSpPr>
          <p:nvPr>
            <p:ph type="body" idx="1"/>
          </p:nvPr>
        </p:nvSpPr>
        <p:spPr>
          <a:xfrm>
            <a:off x="609600" y="2017712"/>
            <a:ext cx="10771716" cy="4225925"/>
          </a:xfrm>
        </p:spPr>
        <p:txBody>
          <a:bodyPr/>
          <a:lstStyle/>
          <a:p>
            <a:pPr eaLnBrk="1" hangingPunct="1">
              <a:spcBef>
                <a:spcPts val="0"/>
              </a:spcBef>
            </a:pPr>
            <a:r>
              <a:rPr lang="en-US" altLang="en-US" sz="2800" dirty="0"/>
              <a:t>Unlike a </a:t>
            </a:r>
            <a:r>
              <a:rPr lang="en-US" altLang="en-US" sz="2800" b="1" dirty="0"/>
              <a:t>list</a:t>
            </a:r>
            <a:r>
              <a:rPr lang="en-US" altLang="en-US" sz="2800" dirty="0"/>
              <a:t>, every element of an </a:t>
            </a:r>
            <a:r>
              <a:rPr lang="en-US" altLang="en-US" sz="2800" b="1" dirty="0" err="1"/>
              <a:t>ndarray</a:t>
            </a:r>
            <a:r>
              <a:rPr lang="en-US" altLang="en-US" sz="2800" dirty="0"/>
              <a:t> must be of the </a:t>
            </a:r>
            <a:r>
              <a:rPr lang="en-US" altLang="en-US" sz="2800" i="1" dirty="0">
                <a:solidFill>
                  <a:srgbClr val="FF0000"/>
                </a:solidFill>
              </a:rPr>
              <a:t>same</a:t>
            </a:r>
            <a:r>
              <a:rPr lang="en-US" altLang="en-US" sz="2800" dirty="0"/>
              <a:t> type</a:t>
            </a:r>
          </a:p>
          <a:p>
            <a:pPr lvl="1" eaLnBrk="1" hangingPunct="1">
              <a:spcBef>
                <a:spcPts val="0"/>
              </a:spcBef>
            </a:pPr>
            <a:r>
              <a:rPr lang="en-US" altLang="en-US" sz="2400" i="1" dirty="0"/>
              <a:t>Upcasting</a:t>
            </a:r>
            <a:r>
              <a:rPr lang="en-US" altLang="en-US" sz="2400" dirty="0"/>
              <a:t> converts elements to the minimum type able to hold all objects</a:t>
            </a:r>
          </a:p>
          <a:p>
            <a:pPr lvl="2" eaLnBrk="1" hangingPunct="1">
              <a:spcBef>
                <a:spcPts val="0"/>
              </a:spcBef>
            </a:pPr>
            <a:r>
              <a:rPr lang="en-US" altLang="en-US" sz="2000" dirty="0"/>
              <a:t>Can cause some surprises!</a:t>
            </a:r>
          </a:p>
          <a:p>
            <a:pPr lvl="1" eaLnBrk="1" hangingPunct="1">
              <a:spcBef>
                <a:spcPts val="0"/>
              </a:spcBef>
            </a:pPr>
            <a:endParaRPr lang="en-US" altLang="en-US" sz="800" dirty="0"/>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a4 = </a:t>
            </a:r>
            <a:r>
              <a:rPr lang="en-US" altLang="en-US" sz="2000" b="1" dirty="0" err="1">
                <a:solidFill>
                  <a:srgbClr val="0070C0"/>
                </a:solidFill>
                <a:latin typeface="Courier New" panose="02070309020205020404" pitchFamily="49" charset="0"/>
                <a:cs typeface="Courier New" panose="02070309020205020404" pitchFamily="49" charset="0"/>
              </a:rPr>
              <a:t>np.array</a:t>
            </a:r>
            <a:r>
              <a:rPr lang="en-US" altLang="en-US" sz="2000" b="1" dirty="0">
                <a:solidFill>
                  <a:srgbClr val="0070C0"/>
                </a:solidFill>
                <a:latin typeface="Courier New" panose="02070309020205020404" pitchFamily="49" charset="0"/>
                <a:cs typeface="Courier New" panose="02070309020205020404" pitchFamily="49" charset="0"/>
              </a:rPr>
              <a:t>(</a:t>
            </a:r>
            <a:r>
              <a:rPr lang="en-US" altLang="en-US" sz="2000" b="1" dirty="0">
                <a:solidFill>
                  <a:srgbClr val="FF0000"/>
                </a:solidFill>
                <a:latin typeface="Courier New" panose="02070309020205020404" pitchFamily="49" charset="0"/>
                <a:cs typeface="Courier New" panose="02070309020205020404" pitchFamily="49" charset="0"/>
              </a:rPr>
              <a:t>[3, 4.5, 5, 6.7]</a:t>
            </a:r>
            <a:r>
              <a:rPr lang="en-US" altLang="en-US" sz="2000" b="1" dirty="0">
                <a:solidFill>
                  <a:srgbClr val="0070C0"/>
                </a:solidFill>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a4</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array([3., 4.5, 5., 6.7])        </a:t>
            </a:r>
            <a:r>
              <a:rPr lang="en-US" altLang="en-US" sz="2000" b="1" dirty="0">
                <a:solidFill>
                  <a:srgbClr val="FF0000"/>
                </a:solidFill>
                <a:latin typeface="Courier New" panose="02070309020205020404" pitchFamily="49" charset="0"/>
                <a:cs typeface="Courier New" panose="02070309020205020404" pitchFamily="49" charset="0"/>
              </a:rPr>
              <a:t># all float64</a:t>
            </a:r>
          </a:p>
          <a:p>
            <a:pPr marL="0" indent="0" eaLnBrk="1" hangingPunct="1">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AU" altLang="en-US" sz="2000" b="1" dirty="0">
                <a:solidFill>
                  <a:srgbClr val="00B050"/>
                </a:solidFill>
                <a:latin typeface="Courier New" panose="02070309020205020404" pitchFamily="49" charset="0"/>
                <a:cs typeface="Courier New" panose="02070309020205020404" pitchFamily="49" charset="0"/>
              </a:rPr>
              <a:t>&gt;&gt;&gt; a5 = </a:t>
            </a:r>
            <a:r>
              <a:rPr lang="en-AU" altLang="en-US" sz="2000" b="1" dirty="0" err="1">
                <a:solidFill>
                  <a:srgbClr val="00B050"/>
                </a:solidFill>
                <a:latin typeface="Courier New" panose="02070309020205020404" pitchFamily="49" charset="0"/>
                <a:cs typeface="Courier New" panose="02070309020205020404" pitchFamily="49" charset="0"/>
              </a:rPr>
              <a:t>np.array</a:t>
            </a:r>
            <a:r>
              <a:rPr lang="en-AU" altLang="en-US" sz="2000" b="1" dirty="0">
                <a:solidFill>
                  <a:srgbClr val="00B050"/>
                </a:solidFill>
                <a:latin typeface="Courier New" panose="02070309020205020404" pitchFamily="49" charset="0"/>
                <a:cs typeface="Courier New" panose="02070309020205020404" pitchFamily="49" charset="0"/>
              </a:rPr>
              <a:t>([3, 4.5, 5, 6.7, 'test'])</a:t>
            </a:r>
            <a:endParaRPr lang="en-US" altLang="en-US" sz="2000" b="1" dirty="0">
              <a:solidFill>
                <a:srgbClr val="00B05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a5</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array(['3', '4.5', '5', '6.7', 'test'], </a:t>
            </a:r>
            <a:r>
              <a:rPr lang="en-US" altLang="en-US" sz="2000" b="1" dirty="0" err="1">
                <a:solidFill>
                  <a:srgbClr val="00B050"/>
                </a:solidFill>
                <a:latin typeface="Courier New" panose="02070309020205020404" pitchFamily="49" charset="0"/>
                <a:cs typeface="Courier New" panose="02070309020205020404" pitchFamily="49" charset="0"/>
              </a:rPr>
              <a:t>dtype</a:t>
            </a:r>
            <a:r>
              <a:rPr lang="en-US" altLang="en-US" sz="2000" b="1" dirty="0">
                <a:solidFill>
                  <a:srgbClr val="00B050"/>
                </a:solidFill>
                <a:latin typeface="Courier New" panose="02070309020205020404" pitchFamily="49" charset="0"/>
                <a:cs typeface="Courier New" panose="02070309020205020404" pitchFamily="49" charset="0"/>
              </a:rPr>
              <a:t>='&lt;U32</a:t>
            </a:r>
            <a:r>
              <a:rPr lang="en-AU" altLang="en-US" sz="2000" b="1" dirty="0">
                <a:solidFill>
                  <a:srgbClr val="00B050"/>
                </a:solidFill>
                <a:latin typeface="Courier New" panose="02070309020205020404" pitchFamily="49" charset="0"/>
                <a:cs typeface="Courier New" panose="02070309020205020404" pitchFamily="49" charset="0"/>
              </a:rPr>
              <a:t>'</a:t>
            </a:r>
            <a:r>
              <a:rPr lang="en-US" altLang="en-US" sz="2000" b="1"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 all strings!</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49</a:t>
            </a:fld>
            <a:endParaRPr lang="en-US"/>
          </a:p>
        </p:txBody>
      </p:sp>
    </p:spTree>
    <p:extLst>
      <p:ext uri="{BB962C8B-B14F-4D97-AF65-F5344CB8AC3E}">
        <p14:creationId xmlns:p14="http://schemas.microsoft.com/office/powerpoint/2010/main" val="395451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66FC-B964-40DE-95D7-4306FAD4F8DF}"/>
              </a:ext>
            </a:extLst>
          </p:cNvPr>
          <p:cNvSpPr>
            <a:spLocks noGrp="1"/>
          </p:cNvSpPr>
          <p:nvPr>
            <p:ph type="title"/>
          </p:nvPr>
        </p:nvSpPr>
        <p:spPr/>
        <p:txBody>
          <a:bodyPr/>
          <a:lstStyle/>
          <a:p>
            <a:r>
              <a:rPr lang="en-US" altLang="en-US" dirty="0"/>
              <a:t>The </a:t>
            </a:r>
            <a:r>
              <a:rPr lang="en-US" altLang="en-US" b="1" dirty="0"/>
              <a:t>zip() </a:t>
            </a:r>
            <a:r>
              <a:rPr lang="en-US" altLang="en-US" dirty="0"/>
              <a:t>Function (cont.)</a:t>
            </a:r>
            <a:endParaRPr lang="en-AU" dirty="0"/>
          </a:p>
        </p:txBody>
      </p:sp>
      <p:sp>
        <p:nvSpPr>
          <p:cNvPr id="3" name="Content Placeholder 2">
            <a:extLst>
              <a:ext uri="{FF2B5EF4-FFF2-40B4-BE49-F238E27FC236}">
                <a16:creationId xmlns:a16="http://schemas.microsoft.com/office/drawing/2014/main" id="{0EA354C6-7369-4DBD-8AA5-878C064C84C0}"/>
              </a:ext>
            </a:extLst>
          </p:cNvPr>
          <p:cNvSpPr>
            <a:spLocks noGrp="1"/>
          </p:cNvSpPr>
          <p:nvPr>
            <p:ph idx="1"/>
          </p:nvPr>
        </p:nvSpPr>
        <p:spPr>
          <a:xfrm>
            <a:off x="1219200" y="2017712"/>
            <a:ext cx="9259888" cy="4306887"/>
          </a:xfrm>
        </p:spPr>
        <p:txBody>
          <a:bodyPr/>
          <a:lstStyle/>
          <a:p>
            <a:pPr marL="0" indent="0" eaLnBrk="1" hangingPunct="1">
              <a:spcBef>
                <a:spcPts val="0"/>
              </a:spcBef>
              <a:buNone/>
            </a:pPr>
            <a:endParaRPr lang="en-US" altLang="en-US"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ls1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 'a', 'e', 'h', '</a:t>
            </a:r>
            <a:r>
              <a:rPr lang="en-US" altLang="en-US" sz="2000" b="1" dirty="0" err="1">
                <a:latin typeface="Courier New" panose="02070309020205020404" pitchFamily="49" charset="0"/>
                <a:cs typeface="Courier New" panose="02070309020205020404" pitchFamily="49" charset="0"/>
              </a:rPr>
              <a:t>i</a:t>
            </a:r>
            <a:r>
              <a:rPr lang="en-US" altLang="en-US" sz="2000" b="1" dirty="0">
                <a:latin typeface="Courier New" panose="02070309020205020404" pitchFamily="49" charset="0"/>
                <a:cs typeface="Courier New" panose="02070309020205020404" pitchFamily="49" charset="0"/>
              </a:rPr>
              <a:t>', 's', 't']</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d2 = </a:t>
            </a:r>
            <a:r>
              <a:rPr lang="en-US" altLang="en-US" sz="2000" b="1" dirty="0" err="1">
                <a:solidFill>
                  <a:srgbClr val="FF0000"/>
                </a:solidFill>
                <a:latin typeface="Courier New" panose="02070309020205020404" pitchFamily="49" charset="0"/>
                <a:cs typeface="Courier New" panose="02070309020205020404" pitchFamily="49" charset="0"/>
              </a:rPr>
              <a:t>dict</a:t>
            </a:r>
            <a:r>
              <a:rPr lang="en-US" altLang="en-US" sz="2000" b="1" dirty="0">
                <a:solidFill>
                  <a:srgbClr val="FF0000"/>
                </a:solidFill>
                <a:latin typeface="Courier New" panose="02070309020205020404" pitchFamily="49" charset="0"/>
                <a:cs typeface="Courier New" panose="02070309020205020404" pitchFamily="49" charset="0"/>
              </a:rPr>
              <a:t>(zip(ls1, range(</a:t>
            </a:r>
            <a:r>
              <a:rPr lang="en-US" altLang="en-US" sz="2000" b="1" dirty="0" err="1">
                <a:solidFill>
                  <a:srgbClr val="FF0000"/>
                </a:solidFill>
                <a:latin typeface="Courier New" panose="02070309020205020404" pitchFamily="49" charset="0"/>
                <a:cs typeface="Courier New" panose="02070309020205020404" pitchFamily="49" charset="0"/>
              </a:rPr>
              <a:t>len</a:t>
            </a:r>
            <a:r>
              <a:rPr lang="en-US" altLang="en-US" sz="2000" b="1" dirty="0">
                <a:solidFill>
                  <a:srgbClr val="FF0000"/>
                </a:solidFill>
                <a:latin typeface="Courier New" panose="02070309020205020404" pitchFamily="49" charset="0"/>
                <a:cs typeface="Courier New" panose="02070309020205020404" pitchFamily="49" charset="0"/>
              </a:rPr>
              <a:t>(ls1))))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d2</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 0, 'a': 1, 'e': 2, ..., 't': 6}</a:t>
            </a:r>
          </a:p>
          <a:p>
            <a:pPr marL="0" indent="0" eaLnBrk="1" hangingPunct="1">
              <a:spcBef>
                <a:spcPts val="0"/>
              </a:spcBef>
              <a:buNone/>
            </a:pP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work through this example slowly…</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 Python is (in)famous for its “shorthand” coding</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 You can do magic in just a few lines of code</a:t>
            </a:r>
          </a:p>
          <a:p>
            <a:endParaRPr lang="en-AU" dirty="0"/>
          </a:p>
        </p:txBody>
      </p:sp>
      <p:sp>
        <p:nvSpPr>
          <p:cNvPr id="4" name="Date Placeholder 3">
            <a:extLst>
              <a:ext uri="{FF2B5EF4-FFF2-40B4-BE49-F238E27FC236}">
                <a16:creationId xmlns:a16="http://schemas.microsoft.com/office/drawing/2014/main" id="{4E307574-1CA5-4C63-9D8E-A93DB117D015}"/>
              </a:ext>
            </a:extLst>
          </p:cNvPr>
          <p:cNvSpPr>
            <a:spLocks noGrp="1"/>
          </p:cNvSpPr>
          <p:nvPr>
            <p:ph type="dt" sz="half" idx="10"/>
          </p:nvPr>
        </p:nvSpPr>
        <p:spPr/>
        <p:txBody>
          <a:bodyPr/>
          <a:lstStyle/>
          <a:p>
            <a:pPr>
              <a:defRPr/>
            </a:pPr>
            <a:fld id="{3EDAC72C-6C39-4D81-BEE9-00995EBA50C7}" type="datetime1">
              <a:rPr lang="en-US" smtClean="0"/>
              <a:t>11/12/2020</a:t>
            </a:fld>
            <a:endParaRPr lang="en-US"/>
          </a:p>
        </p:txBody>
      </p:sp>
      <p:sp>
        <p:nvSpPr>
          <p:cNvPr id="5" name="Footer Placeholder 4">
            <a:extLst>
              <a:ext uri="{FF2B5EF4-FFF2-40B4-BE49-F238E27FC236}">
                <a16:creationId xmlns:a16="http://schemas.microsoft.com/office/drawing/2014/main" id="{9CBD220A-AD93-40E3-B1D8-D75A5B9F1C6A}"/>
              </a:ext>
            </a:extLst>
          </p:cNvPr>
          <p:cNvSpPr>
            <a:spLocks noGrp="1"/>
          </p:cNvSpPr>
          <p:nvPr>
            <p:ph type="ftr" sz="quarter" idx="11"/>
          </p:nvPr>
        </p:nvSpPr>
        <p:spPr/>
        <p:txBody>
          <a:bodyPr/>
          <a:lstStyle/>
          <a:p>
            <a:pPr>
              <a:defRPr/>
            </a:pPr>
            <a:r>
              <a:rPr lang="en-US"/>
              <a:t>Copyright (c) John K. </a:t>
            </a:r>
            <a:r>
              <a:rPr lang="en-US" dirty="0" err="1"/>
              <a:t>Ostlund</a:t>
            </a:r>
            <a:endParaRPr lang="en-US" dirty="0"/>
          </a:p>
        </p:txBody>
      </p:sp>
      <p:sp>
        <p:nvSpPr>
          <p:cNvPr id="6" name="Slide Number Placeholder 5">
            <a:extLst>
              <a:ext uri="{FF2B5EF4-FFF2-40B4-BE49-F238E27FC236}">
                <a16:creationId xmlns:a16="http://schemas.microsoft.com/office/drawing/2014/main" id="{36316215-2424-42DF-892F-0D94937D7F5F}"/>
              </a:ext>
            </a:extLst>
          </p:cNvPr>
          <p:cNvSpPr>
            <a:spLocks noGrp="1"/>
          </p:cNvSpPr>
          <p:nvPr>
            <p:ph type="sldNum" sz="quarter" idx="12"/>
          </p:nvPr>
        </p:nvSpPr>
        <p:spPr/>
        <p:txBody>
          <a:bodyPr/>
          <a:lstStyle/>
          <a:p>
            <a:pPr>
              <a:defRPr/>
            </a:pPr>
            <a:fld id="{9E9676BE-5AF2-4172-BD19-31A2F83EF2EB}" type="slidenum">
              <a:rPr lang="en-US" smtClean="0"/>
              <a:pPr>
                <a:defRPr/>
              </a:pPr>
              <a:t>5</a:t>
            </a:fld>
            <a:endParaRPr lang="en-US"/>
          </a:p>
        </p:txBody>
      </p:sp>
    </p:spTree>
    <p:extLst>
      <p:ext uri="{BB962C8B-B14F-4D97-AF65-F5344CB8AC3E}">
        <p14:creationId xmlns:p14="http://schemas.microsoft.com/office/powerpoint/2010/main" val="25628693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ndarray</a:t>
            </a:r>
            <a:r>
              <a:rPr lang="en-US" altLang="en-US" dirty="0"/>
              <a:t> Arithmetic: Vector vs. List Operations</a:t>
            </a:r>
          </a:p>
        </p:txBody>
      </p:sp>
      <p:sp>
        <p:nvSpPr>
          <p:cNvPr id="24579" name="Rectangle 3"/>
          <p:cNvSpPr>
            <a:spLocks noGrp="1" noChangeArrowheads="1"/>
          </p:cNvSpPr>
          <p:nvPr>
            <p:ph type="body" idx="1"/>
          </p:nvPr>
        </p:nvSpPr>
        <p:spPr>
          <a:xfrm>
            <a:off x="1143000" y="2017713"/>
            <a:ext cx="9336088" cy="4114800"/>
          </a:xfrm>
        </p:spPr>
        <p:txBody>
          <a:bodyPr/>
          <a:lstStyle/>
          <a:p>
            <a:pPr eaLnBrk="1" hangingPunct="1">
              <a:spcBef>
                <a:spcPts val="0"/>
              </a:spcBef>
            </a:pPr>
            <a:r>
              <a:rPr lang="en-US" altLang="en-US" sz="2800" b="1" dirty="0"/>
              <a:t>list</a:t>
            </a:r>
            <a:r>
              <a:rPr lang="en-US" altLang="en-US" sz="2800" dirty="0"/>
              <a:t> operations:</a:t>
            </a:r>
          </a:p>
          <a:p>
            <a:pPr eaLnBrk="1" hangingPunct="1">
              <a:spcBef>
                <a:spcPts val="0"/>
              </a:spcBef>
            </a:pPr>
            <a:endParaRPr lang="en-US" altLang="en-US" sz="1200" dirty="0"/>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ls1 *= 2      # concatenation</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ls1</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[0, 1, 2, 3, 4, 0, 1, 2, 3, 4]</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ls1 += 1      # undefined</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a:t>
            </a:r>
            <a:r>
              <a:rPr lang="en-US" altLang="en-US" sz="2000" b="1" i="1" dirty="0">
                <a:solidFill>
                  <a:srgbClr val="0070C0"/>
                </a:solidFill>
                <a:latin typeface="Courier New" panose="02070309020205020404" pitchFamily="49" charset="0"/>
                <a:cs typeface="Courier New" panose="02070309020205020404" pitchFamily="49" charset="0"/>
              </a:rPr>
              <a:t>error</a:t>
            </a:r>
            <a:r>
              <a:rPr lang="en-US" altLang="en-US" sz="2000" b="1" dirty="0">
                <a:solidFill>
                  <a:srgbClr val="0070C0"/>
                </a:solidFill>
                <a:latin typeface="Courier New" panose="02070309020205020404" pitchFamily="49" charset="0"/>
                <a:cs typeface="Courier New" panose="02070309020205020404" pitchFamily="49" charset="0"/>
              </a:rPr>
              <a:t> ...</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ls1 + ls1     # concatenation</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[0, 1, 2, 3, 4, ..., 3, 4, 0, 1, 2, 3, 4]</a:t>
            </a:r>
          </a:p>
        </p:txBody>
      </p:sp>
      <p:sp>
        <p:nvSpPr>
          <p:cNvPr id="2" name="Date Placeholder 1"/>
          <p:cNvSpPr>
            <a:spLocks noGrp="1"/>
          </p:cNvSpPr>
          <p:nvPr>
            <p:ph type="dt" sz="half" idx="10"/>
          </p:nvPr>
        </p:nvSpPr>
        <p:spPr/>
        <p:txBody>
          <a:bodyPr/>
          <a:lstStyle/>
          <a:p>
            <a:pPr>
              <a:defRPr/>
            </a:pPr>
            <a:fld id="{6712B882-18BE-4115-9F97-8C7583129D99}"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2018,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50</a:t>
            </a:fld>
            <a:endParaRPr lang="en-US"/>
          </a:p>
        </p:txBody>
      </p:sp>
    </p:spTree>
    <p:extLst>
      <p:ext uri="{BB962C8B-B14F-4D97-AF65-F5344CB8AC3E}">
        <p14:creationId xmlns:p14="http://schemas.microsoft.com/office/powerpoint/2010/main" val="1257607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ndarray</a:t>
            </a:r>
            <a:r>
              <a:rPr lang="en-US" altLang="en-US" dirty="0"/>
              <a:t> Arithmetic: Vector vs. List Operations</a:t>
            </a:r>
          </a:p>
        </p:txBody>
      </p:sp>
      <p:sp>
        <p:nvSpPr>
          <p:cNvPr id="24579" name="Rectangle 3"/>
          <p:cNvSpPr>
            <a:spLocks noGrp="1" noChangeArrowheads="1"/>
          </p:cNvSpPr>
          <p:nvPr>
            <p:ph type="body" idx="1"/>
          </p:nvPr>
        </p:nvSpPr>
        <p:spPr>
          <a:xfrm>
            <a:off x="1066800" y="2017713"/>
            <a:ext cx="10873317" cy="4114800"/>
          </a:xfrm>
        </p:spPr>
        <p:txBody>
          <a:bodyPr/>
          <a:lstStyle/>
          <a:p>
            <a:pPr eaLnBrk="1" hangingPunct="1">
              <a:spcBef>
                <a:spcPts val="0"/>
              </a:spcBef>
            </a:pPr>
            <a:r>
              <a:rPr lang="en-US" altLang="en-US" sz="2800" b="1" dirty="0" err="1"/>
              <a:t>ndarray</a:t>
            </a:r>
            <a:r>
              <a:rPr lang="en-US" altLang="en-US" sz="2800" dirty="0"/>
              <a:t> </a:t>
            </a:r>
            <a:r>
              <a:rPr lang="en-US" altLang="en-US" sz="2800" i="1" dirty="0"/>
              <a:t>vector</a:t>
            </a:r>
            <a:r>
              <a:rPr lang="en-US" altLang="en-US" sz="2800" dirty="0"/>
              <a:t> operations (just like in mathematics!):</a:t>
            </a:r>
          </a:p>
          <a:p>
            <a:pPr eaLnBrk="1" hangingPunct="1">
              <a:spcBef>
                <a:spcPts val="0"/>
              </a:spcBef>
            </a:pPr>
            <a:endParaRPr lang="en-US" altLang="en-US" sz="1200" dirty="0"/>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 *= 2       # scalar multiplication</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array([0, 2, 4, 6, 8])</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 += 1       # add 1 to each element</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array([1, 3, 5, 7, 9])</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 + a1       # vector sum</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array([2, 6, 10, 14, 18])</a:t>
            </a:r>
          </a:p>
        </p:txBody>
      </p:sp>
      <p:sp>
        <p:nvSpPr>
          <p:cNvPr id="2" name="Date Placeholder 1"/>
          <p:cNvSpPr>
            <a:spLocks noGrp="1"/>
          </p:cNvSpPr>
          <p:nvPr>
            <p:ph type="dt" sz="half" idx="10"/>
          </p:nvPr>
        </p:nvSpPr>
        <p:spPr/>
        <p:txBody>
          <a:bodyPr/>
          <a:lstStyle/>
          <a:p>
            <a:pPr>
              <a:defRPr/>
            </a:pPr>
            <a:fld id="{6712B882-18BE-4115-9F97-8C7583129D99}"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2018,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51</a:t>
            </a:fld>
            <a:endParaRPr lang="en-US"/>
          </a:p>
        </p:txBody>
      </p:sp>
    </p:spTree>
    <p:extLst>
      <p:ext uri="{BB962C8B-B14F-4D97-AF65-F5344CB8AC3E}">
        <p14:creationId xmlns:p14="http://schemas.microsoft.com/office/powerpoint/2010/main" val="7177543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ndarray</a:t>
            </a:r>
            <a:r>
              <a:rPr lang="en-US" altLang="en-US" dirty="0"/>
              <a:t> Slices</a:t>
            </a:r>
          </a:p>
        </p:txBody>
      </p:sp>
      <p:sp>
        <p:nvSpPr>
          <p:cNvPr id="24579" name="Rectangle 3"/>
          <p:cNvSpPr>
            <a:spLocks noGrp="1" noChangeArrowheads="1"/>
          </p:cNvSpPr>
          <p:nvPr>
            <p:ph type="body" idx="1"/>
          </p:nvPr>
        </p:nvSpPr>
        <p:spPr>
          <a:xfrm>
            <a:off x="1143000" y="2017713"/>
            <a:ext cx="9336088" cy="4114800"/>
          </a:xfrm>
        </p:spPr>
        <p:txBody>
          <a:bodyPr/>
          <a:lstStyle/>
          <a:p>
            <a:pPr eaLnBrk="1" hangingPunct="1">
              <a:spcBef>
                <a:spcPts val="0"/>
              </a:spcBef>
            </a:pPr>
            <a:r>
              <a:rPr lang="en-US" altLang="en-US" sz="2800" dirty="0"/>
              <a:t>A </a:t>
            </a:r>
            <a:r>
              <a:rPr lang="en-US" altLang="en-US" sz="2800" i="1" dirty="0"/>
              <a:t>slice</a:t>
            </a:r>
            <a:r>
              <a:rPr lang="en-US" altLang="en-US" sz="2800" dirty="0"/>
              <a:t> of an </a:t>
            </a:r>
            <a:r>
              <a:rPr lang="en-US" altLang="en-US" sz="2800" b="1" dirty="0" err="1"/>
              <a:t>ndarray</a:t>
            </a:r>
            <a:r>
              <a:rPr lang="en-US" altLang="en-US" sz="2800" dirty="0"/>
              <a:t> is a </a:t>
            </a:r>
            <a:r>
              <a:rPr lang="en-US" altLang="en-US" sz="2800" i="1" dirty="0"/>
              <a:t>view</a:t>
            </a:r>
            <a:r>
              <a:rPr lang="en-US" altLang="en-US" sz="2800" dirty="0"/>
              <a:t> (something like a reference) on part of the </a:t>
            </a:r>
            <a:r>
              <a:rPr lang="en-US" altLang="en-US" sz="2800" b="1" dirty="0" err="1"/>
              <a:t>ndarray</a:t>
            </a:r>
            <a:endParaRPr lang="en-US" altLang="en-US" sz="2800" b="1" dirty="0"/>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a2 = </a:t>
            </a:r>
            <a:r>
              <a:rPr lang="en-US" altLang="en-US" sz="2000" b="1" dirty="0" err="1">
                <a:latin typeface="Courier New" panose="02070309020205020404" pitchFamily="49" charset="0"/>
                <a:cs typeface="Courier New" panose="02070309020205020404" pitchFamily="49" charset="0"/>
              </a:rPr>
              <a:t>np.arange</a:t>
            </a:r>
            <a:r>
              <a:rPr lang="en-US" altLang="en-US" sz="2000" b="1" dirty="0">
                <a:latin typeface="Courier New" panose="02070309020205020404" pitchFamily="49" charset="0"/>
                <a:cs typeface="Courier New" panose="02070309020205020404" pitchFamily="49" charset="0"/>
              </a:rPr>
              <a:t>(10)</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a2</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array([0, 1, 2, 3, 4, 5, 6, 7, 8, 9])</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a2[2:6]</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array([2, 3, 4, 5])</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a2[2:6] = </a:t>
            </a:r>
            <a:r>
              <a:rPr lang="en-US" altLang="en-US" sz="2000" b="1" dirty="0">
                <a:solidFill>
                  <a:srgbClr val="00B050"/>
                </a:solidFill>
                <a:latin typeface="Courier New" panose="02070309020205020404" pitchFamily="49" charset="0"/>
                <a:cs typeface="Courier New" panose="02070309020205020404" pitchFamily="49" charset="0"/>
              </a:rPr>
              <a:t>-8</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a2</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array([0, 1, </a:t>
            </a:r>
            <a:r>
              <a:rPr lang="en-US" altLang="en-US" sz="2000" b="1" dirty="0">
                <a:solidFill>
                  <a:srgbClr val="00B050"/>
                </a:solidFill>
                <a:latin typeface="Courier New" panose="02070309020205020404" pitchFamily="49" charset="0"/>
                <a:cs typeface="Courier New" panose="02070309020205020404" pitchFamily="49" charset="0"/>
              </a:rPr>
              <a:t>-8, -8, -8, -8,</a:t>
            </a:r>
            <a:r>
              <a:rPr lang="en-US" altLang="en-US" sz="2000" b="1" dirty="0">
                <a:solidFill>
                  <a:srgbClr val="FF0000"/>
                </a:solidFill>
                <a:latin typeface="Courier New" panose="02070309020205020404" pitchFamily="49" charset="0"/>
                <a:cs typeface="Courier New" panose="02070309020205020404" pitchFamily="49" charset="0"/>
              </a:rPr>
              <a:t> 6, 7, 8, 9])</a:t>
            </a:r>
          </a:p>
        </p:txBody>
      </p:sp>
      <p:sp>
        <p:nvSpPr>
          <p:cNvPr id="2" name="Date Placeholder 1"/>
          <p:cNvSpPr>
            <a:spLocks noGrp="1"/>
          </p:cNvSpPr>
          <p:nvPr>
            <p:ph type="dt" sz="half" idx="10"/>
          </p:nvPr>
        </p:nvSpPr>
        <p:spPr/>
        <p:txBody>
          <a:bodyPr/>
          <a:lstStyle/>
          <a:p>
            <a:pPr>
              <a:defRPr/>
            </a:pPr>
            <a:fld id="{56C26B4F-BBA9-4638-8A38-56C4B6AA55E4}"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2018,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52</a:t>
            </a:fld>
            <a:endParaRPr lang="en-US"/>
          </a:p>
        </p:txBody>
      </p:sp>
      <p:sp>
        <p:nvSpPr>
          <p:cNvPr id="5" name="Oval 4">
            <a:extLst>
              <a:ext uri="{FF2B5EF4-FFF2-40B4-BE49-F238E27FC236}">
                <a16:creationId xmlns:a16="http://schemas.microsoft.com/office/drawing/2014/main" id="{C33C0A61-D3AB-4133-834B-87F8F5504D9A}"/>
              </a:ext>
            </a:extLst>
          </p:cNvPr>
          <p:cNvSpPr/>
          <p:nvPr/>
        </p:nvSpPr>
        <p:spPr bwMode="auto">
          <a:xfrm>
            <a:off x="8915400" y="2971800"/>
            <a:ext cx="2667000" cy="914400"/>
          </a:xfrm>
          <a:prstGeom prst="ellipse">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AU" sz="1800" b="0" i="1" u="none" strike="noStrike" cap="none" normalizeH="0" baseline="0" dirty="0">
                <a:ln>
                  <a:noFill/>
                </a:ln>
                <a:solidFill>
                  <a:schemeClr val="tx1"/>
                </a:solidFill>
                <a:effectLst/>
                <a:latin typeface="Tahoma" pitchFamily="34" charset="0"/>
              </a:rPr>
              <a:t>Works similarly to </a:t>
            </a:r>
          </a:p>
          <a:p>
            <a:pPr marL="0" marR="0" indent="0" algn="ctr" defTabSz="914400" rtl="0" eaLnBrk="0" fontAlgn="base" latinLnBrk="0" hangingPunct="0">
              <a:lnSpc>
                <a:spcPct val="100000"/>
              </a:lnSpc>
              <a:spcBef>
                <a:spcPct val="0"/>
              </a:spcBef>
              <a:spcAft>
                <a:spcPct val="0"/>
              </a:spcAft>
              <a:buClrTx/>
              <a:buSzTx/>
              <a:buFontTx/>
              <a:buNone/>
              <a:tabLst/>
            </a:pPr>
            <a:r>
              <a:rPr kumimoji="0" lang="en-AU" sz="1800" b="0" i="1" u="none" strike="noStrike" cap="none" normalizeH="0" baseline="0" dirty="0">
                <a:ln>
                  <a:noFill/>
                </a:ln>
                <a:solidFill>
                  <a:schemeClr val="tx1"/>
                </a:solidFill>
                <a:effectLst/>
                <a:latin typeface="Tahoma" pitchFamily="34" charset="0"/>
              </a:rPr>
              <a:t>views in SQL</a:t>
            </a:r>
          </a:p>
        </p:txBody>
      </p:sp>
    </p:spTree>
    <p:extLst>
      <p:ext uri="{BB962C8B-B14F-4D97-AF65-F5344CB8AC3E}">
        <p14:creationId xmlns:p14="http://schemas.microsoft.com/office/powerpoint/2010/main" val="36316415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C306-8A9B-434A-91E2-7A0FA3BC0F30}"/>
              </a:ext>
            </a:extLst>
          </p:cNvPr>
          <p:cNvSpPr>
            <a:spLocks noGrp="1"/>
          </p:cNvSpPr>
          <p:nvPr>
            <p:ph type="title"/>
          </p:nvPr>
        </p:nvSpPr>
        <p:spPr/>
        <p:txBody>
          <a:bodyPr/>
          <a:lstStyle/>
          <a:p>
            <a:r>
              <a:rPr lang="en-US" altLang="en-US" b="1" dirty="0" err="1"/>
              <a:t>ndarray</a:t>
            </a:r>
            <a:r>
              <a:rPr lang="en-US" altLang="en-US" dirty="0"/>
              <a:t> Slices</a:t>
            </a:r>
            <a:endParaRPr lang="en-AU" dirty="0"/>
          </a:p>
        </p:txBody>
      </p:sp>
      <p:sp>
        <p:nvSpPr>
          <p:cNvPr id="3" name="Content Placeholder 2">
            <a:extLst>
              <a:ext uri="{FF2B5EF4-FFF2-40B4-BE49-F238E27FC236}">
                <a16:creationId xmlns:a16="http://schemas.microsoft.com/office/drawing/2014/main" id="{CC1FCD71-842D-4DA9-8052-C7030F99FF55}"/>
              </a:ext>
            </a:extLst>
          </p:cNvPr>
          <p:cNvSpPr>
            <a:spLocks noGrp="1"/>
          </p:cNvSpPr>
          <p:nvPr>
            <p:ph idx="1"/>
          </p:nvPr>
        </p:nvSpPr>
        <p:spPr>
          <a:xfrm>
            <a:off x="762000" y="2017713"/>
            <a:ext cx="11178117" cy="4114800"/>
          </a:xfrm>
        </p:spPr>
        <p:txBody>
          <a:bodyPr/>
          <a:lstStyle/>
          <a:p>
            <a:pPr lvl="1" eaLnBrk="1" hangingPunct="1">
              <a:spcBef>
                <a:spcPts val="0"/>
              </a:spcBef>
            </a:pPr>
            <a:endParaRPr lang="en-US" altLang="en-US" sz="800" dirty="0"/>
          </a:p>
          <a:p>
            <a:pPr marL="0" indent="0" eaLnBrk="1" hangingPunct="1">
              <a:spcBef>
                <a:spcPts val="0"/>
              </a:spcBef>
              <a:buNone/>
            </a:pP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a3 = </a:t>
            </a:r>
            <a:r>
              <a:rPr lang="en-US" altLang="en-US" sz="2000" b="1" dirty="0" err="1">
                <a:latin typeface="Courier New" panose="02070309020205020404" pitchFamily="49" charset="0"/>
                <a:cs typeface="Courier New" panose="02070309020205020404" pitchFamily="49" charset="0"/>
              </a:rPr>
              <a:t>np.arange</a:t>
            </a:r>
            <a:r>
              <a:rPr lang="en-US" altLang="en-US" sz="2000" b="1" dirty="0">
                <a:latin typeface="Courier New" panose="02070309020205020404" pitchFamily="49" charset="0"/>
                <a:cs typeface="Courier New" panose="02070309020205020404" pitchFamily="49" charset="0"/>
              </a:rPr>
              <a:t>(10)</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a3</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array([0, 1, 2, 3, 4, 5, 6, 7, 8, 9])</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slice = a3[2:6]</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slice</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array([2, 3, 4, 5])</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a3[3] = </a:t>
            </a:r>
            <a:r>
              <a:rPr lang="en-US" altLang="en-US" sz="2000" b="1" dirty="0">
                <a:solidFill>
                  <a:srgbClr val="00B050"/>
                </a:solidFill>
                <a:latin typeface="Courier New" panose="02070309020205020404" pitchFamily="49" charset="0"/>
                <a:cs typeface="Courier New" panose="02070309020205020404" pitchFamily="49" charset="0"/>
              </a:rPr>
              <a:t>-8</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slice</a:t>
            </a:r>
          </a:p>
          <a:p>
            <a:pPr marL="0" indent="0" eaLnBrk="1" hangingPunct="1">
              <a:spcBef>
                <a:spcPts val="0"/>
              </a:spcBef>
              <a:buNone/>
            </a:pPr>
            <a:r>
              <a:rPr lang="en-AU" altLang="en-US" sz="2000" b="1" dirty="0">
                <a:solidFill>
                  <a:srgbClr val="FF0000"/>
                </a:solidFill>
                <a:latin typeface="Courier New" panose="02070309020205020404" pitchFamily="49" charset="0"/>
                <a:cs typeface="Courier New" panose="02070309020205020404" pitchFamily="49" charset="0"/>
              </a:rPr>
              <a:t>array([ 2, </a:t>
            </a:r>
            <a:r>
              <a:rPr lang="en-US" altLang="en-US" sz="2000" b="1" dirty="0">
                <a:solidFill>
                  <a:srgbClr val="00B050"/>
                </a:solidFill>
                <a:latin typeface="Courier New" panose="02070309020205020404" pitchFamily="49" charset="0"/>
                <a:cs typeface="Courier New" panose="02070309020205020404" pitchFamily="49" charset="0"/>
              </a:rPr>
              <a:t>-8</a:t>
            </a:r>
            <a:r>
              <a:rPr lang="en-AU" altLang="en-US" sz="2000" b="1" dirty="0">
                <a:solidFill>
                  <a:srgbClr val="FF0000"/>
                </a:solidFill>
                <a:latin typeface="Courier New" panose="02070309020205020404" pitchFamily="49" charset="0"/>
                <a:cs typeface="Courier New" panose="02070309020205020404" pitchFamily="49" charset="0"/>
              </a:rPr>
              <a:t>,  4,  5])</a:t>
            </a:r>
            <a:endParaRPr lang="en-AU" dirty="0"/>
          </a:p>
        </p:txBody>
      </p:sp>
      <p:sp>
        <p:nvSpPr>
          <p:cNvPr id="4" name="Date Placeholder 3">
            <a:extLst>
              <a:ext uri="{FF2B5EF4-FFF2-40B4-BE49-F238E27FC236}">
                <a16:creationId xmlns:a16="http://schemas.microsoft.com/office/drawing/2014/main" id="{CBDE9D2A-2794-4260-830B-CBE235AEA2F7}"/>
              </a:ext>
            </a:extLst>
          </p:cNvPr>
          <p:cNvSpPr>
            <a:spLocks noGrp="1"/>
          </p:cNvSpPr>
          <p:nvPr>
            <p:ph type="dt" sz="half" idx="10"/>
          </p:nvPr>
        </p:nvSpPr>
        <p:spPr/>
        <p:txBody>
          <a:bodyPr/>
          <a:lstStyle/>
          <a:p>
            <a:pPr>
              <a:defRPr/>
            </a:pPr>
            <a:fld id="{3EDAC72C-6C39-4D81-BEE9-00995EBA50C7}" type="datetime1">
              <a:rPr lang="en-US" smtClean="0"/>
              <a:t>11/12/2020</a:t>
            </a:fld>
            <a:endParaRPr lang="en-US"/>
          </a:p>
        </p:txBody>
      </p:sp>
      <p:sp>
        <p:nvSpPr>
          <p:cNvPr id="5" name="Footer Placeholder 4">
            <a:extLst>
              <a:ext uri="{FF2B5EF4-FFF2-40B4-BE49-F238E27FC236}">
                <a16:creationId xmlns:a16="http://schemas.microsoft.com/office/drawing/2014/main" id="{99F70CED-9F46-4D5D-AE32-28FC71FBF1D7}"/>
              </a:ext>
            </a:extLst>
          </p:cNvPr>
          <p:cNvSpPr>
            <a:spLocks noGrp="1"/>
          </p:cNvSpPr>
          <p:nvPr>
            <p:ph type="ftr" sz="quarter" idx="11"/>
          </p:nvPr>
        </p:nvSpPr>
        <p:spPr/>
        <p:txBody>
          <a:bodyPr/>
          <a:lstStyle/>
          <a:p>
            <a:pPr>
              <a:defRPr/>
            </a:pPr>
            <a:r>
              <a:rPr lang="en-US"/>
              <a:t>Copyright (c) John K. Ostlund</a:t>
            </a:r>
          </a:p>
        </p:txBody>
      </p:sp>
      <p:sp>
        <p:nvSpPr>
          <p:cNvPr id="6" name="Slide Number Placeholder 5">
            <a:extLst>
              <a:ext uri="{FF2B5EF4-FFF2-40B4-BE49-F238E27FC236}">
                <a16:creationId xmlns:a16="http://schemas.microsoft.com/office/drawing/2014/main" id="{B00C2CB3-4F9C-48AB-AE27-D41B59D30E59}"/>
              </a:ext>
            </a:extLst>
          </p:cNvPr>
          <p:cNvSpPr>
            <a:spLocks noGrp="1"/>
          </p:cNvSpPr>
          <p:nvPr>
            <p:ph type="sldNum" sz="quarter" idx="12"/>
          </p:nvPr>
        </p:nvSpPr>
        <p:spPr/>
        <p:txBody>
          <a:bodyPr/>
          <a:lstStyle/>
          <a:p>
            <a:pPr>
              <a:defRPr/>
            </a:pPr>
            <a:fld id="{9E9676BE-5AF2-4172-BD19-31A2F83EF2EB}" type="slidenum">
              <a:rPr lang="en-US" smtClean="0"/>
              <a:pPr>
                <a:defRPr/>
              </a:pPr>
              <a:t>53</a:t>
            </a:fld>
            <a:endParaRPr lang="en-US"/>
          </a:p>
        </p:txBody>
      </p:sp>
    </p:spTree>
    <p:extLst>
      <p:ext uri="{BB962C8B-B14F-4D97-AF65-F5344CB8AC3E}">
        <p14:creationId xmlns:p14="http://schemas.microsoft.com/office/powerpoint/2010/main" val="1021706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err="1"/>
              <a:t>ndarray</a:t>
            </a:r>
            <a:r>
              <a:rPr lang="en-US" altLang="en-US" dirty="0"/>
              <a:t> </a:t>
            </a:r>
            <a:r>
              <a:rPr lang="en-US" altLang="en-US" b="1" dirty="0"/>
              <a:t>copy()</a:t>
            </a:r>
          </a:p>
        </p:txBody>
      </p:sp>
      <p:sp>
        <p:nvSpPr>
          <p:cNvPr id="24579" name="Rectangle 3"/>
          <p:cNvSpPr>
            <a:spLocks noGrp="1" noChangeArrowheads="1"/>
          </p:cNvSpPr>
          <p:nvPr>
            <p:ph type="body" idx="1"/>
          </p:nvPr>
        </p:nvSpPr>
        <p:spPr>
          <a:xfrm>
            <a:off x="609600" y="2017713"/>
            <a:ext cx="9869488" cy="4114800"/>
          </a:xfrm>
        </p:spPr>
        <p:txBody>
          <a:bodyPr/>
          <a:lstStyle/>
          <a:p>
            <a:pPr eaLnBrk="1" hangingPunct="1">
              <a:spcBef>
                <a:spcPts val="0"/>
              </a:spcBef>
            </a:pPr>
            <a:r>
              <a:rPr lang="en-US" altLang="en-US" sz="2800" dirty="0"/>
              <a:t>Must use </a:t>
            </a:r>
            <a:r>
              <a:rPr lang="en-US" altLang="en-US" sz="2800" b="1" dirty="0"/>
              <a:t>copy()</a:t>
            </a:r>
            <a:r>
              <a:rPr lang="en-US" altLang="en-US" sz="2800" dirty="0"/>
              <a:t> to get an independent copy of an </a:t>
            </a:r>
            <a:r>
              <a:rPr lang="en-US" altLang="en-US" sz="2800" b="1" dirty="0" err="1"/>
              <a:t>ndarray</a:t>
            </a:r>
            <a:r>
              <a:rPr lang="en-US" altLang="en-US" sz="2800" dirty="0"/>
              <a:t> or </a:t>
            </a:r>
            <a:r>
              <a:rPr lang="en-US" altLang="en-US" sz="2800" b="1" dirty="0" err="1"/>
              <a:t>ndarray</a:t>
            </a:r>
            <a:r>
              <a:rPr lang="en-US" altLang="en-US" sz="2800" dirty="0"/>
              <a:t> slice</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a2</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array([ 0,  1, -8, -8, -8, -8,  6,  7,  8,  9])</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a4 = a2[:5].copy()   # copy a slice</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a4</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array([ 0,  1, -8, -8, -8])</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a4 *= -1</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a4                   # changing a4 ...</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array([ 0, -1,  8,  8,  8])</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a2                   # ... does not change a2</a:t>
            </a:r>
          </a:p>
          <a:p>
            <a:pPr marL="0" indent="0" eaLnBrk="1" hangingPunct="1">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array([ 0,  1, -8, -8, -8, -8,  6,  7,  8,  9])</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54</a:t>
            </a:fld>
            <a:endParaRPr lang="en-US"/>
          </a:p>
        </p:txBody>
      </p:sp>
    </p:spTree>
    <p:extLst>
      <p:ext uri="{BB962C8B-B14F-4D97-AF65-F5344CB8AC3E}">
        <p14:creationId xmlns:p14="http://schemas.microsoft.com/office/powerpoint/2010/main" val="41710812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N-Dimensional </a:t>
            </a:r>
            <a:r>
              <a:rPr lang="en-US" altLang="en-US" b="1" dirty="0" err="1"/>
              <a:t>ndarray</a:t>
            </a:r>
            <a:r>
              <a:rPr lang="en-US" altLang="en-US" dirty="0" err="1"/>
              <a:t>s</a:t>
            </a:r>
            <a:endParaRPr lang="en-US" altLang="en-US" dirty="0"/>
          </a:p>
        </p:txBody>
      </p:sp>
      <p:sp>
        <p:nvSpPr>
          <p:cNvPr id="24579" name="Rectangle 3"/>
          <p:cNvSpPr>
            <a:spLocks noGrp="1" noChangeArrowheads="1"/>
          </p:cNvSpPr>
          <p:nvPr>
            <p:ph type="body" idx="1"/>
          </p:nvPr>
        </p:nvSpPr>
        <p:spPr>
          <a:xfrm>
            <a:off x="1066800" y="2017713"/>
            <a:ext cx="9412288" cy="4114800"/>
          </a:xfrm>
        </p:spPr>
        <p:txBody>
          <a:bodyPr/>
          <a:lstStyle/>
          <a:p>
            <a:pPr eaLnBrk="1" hangingPunct="1">
              <a:spcBef>
                <a:spcPts val="0"/>
              </a:spcBef>
            </a:pPr>
            <a:r>
              <a:rPr lang="en-US" altLang="en-US" sz="2800" dirty="0"/>
              <a:t>One way to create an N-dimensional </a:t>
            </a:r>
            <a:r>
              <a:rPr lang="en-US" altLang="en-US" sz="2800" b="1" dirty="0" err="1"/>
              <a:t>ndarray</a:t>
            </a:r>
            <a:r>
              <a:rPr lang="en-US" altLang="en-US" sz="2800" b="1" dirty="0"/>
              <a:t> </a:t>
            </a:r>
            <a:r>
              <a:rPr lang="en-US" altLang="en-US" sz="2800" dirty="0"/>
              <a:t>is from a </a:t>
            </a:r>
            <a:r>
              <a:rPr lang="en-US" altLang="en-US" sz="2800" b="1" dirty="0"/>
              <a:t>list</a:t>
            </a:r>
            <a:r>
              <a:rPr lang="en-US" altLang="en-US" sz="2800" dirty="0"/>
              <a:t> of </a:t>
            </a:r>
            <a:r>
              <a:rPr lang="en-US" altLang="en-US" sz="2800" b="1" dirty="0"/>
              <a:t>list</a:t>
            </a:r>
            <a:r>
              <a:rPr lang="en-US" altLang="en-US" sz="2800" dirty="0"/>
              <a:t>s (of </a:t>
            </a:r>
            <a:r>
              <a:rPr lang="en-US" altLang="en-US" sz="2800" b="1" dirty="0"/>
              <a:t>list</a:t>
            </a:r>
            <a:r>
              <a:rPr lang="en-US" altLang="en-US" sz="2800" dirty="0"/>
              <a:t>s…), or a </a:t>
            </a:r>
            <a:r>
              <a:rPr lang="en-US" altLang="en-US" sz="2800" b="1" dirty="0"/>
              <a:t>tuple</a:t>
            </a:r>
            <a:r>
              <a:rPr lang="en-US" altLang="en-US" sz="2800" dirty="0"/>
              <a:t> of </a:t>
            </a:r>
            <a:r>
              <a:rPr lang="en-US" altLang="en-US" sz="2800" b="1" dirty="0"/>
              <a:t>tuple</a:t>
            </a:r>
            <a:r>
              <a:rPr lang="en-US" altLang="en-US" sz="2800" dirty="0"/>
              <a:t>s (of </a:t>
            </a:r>
            <a:r>
              <a:rPr lang="en-US" altLang="en-US" sz="2800" b="1" dirty="0"/>
              <a:t>tuple</a:t>
            </a:r>
            <a:r>
              <a:rPr lang="en-US" altLang="en-US" sz="2800" dirty="0"/>
              <a:t>s…), or the like:</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a1 = </a:t>
            </a:r>
            <a:r>
              <a:rPr lang="en-US" altLang="en-US" sz="2000" b="1" dirty="0" err="1">
                <a:latin typeface="Courier New" panose="02070309020205020404" pitchFamily="49" charset="0"/>
                <a:cs typeface="Courier New" panose="02070309020205020404" pitchFamily="49" charset="0"/>
              </a:rPr>
              <a:t>np.array</a:t>
            </a:r>
            <a:r>
              <a:rPr lang="en-US" altLang="en-US" sz="2000" b="1" dirty="0">
                <a:latin typeface="Courier New" panose="02070309020205020404" pitchFamily="49" charset="0"/>
                <a:cs typeface="Courier New" panose="02070309020205020404" pitchFamily="49" charset="0"/>
              </a:rPr>
              <a:t>(</a:t>
            </a:r>
            <a:r>
              <a:rPr lang="en-US" altLang="en-US" sz="2000" b="1" dirty="0">
                <a:solidFill>
                  <a:srgbClr val="FF0000"/>
                </a:solidFill>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[1,2,3,4],[6,4,2,0]</a:t>
            </a:r>
            <a:r>
              <a:rPr lang="en-US" altLang="en-US" sz="2000" b="1" dirty="0">
                <a:solidFill>
                  <a:srgbClr val="FF0000"/>
                </a:solidFill>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array([[1, 2, 3, 4],</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[6, 4, 2, 0]])</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a1.ndim</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2                  # 2-dimensional</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a1.shape</a:t>
            </a:r>
          </a:p>
          <a:p>
            <a:pPr marL="0" indent="0" eaLnBrk="1" hangingPunct="1">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(2, 4)             # tuple: 2 rows, 4 columns</a:t>
            </a:r>
          </a:p>
        </p:txBody>
      </p:sp>
      <p:sp>
        <p:nvSpPr>
          <p:cNvPr id="2" name="Date Placeholder 1"/>
          <p:cNvSpPr>
            <a:spLocks noGrp="1"/>
          </p:cNvSpPr>
          <p:nvPr>
            <p:ph type="dt" sz="half" idx="10"/>
          </p:nvPr>
        </p:nvSpPr>
        <p:spPr/>
        <p:txBody>
          <a:bodyPr/>
          <a:lstStyle/>
          <a:p>
            <a:pPr>
              <a:defRPr/>
            </a:pPr>
            <a:fld id="{56C26B4F-BBA9-4638-8A38-56C4B6AA55E4}"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55</a:t>
            </a:fld>
            <a:endParaRPr lang="en-US"/>
          </a:p>
        </p:txBody>
      </p:sp>
    </p:spTree>
    <p:extLst>
      <p:ext uri="{BB962C8B-B14F-4D97-AF65-F5344CB8AC3E}">
        <p14:creationId xmlns:p14="http://schemas.microsoft.com/office/powerpoint/2010/main" val="3148658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N-Dimensional </a:t>
            </a:r>
            <a:r>
              <a:rPr lang="en-US" altLang="en-US" b="1" dirty="0" err="1"/>
              <a:t>ndarray</a:t>
            </a:r>
            <a:r>
              <a:rPr lang="en-US" altLang="en-US" dirty="0" err="1"/>
              <a:t>s</a:t>
            </a:r>
            <a:r>
              <a:rPr lang="en-US" altLang="en-US" dirty="0"/>
              <a:t> (cont.)</a:t>
            </a:r>
          </a:p>
        </p:txBody>
      </p:sp>
      <p:sp>
        <p:nvSpPr>
          <p:cNvPr id="24579" name="Rectangle 3"/>
          <p:cNvSpPr>
            <a:spLocks noGrp="1" noChangeArrowheads="1"/>
          </p:cNvSpPr>
          <p:nvPr>
            <p:ph type="body" idx="1"/>
          </p:nvPr>
        </p:nvSpPr>
        <p:spPr>
          <a:xfrm>
            <a:off x="1143000" y="2017713"/>
            <a:ext cx="9336088" cy="4114800"/>
          </a:xfrm>
        </p:spPr>
        <p:txBody>
          <a:bodyPr/>
          <a:lstStyle/>
          <a:p>
            <a:pPr eaLnBrk="1" hangingPunct="1">
              <a:spcBef>
                <a:spcPts val="0"/>
              </a:spcBef>
            </a:pPr>
            <a:r>
              <a:rPr lang="en-US" altLang="en-US" sz="2800" dirty="0"/>
              <a:t>Or, </a:t>
            </a:r>
            <a:r>
              <a:rPr lang="en-US" altLang="en-US" sz="2800" b="1" dirty="0"/>
              <a:t>reshape()</a:t>
            </a:r>
            <a:r>
              <a:rPr lang="en-US" altLang="en-US" sz="2800" dirty="0"/>
              <a:t> an existing </a:t>
            </a:r>
            <a:r>
              <a:rPr lang="en-US" altLang="en-US" sz="2800" b="1" dirty="0" err="1"/>
              <a:t>ndarray</a:t>
            </a:r>
            <a:endParaRPr lang="en-US" altLang="en-US" sz="2800" b="1" dirty="0"/>
          </a:p>
          <a:p>
            <a:pPr lvl="1" eaLnBrk="1" hangingPunct="1">
              <a:spcBef>
                <a:spcPts val="0"/>
              </a:spcBef>
            </a:pPr>
            <a:r>
              <a:rPr lang="en-US" altLang="en-US" sz="2400" dirty="0"/>
              <a:t>Returns a </a:t>
            </a:r>
            <a:r>
              <a:rPr lang="en-US" altLang="en-US" sz="2400" i="1" dirty="0"/>
              <a:t>copy</a:t>
            </a:r>
            <a:r>
              <a:rPr lang="en-US" altLang="en-US" sz="2400" dirty="0"/>
              <a:t> of the reshaped array: no change to the original array</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a2 = </a:t>
            </a:r>
            <a:r>
              <a:rPr lang="en-US" altLang="en-US" sz="2000" b="1" dirty="0" err="1">
                <a:latin typeface="Courier New" panose="02070309020205020404" pitchFamily="49" charset="0"/>
                <a:cs typeface="Courier New" panose="02070309020205020404" pitchFamily="49" charset="0"/>
              </a:rPr>
              <a:t>np.arange</a:t>
            </a:r>
            <a:r>
              <a:rPr lang="en-US" altLang="en-US" sz="2000" b="1" dirty="0">
                <a:latin typeface="Courier New" panose="02070309020205020404" pitchFamily="49" charset="0"/>
                <a:cs typeface="Courier New" panose="02070309020205020404" pitchFamily="49" charset="0"/>
              </a:rPr>
              <a:t>(12)</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array([0, 1, 2, 3, 4, 5, 6, 7, 8, 9, 10, 11])</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&gt;&gt;&gt; print(a2.ndim, a2.shape)</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1 (12,) </a:t>
            </a:r>
            <a:r>
              <a:rPr lang="en-US" altLang="en-US" sz="1800" b="1" dirty="0">
                <a:latin typeface="Courier New" panose="02070309020205020404" pitchFamily="49" charset="0"/>
                <a:cs typeface="Courier New" panose="02070309020205020404" pitchFamily="49" charset="0"/>
              </a:rPr>
              <a:t># 1-dimension, so shape gives one number</a:t>
            </a: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a3 = a2.reshape(3, 4)</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a3</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array([[ 0,  1,  2,  3],</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[ 4,  5,  6,  7],</a:t>
            </a:r>
          </a:p>
          <a:p>
            <a:pPr marL="0" indent="0" eaLnBrk="1" hangingPunct="1">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[ 8,  9, 10, 11]])</a:t>
            </a:r>
          </a:p>
        </p:txBody>
      </p:sp>
      <p:sp>
        <p:nvSpPr>
          <p:cNvPr id="2" name="Date Placeholder 1"/>
          <p:cNvSpPr>
            <a:spLocks noGrp="1"/>
          </p:cNvSpPr>
          <p:nvPr>
            <p:ph type="dt" sz="half" idx="10"/>
          </p:nvPr>
        </p:nvSpPr>
        <p:spPr/>
        <p:txBody>
          <a:bodyPr/>
          <a:lstStyle/>
          <a:p>
            <a:pPr>
              <a:defRPr/>
            </a:pPr>
            <a:fld id="{56C26B4F-BBA9-4638-8A38-56C4B6AA55E4}"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56</a:t>
            </a:fld>
            <a:endParaRPr lang="en-US"/>
          </a:p>
        </p:txBody>
      </p:sp>
    </p:spTree>
    <p:extLst>
      <p:ext uri="{BB962C8B-B14F-4D97-AF65-F5344CB8AC3E}">
        <p14:creationId xmlns:p14="http://schemas.microsoft.com/office/powerpoint/2010/main" val="3735542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N-Dimensional </a:t>
            </a:r>
            <a:r>
              <a:rPr lang="en-US" altLang="en-US" b="1" dirty="0" err="1"/>
              <a:t>ndarray</a:t>
            </a:r>
            <a:r>
              <a:rPr lang="en-US" altLang="en-US" dirty="0" err="1"/>
              <a:t>s</a:t>
            </a:r>
            <a:r>
              <a:rPr lang="en-US" altLang="en-US" dirty="0"/>
              <a:t> (cont.)</a:t>
            </a:r>
          </a:p>
        </p:txBody>
      </p:sp>
      <p:sp>
        <p:nvSpPr>
          <p:cNvPr id="24579" name="Rectangle 3"/>
          <p:cNvSpPr>
            <a:spLocks noGrp="1" noChangeArrowheads="1"/>
          </p:cNvSpPr>
          <p:nvPr>
            <p:ph type="body" idx="1"/>
          </p:nvPr>
        </p:nvSpPr>
        <p:spPr>
          <a:xfrm>
            <a:off x="381000" y="2017713"/>
            <a:ext cx="10668000" cy="4306887"/>
          </a:xfrm>
        </p:spPr>
        <p:txBody>
          <a:bodyPr/>
          <a:lstStyle/>
          <a:p>
            <a:pPr eaLnBrk="1" hangingPunct="1">
              <a:spcBef>
                <a:spcPts val="0"/>
              </a:spcBef>
            </a:pPr>
            <a:r>
              <a:rPr lang="en-US" altLang="en-US" sz="2800" dirty="0"/>
              <a:t>Or, call a function that creates an </a:t>
            </a:r>
            <a:r>
              <a:rPr lang="en-US" altLang="en-US" sz="2800" b="1" dirty="0" err="1"/>
              <a:t>ndarray</a:t>
            </a:r>
            <a:r>
              <a:rPr lang="en-US" altLang="en-US" sz="2800" dirty="0"/>
              <a:t> of some shape, where </a:t>
            </a:r>
            <a:r>
              <a:rPr lang="en-US" altLang="en-US" sz="2800" i="1" dirty="0">
                <a:solidFill>
                  <a:srgbClr val="0070C0"/>
                </a:solidFill>
                <a:latin typeface="Courier New" panose="02070309020205020404" pitchFamily="49" charset="0"/>
                <a:cs typeface="Courier New" panose="02070309020205020404" pitchFamily="49" charset="0"/>
              </a:rPr>
              <a:t>shape</a:t>
            </a:r>
            <a:r>
              <a:rPr lang="en-US" altLang="en-US" sz="2800" dirty="0"/>
              <a:t> is a </a:t>
            </a:r>
            <a:r>
              <a:rPr lang="en-US" altLang="en-US" sz="2800" b="1" dirty="0"/>
              <a:t>tuple</a:t>
            </a:r>
            <a:r>
              <a:rPr lang="en-US" altLang="en-US" sz="2800" dirty="0"/>
              <a:t>:</a:t>
            </a:r>
          </a:p>
          <a:p>
            <a:pPr lvl="1" eaLnBrk="1" hangingPunct="1">
              <a:spcBef>
                <a:spcPts val="0"/>
              </a:spcBef>
            </a:pPr>
            <a:endParaRPr lang="en-US" altLang="en-US" sz="800" dirty="0"/>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np.ones</a:t>
            </a:r>
            <a:r>
              <a:rPr lang="en-US" altLang="en-US" sz="2000" b="1" dirty="0">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shape</a:t>
            </a:r>
            <a:r>
              <a:rPr lang="en-US" altLang="en-US" sz="2000" b="1"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ndarray</a:t>
            </a:r>
            <a:r>
              <a:rPr lang="en-US" altLang="en-US" sz="2000" dirty="0">
                <a:latin typeface="Courier New" panose="02070309020205020404" pitchFamily="49" charset="0"/>
                <a:cs typeface="Courier New" panose="02070309020205020404" pitchFamily="49" charset="0"/>
              </a:rPr>
              <a:t> of all 1.0s</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 e.g. </a:t>
            </a:r>
            <a:r>
              <a:rPr lang="en-US" altLang="en-US" sz="1600" b="1" dirty="0" err="1">
                <a:latin typeface="Courier New" panose="02070309020205020404" pitchFamily="49" charset="0"/>
                <a:cs typeface="Courier New" panose="02070309020205020404" pitchFamily="49" charset="0"/>
              </a:rPr>
              <a:t>np.ones</a:t>
            </a:r>
            <a:r>
              <a:rPr lang="en-US" altLang="en-US" sz="1600" b="1" dirty="0">
                <a:latin typeface="Courier New" panose="02070309020205020404" pitchFamily="49" charset="0"/>
                <a:cs typeface="Courier New" panose="02070309020205020404" pitchFamily="49" charset="0"/>
              </a:rPr>
              <a:t>((2,4))</a:t>
            </a: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np.zeros</a:t>
            </a:r>
            <a:r>
              <a:rPr lang="en-US" altLang="en-US" sz="2000" b="1" dirty="0">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shape</a:t>
            </a:r>
            <a:r>
              <a:rPr lang="en-US" altLang="en-US" sz="2000" b="1"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ndarray</a:t>
            </a:r>
            <a:r>
              <a:rPr lang="en-US" altLang="en-US" sz="2000" dirty="0">
                <a:latin typeface="Courier New" panose="02070309020205020404" pitchFamily="49" charset="0"/>
                <a:cs typeface="Courier New" panose="02070309020205020404" pitchFamily="49" charset="0"/>
              </a:rPr>
              <a:t> of all 0.0s</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 e.g. </a:t>
            </a:r>
            <a:r>
              <a:rPr lang="en-US" altLang="en-US" sz="1600" b="1" dirty="0" err="1">
                <a:latin typeface="Courier New" panose="02070309020205020404" pitchFamily="49" charset="0"/>
                <a:cs typeface="Courier New" panose="02070309020205020404" pitchFamily="49" charset="0"/>
              </a:rPr>
              <a:t>np.zeros</a:t>
            </a:r>
            <a:r>
              <a:rPr lang="en-US" altLang="en-US" sz="1600" b="1" dirty="0">
                <a:latin typeface="Courier New" panose="02070309020205020404" pitchFamily="49" charset="0"/>
                <a:cs typeface="Courier New" panose="02070309020205020404" pitchFamily="49" charset="0"/>
              </a:rPr>
              <a:t>((2,4))</a:t>
            </a: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np.full</a:t>
            </a:r>
            <a:r>
              <a:rPr lang="en-US" altLang="en-US" sz="2000" b="1" dirty="0">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shape</a:t>
            </a:r>
            <a:r>
              <a:rPr lang="en-US" altLang="en-US" sz="2000" b="1" dirty="0">
                <a:latin typeface="Courier New" panose="02070309020205020404" pitchFamily="49" charset="0"/>
                <a:cs typeface="Courier New" panose="02070309020205020404" pitchFamily="49" charset="0"/>
              </a:rPr>
              <a:t>, </a:t>
            </a:r>
            <a:r>
              <a:rPr lang="en-US" altLang="en-US" sz="2000" i="1" dirty="0" err="1">
                <a:solidFill>
                  <a:srgbClr val="0070C0"/>
                </a:solidFill>
                <a:latin typeface="Courier New" panose="02070309020205020404" pitchFamily="49" charset="0"/>
                <a:cs typeface="Courier New" panose="02070309020205020404" pitchFamily="49" charset="0"/>
              </a:rPr>
              <a:t>val</a:t>
            </a:r>
            <a:r>
              <a:rPr lang="en-US" altLang="en-US" sz="2000" b="1"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ndarray</a:t>
            </a:r>
            <a:r>
              <a:rPr lang="en-US" altLang="en-US" sz="2000" dirty="0">
                <a:latin typeface="Courier New" panose="02070309020205020404" pitchFamily="49" charset="0"/>
                <a:cs typeface="Courier New" panose="02070309020205020404" pitchFamily="49" charset="0"/>
              </a:rPr>
              <a:t> of all </a:t>
            </a:r>
            <a:r>
              <a:rPr lang="en-US" altLang="en-US" sz="2000" i="1" dirty="0" err="1">
                <a:solidFill>
                  <a:srgbClr val="0070C0"/>
                </a:solidFill>
                <a:latin typeface="Courier New" panose="02070309020205020404" pitchFamily="49" charset="0"/>
                <a:cs typeface="Courier New" panose="02070309020205020404" pitchFamily="49" charset="0"/>
              </a:rPr>
              <a:t>val</a:t>
            </a:r>
            <a:endParaRPr lang="en-US" altLang="en-US" sz="2000"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 e.g. </a:t>
            </a:r>
            <a:r>
              <a:rPr lang="en-US" altLang="en-US" sz="1600" b="1" dirty="0" err="1">
                <a:latin typeface="Courier New" panose="02070309020205020404" pitchFamily="49" charset="0"/>
                <a:cs typeface="Courier New" panose="02070309020205020404" pitchFamily="49" charset="0"/>
              </a:rPr>
              <a:t>np.full</a:t>
            </a:r>
            <a:r>
              <a:rPr lang="en-US" altLang="en-US" sz="1600" b="1" dirty="0">
                <a:latin typeface="Courier New" panose="02070309020205020404" pitchFamily="49" charset="0"/>
                <a:cs typeface="Courier New" panose="02070309020205020404" pitchFamily="49" charset="0"/>
              </a:rPr>
              <a:t>((2,4), 3)</a:t>
            </a: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np.eye</a:t>
            </a:r>
            <a:r>
              <a:rPr lang="en-US" altLang="en-US" sz="2000" b="1" dirty="0">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N</a:t>
            </a:r>
            <a:r>
              <a:rPr lang="en-US" altLang="en-US" sz="2000" b="1"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r>
              <a:rPr lang="en-US" altLang="en-US" sz="2000" i="1" dirty="0" err="1">
                <a:solidFill>
                  <a:srgbClr val="0070C0"/>
                </a:solidFill>
                <a:latin typeface="Courier New" panose="02070309020205020404" pitchFamily="49" charset="0"/>
                <a:cs typeface="Courier New" panose="02070309020205020404" pitchFamily="49" charset="0"/>
              </a:rPr>
              <a:t>N</a:t>
            </a:r>
            <a:r>
              <a:rPr lang="en-US" altLang="en-US" sz="2000" dirty="0" err="1">
                <a:latin typeface="Courier New" panose="02070309020205020404" pitchFamily="49" charset="0"/>
                <a:cs typeface="Courier New" panose="02070309020205020404" pitchFamily="49" charset="0"/>
              </a:rPr>
              <a:t>x</a:t>
            </a:r>
            <a:r>
              <a:rPr lang="en-US" altLang="en-US" sz="2000" i="1" dirty="0" err="1">
                <a:solidFill>
                  <a:srgbClr val="0070C0"/>
                </a:solidFill>
                <a:latin typeface="Courier New" panose="02070309020205020404" pitchFamily="49" charset="0"/>
                <a:cs typeface="Courier New" panose="02070309020205020404" pitchFamily="49" charset="0"/>
              </a:rPr>
              <a:t>N</a:t>
            </a:r>
            <a:r>
              <a:rPr lang="en-US" altLang="en-US" sz="2000" dirty="0">
                <a:latin typeface="Courier New" panose="02070309020205020404" pitchFamily="49" charset="0"/>
                <a:cs typeface="Courier New" panose="02070309020205020404" pitchFamily="49" charset="0"/>
              </a:rPr>
              <a:t> identity matrix</a:t>
            </a:r>
          </a:p>
          <a:p>
            <a:pPr marL="0" indent="0" eaLnBrk="1" hangingPunct="1">
              <a:spcBef>
                <a:spcPts val="0"/>
              </a:spcBef>
              <a:buNone/>
            </a:pPr>
            <a:endParaRPr lang="en-US" altLang="en-US" sz="20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np.identity</a:t>
            </a:r>
            <a:r>
              <a:rPr lang="en-US" altLang="en-US" sz="2000" b="1" dirty="0">
                <a:latin typeface="Courier New" panose="02070309020205020404" pitchFamily="49" charset="0"/>
                <a:cs typeface="Courier New" panose="02070309020205020404" pitchFamily="49" charset="0"/>
              </a:rPr>
              <a:t>(</a:t>
            </a:r>
            <a:r>
              <a:rPr lang="en-US" altLang="en-US" sz="2000" i="1" dirty="0">
                <a:solidFill>
                  <a:srgbClr val="0070C0"/>
                </a:solidFill>
                <a:latin typeface="Courier New" panose="02070309020205020404" pitchFamily="49" charset="0"/>
                <a:cs typeface="Courier New" panose="02070309020205020404" pitchFamily="49" charset="0"/>
              </a:rPr>
              <a:t>N</a:t>
            </a:r>
            <a:r>
              <a:rPr lang="en-US" altLang="en-US" sz="2000" b="1"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cs typeface="Courier New" panose="02070309020205020404" pitchFamily="49" charset="0"/>
              </a:rPr>
              <a:t># </a:t>
            </a:r>
            <a:r>
              <a:rPr lang="en-US" altLang="en-US" sz="2000" i="1" dirty="0" err="1">
                <a:solidFill>
                  <a:srgbClr val="0070C0"/>
                </a:solidFill>
                <a:latin typeface="Courier New" panose="02070309020205020404" pitchFamily="49" charset="0"/>
                <a:cs typeface="Courier New" panose="02070309020205020404" pitchFamily="49" charset="0"/>
              </a:rPr>
              <a:t>N</a:t>
            </a:r>
            <a:r>
              <a:rPr lang="en-US" altLang="en-US" sz="2000" dirty="0" err="1">
                <a:latin typeface="Courier New" panose="02070309020205020404" pitchFamily="49" charset="0"/>
                <a:cs typeface="Courier New" panose="02070309020205020404" pitchFamily="49" charset="0"/>
              </a:rPr>
              <a:t>x</a:t>
            </a:r>
            <a:r>
              <a:rPr lang="en-US" altLang="en-US" sz="2000" i="1" dirty="0" err="1">
                <a:solidFill>
                  <a:srgbClr val="0070C0"/>
                </a:solidFill>
                <a:latin typeface="Courier New" panose="02070309020205020404" pitchFamily="49" charset="0"/>
                <a:cs typeface="Courier New" panose="02070309020205020404" pitchFamily="49" charset="0"/>
              </a:rPr>
              <a:t>N</a:t>
            </a:r>
            <a:r>
              <a:rPr lang="en-US" altLang="en-US" sz="2000" dirty="0">
                <a:latin typeface="Courier New" panose="02070309020205020404" pitchFamily="49" charset="0"/>
                <a:cs typeface="Courier New" panose="02070309020205020404" pitchFamily="49" charset="0"/>
              </a:rPr>
              <a:t> identity matrix. Very similar to eye.</a:t>
            </a:r>
          </a:p>
          <a:p>
            <a:pPr marL="0" indent="0" eaLnBrk="1" hangingPunct="1">
              <a:spcBef>
                <a:spcPts val="0"/>
              </a:spcBef>
              <a:buNone/>
            </a:pPr>
            <a:r>
              <a:rPr lang="en-US" altLang="en-US" sz="2000" dirty="0">
                <a:latin typeface="Courier New" panose="02070309020205020404" pitchFamily="49" charset="0"/>
                <a:cs typeface="Courier New" panose="02070309020205020404" pitchFamily="49" charset="0"/>
              </a:rPr>
              <a:t>				 # See notes to slide</a:t>
            </a:r>
          </a:p>
        </p:txBody>
      </p:sp>
      <p:sp>
        <p:nvSpPr>
          <p:cNvPr id="2" name="Date Placeholder 1"/>
          <p:cNvSpPr>
            <a:spLocks noGrp="1"/>
          </p:cNvSpPr>
          <p:nvPr>
            <p:ph type="dt" sz="half" idx="10"/>
          </p:nvPr>
        </p:nvSpPr>
        <p:spPr/>
        <p:txBody>
          <a:bodyPr/>
          <a:lstStyle/>
          <a:p>
            <a:pPr>
              <a:defRPr/>
            </a:pPr>
            <a:fld id="{56C26B4F-BBA9-4638-8A38-56C4B6AA55E4}"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57</a:t>
            </a:fld>
            <a:endParaRPr lang="en-US"/>
          </a:p>
        </p:txBody>
      </p:sp>
    </p:spTree>
    <p:extLst>
      <p:ext uri="{BB962C8B-B14F-4D97-AF65-F5344CB8AC3E}">
        <p14:creationId xmlns:p14="http://schemas.microsoft.com/office/powerpoint/2010/main" val="31484319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a:t>
            </a:r>
          </a:p>
        </p:txBody>
      </p:sp>
      <p:sp>
        <p:nvSpPr>
          <p:cNvPr id="24579" name="Rectangle 3"/>
          <p:cNvSpPr>
            <a:spLocks noGrp="1" noChangeArrowheads="1"/>
          </p:cNvSpPr>
          <p:nvPr>
            <p:ph type="body" idx="1"/>
          </p:nvPr>
        </p:nvSpPr>
        <p:spPr>
          <a:xfrm>
            <a:off x="914400" y="2209799"/>
            <a:ext cx="11025717" cy="3922713"/>
          </a:xfrm>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 = </a:t>
            </a:r>
            <a:r>
              <a:rPr lang="en-US" altLang="en-US" sz="2000" b="1" dirty="0" err="1">
                <a:latin typeface="Courier New" panose="02070309020205020404" pitchFamily="49" charset="0"/>
                <a:cs typeface="Courier New" panose="02070309020205020404" pitchFamily="49" charset="0"/>
              </a:rPr>
              <a:t>np.array</a:t>
            </a:r>
            <a:r>
              <a:rPr lang="en-US" altLang="en-US" sz="2000" b="1" dirty="0">
                <a:latin typeface="Courier New" panose="02070309020205020404" pitchFamily="49" charset="0"/>
                <a:cs typeface="Courier New" panose="02070309020205020404" pitchFamily="49" charset="0"/>
              </a:rPr>
              <a:t>([[0,2,4,6,8],[1,3,5,7,9],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[-5,-4,-3,-2,-1]])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[ 1,  3,  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[-5, -4, -3,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a1[1:, :3] 	# rows first, then columns</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array([[ 1,  3,  5],</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[-5, -4, -3]])</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a1[1:, :3] *= -3</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[ 15,  12,   9,  -2,  -1]])</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58</a:t>
            </a:fld>
            <a:endParaRPr lang="en-US"/>
          </a:p>
        </p:txBody>
      </p:sp>
    </p:spTree>
    <p:extLst>
      <p:ext uri="{BB962C8B-B14F-4D97-AF65-F5344CB8AC3E}">
        <p14:creationId xmlns:p14="http://schemas.microsoft.com/office/powerpoint/2010/main" val="15669334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 (cont.)</a:t>
            </a:r>
          </a:p>
        </p:txBody>
      </p:sp>
      <p:sp>
        <p:nvSpPr>
          <p:cNvPr id="24579" name="Rectangle 3"/>
          <p:cNvSpPr>
            <a:spLocks noGrp="1" noChangeArrowheads="1"/>
          </p:cNvSpPr>
          <p:nvPr>
            <p:ph type="body" idx="1"/>
          </p:nvPr>
        </p:nvSpPr>
        <p:spPr>
          <a:xfrm>
            <a:off x="685800" y="2017712"/>
            <a:ext cx="9793288" cy="4306887"/>
          </a:xfrm>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[ 15,  12,   9,  -2,  -1]])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a1[0,1] </a:t>
            </a:r>
            <a:r>
              <a:rPr lang="en-US" altLang="en-US" sz="1800" b="1" dirty="0">
                <a:latin typeface="Courier New" panose="02070309020205020404" pitchFamily="49" charset="0"/>
                <a:cs typeface="Courier New" panose="02070309020205020404" pitchFamily="49" charset="0"/>
              </a:rPr>
              <a:t># row index, then column index</a:t>
            </a:r>
            <a:endParaRPr lang="en-US" altLang="en-US" sz="2000" b="1" dirty="0">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2</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a1[2] 	</a:t>
            </a:r>
            <a:r>
              <a:rPr lang="en-US" altLang="en-US" sz="1600" b="1" dirty="0">
                <a:solidFill>
                  <a:srgbClr val="0070C0"/>
                </a:solidFill>
                <a:latin typeface="Courier New" panose="02070309020205020404" pitchFamily="49" charset="0"/>
                <a:cs typeface="Courier New" panose="02070309020205020404" pitchFamily="49" charset="0"/>
              </a:rPr>
              <a:t># specifies row, default is all columns, see next slide</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array([15, 12,  9, -2, -1])</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a1[2].shape</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(5,)                  # a 1-D array</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a1[2].</a:t>
            </a:r>
            <a:r>
              <a:rPr lang="en-US" altLang="en-US" sz="2000" b="1" dirty="0" err="1">
                <a:solidFill>
                  <a:srgbClr val="FF0000"/>
                </a:solidFill>
                <a:latin typeface="Courier New" panose="02070309020205020404" pitchFamily="49" charset="0"/>
                <a:cs typeface="Courier New" panose="02070309020205020404" pitchFamily="49" charset="0"/>
              </a:rPr>
              <a:t>ndim</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1</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a1[2][1] = 5      # same as a1[2,1] = 5  or  (a1[2])[1] = 5</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a1[2]</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array([15,  5,  9, -2, -1])</a:t>
            </a:r>
          </a:p>
          <a:p>
            <a:pPr marL="0" indent="0" eaLnBrk="1" hangingPunct="1">
              <a:lnSpc>
                <a:spcPts val="2200"/>
              </a:lnSpc>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59</a:t>
            </a:fld>
            <a:endParaRPr lang="en-US"/>
          </a:p>
        </p:txBody>
      </p:sp>
    </p:spTree>
    <p:extLst>
      <p:ext uri="{BB962C8B-B14F-4D97-AF65-F5344CB8AC3E}">
        <p14:creationId xmlns:p14="http://schemas.microsoft.com/office/powerpoint/2010/main" val="342098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Comprehensions</a:t>
            </a:r>
          </a:p>
        </p:txBody>
      </p:sp>
      <p:sp>
        <p:nvSpPr>
          <p:cNvPr id="24579" name="Rectangle 3"/>
          <p:cNvSpPr>
            <a:spLocks noGrp="1" noChangeArrowheads="1"/>
          </p:cNvSpPr>
          <p:nvPr>
            <p:ph type="body" idx="1"/>
          </p:nvPr>
        </p:nvSpPr>
        <p:spPr>
          <a:xfrm>
            <a:off x="1447800" y="2017713"/>
            <a:ext cx="9677400" cy="4114800"/>
          </a:xfrm>
        </p:spPr>
        <p:txBody>
          <a:bodyPr/>
          <a:lstStyle/>
          <a:p>
            <a:pPr eaLnBrk="1" hangingPunct="1"/>
            <a:r>
              <a:rPr lang="en-US" altLang="en-US" sz="2800" dirty="0"/>
              <a:t>A </a:t>
            </a:r>
            <a:r>
              <a:rPr lang="en-US" altLang="en-US" sz="2800" i="1" dirty="0"/>
              <a:t>comprehension</a:t>
            </a:r>
            <a:r>
              <a:rPr lang="en-US" altLang="en-US" sz="2800" dirty="0"/>
              <a:t> is a concise way of building a </a:t>
            </a:r>
            <a:r>
              <a:rPr lang="en-US" altLang="en-US" sz="2800" b="1" dirty="0"/>
              <a:t>list</a:t>
            </a:r>
            <a:r>
              <a:rPr lang="en-US" altLang="en-US" sz="2800" dirty="0"/>
              <a:t>, </a:t>
            </a:r>
            <a:r>
              <a:rPr lang="en-US" altLang="en-US" sz="2800" b="1" dirty="0"/>
              <a:t>tuple</a:t>
            </a:r>
            <a:r>
              <a:rPr lang="en-US" altLang="en-US" sz="2800" dirty="0"/>
              <a:t>, </a:t>
            </a:r>
            <a:r>
              <a:rPr lang="en-US" altLang="en-US" sz="2800" b="1" dirty="0"/>
              <a:t>set</a:t>
            </a:r>
            <a:r>
              <a:rPr lang="en-US" altLang="en-US" sz="2800" dirty="0"/>
              <a:t>, or </a:t>
            </a:r>
            <a:r>
              <a:rPr lang="en-US" altLang="en-US" sz="2800" b="1" dirty="0" err="1"/>
              <a:t>dict</a:t>
            </a:r>
            <a:r>
              <a:rPr lang="en-US" altLang="en-US" sz="2800" dirty="0"/>
              <a:t> from any </a:t>
            </a:r>
            <a:r>
              <a:rPr lang="en-US" altLang="en-US" sz="2800" i="1" dirty="0" err="1"/>
              <a:t>iterable</a:t>
            </a:r>
            <a:endParaRPr lang="en-US" altLang="en-US" sz="2800" i="1" dirty="0"/>
          </a:p>
          <a:p>
            <a:pPr lvl="1" eaLnBrk="1" hangingPunct="1"/>
            <a:r>
              <a:rPr lang="en-US" altLang="en-US" dirty="0"/>
              <a:t>It is "Pythonic", meaning </a:t>
            </a:r>
            <a:r>
              <a:rPr lang="en-US" altLang="en-US" i="1" dirty="0"/>
              <a:t>cool</a:t>
            </a:r>
          </a:p>
          <a:p>
            <a:pPr lvl="1" eaLnBrk="1" hangingPunct="1"/>
            <a:r>
              <a:rPr lang="en-US" altLang="en-US" dirty="0"/>
              <a:t>Comprehensions can be clear … or very obscure</a:t>
            </a:r>
          </a:p>
          <a:p>
            <a:pPr lvl="1" eaLnBrk="1" hangingPunct="1"/>
            <a:endParaRPr lang="en-US" altLang="en-US" sz="600" dirty="0"/>
          </a:p>
          <a:p>
            <a:pPr lvl="1" eaLnBrk="1" hangingPunct="1"/>
            <a:endParaRPr lang="en-US" altLang="en-US" sz="600" dirty="0"/>
          </a:p>
          <a:p>
            <a:pPr marL="0" indent="0" eaLnBrk="1" hangingPunct="1">
              <a:spcBef>
                <a:spcPts val="0"/>
              </a:spcBef>
              <a:buNone/>
            </a:pPr>
            <a:endParaRPr lang="en-US" altLang="en-US" sz="2400" dirty="0">
              <a:solidFill>
                <a:srgbClr val="0070C0"/>
              </a:solidFill>
            </a:endParaRPr>
          </a:p>
        </p:txBody>
      </p:sp>
      <p:sp>
        <p:nvSpPr>
          <p:cNvPr id="2" name="Date Placeholder 1"/>
          <p:cNvSpPr>
            <a:spLocks noGrp="1"/>
          </p:cNvSpPr>
          <p:nvPr>
            <p:ph type="dt" sz="half" idx="10"/>
          </p:nvPr>
        </p:nvSpPr>
        <p:spPr/>
        <p:txBody>
          <a:bodyPr/>
          <a:lstStyle/>
          <a:p>
            <a:pPr>
              <a:defRPr/>
            </a:pPr>
            <a:fld id="{82DFAB30-A05C-46CE-9A7B-AADD55FF16AB}"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a:t>
            </a:fld>
            <a:endParaRPr lang="en-US"/>
          </a:p>
        </p:txBody>
      </p:sp>
    </p:spTree>
    <p:extLst>
      <p:ext uri="{BB962C8B-B14F-4D97-AF65-F5344CB8AC3E}">
        <p14:creationId xmlns:p14="http://schemas.microsoft.com/office/powerpoint/2010/main" val="2259275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 (cont.)</a:t>
            </a:r>
          </a:p>
        </p:txBody>
      </p:sp>
      <p:sp>
        <p:nvSpPr>
          <p:cNvPr id="24579" name="Rectangle 3"/>
          <p:cNvSpPr>
            <a:spLocks noGrp="1" noChangeArrowheads="1"/>
          </p:cNvSpPr>
          <p:nvPr>
            <p:ph type="body" idx="1"/>
          </p:nvPr>
        </p:nvSpPr>
        <p:spPr>
          <a:xfrm>
            <a:off x="990600" y="2017713"/>
            <a:ext cx="9488488" cy="4114800"/>
          </a:xfrm>
        </p:spPr>
        <p:txBody>
          <a:bodyPr/>
          <a:lstStyle/>
          <a:p>
            <a:pPr marL="0" indent="0" eaLnBrk="1" hangingPunct="1">
              <a:lnSpc>
                <a:spcPts val="2200"/>
              </a:lnSpc>
              <a:spcBef>
                <a:spcPts val="0"/>
              </a:spcBef>
              <a:buNone/>
            </a:pPr>
            <a:endParaRPr lang="en-US" altLang="en-US" sz="2000" b="1" dirty="0">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a1[2, :]          # all columns</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array([15,  5,  9, -2, -1])</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a1[2, :].shape</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(5,)                  # still a 1-D array</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a1[2, :].</a:t>
            </a:r>
            <a:r>
              <a:rPr lang="en-US" altLang="en-US" sz="2000" b="1" dirty="0" err="1">
                <a:solidFill>
                  <a:srgbClr val="FF0000"/>
                </a:solidFill>
                <a:latin typeface="Courier New" panose="02070309020205020404" pitchFamily="49" charset="0"/>
                <a:cs typeface="Courier New" panose="02070309020205020404" pitchFamily="49" charset="0"/>
              </a:rPr>
              <a:t>ndim</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1</a:t>
            </a:r>
          </a:p>
          <a:p>
            <a:pPr marL="0" indent="0" eaLnBrk="1" hangingPunct="1">
              <a:lnSpc>
                <a:spcPts val="2200"/>
              </a:lnSpc>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6FDE432B-DE7D-4E6C-969C-9140ADDAE2F6}"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60</a:t>
            </a:fld>
            <a:endParaRPr lang="en-US"/>
          </a:p>
        </p:txBody>
      </p:sp>
    </p:spTree>
    <p:extLst>
      <p:ext uri="{BB962C8B-B14F-4D97-AF65-F5344CB8AC3E}">
        <p14:creationId xmlns:p14="http://schemas.microsoft.com/office/powerpoint/2010/main" val="37576613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 (cont.)</a:t>
            </a:r>
          </a:p>
        </p:txBody>
      </p:sp>
      <p:sp>
        <p:nvSpPr>
          <p:cNvPr id="24579" name="Rectangle 3"/>
          <p:cNvSpPr>
            <a:spLocks noGrp="1" noChangeArrowheads="1"/>
          </p:cNvSpPr>
          <p:nvPr>
            <p:ph type="body" idx="1"/>
          </p:nvPr>
        </p:nvSpPr>
        <p:spPr>
          <a:xfrm>
            <a:off x="990600" y="2017713"/>
            <a:ext cx="9488488" cy="4114800"/>
          </a:xfrm>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a1[2:]            # rows from 2 through end</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a:t>
            </a:r>
            <a:r>
              <a:rPr lang="en-US" altLang="en-US" sz="2000" b="1" dirty="0">
                <a:solidFill>
                  <a:srgbClr val="FF0000"/>
                </a:solidFill>
                <a:latin typeface="Courier New" panose="02070309020205020404" pitchFamily="49" charset="0"/>
                <a:cs typeface="Courier New" panose="02070309020205020404" pitchFamily="49" charset="0"/>
              </a:rPr>
              <a:t>[</a:t>
            </a:r>
            <a:r>
              <a:rPr lang="en-US" altLang="en-US" sz="2000" b="1" dirty="0">
                <a:solidFill>
                  <a:srgbClr val="0070C0"/>
                </a:solidFill>
                <a:latin typeface="Courier New" panose="02070309020205020404" pitchFamily="49" charset="0"/>
                <a:cs typeface="Courier New" panose="02070309020205020404" pitchFamily="49" charset="0"/>
              </a:rPr>
              <a:t>[15,  5,  9, -2, -1]</a:t>
            </a:r>
            <a:r>
              <a:rPr lang="en-US" altLang="en-US" sz="2000" b="1" dirty="0">
                <a:solidFill>
                  <a:srgbClr val="FF0000"/>
                </a:solidFill>
                <a:latin typeface="Courier New" panose="02070309020205020404" pitchFamily="49" charset="0"/>
                <a:cs typeface="Courier New" panose="02070309020205020404" pitchFamily="49" charset="0"/>
              </a:rPr>
              <a:t>]</a:t>
            </a:r>
            <a:r>
              <a:rPr lang="en-US" altLang="en-US" sz="2000" b="1" dirty="0">
                <a:solidFill>
                  <a:srgbClr val="0070C0"/>
                </a:solidFill>
                <a:latin typeface="Courier New" panose="02070309020205020404" pitchFamily="49" charset="0"/>
                <a:cs typeface="Courier New" panose="02070309020205020404" pitchFamily="49" charset="0"/>
              </a:rPr>
              <a:t>)</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a1[2:].shape</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(1, 5)                # a 2-D array</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a1[2:].</a:t>
            </a:r>
            <a:r>
              <a:rPr lang="en-US" altLang="en-US" sz="2000" b="1" dirty="0" err="1">
                <a:solidFill>
                  <a:srgbClr val="FF0000"/>
                </a:solidFill>
                <a:latin typeface="Courier New" panose="02070309020205020404" pitchFamily="49" charset="0"/>
                <a:cs typeface="Courier New" panose="02070309020205020404" pitchFamily="49" charset="0"/>
              </a:rPr>
              <a:t>ndim</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2</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a1[2:, :]         # same as a1[2:]</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array(</a:t>
            </a:r>
            <a:r>
              <a:rPr lang="en-US" altLang="en-US" sz="2000" b="1" dirty="0">
                <a:solidFill>
                  <a:srgbClr val="FF0000"/>
                </a:solidFill>
                <a:latin typeface="Courier New" panose="02070309020205020404" pitchFamily="49" charset="0"/>
                <a:cs typeface="Courier New" panose="02070309020205020404" pitchFamily="49" charset="0"/>
              </a:rPr>
              <a:t>[</a:t>
            </a:r>
            <a:r>
              <a:rPr lang="en-US" altLang="en-US" sz="2000" b="1" dirty="0">
                <a:solidFill>
                  <a:srgbClr val="00B050"/>
                </a:solidFill>
                <a:latin typeface="Courier New" panose="02070309020205020404" pitchFamily="49" charset="0"/>
                <a:cs typeface="Courier New" panose="02070309020205020404" pitchFamily="49" charset="0"/>
              </a:rPr>
              <a:t>[15,  5,  9, -2, -1]</a:t>
            </a:r>
            <a:r>
              <a:rPr lang="en-US" altLang="en-US" sz="2000" b="1" dirty="0">
                <a:solidFill>
                  <a:srgbClr val="FF0000"/>
                </a:solidFill>
                <a:latin typeface="Courier New" panose="02070309020205020404" pitchFamily="49" charset="0"/>
                <a:cs typeface="Courier New" panose="02070309020205020404" pitchFamily="49" charset="0"/>
              </a:rPr>
              <a:t>]</a:t>
            </a:r>
            <a:r>
              <a:rPr lang="en-US" altLang="en-US" sz="2000" b="1" dirty="0">
                <a:solidFill>
                  <a:srgbClr val="00B050"/>
                </a:solidFill>
                <a:latin typeface="Courier New" panose="02070309020205020404" pitchFamily="49" charset="0"/>
                <a:cs typeface="Courier New" panose="02070309020205020404" pitchFamily="49" charset="0"/>
              </a:rPr>
              <a:t>)</a:t>
            </a:r>
          </a:p>
        </p:txBody>
      </p:sp>
      <p:sp>
        <p:nvSpPr>
          <p:cNvPr id="2" name="Date Placeholder 1"/>
          <p:cNvSpPr>
            <a:spLocks noGrp="1"/>
          </p:cNvSpPr>
          <p:nvPr>
            <p:ph type="dt" sz="half" idx="10"/>
          </p:nvPr>
        </p:nvSpPr>
        <p:spPr/>
        <p:txBody>
          <a:bodyPr/>
          <a:lstStyle/>
          <a:p>
            <a:pPr>
              <a:defRPr/>
            </a:pPr>
            <a:fld id="{6FDE432B-DE7D-4E6C-969C-9140ADDAE2F6}"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61</a:t>
            </a:fld>
            <a:endParaRPr lang="en-US"/>
          </a:p>
        </p:txBody>
      </p:sp>
      <p:sp>
        <p:nvSpPr>
          <p:cNvPr id="5" name="Rectangle: Rounded Corners 4">
            <a:extLst>
              <a:ext uri="{FF2B5EF4-FFF2-40B4-BE49-F238E27FC236}">
                <a16:creationId xmlns:a16="http://schemas.microsoft.com/office/drawing/2014/main" id="{324C3C9C-8D92-4C43-81C9-F1C1E12D3E9F}"/>
              </a:ext>
            </a:extLst>
          </p:cNvPr>
          <p:cNvSpPr/>
          <p:nvPr/>
        </p:nvSpPr>
        <p:spPr bwMode="auto">
          <a:xfrm>
            <a:off x="7162801" y="3581400"/>
            <a:ext cx="4762500" cy="1066800"/>
          </a:xfrm>
          <a:prstGeom prst="roundRect">
            <a:avLst/>
          </a:prstGeom>
          <a:solidFill>
            <a:schemeClr val="accent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algn="ctr" eaLnBrk="1" hangingPunct="1"/>
            <a:r>
              <a:rPr lang="en-US" altLang="en-US" sz="1800" b="1" dirty="0">
                <a:latin typeface="Times New Roman" panose="02020603050405020304" pitchFamily="18" charset="0"/>
                <a:cs typeface="Times New Roman" panose="02020603050405020304" pitchFamily="18" charset="0"/>
              </a:rPr>
              <a:t>a1[2:] </a:t>
            </a:r>
            <a:r>
              <a:rPr lang="en-US" altLang="en-US" sz="1800" b="0" dirty="0">
                <a:latin typeface="Times New Roman" panose="02020603050405020304" pitchFamily="18" charset="0"/>
                <a:cs typeface="Times New Roman" panose="02020603050405020304" pitchFamily="18" charset="0"/>
              </a:rPr>
              <a:t>returns only one row but could be more, </a:t>
            </a:r>
          </a:p>
          <a:p>
            <a:pPr algn="ctr" eaLnBrk="1" hangingPunct="1"/>
            <a:r>
              <a:rPr lang="en-US" altLang="en-US" sz="1800" b="0" dirty="0">
                <a:latin typeface="Times New Roman" panose="02020603050405020304" pitchFamily="18" charset="0"/>
                <a:cs typeface="Times New Roman" panose="02020603050405020304" pitchFamily="18" charset="0"/>
              </a:rPr>
              <a:t>hence the </a:t>
            </a:r>
            <a:r>
              <a:rPr lang="en-US" altLang="en-US" sz="1800" b="0" i="1" dirty="0">
                <a:latin typeface="Times New Roman" panose="02020603050405020304" pitchFamily="18" charset="0"/>
                <a:cs typeface="Times New Roman" panose="02020603050405020304" pitchFamily="18" charset="0"/>
              </a:rPr>
              <a:t>2D array that is returned</a:t>
            </a:r>
            <a:r>
              <a:rPr lang="en-US" altLang="en-US" sz="1800" b="0" dirty="0">
                <a:latin typeface="Times New Roman" panose="02020603050405020304" pitchFamily="18" charset="0"/>
                <a:cs typeface="Times New Roman" panose="02020603050405020304" pitchFamily="18" charset="0"/>
              </a:rPr>
              <a:t>. With </a:t>
            </a:r>
            <a:r>
              <a:rPr lang="en-US" altLang="en-US" sz="1800" b="1" dirty="0">
                <a:latin typeface="Times New Roman" panose="02020603050405020304" pitchFamily="18" charset="0"/>
                <a:cs typeface="Times New Roman" panose="02020603050405020304" pitchFamily="18" charset="0"/>
              </a:rPr>
              <a:t>a1[2, :] </a:t>
            </a:r>
          </a:p>
          <a:p>
            <a:pPr algn="ctr" eaLnBrk="1" hangingPunct="1"/>
            <a:r>
              <a:rPr lang="en-US" altLang="en-US" sz="1800" b="0" dirty="0">
                <a:latin typeface="Times New Roman" panose="02020603050405020304" pitchFamily="18" charset="0"/>
                <a:cs typeface="Times New Roman" panose="02020603050405020304" pitchFamily="18" charset="0"/>
              </a:rPr>
              <a:t>you’re specifying that you only want one row.</a:t>
            </a:r>
            <a:endParaRPr lang="en-US" altLang="en-US" b="0" dirty="0">
              <a:latin typeface="Times New Roman" panose="02020603050405020304" pitchFamily="18" charset="0"/>
              <a:cs typeface="Times New Roman" panose="02020603050405020304"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2893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 (cont.)</a:t>
            </a:r>
          </a:p>
        </p:txBody>
      </p:sp>
      <p:sp>
        <p:nvSpPr>
          <p:cNvPr id="24579" name="Rectangle 3"/>
          <p:cNvSpPr>
            <a:spLocks noGrp="1" noChangeArrowheads="1"/>
          </p:cNvSpPr>
          <p:nvPr>
            <p:ph type="body" idx="1"/>
          </p:nvPr>
        </p:nvSpPr>
        <p:spPr>
          <a:xfrm>
            <a:off x="990600" y="2017713"/>
            <a:ext cx="9488488" cy="4114800"/>
          </a:xfrm>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 :2]         # all rows, cols &lt; 2</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array([[ 0,  2],</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[-3, -9],</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[15,  5]])</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 :2].shape</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(3, 2)                # a 2-D array</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 :2].</a:t>
            </a:r>
            <a:r>
              <a:rPr lang="en-US" altLang="en-US" sz="2000" b="1" dirty="0" err="1">
                <a:solidFill>
                  <a:srgbClr val="FF0000"/>
                </a:solidFill>
                <a:latin typeface="Courier New" panose="02070309020205020404" pitchFamily="49" charset="0"/>
                <a:cs typeface="Courier New" panose="02070309020205020404" pitchFamily="49" charset="0"/>
              </a:rPr>
              <a:t>ndim</a:t>
            </a:r>
            <a:endParaRPr lang="en-US" altLang="en-US" sz="2000" b="1" dirty="0">
              <a:solidFill>
                <a:srgbClr val="FF000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2</a:t>
            </a:r>
          </a:p>
        </p:txBody>
      </p:sp>
      <p:sp>
        <p:nvSpPr>
          <p:cNvPr id="2" name="Date Placeholder 1"/>
          <p:cNvSpPr>
            <a:spLocks noGrp="1"/>
          </p:cNvSpPr>
          <p:nvPr>
            <p:ph type="dt" sz="half" idx="10"/>
          </p:nvPr>
        </p:nvSpPr>
        <p:spPr/>
        <p:txBody>
          <a:bodyPr/>
          <a:lstStyle/>
          <a:p>
            <a:pPr>
              <a:defRPr/>
            </a:pPr>
            <a:fld id="{6FDE432B-DE7D-4E6C-969C-9140ADDAE2F6}"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62</a:t>
            </a:fld>
            <a:endParaRPr lang="en-US"/>
          </a:p>
        </p:txBody>
      </p:sp>
    </p:spTree>
    <p:extLst>
      <p:ext uri="{BB962C8B-B14F-4D97-AF65-F5344CB8AC3E}">
        <p14:creationId xmlns:p14="http://schemas.microsoft.com/office/powerpoint/2010/main" val="7048340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2-Dimensional </a:t>
            </a:r>
            <a:r>
              <a:rPr lang="en-US" altLang="en-US" b="1" dirty="0" err="1"/>
              <a:t>ndarray</a:t>
            </a:r>
            <a:r>
              <a:rPr lang="en-US" altLang="en-US" dirty="0"/>
              <a:t> Slices (cont.)</a:t>
            </a:r>
          </a:p>
        </p:txBody>
      </p:sp>
      <p:sp>
        <p:nvSpPr>
          <p:cNvPr id="24579" name="Rectangle 3"/>
          <p:cNvSpPr>
            <a:spLocks noGrp="1" noChangeArrowheads="1"/>
          </p:cNvSpPr>
          <p:nvPr>
            <p:ph type="body" idx="1"/>
          </p:nvPr>
        </p:nvSpPr>
        <p:spPr>
          <a:xfrm>
            <a:off x="533400" y="2209799"/>
            <a:ext cx="9945688" cy="4267201"/>
          </a:xfrm>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a1[1, 2]          # item in row 1, col 2</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-15</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a1[1:2, 2]        # row 1 thru &lt;2, col 2</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array([-15])          # a 1-D array</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a1[1, 2:3]        # row 1, col 2 thru &lt;3</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array([-15])          # same 1-D array</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a1[1:2, 2:3]</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array([[-15]])        # 2-D array, 1x1</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a1[1:2, 2:3].shape</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(1, 1)		    # notice that it’s not (1,)</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63</a:t>
            </a:fld>
            <a:endParaRPr lang="en-US"/>
          </a:p>
        </p:txBody>
      </p:sp>
    </p:spTree>
    <p:extLst>
      <p:ext uri="{BB962C8B-B14F-4D97-AF65-F5344CB8AC3E}">
        <p14:creationId xmlns:p14="http://schemas.microsoft.com/office/powerpoint/2010/main" val="37157745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a:t>
            </a:r>
          </a:p>
        </p:txBody>
      </p:sp>
      <p:sp>
        <p:nvSpPr>
          <p:cNvPr id="24579" name="Rectangle 3"/>
          <p:cNvSpPr>
            <a:spLocks noGrp="1" noChangeArrowheads="1"/>
          </p:cNvSpPr>
          <p:nvPr>
            <p:ph type="body" idx="1"/>
          </p:nvPr>
        </p:nvSpPr>
        <p:spPr>
          <a:xfrm>
            <a:off x="609600" y="2017713"/>
            <a:ext cx="9869488" cy="4114800"/>
          </a:xfrm>
        </p:spPr>
        <p:txBody>
          <a:bodyPr/>
          <a:lstStyle/>
          <a:p>
            <a:pPr eaLnBrk="1" hangingPunct="1">
              <a:spcBef>
                <a:spcPts val="0"/>
              </a:spcBef>
            </a:pPr>
            <a:r>
              <a:rPr lang="en-US" altLang="en-US" sz="2800" dirty="0"/>
              <a:t>You can use a </a:t>
            </a:r>
            <a:r>
              <a:rPr lang="en-US" altLang="en-US" sz="2800" b="1" dirty="0"/>
              <a:t>list</a:t>
            </a:r>
            <a:r>
              <a:rPr lang="en-US" altLang="en-US" sz="2800" dirty="0"/>
              <a:t> or </a:t>
            </a:r>
            <a:r>
              <a:rPr lang="en-US" altLang="en-US" sz="2800" b="1" dirty="0" err="1"/>
              <a:t>ndarray</a:t>
            </a:r>
            <a:r>
              <a:rPr lang="en-US" altLang="en-US" sz="2800" dirty="0"/>
              <a:t> of Booleans to select a view on a subset of an </a:t>
            </a:r>
            <a:r>
              <a:rPr lang="en-US" altLang="en-US" sz="2800" b="1" dirty="0" err="1"/>
              <a:t>ndarray</a:t>
            </a:r>
            <a:endParaRPr lang="en-US" altLang="en-US" sz="2800" b="1" dirty="0"/>
          </a:p>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t>
            </a:r>
            <a:r>
              <a:rPr lang="en-US" altLang="en-US" sz="2000" b="1" dirty="0" err="1">
                <a:solidFill>
                  <a:srgbClr val="0070C0"/>
                </a:solidFill>
                <a:latin typeface="Courier New" panose="02070309020205020404" pitchFamily="49" charset="0"/>
                <a:cs typeface="Courier New" panose="02070309020205020404" pitchFamily="49" charset="0"/>
              </a:rPr>
              <a:t>b_rows</a:t>
            </a:r>
            <a:r>
              <a:rPr lang="en-US" altLang="en-US" sz="2000" b="1" dirty="0">
                <a:solidFill>
                  <a:srgbClr val="0070C0"/>
                </a:solidFill>
                <a:latin typeface="Courier New" panose="02070309020205020404" pitchFamily="49" charset="0"/>
                <a:cs typeface="Courier New" panose="02070309020205020404" pitchFamily="49" charset="0"/>
              </a:rPr>
              <a:t> = [</a:t>
            </a:r>
            <a:r>
              <a:rPr lang="en-US" altLang="en-US" sz="2000" b="1" dirty="0">
                <a:solidFill>
                  <a:srgbClr val="FF0000"/>
                </a:solidFill>
                <a:latin typeface="Courier New" panose="02070309020205020404" pitchFamily="49" charset="0"/>
                <a:cs typeface="Courier New" panose="02070309020205020404" pitchFamily="49" charset="0"/>
              </a:rPr>
              <a:t>True</a:t>
            </a:r>
            <a:r>
              <a:rPr lang="en-US" altLang="en-US" sz="2000" b="1" dirty="0">
                <a:solidFill>
                  <a:srgbClr val="0070C0"/>
                </a:solidFill>
                <a:latin typeface="Courier New" panose="02070309020205020404" pitchFamily="49" charset="0"/>
                <a:cs typeface="Courier New" panose="02070309020205020404" pitchFamily="49" charset="0"/>
              </a:rPr>
              <a:t>, False, </a:t>
            </a:r>
            <a:r>
              <a:rPr lang="en-US" altLang="en-US" sz="2000" b="1" dirty="0">
                <a:solidFill>
                  <a:srgbClr val="FF0000"/>
                </a:solidFill>
                <a:latin typeface="Courier New" panose="02070309020205020404" pitchFamily="49" charset="0"/>
                <a:cs typeface="Courier New" panose="02070309020205020404" pitchFamily="49" charset="0"/>
              </a:rPr>
              <a:t>True</a:t>
            </a:r>
            <a:r>
              <a:rPr lang="en-US" altLang="en-US" sz="2000" b="1" dirty="0">
                <a:solidFill>
                  <a:srgbClr val="0070C0"/>
                </a:solidFill>
                <a:latin typeface="Courier New" panose="02070309020205020404" pitchFamily="49" charset="0"/>
                <a:cs typeface="Courier New" panose="02070309020205020404" pitchFamily="49" charset="0"/>
              </a:rPr>
              <a:t>]	# list of </a:t>
            </a:r>
            <a:r>
              <a:rPr lang="en-US" altLang="en-US" sz="2000" b="1" dirty="0" err="1">
                <a:solidFill>
                  <a:srgbClr val="0070C0"/>
                </a:solidFill>
                <a:latin typeface="Courier New" panose="02070309020205020404" pitchFamily="49" charset="0"/>
                <a:cs typeface="Courier New" panose="02070309020205020404" pitchFamily="49" charset="0"/>
              </a:rPr>
              <a:t>booleans</a:t>
            </a:r>
            <a:endParaRPr lang="en-US" altLang="en-US" sz="2000" b="1"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a:t>
            </a:r>
            <a:r>
              <a:rPr lang="en-US" altLang="en-US" sz="2000" b="1" dirty="0" err="1">
                <a:solidFill>
                  <a:srgbClr val="0070C0"/>
                </a:solidFill>
                <a:latin typeface="Courier New" panose="02070309020205020404" pitchFamily="49" charset="0"/>
                <a:cs typeface="Courier New" panose="02070309020205020404" pitchFamily="49" charset="0"/>
              </a:rPr>
              <a:t>b_rows</a:t>
            </a:r>
            <a:r>
              <a:rPr lang="en-US" altLang="en-US" sz="2000" b="1" dirty="0">
                <a:solidFill>
                  <a:srgbClr val="0070C0"/>
                </a:solidFill>
                <a:latin typeface="Courier New" panose="02070309020205020404" pitchFamily="49" charset="0"/>
                <a:cs typeface="Courier New" panose="02070309020205020404" pitchFamily="49" charset="0"/>
              </a:rPr>
              <a:t>, :] 	</a:t>
            </a:r>
            <a:r>
              <a:rPr lang="en-US" altLang="en-US" sz="1600" b="1" dirty="0">
                <a:solidFill>
                  <a:srgbClr val="0070C0"/>
                </a:solidFill>
                <a:latin typeface="Courier New" panose="02070309020205020404" pitchFamily="49" charset="0"/>
                <a:cs typeface="Courier New" panose="02070309020205020404" pitchFamily="49" charset="0"/>
              </a:rPr>
              <a:t># indexing: grab 1</a:t>
            </a:r>
            <a:r>
              <a:rPr lang="en-US" altLang="en-US" sz="1600" b="1" baseline="30000" dirty="0">
                <a:solidFill>
                  <a:srgbClr val="0070C0"/>
                </a:solidFill>
                <a:latin typeface="Courier New" panose="02070309020205020404" pitchFamily="49" charset="0"/>
                <a:cs typeface="Courier New" panose="02070309020205020404" pitchFamily="49" charset="0"/>
              </a:rPr>
              <a:t>st</a:t>
            </a:r>
            <a:r>
              <a:rPr lang="en-US" altLang="en-US" sz="1600" b="1" dirty="0">
                <a:solidFill>
                  <a:srgbClr val="0070C0"/>
                </a:solidFill>
                <a:latin typeface="Courier New" panose="02070309020205020404" pitchFamily="49" charset="0"/>
                <a:cs typeface="Courier New" panose="02070309020205020404" pitchFamily="49" charset="0"/>
              </a:rPr>
              <a:t> and 3</a:t>
            </a:r>
            <a:r>
              <a:rPr lang="en-US" altLang="en-US" sz="1600" b="1" baseline="30000" dirty="0">
                <a:solidFill>
                  <a:srgbClr val="0070C0"/>
                </a:solidFill>
                <a:latin typeface="Courier New" panose="02070309020205020404" pitchFamily="49" charset="0"/>
                <a:cs typeface="Courier New" panose="02070309020205020404" pitchFamily="49" charset="0"/>
              </a:rPr>
              <a:t>rd</a:t>
            </a:r>
            <a:r>
              <a:rPr lang="en-US" altLang="en-US" sz="1600" b="1" dirty="0">
                <a:solidFill>
                  <a:srgbClr val="0070C0"/>
                </a:solidFill>
                <a:latin typeface="Courier New" panose="02070309020205020404" pitchFamily="49" charset="0"/>
                <a:cs typeface="Courier New" panose="02070309020205020404" pitchFamily="49" charset="0"/>
              </a:rPr>
              <a:t> row (skip 2</a:t>
            </a:r>
            <a:r>
              <a:rPr lang="en-US" altLang="en-US" sz="1600" b="1" baseline="30000" dirty="0">
                <a:solidFill>
                  <a:srgbClr val="0070C0"/>
                </a:solidFill>
                <a:latin typeface="Courier New" panose="02070309020205020404" pitchFamily="49" charset="0"/>
                <a:cs typeface="Courier New" panose="02070309020205020404" pitchFamily="49" charset="0"/>
              </a:rPr>
              <a:t>nd</a:t>
            </a:r>
            <a:r>
              <a:rPr lang="en-US" altLang="en-US" sz="1600" b="1" dirty="0">
                <a:solidFill>
                  <a:srgbClr val="0070C0"/>
                </a:solidFill>
                <a:latin typeface="Courier New" panose="02070309020205020404" pitchFamily="49" charset="0"/>
                <a:cs typeface="Courier New" panose="02070309020205020404" pitchFamily="49" charset="0"/>
              </a:rPr>
              <a:t>)</a:t>
            </a:r>
            <a:endParaRPr lang="en-US" altLang="en-US" sz="2000" b="1"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[15,  5,  9, -2, -1]])</a:t>
            </a: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64</a:t>
            </a:fld>
            <a:endParaRPr lang="en-US"/>
          </a:p>
        </p:txBody>
      </p:sp>
    </p:spTree>
    <p:extLst>
      <p:ext uri="{BB962C8B-B14F-4D97-AF65-F5344CB8AC3E}">
        <p14:creationId xmlns:p14="http://schemas.microsoft.com/office/powerpoint/2010/main" val="10836326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 (cont.)</a:t>
            </a:r>
          </a:p>
        </p:txBody>
      </p:sp>
      <p:sp>
        <p:nvSpPr>
          <p:cNvPr id="24579" name="Rectangle 3"/>
          <p:cNvSpPr>
            <a:spLocks noGrp="1" noChangeArrowheads="1"/>
          </p:cNvSpPr>
          <p:nvPr>
            <p:ph type="body" idx="1"/>
          </p:nvPr>
        </p:nvSpPr>
        <p:spPr>
          <a:xfrm>
            <a:off x="609600" y="2017712"/>
            <a:ext cx="11330517" cy="4459287"/>
          </a:xfrm>
        </p:spPr>
        <p:txBody>
          <a:bodyPr/>
          <a:lstStyle/>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[ 15,   5,   9,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a:t>
            </a:r>
            <a:r>
              <a:rPr lang="en-US" altLang="en-US" sz="2000" b="1" dirty="0" err="1">
                <a:solidFill>
                  <a:srgbClr val="0070C0"/>
                </a:solidFill>
                <a:latin typeface="Courier New" panose="02070309020205020404" pitchFamily="49" charset="0"/>
                <a:cs typeface="Courier New" panose="02070309020205020404" pitchFamily="49" charset="0"/>
              </a:rPr>
              <a:t>b_rows</a:t>
            </a:r>
            <a:r>
              <a:rPr lang="en-US" altLang="en-US" sz="2000" b="1" dirty="0">
                <a:solidFill>
                  <a:srgbClr val="0070C0"/>
                </a:solidFill>
                <a:latin typeface="Courier New" panose="02070309020205020404" pitchFamily="49" charset="0"/>
                <a:cs typeface="Courier New" panose="02070309020205020404" pitchFamily="49" charset="0"/>
              </a:rPr>
              <a:t>] *=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[-15,  -5,  -9,   2,   1]])</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 [</a:t>
            </a:r>
            <a:r>
              <a:rPr lang="en-US" altLang="en-US" sz="2000" b="1" dirty="0">
                <a:solidFill>
                  <a:srgbClr val="FF0000"/>
                </a:solidFill>
                <a:latin typeface="Courier New" panose="02070309020205020404" pitchFamily="49" charset="0"/>
                <a:cs typeface="Courier New" panose="02070309020205020404" pitchFamily="49" charset="0"/>
              </a:rPr>
              <a:t>True</a:t>
            </a:r>
            <a:r>
              <a:rPr lang="en-US" altLang="en-US" sz="2000" b="1" dirty="0">
                <a:solidFill>
                  <a:srgbClr val="00B050"/>
                </a:solidFill>
                <a:latin typeface="Courier New" panose="02070309020205020404" pitchFamily="49" charset="0"/>
                <a:cs typeface="Courier New" panose="02070309020205020404" pitchFamily="49" charset="0"/>
              </a:rPr>
              <a:t>, False, False, </a:t>
            </a:r>
            <a:r>
              <a:rPr lang="en-US" altLang="en-US" sz="2000" b="1" dirty="0">
                <a:solidFill>
                  <a:srgbClr val="FF0000"/>
                </a:solidFill>
                <a:latin typeface="Courier New" panose="02070309020205020404" pitchFamily="49" charset="0"/>
                <a:cs typeface="Courier New" panose="02070309020205020404" pitchFamily="49" charset="0"/>
              </a:rPr>
              <a:t>True</a:t>
            </a:r>
            <a:r>
              <a:rPr lang="en-US" altLang="en-US" sz="2000" b="1" dirty="0">
                <a:solidFill>
                  <a:srgbClr val="00B050"/>
                </a:solidFill>
                <a:latin typeface="Courier New" panose="02070309020205020404" pitchFamily="49" charset="0"/>
                <a:cs typeface="Courier New" panose="02070309020205020404" pitchFamily="49" charset="0"/>
              </a:rPr>
              <a:t>, False]]</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array([[  0,  -6],</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       [ -3,   7],</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       [-15,   2]])</a:t>
            </a:r>
          </a:p>
          <a:p>
            <a:pPr marL="0" indent="0" eaLnBrk="1" hangingPunct="1">
              <a:lnSpc>
                <a:spcPts val="2200"/>
              </a:lnSpc>
              <a:spcBef>
                <a:spcPts val="0"/>
              </a:spcBef>
              <a:buNone/>
            </a:pPr>
            <a:endParaRPr lang="en-US" altLang="en-US" sz="2000" b="1" dirty="0">
              <a:solidFill>
                <a:schemeClr val="accent6">
                  <a:lumMod val="75000"/>
                </a:schemeClr>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r>
              <a:rPr lang="en-US" altLang="en-US" sz="2000" b="1" dirty="0">
                <a:solidFill>
                  <a:schemeClr val="accent6">
                    <a:lumMod val="75000"/>
                  </a:schemeClr>
                </a:solidFill>
                <a:latin typeface="Courier New" panose="02070309020205020404" pitchFamily="49" charset="0"/>
                <a:cs typeface="Courier New" panose="02070309020205020404" pitchFamily="49" charset="0"/>
              </a:rPr>
              <a:t>Advanced: be careful when Boolean indexing both rows and columns at the same time. See notes to slide. (Not examinable).</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65</a:t>
            </a:fld>
            <a:endParaRPr lang="en-US"/>
          </a:p>
        </p:txBody>
      </p:sp>
    </p:spTree>
    <p:extLst>
      <p:ext uri="{BB962C8B-B14F-4D97-AF65-F5344CB8AC3E}">
        <p14:creationId xmlns:p14="http://schemas.microsoft.com/office/powerpoint/2010/main" val="2458234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 (cont.)</a:t>
            </a:r>
          </a:p>
        </p:txBody>
      </p:sp>
      <p:sp>
        <p:nvSpPr>
          <p:cNvPr id="24579" name="Rectangle 3"/>
          <p:cNvSpPr>
            <a:spLocks noGrp="1" noChangeArrowheads="1"/>
          </p:cNvSpPr>
          <p:nvPr>
            <p:ph type="body" idx="1"/>
          </p:nvPr>
        </p:nvSpPr>
        <p:spPr>
          <a:xfrm>
            <a:off x="990600" y="2017713"/>
            <a:ext cx="9488488" cy="4114800"/>
          </a:xfrm>
        </p:spPr>
        <p:txBody>
          <a:bodyPr/>
          <a:lstStyle/>
          <a:p>
            <a:pPr eaLnBrk="1" hangingPunct="1">
              <a:spcBef>
                <a:spcPts val="0"/>
              </a:spcBef>
            </a:pPr>
            <a:r>
              <a:rPr lang="en-US" altLang="en-US" sz="2800" dirty="0"/>
              <a:t>Applying an equality, inequality, or relational operator to an </a:t>
            </a:r>
            <a:r>
              <a:rPr lang="en-US" altLang="en-US" sz="2800" b="1" dirty="0" err="1"/>
              <a:t>ndarray</a:t>
            </a:r>
            <a:r>
              <a:rPr lang="en-US" altLang="en-US" sz="2800" dirty="0"/>
              <a:t> yields a Boolean </a:t>
            </a:r>
            <a:r>
              <a:rPr lang="en-US" altLang="en-US" sz="2800" b="1" dirty="0" err="1"/>
              <a:t>ndarray</a:t>
            </a:r>
            <a:r>
              <a:rPr lang="en-US" altLang="en-US" sz="2800" dirty="0"/>
              <a:t> of the same shape</a:t>
            </a:r>
          </a:p>
          <a:p>
            <a:pPr lvl="1" eaLnBrk="1" hangingPunct="1">
              <a:spcBef>
                <a:spcPts val="0"/>
              </a:spcBef>
            </a:pPr>
            <a:r>
              <a:rPr lang="en-US" altLang="en-US" sz="2400" dirty="0"/>
              <a:t>This in turn can be used to index the</a:t>
            </a:r>
            <a:r>
              <a:rPr lang="en-US" altLang="en-US" sz="2400" b="1" dirty="0"/>
              <a:t> </a:t>
            </a:r>
            <a:r>
              <a:rPr lang="en-US" altLang="en-US" sz="2400" b="1" dirty="0" err="1"/>
              <a:t>ndarray</a:t>
            </a:r>
            <a:endParaRPr lang="en-US" altLang="en-US" sz="2400" b="1" dirty="0"/>
          </a:p>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-3,  -9, -15,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[-15,  -5,  -9,   2,   1]]) </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 &lt; -5</a:t>
            </a:r>
          </a:p>
          <a:p>
            <a:pPr marL="0" indent="0" eaLnBrk="1" hangingPunct="1">
              <a:lnSpc>
                <a:spcPts val="2200"/>
              </a:lnSpc>
              <a:spcBef>
                <a:spcPts val="0"/>
              </a:spcBef>
              <a:buNone/>
            </a:pPr>
            <a:r>
              <a:rPr lang="da-DK" altLang="en-US" sz="2000" b="1" dirty="0">
                <a:solidFill>
                  <a:srgbClr val="0070C0"/>
                </a:solidFill>
                <a:latin typeface="Courier New" panose="02070309020205020404" pitchFamily="49" charset="0"/>
                <a:cs typeface="Courier New" panose="02070309020205020404" pitchFamily="49" charset="0"/>
              </a:rPr>
              <a:t>array([[False, False, False,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a:t>
            </a:r>
          </a:p>
          <a:p>
            <a:pPr marL="0" indent="0" eaLnBrk="1" hangingPunct="1">
              <a:lnSpc>
                <a:spcPts val="2200"/>
              </a:lnSpc>
              <a:spcBef>
                <a:spcPts val="0"/>
              </a:spcBef>
              <a:buNone/>
            </a:pPr>
            <a:r>
              <a:rPr lang="da-DK" altLang="en-US" sz="2000" b="1" dirty="0">
                <a:solidFill>
                  <a:srgbClr val="0070C0"/>
                </a:solidFill>
                <a:latin typeface="Courier New" panose="02070309020205020404" pitchFamily="49" charset="0"/>
                <a:cs typeface="Courier New" panose="02070309020205020404" pitchFamily="49" charset="0"/>
              </a:rPr>
              <a:t>       [False,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 False, False],</a:t>
            </a:r>
          </a:p>
          <a:p>
            <a:pPr marL="0" indent="0" eaLnBrk="1" hangingPunct="1">
              <a:lnSpc>
                <a:spcPts val="2200"/>
              </a:lnSpc>
              <a:spcBef>
                <a:spcPts val="0"/>
              </a:spcBef>
              <a:buNone/>
            </a:pPr>
            <a:r>
              <a:rPr lang="da-DK" altLang="en-US" sz="2000" b="1" dirty="0">
                <a:solidFill>
                  <a:srgbClr val="0070C0"/>
                </a:solidFill>
                <a:latin typeface="Courier New" panose="02070309020205020404" pitchFamily="49" charset="0"/>
                <a:cs typeface="Courier New" panose="02070309020205020404" pitchFamily="49" charset="0"/>
              </a:rPr>
              <a:t>       [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 False,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 False, False]])</a:t>
            </a:r>
            <a:endParaRPr lang="en-US" altLang="en-US" sz="2000" b="1"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66</a:t>
            </a:fld>
            <a:endParaRPr lang="en-US"/>
          </a:p>
        </p:txBody>
      </p:sp>
    </p:spTree>
    <p:extLst>
      <p:ext uri="{BB962C8B-B14F-4D97-AF65-F5344CB8AC3E}">
        <p14:creationId xmlns:p14="http://schemas.microsoft.com/office/powerpoint/2010/main" val="33405657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 (cont.)</a:t>
            </a:r>
          </a:p>
        </p:txBody>
      </p:sp>
      <p:sp>
        <p:nvSpPr>
          <p:cNvPr id="24579" name="Rectangle 3"/>
          <p:cNvSpPr>
            <a:spLocks noGrp="1" noChangeArrowheads="1"/>
          </p:cNvSpPr>
          <p:nvPr>
            <p:ph type="body" idx="1"/>
          </p:nvPr>
        </p:nvSpPr>
        <p:spPr>
          <a:xfrm>
            <a:off x="990600" y="2590799"/>
            <a:ext cx="9488488" cy="3541713"/>
          </a:xfrm>
        </p:spPr>
        <p:txBody>
          <a:bodyPr/>
          <a:lstStyle/>
          <a:p>
            <a:pPr marL="0" indent="0" eaLnBrk="1" hangingPunct="1">
              <a:lnSpc>
                <a:spcPts val="2200"/>
              </a:lnSpc>
              <a:spcBef>
                <a:spcPts val="0"/>
              </a:spcBef>
              <a:buNone/>
            </a:pPr>
            <a:r>
              <a:rPr lang="en-US" altLang="en-US" sz="2400" b="1" dirty="0">
                <a:latin typeface="Courier New" panose="02070309020205020404" pitchFamily="49" charset="0"/>
                <a:cs typeface="Courier New" panose="02070309020205020404" pitchFamily="49" charset="0"/>
              </a:rPr>
              <a:t>&gt;&gt;&gt;</a:t>
            </a:r>
            <a:r>
              <a:rPr lang="en-US" altLang="en-US" sz="2400"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a1[a1 &lt; -5] = </a:t>
            </a:r>
            <a:r>
              <a:rPr lang="en-US" altLang="en-US" sz="2400" b="1" dirty="0">
                <a:solidFill>
                  <a:srgbClr val="FF0000"/>
                </a:solidFill>
                <a:latin typeface="Courier New" panose="02070309020205020404" pitchFamily="49" charset="0"/>
                <a:cs typeface="Courier New" panose="02070309020205020404" pitchFamily="49" charset="0"/>
              </a:rPr>
              <a:t>8</a:t>
            </a:r>
          </a:p>
          <a:p>
            <a:pPr marL="0" indent="0" eaLnBrk="1" hangingPunct="1">
              <a:lnSpc>
                <a:spcPts val="2200"/>
              </a:lnSpc>
              <a:spcBef>
                <a:spcPts val="0"/>
              </a:spcBef>
              <a:buNone/>
            </a:pPr>
            <a:r>
              <a:rPr lang="en-US" altLang="en-US" sz="24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400" b="1" dirty="0">
                <a:latin typeface="Courier New" panose="02070309020205020404" pitchFamily="49" charset="0"/>
                <a:cs typeface="Courier New" panose="02070309020205020404" pitchFamily="49" charset="0"/>
              </a:rPr>
              <a:t>array([[ 0, -2, -4,  </a:t>
            </a:r>
            <a:r>
              <a:rPr lang="en-US" altLang="en-US" sz="2400" b="1" dirty="0">
                <a:solidFill>
                  <a:srgbClr val="FF0000"/>
                </a:solidFill>
                <a:latin typeface="Courier New" panose="02070309020205020404" pitchFamily="49" charset="0"/>
                <a:cs typeface="Courier New" panose="02070309020205020404" pitchFamily="49" charset="0"/>
              </a:rPr>
              <a:t>8</a:t>
            </a: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FF0000"/>
                </a:solidFill>
                <a:latin typeface="Courier New" panose="02070309020205020404" pitchFamily="49" charset="0"/>
                <a:cs typeface="Courier New" panose="02070309020205020404" pitchFamily="49" charset="0"/>
              </a:rPr>
              <a:t>8</a:t>
            </a:r>
            <a:r>
              <a:rPr lang="en-US" altLang="en-US" sz="2400" b="1" dirty="0">
                <a:latin typeface="Courier New" panose="02070309020205020404" pitchFamily="49" charset="0"/>
                <a:cs typeface="Courier New" panose="02070309020205020404" pitchFamily="49" charset="0"/>
              </a:rPr>
              <a:t>],</a:t>
            </a:r>
          </a:p>
          <a:p>
            <a:pPr marL="0" indent="0" eaLnBrk="1" hangingPunct="1">
              <a:lnSpc>
                <a:spcPts val="2200"/>
              </a:lnSpc>
              <a:spcBef>
                <a:spcPts val="0"/>
              </a:spcBef>
              <a:buNone/>
            </a:pPr>
            <a:r>
              <a:rPr lang="en-US" altLang="en-US" sz="2400" b="1" dirty="0">
                <a:latin typeface="Courier New" panose="02070309020205020404" pitchFamily="49" charset="0"/>
                <a:cs typeface="Courier New" panose="02070309020205020404" pitchFamily="49" charset="0"/>
              </a:rPr>
              <a:t>       [-3,  </a:t>
            </a:r>
            <a:r>
              <a:rPr lang="en-US" altLang="en-US" sz="2400" b="1" dirty="0">
                <a:solidFill>
                  <a:srgbClr val="FF0000"/>
                </a:solidFill>
                <a:latin typeface="Courier New" panose="02070309020205020404" pitchFamily="49" charset="0"/>
                <a:cs typeface="Courier New" panose="02070309020205020404" pitchFamily="49" charset="0"/>
              </a:rPr>
              <a:t>8</a:t>
            </a: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FF0000"/>
                </a:solidFill>
                <a:latin typeface="Courier New" panose="02070309020205020404" pitchFamily="49" charset="0"/>
                <a:cs typeface="Courier New" panose="02070309020205020404" pitchFamily="49" charset="0"/>
              </a:rPr>
              <a:t>8</a:t>
            </a:r>
            <a:r>
              <a:rPr lang="en-US" altLang="en-US" sz="2400" b="1" dirty="0">
                <a:latin typeface="Courier New" panose="02070309020205020404" pitchFamily="49" charset="0"/>
                <a:cs typeface="Courier New" panose="02070309020205020404" pitchFamily="49" charset="0"/>
              </a:rPr>
              <a:t>,  7,  9],</a:t>
            </a:r>
          </a:p>
          <a:p>
            <a:pPr marL="0" indent="0" eaLnBrk="1" hangingPunct="1">
              <a:lnSpc>
                <a:spcPts val="2200"/>
              </a:lnSpc>
              <a:spcBef>
                <a:spcPts val="0"/>
              </a:spcBef>
              <a:buNone/>
            </a:pPr>
            <a:r>
              <a:rPr lang="en-US" altLang="en-US" sz="2400" b="1" dirty="0">
                <a:latin typeface="Courier New" panose="02070309020205020404" pitchFamily="49" charset="0"/>
                <a:cs typeface="Courier New" panose="02070309020205020404" pitchFamily="49" charset="0"/>
              </a:rPr>
              <a:t>       [ </a:t>
            </a:r>
            <a:r>
              <a:rPr lang="en-US" altLang="en-US" sz="2400" b="1" dirty="0">
                <a:solidFill>
                  <a:srgbClr val="FF0000"/>
                </a:solidFill>
                <a:latin typeface="Courier New" panose="02070309020205020404" pitchFamily="49" charset="0"/>
                <a:cs typeface="Courier New" panose="02070309020205020404" pitchFamily="49" charset="0"/>
              </a:rPr>
              <a:t>8</a:t>
            </a:r>
            <a:r>
              <a:rPr lang="en-US" altLang="en-US" sz="2400" b="1" dirty="0">
                <a:latin typeface="Courier New" panose="02070309020205020404" pitchFamily="49" charset="0"/>
                <a:cs typeface="Courier New" panose="02070309020205020404" pitchFamily="49" charset="0"/>
              </a:rPr>
              <a:t>, -5,  </a:t>
            </a:r>
            <a:r>
              <a:rPr lang="en-US" altLang="en-US" sz="2400" b="1" dirty="0">
                <a:solidFill>
                  <a:srgbClr val="FF0000"/>
                </a:solidFill>
                <a:latin typeface="Courier New" panose="02070309020205020404" pitchFamily="49" charset="0"/>
                <a:cs typeface="Courier New" panose="02070309020205020404" pitchFamily="49" charset="0"/>
              </a:rPr>
              <a:t>8</a:t>
            </a:r>
            <a:r>
              <a:rPr lang="en-US" altLang="en-US" sz="2400" b="1" dirty="0">
                <a:latin typeface="Courier New" panose="02070309020205020404" pitchFamily="49" charset="0"/>
                <a:cs typeface="Courier New" panose="02070309020205020404" pitchFamily="49" charset="0"/>
              </a:rPr>
              <a:t>,  2,  1]])</a:t>
            </a:r>
          </a:p>
          <a:p>
            <a:pPr marL="0" indent="0" eaLnBrk="1" hangingPunct="1">
              <a:lnSpc>
                <a:spcPts val="2200"/>
              </a:lnSpc>
              <a:spcBef>
                <a:spcPts val="0"/>
              </a:spcBef>
              <a:buNone/>
            </a:pPr>
            <a:endParaRPr lang="en-US" altLang="en-US" sz="2400" b="1" dirty="0">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400" b="1" dirty="0">
              <a:latin typeface="Courier New" panose="02070309020205020404" pitchFamily="49" charset="0"/>
              <a:cs typeface="Courier New" panose="02070309020205020404" pitchFamily="49" charset="0"/>
            </a:endParaRPr>
          </a:p>
          <a:p>
            <a:pPr eaLnBrk="1" hangingPunct="1">
              <a:lnSpc>
                <a:spcPts val="2200"/>
              </a:lnSpc>
              <a:spcBef>
                <a:spcPts val="0"/>
              </a:spcBef>
            </a:pPr>
            <a:endParaRPr lang="en-US" altLang="en-US" sz="2400" b="1" dirty="0">
              <a:latin typeface="Courier New" panose="02070309020205020404" pitchFamily="49" charset="0"/>
              <a:cs typeface="Courier New" panose="02070309020205020404" pitchFamily="49" charset="0"/>
            </a:endParaRPr>
          </a:p>
          <a:p>
            <a:pPr eaLnBrk="1" hangingPunct="1">
              <a:lnSpc>
                <a:spcPts val="2200"/>
              </a:lnSpc>
              <a:spcBef>
                <a:spcPts val="0"/>
              </a:spcBef>
            </a:pPr>
            <a:r>
              <a:rPr lang="en-AU" altLang="en-US" sz="2400" dirty="0">
                <a:latin typeface="+mj-lt"/>
                <a:cs typeface="Courier New" panose="02070309020205020404" pitchFamily="49" charset="0"/>
              </a:rPr>
              <a:t>You can use this in data analysis </a:t>
            </a:r>
          </a:p>
          <a:p>
            <a:pPr lvl="1" eaLnBrk="1" hangingPunct="1">
              <a:lnSpc>
                <a:spcPts val="2200"/>
              </a:lnSpc>
              <a:spcBef>
                <a:spcPts val="0"/>
              </a:spcBef>
            </a:pPr>
            <a:r>
              <a:rPr lang="en-AU" altLang="en-US" sz="1800" dirty="0">
                <a:latin typeface="+mj-lt"/>
                <a:cs typeface="Courier New" panose="02070309020205020404" pitchFamily="49" charset="0"/>
              </a:rPr>
              <a:t>e.g. any values close to a threshold, make equal to the threshold</a:t>
            </a:r>
          </a:p>
          <a:p>
            <a:pPr eaLnBrk="1" hangingPunct="1">
              <a:lnSpc>
                <a:spcPts val="2200"/>
              </a:lnSpc>
              <a:spcBef>
                <a:spcPts val="0"/>
              </a:spcBef>
            </a:pP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11/12/2020</a:t>
            </a:fld>
            <a:endParaRPr lang="en-US"/>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67</a:t>
            </a:fld>
            <a:endParaRPr lang="en-US"/>
          </a:p>
        </p:txBody>
      </p:sp>
    </p:spTree>
    <p:extLst>
      <p:ext uri="{BB962C8B-B14F-4D97-AF65-F5344CB8AC3E}">
        <p14:creationId xmlns:p14="http://schemas.microsoft.com/office/powerpoint/2010/main" val="7889548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 (cont.)</a:t>
            </a:r>
          </a:p>
        </p:txBody>
      </p:sp>
      <p:sp>
        <p:nvSpPr>
          <p:cNvPr id="24579" name="Rectangle 3"/>
          <p:cNvSpPr>
            <a:spLocks noGrp="1" noChangeArrowheads="1"/>
          </p:cNvSpPr>
          <p:nvPr>
            <p:ph type="body" idx="1"/>
          </p:nvPr>
        </p:nvSpPr>
        <p:spPr>
          <a:xfrm>
            <a:off x="1447800" y="2362199"/>
            <a:ext cx="9031288" cy="3770313"/>
          </a:xfrm>
        </p:spPr>
        <p:txBody>
          <a:bodyPr/>
          <a:lstStyle/>
          <a:p>
            <a:pPr eaLnBrk="1" hangingPunct="1">
              <a:spcBef>
                <a:spcPts val="0"/>
              </a:spcBef>
            </a:pPr>
            <a:r>
              <a:rPr lang="en-US" altLang="en-US" sz="2800" dirty="0"/>
              <a:t>Can group Boolean indexes</a:t>
            </a:r>
            <a:endParaRPr lang="en-US" altLang="en-US" sz="2400" dirty="0"/>
          </a:p>
          <a:p>
            <a:pPr eaLnBrk="1" hangingPunct="1">
              <a:spcBef>
                <a:spcPts val="0"/>
              </a:spcBef>
            </a:pPr>
            <a:r>
              <a:rPr lang="en-US" altLang="en-US" sz="2800" dirty="0"/>
              <a:t>Use </a:t>
            </a:r>
            <a:r>
              <a:rPr lang="en-US" altLang="en-US" sz="2800" b="1" dirty="0"/>
              <a:t>&amp;</a:t>
            </a:r>
            <a:r>
              <a:rPr lang="en-US" altLang="en-US" sz="2800" dirty="0"/>
              <a:t> for </a:t>
            </a:r>
            <a:r>
              <a:rPr lang="en-US" altLang="en-US" sz="2800" i="1" dirty="0"/>
              <a:t>and</a:t>
            </a:r>
            <a:r>
              <a:rPr lang="en-US" altLang="en-US" sz="2800" dirty="0"/>
              <a:t>, </a:t>
            </a:r>
            <a:r>
              <a:rPr lang="en-US" altLang="en-US" sz="2800" b="1" dirty="0"/>
              <a:t>|</a:t>
            </a:r>
            <a:r>
              <a:rPr lang="en-US" altLang="en-US" sz="2800" dirty="0"/>
              <a:t> for </a:t>
            </a:r>
            <a:r>
              <a:rPr lang="en-US" altLang="en-US" sz="2800" i="1" dirty="0"/>
              <a:t>or</a:t>
            </a:r>
            <a:r>
              <a:rPr lang="en-US" altLang="en-US" sz="2800" dirty="0"/>
              <a:t>, </a:t>
            </a:r>
            <a:r>
              <a:rPr lang="en-US" altLang="en-US" sz="2800" b="1" dirty="0"/>
              <a:t>^</a:t>
            </a:r>
            <a:r>
              <a:rPr lang="en-US" altLang="en-US" sz="2800" dirty="0"/>
              <a:t> for </a:t>
            </a:r>
            <a:r>
              <a:rPr lang="en-US" altLang="en-US" sz="2800" i="1" dirty="0" err="1"/>
              <a:t>xor</a:t>
            </a:r>
            <a:r>
              <a:rPr lang="en-US" altLang="en-US" sz="2800" dirty="0"/>
              <a:t>, </a:t>
            </a:r>
            <a:r>
              <a:rPr lang="en-US" altLang="en-US" sz="2800" b="1" dirty="0"/>
              <a:t>~</a:t>
            </a:r>
            <a:r>
              <a:rPr lang="en-US" altLang="en-US" sz="2800" dirty="0"/>
              <a:t> for </a:t>
            </a:r>
            <a:r>
              <a:rPr lang="en-US" altLang="en-US" sz="2800" i="1" dirty="0"/>
              <a:t>invert</a:t>
            </a:r>
          </a:p>
          <a:p>
            <a:pPr lvl="2" eaLnBrk="1" hangingPunct="1">
              <a:spcBef>
                <a:spcPts val="0"/>
              </a:spcBef>
            </a:pPr>
            <a:r>
              <a:rPr lang="en-US" altLang="en-US" sz="2000" i="1" dirty="0">
                <a:solidFill>
                  <a:srgbClr val="FF0000"/>
                </a:solidFill>
              </a:rPr>
              <a:t>These operators have higher precedence than the equality and relational operators, so use </a:t>
            </a:r>
            <a:r>
              <a:rPr lang="en-US" altLang="en-US" sz="2000" b="1" dirty="0">
                <a:solidFill>
                  <a:srgbClr val="FF0000"/>
                </a:solidFill>
              </a:rPr>
              <a:t>(</a:t>
            </a:r>
            <a:r>
              <a:rPr lang="en-US" altLang="en-US" sz="2000" i="1" dirty="0">
                <a:solidFill>
                  <a:srgbClr val="FF0000"/>
                </a:solidFill>
              </a:rPr>
              <a:t> … </a:t>
            </a:r>
            <a:r>
              <a:rPr lang="en-US" altLang="en-US" sz="2000" b="1" dirty="0">
                <a:solidFill>
                  <a:srgbClr val="FF0000"/>
                </a:solidFill>
              </a:rPr>
              <a:t>)</a:t>
            </a:r>
          </a:p>
          <a:p>
            <a:pPr marL="457200" lvl="1" indent="0" eaLnBrk="1" hangingPunct="1">
              <a:spcBef>
                <a:spcPts val="0"/>
              </a:spcBef>
              <a:buNone/>
            </a:pPr>
            <a:endParaRPr lang="en-US" altLang="en-US" sz="2400" b="1" dirty="0">
              <a:solidFill>
                <a:srgbClr val="FF0000"/>
              </a:solidFill>
            </a:endParaRPr>
          </a:p>
          <a:p>
            <a:pPr marL="457200" lvl="1" indent="0" eaLnBrk="1" hangingPunct="1">
              <a:spcBef>
                <a:spcPts val="0"/>
              </a:spcBef>
              <a:buNone/>
            </a:pPr>
            <a:endParaRPr lang="en-US" altLang="en-US" sz="2400" b="1" dirty="0">
              <a:solidFill>
                <a:srgbClr val="FF0000"/>
              </a:solidFill>
            </a:endParaRPr>
          </a:p>
          <a:p>
            <a:pPr marL="457200" lvl="1" indent="0" eaLnBrk="1" hangingPunct="1">
              <a:spcBef>
                <a:spcPts val="0"/>
              </a:spcBef>
              <a:buNone/>
            </a:pPr>
            <a:r>
              <a:rPr lang="en-US" altLang="en-US" sz="2400" dirty="0">
                <a:solidFill>
                  <a:srgbClr val="0070C0"/>
                </a:solidFill>
              </a:rPr>
              <a:t>E.g.: </a:t>
            </a:r>
            <a:r>
              <a:rPr lang="en-US" altLang="en-US" sz="2400" b="1" dirty="0">
                <a:solidFill>
                  <a:srgbClr val="0070C0"/>
                </a:solidFill>
                <a:latin typeface="Courier New" panose="02070309020205020404" pitchFamily="49" charset="0"/>
                <a:cs typeface="Courier New" panose="02070309020205020404" pitchFamily="49" charset="0"/>
              </a:rPr>
              <a:t>(a1 &gt; 5) &amp; (a1 &lt; 9)</a:t>
            </a:r>
          </a:p>
          <a:p>
            <a:pPr marL="457200" lvl="1" indent="0" eaLnBrk="1" hangingPunct="1">
              <a:spcBef>
                <a:spcPts val="0"/>
              </a:spcBef>
              <a:buNone/>
            </a:pPr>
            <a:endParaRPr lang="en-US" altLang="en-US" sz="2400" b="1" dirty="0">
              <a:solidFill>
                <a:srgbClr val="FF0000"/>
              </a:solidFill>
            </a:endParaRPr>
          </a:p>
          <a:p>
            <a:pPr lvl="1" eaLnBrk="1" hangingPunct="1">
              <a:spcBef>
                <a:spcPts val="0"/>
              </a:spcBef>
            </a:pPr>
            <a:endParaRPr lang="en-US" altLang="en-US" sz="800" dirty="0"/>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68</a:t>
            </a:fld>
            <a:endParaRPr lang="en-US"/>
          </a:p>
        </p:txBody>
      </p:sp>
    </p:spTree>
    <p:extLst>
      <p:ext uri="{BB962C8B-B14F-4D97-AF65-F5344CB8AC3E}">
        <p14:creationId xmlns:p14="http://schemas.microsoft.com/office/powerpoint/2010/main" val="31495463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Boolean Indexes (</a:t>
            </a:r>
            <a:r>
              <a:rPr lang="en-US" altLang="en-US" dirty="0" err="1"/>
              <a:t>cont</a:t>
            </a:r>
            <a:r>
              <a:rPr lang="en-US" altLang="en-US" dirty="0"/>
              <a:t>)</a:t>
            </a:r>
          </a:p>
        </p:txBody>
      </p:sp>
      <p:sp>
        <p:nvSpPr>
          <p:cNvPr id="24579" name="Rectangle 3"/>
          <p:cNvSpPr>
            <a:spLocks noGrp="1" noChangeArrowheads="1"/>
          </p:cNvSpPr>
          <p:nvPr>
            <p:ph type="body" idx="1"/>
          </p:nvPr>
        </p:nvSpPr>
        <p:spPr>
          <a:xfrm>
            <a:off x="1447800" y="2209799"/>
            <a:ext cx="9031288" cy="4267201"/>
          </a:xfrm>
        </p:spPr>
        <p:txBody>
          <a:bodyPr/>
          <a:lstStyle/>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8,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[-3,  8,  8,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[ 8, -5,  8,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 &gt; 5 &amp; a1 &lt; 9  </a:t>
            </a:r>
            <a:r>
              <a:rPr lang="en-US" altLang="en-US" sz="2000" b="1" dirty="0">
                <a:solidFill>
                  <a:srgbClr val="00B050"/>
                </a:solidFill>
                <a:latin typeface="Courier New" panose="02070309020205020404" pitchFamily="49" charset="0"/>
                <a:cs typeface="Courier New" panose="02070309020205020404" pitchFamily="49" charset="0"/>
              </a:rPr>
              <a:t># </a:t>
            </a:r>
            <a:r>
              <a:rPr lang="en-US" altLang="en-US" sz="2000" b="1" i="1" dirty="0">
                <a:solidFill>
                  <a:srgbClr val="00B050"/>
                </a:solidFill>
                <a:latin typeface="Courier New" panose="02070309020205020404" pitchFamily="49" charset="0"/>
                <a:cs typeface="Courier New" panose="02070309020205020404" pitchFamily="49" charset="0"/>
              </a:rPr>
              <a:t>error! &amp; has highest priority</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 &gt; 5) &amp; (a1 &lt; 9)</a:t>
            </a:r>
          </a:p>
          <a:p>
            <a:pPr marL="0" indent="0" eaLnBrk="1" hangingPunct="1">
              <a:lnSpc>
                <a:spcPts val="2200"/>
              </a:lnSpc>
              <a:spcBef>
                <a:spcPts val="0"/>
              </a:spcBef>
              <a:buNone/>
            </a:pPr>
            <a:r>
              <a:rPr lang="da-DK" altLang="en-US" sz="2000" b="1" dirty="0">
                <a:solidFill>
                  <a:srgbClr val="0070C0"/>
                </a:solidFill>
                <a:latin typeface="Courier New" panose="02070309020205020404" pitchFamily="49" charset="0"/>
                <a:cs typeface="Courier New" panose="02070309020205020404" pitchFamily="49" charset="0"/>
              </a:rPr>
              <a:t>array([[False, False, False,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a:t>
            </a:r>
          </a:p>
          <a:p>
            <a:pPr marL="0" indent="0" eaLnBrk="1" hangingPunct="1">
              <a:lnSpc>
                <a:spcPts val="2200"/>
              </a:lnSpc>
              <a:spcBef>
                <a:spcPts val="0"/>
              </a:spcBef>
              <a:buNone/>
            </a:pPr>
            <a:r>
              <a:rPr lang="da-DK" altLang="en-US" sz="2000" b="1" dirty="0">
                <a:solidFill>
                  <a:srgbClr val="0070C0"/>
                </a:solidFill>
                <a:latin typeface="Courier New" panose="02070309020205020404" pitchFamily="49" charset="0"/>
                <a:cs typeface="Courier New" panose="02070309020205020404" pitchFamily="49" charset="0"/>
              </a:rPr>
              <a:t>       [False,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 False],</a:t>
            </a:r>
          </a:p>
          <a:p>
            <a:pPr marL="0" indent="0" eaLnBrk="1" hangingPunct="1">
              <a:lnSpc>
                <a:spcPts val="2200"/>
              </a:lnSpc>
              <a:spcBef>
                <a:spcPts val="0"/>
              </a:spcBef>
              <a:buNone/>
            </a:pPr>
            <a:r>
              <a:rPr lang="da-DK" altLang="en-US" sz="2000" b="1" dirty="0">
                <a:solidFill>
                  <a:srgbClr val="0070C0"/>
                </a:solidFill>
                <a:latin typeface="Courier New" panose="02070309020205020404" pitchFamily="49" charset="0"/>
                <a:cs typeface="Courier New" panose="02070309020205020404" pitchFamily="49" charset="0"/>
              </a:rPr>
              <a:t>       [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 False,  </a:t>
            </a:r>
            <a:r>
              <a:rPr lang="da-DK" altLang="en-US" sz="2000" b="1" dirty="0">
                <a:solidFill>
                  <a:srgbClr val="FF0000"/>
                </a:solidFill>
                <a:latin typeface="Courier New" panose="02070309020205020404" pitchFamily="49" charset="0"/>
                <a:cs typeface="Courier New" panose="02070309020205020404" pitchFamily="49" charset="0"/>
              </a:rPr>
              <a:t>True</a:t>
            </a:r>
            <a:r>
              <a:rPr lang="da-DK" altLang="en-US" sz="2000" b="1" dirty="0">
                <a:solidFill>
                  <a:srgbClr val="0070C0"/>
                </a:solidFill>
                <a:latin typeface="Courier New" panose="02070309020205020404" pitchFamily="49" charset="0"/>
                <a:cs typeface="Courier New" panose="02070309020205020404" pitchFamily="49" charset="0"/>
              </a:rPr>
              <a:t>, False, False]])</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a1[(a1 &gt; 5) &amp; (a1 &lt; 9)] -= 5</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array([[ 0, -2, -4,  </a:t>
            </a:r>
            <a:r>
              <a:rPr lang="en-US" altLang="en-US" sz="2000" b="1" dirty="0">
                <a:solidFill>
                  <a:srgbClr val="FF0000"/>
                </a:solidFill>
                <a:latin typeface="Courier New" panose="02070309020205020404" pitchFamily="49" charset="0"/>
                <a:cs typeface="Courier New" panose="02070309020205020404" pitchFamily="49" charset="0"/>
              </a:rPr>
              <a:t>3</a:t>
            </a:r>
            <a:r>
              <a:rPr lang="en-US" altLang="en-US" sz="2000" b="1"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3</a:t>
            </a:r>
            <a:r>
              <a:rPr lang="en-US" altLang="en-US" sz="2000" b="1" dirty="0">
                <a:solidFill>
                  <a:srgbClr val="00B050"/>
                </a:solidFill>
                <a:latin typeface="Courier New" panose="02070309020205020404" pitchFamily="49" charset="0"/>
                <a:cs typeface="Courier New" panose="02070309020205020404" pitchFamily="49" charset="0"/>
              </a:rPr>
              <a:t>],</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       [-3,  </a:t>
            </a:r>
            <a:r>
              <a:rPr lang="en-US" altLang="en-US" sz="2000" b="1" dirty="0">
                <a:solidFill>
                  <a:srgbClr val="FF0000"/>
                </a:solidFill>
                <a:latin typeface="Courier New" panose="02070309020205020404" pitchFamily="49" charset="0"/>
                <a:cs typeface="Courier New" panose="02070309020205020404" pitchFamily="49" charset="0"/>
              </a:rPr>
              <a:t>3</a:t>
            </a:r>
            <a:r>
              <a:rPr lang="en-US" altLang="en-US" sz="2000" b="1"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3</a:t>
            </a:r>
            <a:r>
              <a:rPr lang="en-US" altLang="en-US" sz="2000" b="1" dirty="0">
                <a:solidFill>
                  <a:srgbClr val="00B05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2</a:t>
            </a:r>
            <a:r>
              <a:rPr lang="en-US" altLang="en-US" sz="2000" b="1" dirty="0">
                <a:solidFill>
                  <a:srgbClr val="00B050"/>
                </a:solidFill>
                <a:latin typeface="Courier New" panose="02070309020205020404" pitchFamily="49" charset="0"/>
                <a:cs typeface="Courier New" panose="02070309020205020404" pitchFamily="49" charset="0"/>
              </a:rPr>
              <a:t>,  9],</a:t>
            </a:r>
          </a:p>
          <a:p>
            <a:pPr marL="0" indent="0" eaLnBrk="1" hangingPunct="1">
              <a:lnSpc>
                <a:spcPts val="2200"/>
              </a:lnSpc>
              <a:spcBef>
                <a:spcPts val="0"/>
              </a:spcBef>
              <a:buNone/>
            </a:pPr>
            <a:r>
              <a:rPr lang="en-US" altLang="en-US" sz="2000" b="1" dirty="0">
                <a:solidFill>
                  <a:srgbClr val="00B050"/>
                </a:solidFill>
                <a:latin typeface="Courier New" panose="02070309020205020404" pitchFamily="49" charset="0"/>
                <a:cs typeface="Courier New" panose="02070309020205020404" pitchFamily="49" charset="0"/>
              </a:rPr>
              <a:t>       [ </a:t>
            </a:r>
            <a:r>
              <a:rPr lang="en-US" altLang="en-US" sz="2000" b="1" dirty="0">
                <a:solidFill>
                  <a:srgbClr val="FF0000"/>
                </a:solidFill>
                <a:latin typeface="Courier New" panose="02070309020205020404" pitchFamily="49" charset="0"/>
                <a:cs typeface="Courier New" panose="02070309020205020404" pitchFamily="49" charset="0"/>
              </a:rPr>
              <a:t>3</a:t>
            </a:r>
            <a:r>
              <a:rPr lang="en-US" altLang="en-US" sz="2000" b="1" dirty="0">
                <a:solidFill>
                  <a:srgbClr val="00B050"/>
                </a:solidFill>
                <a:latin typeface="Courier New" panose="02070309020205020404" pitchFamily="49" charset="0"/>
                <a:cs typeface="Courier New" panose="02070309020205020404" pitchFamily="49" charset="0"/>
              </a:rPr>
              <a:t>, -5,  </a:t>
            </a:r>
            <a:r>
              <a:rPr lang="en-US" altLang="en-US" sz="2000" b="1" dirty="0">
                <a:solidFill>
                  <a:srgbClr val="FF0000"/>
                </a:solidFill>
                <a:latin typeface="Courier New" panose="02070309020205020404" pitchFamily="49" charset="0"/>
                <a:cs typeface="Courier New" panose="02070309020205020404" pitchFamily="49" charset="0"/>
              </a:rPr>
              <a:t>3</a:t>
            </a:r>
            <a:r>
              <a:rPr lang="en-US" altLang="en-US" sz="2000" b="1" dirty="0">
                <a:solidFill>
                  <a:srgbClr val="00B050"/>
                </a:solidFill>
                <a:latin typeface="Courier New" panose="02070309020205020404" pitchFamily="49" charset="0"/>
                <a:cs typeface="Courier New" panose="02070309020205020404" pitchFamily="49" charset="0"/>
              </a:rPr>
              <a:t>,  2,  1]])</a:t>
            </a:r>
          </a:p>
          <a:p>
            <a:pPr marL="0" indent="0" eaLnBrk="1" hangingPunct="1">
              <a:lnSpc>
                <a:spcPts val="2200"/>
              </a:lnSpc>
              <a:spcBef>
                <a:spcPts val="0"/>
              </a:spcBef>
              <a:buNone/>
            </a:pPr>
            <a:endParaRPr lang="en-US" altLang="en-US" sz="2000" i="1"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000" b="1"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69</a:t>
            </a:fld>
            <a:endParaRPr lang="en-US"/>
          </a:p>
        </p:txBody>
      </p:sp>
    </p:spTree>
    <p:extLst>
      <p:ext uri="{BB962C8B-B14F-4D97-AF65-F5344CB8AC3E}">
        <p14:creationId xmlns:p14="http://schemas.microsoft.com/office/powerpoint/2010/main" val="286862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A </a:t>
            </a:r>
            <a:r>
              <a:rPr lang="en-US" altLang="en-US" b="1" dirty="0"/>
              <a:t>list</a:t>
            </a:r>
            <a:r>
              <a:rPr lang="en-US" altLang="en-US" dirty="0"/>
              <a:t> Comprehension</a:t>
            </a:r>
          </a:p>
        </p:txBody>
      </p:sp>
      <p:sp>
        <p:nvSpPr>
          <p:cNvPr id="24579" name="Rectangle 3"/>
          <p:cNvSpPr>
            <a:spLocks noGrp="1" noChangeArrowheads="1"/>
          </p:cNvSpPr>
          <p:nvPr>
            <p:ph type="body" idx="1"/>
          </p:nvPr>
        </p:nvSpPr>
        <p:spPr>
          <a:xfrm>
            <a:off x="1295400" y="2017713"/>
            <a:ext cx="10644717" cy="4114800"/>
          </a:xfrm>
        </p:spPr>
        <p:txBody>
          <a:bodyPr/>
          <a:lstStyle/>
          <a:p>
            <a:pPr eaLnBrk="1" hangingPunct="1"/>
            <a:r>
              <a:rPr lang="en-US" altLang="en-US" sz="2800" dirty="0"/>
              <a:t>The brute force way to create a list of </a:t>
            </a:r>
            <a:r>
              <a:rPr lang="en-US" altLang="en-US" sz="2800" b="1" dirty="0"/>
              <a:t>int</a:t>
            </a:r>
            <a:r>
              <a:rPr lang="en-US" altLang="en-US" sz="2800" dirty="0"/>
              <a:t> values from 0 through 15:</a:t>
            </a:r>
          </a:p>
          <a:p>
            <a:pPr marL="0" indent="0" eaLnBrk="1" hangingPunct="1">
              <a:buNone/>
            </a:pPr>
            <a:endParaRPr lang="en-US" altLang="en-US" sz="800" dirty="0"/>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&gt;&gt;&gt; m20 = [0,1,2,3,4,5,6,7,8,9,10,</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           11,12,13,14,15]</a:t>
            </a:r>
          </a:p>
          <a:p>
            <a:pPr marL="0" indent="0" eaLnBrk="1" hangingPunct="1">
              <a:spcBef>
                <a:spcPts val="0"/>
              </a:spcBef>
              <a:buNone/>
            </a:pPr>
            <a:endParaRPr lang="en-US" altLang="en-US" sz="2400" b="1" dirty="0">
              <a:solidFill>
                <a:srgbClr val="FF0000"/>
              </a:solidFill>
              <a:latin typeface="Courier New" panose="02070309020205020404" pitchFamily="49" charset="0"/>
              <a:cs typeface="Courier New" panose="02070309020205020404" pitchFamily="49" charset="0"/>
            </a:endParaRPr>
          </a:p>
          <a:p>
            <a:pPr lvl="1" eaLnBrk="1" hangingPunct="1"/>
            <a:r>
              <a:rPr lang="en-US" altLang="en-US" dirty="0"/>
              <a:t>Not much fun to type</a:t>
            </a:r>
            <a:endParaRPr lang="en-US" altLang="en-US" i="1" dirty="0"/>
          </a:p>
          <a:p>
            <a:pPr lvl="1" eaLnBrk="1" hangingPunct="1"/>
            <a:r>
              <a:rPr lang="en-US" altLang="en-US" b="1" dirty="0"/>
              <a:t>Easy to make mistakes</a:t>
            </a:r>
          </a:p>
          <a:p>
            <a:pPr lvl="1" eaLnBrk="1" hangingPunct="1"/>
            <a:r>
              <a:rPr lang="en-US" altLang="en-US" dirty="0"/>
              <a:t>A </a:t>
            </a:r>
            <a:r>
              <a:rPr lang="en-US" altLang="en-US" b="1" dirty="0"/>
              <a:t>list</a:t>
            </a:r>
            <a:r>
              <a:rPr lang="en-US" altLang="en-US" dirty="0"/>
              <a:t> of 10,000 values?!?</a:t>
            </a:r>
          </a:p>
          <a:p>
            <a:pPr lvl="1" eaLnBrk="1" hangingPunct="1"/>
            <a:endParaRPr lang="en-US" altLang="en-US" sz="600" dirty="0"/>
          </a:p>
          <a:p>
            <a:pPr lvl="1" eaLnBrk="1" hangingPunct="1"/>
            <a:endParaRPr lang="en-US" altLang="en-US" sz="600" dirty="0"/>
          </a:p>
          <a:p>
            <a:pPr marL="0" indent="0" eaLnBrk="1" hangingPunct="1">
              <a:spcBef>
                <a:spcPts val="0"/>
              </a:spcBef>
              <a:buNone/>
            </a:pPr>
            <a:endParaRPr lang="en-US" altLang="en-US" sz="2400" dirty="0">
              <a:solidFill>
                <a:srgbClr val="0070C0"/>
              </a:solidFill>
            </a:endParaRPr>
          </a:p>
        </p:txBody>
      </p:sp>
      <p:sp>
        <p:nvSpPr>
          <p:cNvPr id="2" name="Date Placeholder 1"/>
          <p:cNvSpPr>
            <a:spLocks noGrp="1"/>
          </p:cNvSpPr>
          <p:nvPr>
            <p:ph type="dt" sz="half" idx="10"/>
          </p:nvPr>
        </p:nvSpPr>
        <p:spPr/>
        <p:txBody>
          <a:bodyPr/>
          <a:lstStyle/>
          <a:p>
            <a:pPr>
              <a:defRPr/>
            </a:pPr>
            <a:fld id="{82DFAB30-A05C-46CE-9A7B-AADD55FF16AB}"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a:t>
            </a:fld>
            <a:endParaRPr lang="en-US"/>
          </a:p>
        </p:txBody>
      </p:sp>
    </p:spTree>
    <p:extLst>
      <p:ext uri="{BB962C8B-B14F-4D97-AF65-F5344CB8AC3E}">
        <p14:creationId xmlns:p14="http://schemas.microsoft.com/office/powerpoint/2010/main" val="33402593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Integer (or "Fancy") Indexes</a:t>
            </a:r>
          </a:p>
        </p:txBody>
      </p:sp>
      <p:sp>
        <p:nvSpPr>
          <p:cNvPr id="24579" name="Rectangle 3"/>
          <p:cNvSpPr>
            <a:spLocks noGrp="1" noChangeArrowheads="1"/>
          </p:cNvSpPr>
          <p:nvPr>
            <p:ph type="body" idx="1"/>
          </p:nvPr>
        </p:nvSpPr>
        <p:spPr>
          <a:xfrm>
            <a:off x="762000" y="2209800"/>
            <a:ext cx="9717088" cy="4114799"/>
          </a:xfrm>
        </p:spPr>
        <p:txBody>
          <a:bodyPr/>
          <a:lstStyle/>
          <a:p>
            <a:pPr eaLnBrk="1" hangingPunct="1">
              <a:spcBef>
                <a:spcPts val="0"/>
              </a:spcBef>
            </a:pPr>
            <a:r>
              <a:rPr lang="en-US" altLang="en-US" sz="2400" dirty="0"/>
              <a:t>You can use a </a:t>
            </a:r>
            <a:r>
              <a:rPr lang="en-US" altLang="en-US" sz="2400" b="1" dirty="0"/>
              <a:t>list</a:t>
            </a:r>
            <a:r>
              <a:rPr lang="en-US" altLang="en-US" sz="2400" dirty="0"/>
              <a:t> or </a:t>
            </a:r>
            <a:r>
              <a:rPr lang="en-US" altLang="en-US" sz="2400" b="1" dirty="0" err="1"/>
              <a:t>ndarray</a:t>
            </a:r>
            <a:r>
              <a:rPr lang="en-US" altLang="en-US" sz="2400" dirty="0"/>
              <a:t> of </a:t>
            </a:r>
            <a:r>
              <a:rPr lang="en-US" altLang="en-US" sz="2400" dirty="0">
                <a:solidFill>
                  <a:srgbClr val="00B050"/>
                </a:solidFill>
              </a:rPr>
              <a:t>integers</a:t>
            </a:r>
            <a:r>
              <a:rPr lang="en-US" altLang="en-US" sz="2400" dirty="0"/>
              <a:t> to select a view on a subset of an </a:t>
            </a:r>
            <a:r>
              <a:rPr lang="en-US" altLang="en-US" sz="2400" b="1" dirty="0" err="1"/>
              <a:t>ndarray</a:t>
            </a:r>
            <a:endParaRPr lang="en-US" altLang="en-US" sz="2400" b="1" dirty="0"/>
          </a:p>
          <a:p>
            <a:pPr lvl="1" eaLnBrk="1" hangingPunct="1">
              <a:spcBef>
                <a:spcPts val="0"/>
              </a:spcBef>
            </a:pPr>
            <a:r>
              <a:rPr lang="en-US" altLang="en-US" sz="2000" dirty="0"/>
              <a:t>Powerful but “</a:t>
            </a:r>
            <a:r>
              <a:rPr lang="en-AU" altLang="en-US" sz="2000" dirty="0"/>
              <a:t>but with power comes some complexity and the potential for confusion”</a:t>
            </a:r>
            <a:endParaRPr lang="en-US" altLang="en-US" sz="2000" dirty="0"/>
          </a:p>
          <a:p>
            <a:pPr lvl="1" eaLnBrk="1" hangingPunct="1">
              <a:spcBef>
                <a:spcPts val="0"/>
              </a:spcBef>
            </a:pPr>
            <a:r>
              <a:rPr lang="en-US" altLang="en-US" sz="2000" dirty="0"/>
              <a:t>E.g. Can change the order of rows or columns, or create duplicates</a:t>
            </a:r>
          </a:p>
          <a:p>
            <a:pPr lvl="1" eaLnBrk="1" hangingPunct="1">
              <a:spcBef>
                <a:spcPts val="0"/>
              </a:spcBef>
            </a:pPr>
            <a:r>
              <a:rPr lang="en-US" altLang="en-US" sz="2000" dirty="0"/>
              <a:t>We will reset </a:t>
            </a:r>
            <a:r>
              <a:rPr lang="en-US" altLang="en-US" sz="2000" b="1" dirty="0"/>
              <a:t>a1</a:t>
            </a:r>
            <a:r>
              <a:rPr lang="en-US" altLang="en-US" sz="2000" dirty="0"/>
              <a:t> for these examples</a:t>
            </a:r>
          </a:p>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 = </a:t>
            </a:r>
            <a:r>
              <a:rPr lang="en-US" altLang="en-US" sz="2000" b="1" dirty="0" err="1">
                <a:latin typeface="Courier New" panose="02070309020205020404" pitchFamily="49" charset="0"/>
                <a:cs typeface="Courier New" panose="02070309020205020404" pitchFamily="49" charset="0"/>
              </a:rPr>
              <a:t>np.array</a:t>
            </a:r>
            <a:r>
              <a:rPr lang="en-US" altLang="en-US" sz="2000" b="1" dirty="0">
                <a:latin typeface="Courier New" panose="02070309020205020404" pitchFamily="49" charset="0"/>
                <a:cs typeface="Courier New" panose="02070309020205020404" pitchFamily="49" charset="0"/>
              </a:rPr>
              <a:t>([[0,2,4,6,8],[1,3,5,7,9],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[-5,-4,-3,-2,-1]])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[ 1,  3,  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[-5, -4, -3, -2, -1]])</a:t>
            </a:r>
          </a:p>
          <a:p>
            <a:pPr marL="0" indent="0" eaLnBrk="1" hangingPunct="1">
              <a:lnSpc>
                <a:spcPts val="2200"/>
              </a:lnSpc>
              <a:spcBef>
                <a:spcPts val="0"/>
              </a:spcBef>
              <a:buNone/>
            </a:pPr>
            <a:endParaRPr lang="en-US" altLang="en-US" sz="2000" dirty="0">
              <a:solidFill>
                <a:srgbClr val="0070C0"/>
              </a:solidFill>
              <a:latin typeface="Courier New" panose="02070309020205020404" pitchFamily="49" charset="0"/>
              <a:cs typeface="Courier New" panose="02070309020205020404" pitchFamily="49" charset="0"/>
            </a:endParaRP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11/12/2020</a:t>
            </a:fld>
            <a:endParaRPr lang="en-US"/>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70</a:t>
            </a:fld>
            <a:endParaRPr lang="en-US"/>
          </a:p>
        </p:txBody>
      </p:sp>
    </p:spTree>
    <p:extLst>
      <p:ext uri="{BB962C8B-B14F-4D97-AF65-F5344CB8AC3E}">
        <p14:creationId xmlns:p14="http://schemas.microsoft.com/office/powerpoint/2010/main" val="19672487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Integer (or "Fancy") Indexes (cont.)</a:t>
            </a:r>
          </a:p>
        </p:txBody>
      </p:sp>
      <p:sp>
        <p:nvSpPr>
          <p:cNvPr id="24579" name="Rectangle 3"/>
          <p:cNvSpPr>
            <a:spLocks noGrp="1" noChangeArrowheads="1"/>
          </p:cNvSpPr>
          <p:nvPr>
            <p:ph type="body" idx="1"/>
          </p:nvPr>
        </p:nvSpPr>
        <p:spPr>
          <a:xfrm>
            <a:off x="1295400" y="2017713"/>
            <a:ext cx="9183688" cy="4114800"/>
          </a:xfrm>
        </p:spPr>
        <p:txBody>
          <a:bodyPr/>
          <a:lstStyle/>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[ 1,  3,  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[-5, -4, -3,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a1[[2,0]]         # row 2 followed by row 0</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 same as a1[[2,0],:]</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array([[-5, -4, -3,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       [ 0,  2,  4,  6,  8]]) </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&gt;&gt;&gt; a1[:, [3,2,1,2]]  # all rows, cols 3,2,1,2</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array([[ 6,  4,  2,  4],</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[ 7,  5,  3,  5],</a:t>
            </a:r>
          </a:p>
          <a:p>
            <a:pPr marL="0" indent="0" eaLnBrk="1" hangingPunct="1">
              <a:lnSpc>
                <a:spcPts val="2200"/>
              </a:lnSpc>
              <a:spcBef>
                <a:spcPts val="0"/>
              </a:spcBef>
              <a:buNone/>
            </a:pPr>
            <a:r>
              <a:rPr lang="en-US" altLang="en-US" sz="2000" b="1" dirty="0">
                <a:solidFill>
                  <a:srgbClr val="FF0000"/>
                </a:solidFill>
                <a:latin typeface="Courier New" panose="02070309020205020404" pitchFamily="49" charset="0"/>
                <a:cs typeface="Courier New" panose="02070309020205020404" pitchFamily="49" charset="0"/>
              </a:rPr>
              <a:t>       [-2, -3, -4, -3]])</a:t>
            </a:r>
          </a:p>
        </p:txBody>
      </p:sp>
      <p:sp>
        <p:nvSpPr>
          <p:cNvPr id="2" name="Date Placeholder 1"/>
          <p:cNvSpPr>
            <a:spLocks noGrp="1"/>
          </p:cNvSpPr>
          <p:nvPr>
            <p:ph type="dt" sz="half" idx="10"/>
          </p:nvPr>
        </p:nvSpPr>
        <p:spPr/>
        <p:txBody>
          <a:bodyPr/>
          <a:lstStyle/>
          <a:p>
            <a:pPr>
              <a:defRPr/>
            </a:pPr>
            <a:fld id="{56C26B4F-BBA9-4638-8A38-56C4B6AA55E4}" type="datetime1">
              <a:rPr lang="en-US" smtClean="0"/>
              <a:t>11/12/2020</a:t>
            </a:fld>
            <a:endParaRPr lang="en-US"/>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71</a:t>
            </a:fld>
            <a:endParaRPr lang="en-US"/>
          </a:p>
        </p:txBody>
      </p:sp>
    </p:spTree>
    <p:extLst>
      <p:ext uri="{BB962C8B-B14F-4D97-AF65-F5344CB8AC3E}">
        <p14:creationId xmlns:p14="http://schemas.microsoft.com/office/powerpoint/2010/main" val="26374725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Integer (or "Fancy") Indexes (cont.)</a:t>
            </a:r>
          </a:p>
        </p:txBody>
      </p:sp>
      <p:sp>
        <p:nvSpPr>
          <p:cNvPr id="24579" name="Rectangle 3"/>
          <p:cNvSpPr>
            <a:spLocks noGrp="1" noChangeArrowheads="1"/>
          </p:cNvSpPr>
          <p:nvPr>
            <p:ph type="body" idx="1"/>
          </p:nvPr>
        </p:nvSpPr>
        <p:spPr>
          <a:xfrm>
            <a:off x="1066800" y="2017713"/>
            <a:ext cx="9412288" cy="4114800"/>
          </a:xfrm>
        </p:spPr>
        <p:txBody>
          <a:bodyPr/>
          <a:lstStyle/>
          <a:p>
            <a:pPr eaLnBrk="1" hangingPunct="1">
              <a:spcBef>
                <a:spcPts val="0"/>
              </a:spcBef>
            </a:pPr>
            <a:r>
              <a:rPr lang="en-US" altLang="en-US" sz="2800" dirty="0"/>
              <a:t>From a 2-D </a:t>
            </a:r>
            <a:r>
              <a:rPr lang="en-US" altLang="en-US" sz="2800" b="1" dirty="0" err="1"/>
              <a:t>ndarray</a:t>
            </a:r>
            <a:r>
              <a:rPr lang="en-US" altLang="en-US" sz="2800" dirty="0"/>
              <a:t>, you can use two integer index </a:t>
            </a:r>
            <a:r>
              <a:rPr lang="en-US" altLang="en-US" sz="2800" b="1" dirty="0"/>
              <a:t>list</a:t>
            </a:r>
            <a:r>
              <a:rPr lang="en-US" altLang="en-US" sz="2800" dirty="0"/>
              <a:t>s to create a 1-D </a:t>
            </a:r>
            <a:r>
              <a:rPr lang="en-US" altLang="en-US" sz="2800" b="1" dirty="0" err="1"/>
              <a:t>ndarray</a:t>
            </a:r>
            <a:r>
              <a:rPr lang="en-US" altLang="en-US" sz="2800" dirty="0"/>
              <a:t> of selected values</a:t>
            </a:r>
          </a:p>
          <a:p>
            <a:pPr lvl="1" eaLnBrk="1" hangingPunct="1">
              <a:spcBef>
                <a:spcPts val="0"/>
              </a:spcBef>
            </a:pPr>
            <a:r>
              <a:rPr lang="en-US" altLang="en-US" sz="2400" dirty="0"/>
              <a:t>The two index </a:t>
            </a:r>
            <a:r>
              <a:rPr lang="en-US" altLang="en-US" sz="2400" b="1" dirty="0"/>
              <a:t>list</a:t>
            </a:r>
            <a:r>
              <a:rPr lang="en-US" altLang="en-US" sz="2400" dirty="0"/>
              <a:t>s must be the same length</a:t>
            </a:r>
          </a:p>
          <a:p>
            <a:pPr lvl="1" eaLnBrk="1" hangingPunct="1">
              <a:spcBef>
                <a:spcPts val="0"/>
              </a:spcBef>
            </a:pPr>
            <a:endParaRPr lang="en-US" altLang="en-US" sz="800" dirty="0"/>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&gt;&gt;&gt; a1</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array([[ 0,  2,  4,  6,  8],</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[ 1,  3,  5,  7,  9],</a:t>
            </a:r>
          </a:p>
          <a:p>
            <a:pPr marL="0" indent="0" eaLnBrk="1" hangingPunct="1">
              <a:lnSpc>
                <a:spcPts val="2200"/>
              </a:lnSpc>
              <a:spcBef>
                <a:spcPts val="0"/>
              </a:spcBef>
              <a:buNone/>
            </a:pPr>
            <a:r>
              <a:rPr lang="en-US" altLang="en-US" sz="2000" b="1" dirty="0">
                <a:latin typeface="Courier New" panose="02070309020205020404" pitchFamily="49" charset="0"/>
                <a:cs typeface="Courier New" panose="02070309020205020404" pitchFamily="49" charset="0"/>
              </a:rPr>
              <a:t>       [-5, -4, -3, -2, -1]])</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&gt;&gt;&gt; a1[[0,1,0,2],[0,4,2,0]]</a:t>
            </a:r>
          </a:p>
          <a:p>
            <a:pPr marL="0" indent="0" eaLnBrk="1" hangingPunct="1">
              <a:lnSpc>
                <a:spcPts val="2200"/>
              </a:lnSpc>
              <a:spcBef>
                <a:spcPts val="0"/>
              </a:spcBef>
              <a:buNone/>
            </a:pPr>
            <a:r>
              <a:rPr lang="en-US" altLang="en-US" sz="2000" b="1" dirty="0">
                <a:solidFill>
                  <a:srgbClr val="0070C0"/>
                </a:solidFill>
                <a:latin typeface="Courier New" panose="02070309020205020404" pitchFamily="49" charset="0"/>
                <a:cs typeface="Courier New" panose="02070309020205020404" pitchFamily="49" charset="0"/>
              </a:rPr>
              <a:t>array([ 0,  9,  4, -5])</a:t>
            </a:r>
          </a:p>
          <a:p>
            <a:pPr marL="0" indent="0" eaLnBrk="1" hangingPunct="1">
              <a:lnSpc>
                <a:spcPts val="2200"/>
              </a:lnSpc>
              <a:spcBef>
                <a:spcPts val="0"/>
              </a:spcBef>
              <a:buNone/>
            </a:pPr>
            <a:endParaRPr lang="en-US" altLang="en-US" sz="2000" dirty="0">
              <a:latin typeface="Courier New" panose="02070309020205020404" pitchFamily="49" charset="0"/>
              <a:cs typeface="Courier New" panose="02070309020205020404" pitchFamily="49" charset="0"/>
            </a:endParaRPr>
          </a:p>
        </p:txBody>
      </p:sp>
      <p:sp>
        <p:nvSpPr>
          <p:cNvPr id="2" name="Date Placeholder 1"/>
          <p:cNvSpPr>
            <a:spLocks noGrp="1"/>
          </p:cNvSpPr>
          <p:nvPr>
            <p:ph type="dt" sz="half" idx="10"/>
          </p:nvPr>
        </p:nvSpPr>
        <p:spPr/>
        <p:txBody>
          <a:bodyPr/>
          <a:lstStyle/>
          <a:p>
            <a:pPr>
              <a:defRPr/>
            </a:pPr>
            <a:fld id="{56C26B4F-BBA9-4638-8A38-56C4B6AA55E4}"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dirty="0"/>
              <a:t>Copyright (c) John K. </a:t>
            </a:r>
            <a:r>
              <a:rPr lang="en-US" dirty="0" err="1"/>
              <a:t>Ostlund</a:t>
            </a:r>
            <a:endParaRPr lang="en-US" dirty="0"/>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72</a:t>
            </a:fld>
            <a:endParaRPr lang="en-US"/>
          </a:p>
        </p:txBody>
      </p:sp>
    </p:spTree>
    <p:extLst>
      <p:ext uri="{BB962C8B-B14F-4D97-AF65-F5344CB8AC3E}">
        <p14:creationId xmlns:p14="http://schemas.microsoft.com/office/powerpoint/2010/main" val="1543502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More </a:t>
            </a:r>
            <a:r>
              <a:rPr lang="en-US" altLang="en-US" dirty="0" err="1"/>
              <a:t>NumPy</a:t>
            </a:r>
            <a:endParaRPr lang="en-US" altLang="en-US" dirty="0"/>
          </a:p>
        </p:txBody>
      </p:sp>
      <p:sp>
        <p:nvSpPr>
          <p:cNvPr id="24579" name="Rectangle 3"/>
          <p:cNvSpPr>
            <a:spLocks noGrp="1" noChangeArrowheads="1"/>
          </p:cNvSpPr>
          <p:nvPr>
            <p:ph type="body" idx="1"/>
          </p:nvPr>
        </p:nvSpPr>
        <p:spPr>
          <a:xfrm>
            <a:off x="990600" y="2017713"/>
            <a:ext cx="9488488" cy="4114800"/>
          </a:xfrm>
        </p:spPr>
        <p:txBody>
          <a:bodyPr/>
          <a:lstStyle/>
          <a:p>
            <a:pPr eaLnBrk="1" hangingPunct="1">
              <a:spcBef>
                <a:spcPts val="0"/>
              </a:spcBef>
            </a:pPr>
            <a:r>
              <a:rPr lang="en-US" altLang="en-US" sz="2800" dirty="0" err="1"/>
              <a:t>NumPy</a:t>
            </a:r>
            <a:r>
              <a:rPr lang="en-US" altLang="en-US" sz="2800" dirty="0"/>
              <a:t> offers many other facilities/methods</a:t>
            </a:r>
            <a:endParaRPr lang="en-US" altLang="en-US" sz="2800" b="1" dirty="0"/>
          </a:p>
          <a:p>
            <a:pPr lvl="1" eaLnBrk="1" hangingPunct="1">
              <a:spcBef>
                <a:spcPts val="0"/>
              </a:spcBef>
            </a:pPr>
            <a:r>
              <a:rPr lang="en-US" altLang="en-US" sz="2400" dirty="0" err="1"/>
              <a:t>Vectorised</a:t>
            </a:r>
            <a:r>
              <a:rPr lang="en-US" altLang="en-US" sz="2400" dirty="0"/>
              <a:t> array methods (i.e. performed on entire array): </a:t>
            </a:r>
            <a:r>
              <a:rPr lang="en-US" altLang="en-US" sz="2400" b="1" dirty="0"/>
              <a:t>fabs</a:t>
            </a:r>
            <a:r>
              <a:rPr lang="en-US" altLang="en-US" sz="2400" dirty="0"/>
              <a:t>, </a:t>
            </a:r>
            <a:r>
              <a:rPr lang="en-US" altLang="en-US" sz="2400" b="1" dirty="0"/>
              <a:t>sqrt</a:t>
            </a:r>
            <a:r>
              <a:rPr lang="en-US" altLang="en-US" sz="2400" dirty="0"/>
              <a:t>, </a:t>
            </a:r>
            <a:r>
              <a:rPr lang="en-US" altLang="en-US" sz="2400" b="1" dirty="0"/>
              <a:t>exp</a:t>
            </a:r>
            <a:r>
              <a:rPr lang="en-US" altLang="en-US" sz="2400" dirty="0"/>
              <a:t>, </a:t>
            </a:r>
            <a:r>
              <a:rPr lang="en-US" altLang="en-US" sz="2400" b="1" dirty="0"/>
              <a:t>log</a:t>
            </a:r>
            <a:r>
              <a:rPr lang="en-US" altLang="en-US" sz="2400" dirty="0"/>
              <a:t>, </a:t>
            </a:r>
            <a:r>
              <a:rPr lang="en-US" altLang="en-US" sz="2400" b="1" dirty="0"/>
              <a:t>ceil</a:t>
            </a:r>
            <a:r>
              <a:rPr lang="en-US" altLang="en-US" sz="2400" dirty="0"/>
              <a:t>, </a:t>
            </a:r>
            <a:r>
              <a:rPr lang="en-US" altLang="en-US" sz="2400" b="1" dirty="0"/>
              <a:t>floor</a:t>
            </a:r>
            <a:r>
              <a:rPr lang="en-US" altLang="en-US" sz="2400" dirty="0"/>
              <a:t>, </a:t>
            </a:r>
            <a:r>
              <a:rPr lang="en-US" altLang="en-US" sz="2400" b="1" dirty="0"/>
              <a:t>sin</a:t>
            </a:r>
            <a:r>
              <a:rPr lang="en-US" altLang="en-US" sz="2400" dirty="0"/>
              <a:t>, </a:t>
            </a:r>
            <a:r>
              <a:rPr lang="en-US" altLang="en-US" sz="2400" b="1" dirty="0" err="1"/>
              <a:t>arcsin</a:t>
            </a:r>
            <a:r>
              <a:rPr lang="en-US" altLang="en-US" sz="2400" dirty="0"/>
              <a:t>, ...</a:t>
            </a:r>
          </a:p>
          <a:p>
            <a:pPr lvl="1" eaLnBrk="1" hangingPunct="1">
              <a:spcBef>
                <a:spcPts val="0"/>
              </a:spcBef>
            </a:pPr>
            <a:r>
              <a:rPr lang="en-US" altLang="en-US" sz="2400" dirty="0"/>
              <a:t>Statistical methods: </a:t>
            </a:r>
            <a:r>
              <a:rPr lang="en-US" altLang="en-US" sz="2400" b="1" dirty="0"/>
              <a:t>mean</a:t>
            </a:r>
            <a:r>
              <a:rPr lang="en-US" altLang="en-US" sz="2400" dirty="0"/>
              <a:t>, </a:t>
            </a:r>
            <a:r>
              <a:rPr lang="en-US" altLang="en-US" sz="2400" b="1" dirty="0"/>
              <a:t>sum</a:t>
            </a:r>
            <a:r>
              <a:rPr lang="en-US" altLang="en-US" sz="2400" dirty="0"/>
              <a:t>, </a:t>
            </a:r>
            <a:r>
              <a:rPr lang="en-US" altLang="en-US" sz="2400" b="1" dirty="0" err="1"/>
              <a:t>cumsum</a:t>
            </a:r>
            <a:r>
              <a:rPr lang="en-US" altLang="en-US" sz="2400" dirty="0"/>
              <a:t>, </a:t>
            </a:r>
            <a:r>
              <a:rPr lang="en-US" altLang="en-US" sz="2400" b="1" dirty="0" err="1"/>
              <a:t>std</a:t>
            </a:r>
            <a:r>
              <a:rPr lang="en-US" altLang="en-US" sz="2400" dirty="0"/>
              <a:t>, </a:t>
            </a:r>
            <a:r>
              <a:rPr lang="en-US" altLang="en-US" sz="2400" b="1" dirty="0" err="1"/>
              <a:t>var</a:t>
            </a:r>
            <a:r>
              <a:rPr lang="en-US" altLang="en-US" sz="2400" dirty="0"/>
              <a:t>, </a:t>
            </a:r>
            <a:r>
              <a:rPr lang="en-US" altLang="en-US" sz="2400" b="1" dirty="0"/>
              <a:t>min</a:t>
            </a:r>
            <a:r>
              <a:rPr lang="en-US" altLang="en-US" sz="2400" dirty="0"/>
              <a:t>, </a:t>
            </a:r>
            <a:r>
              <a:rPr lang="en-US" altLang="en-US" sz="2400" b="1" dirty="0"/>
              <a:t>max</a:t>
            </a:r>
            <a:r>
              <a:rPr lang="en-US" altLang="en-US" sz="2400" dirty="0"/>
              <a:t>, ...</a:t>
            </a:r>
          </a:p>
          <a:p>
            <a:pPr lvl="1" eaLnBrk="1" hangingPunct="1">
              <a:spcBef>
                <a:spcPts val="0"/>
              </a:spcBef>
            </a:pPr>
            <a:r>
              <a:rPr lang="en-US" altLang="en-US" sz="2400" dirty="0"/>
              <a:t>Random number generators for many distributions</a:t>
            </a:r>
          </a:p>
          <a:p>
            <a:pPr lvl="1" eaLnBrk="1" hangingPunct="1">
              <a:spcBef>
                <a:spcPts val="0"/>
              </a:spcBef>
            </a:pPr>
            <a:r>
              <a:rPr lang="en-US" altLang="en-US" sz="2400" dirty="0"/>
              <a:t>Linear algebra calculations</a:t>
            </a:r>
          </a:p>
          <a:p>
            <a:pPr lvl="1" eaLnBrk="1" hangingPunct="1">
              <a:spcBef>
                <a:spcPts val="0"/>
              </a:spcBef>
            </a:pPr>
            <a:r>
              <a:rPr lang="en-US" altLang="en-US" sz="2400" dirty="0"/>
              <a:t>Sorting and set operations</a:t>
            </a:r>
          </a:p>
          <a:p>
            <a:pPr lvl="1" eaLnBrk="1" hangingPunct="1">
              <a:spcBef>
                <a:spcPts val="0"/>
              </a:spcBef>
            </a:pPr>
            <a:r>
              <a:rPr lang="en-US" altLang="en-US" sz="2400" dirty="0"/>
              <a:t>File input and output</a:t>
            </a:r>
          </a:p>
        </p:txBody>
      </p:sp>
      <p:sp>
        <p:nvSpPr>
          <p:cNvPr id="2" name="Date Placeholder 1"/>
          <p:cNvSpPr>
            <a:spLocks noGrp="1"/>
          </p:cNvSpPr>
          <p:nvPr>
            <p:ph type="dt" sz="half" idx="10"/>
          </p:nvPr>
        </p:nvSpPr>
        <p:spPr/>
        <p:txBody>
          <a:bodyPr/>
          <a:lstStyle/>
          <a:p>
            <a:pPr>
              <a:defRPr/>
            </a:pPr>
            <a:fld id="{41E0BABB-2A6D-466E-B033-78E91DD4D34D}" type="datetime1">
              <a:rPr lang="en-US" smtClean="0"/>
              <a:t>11/12/2020</a:t>
            </a:fld>
            <a:endParaRPr lang="en-US"/>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73</a:t>
            </a:fld>
            <a:endParaRPr lang="en-US"/>
          </a:p>
        </p:txBody>
      </p:sp>
    </p:spTree>
    <p:extLst>
      <p:ext uri="{BB962C8B-B14F-4D97-AF65-F5344CB8AC3E}">
        <p14:creationId xmlns:p14="http://schemas.microsoft.com/office/powerpoint/2010/main" val="72723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A </a:t>
            </a:r>
            <a:r>
              <a:rPr lang="en-US" altLang="en-US" b="1" dirty="0"/>
              <a:t>list</a:t>
            </a:r>
            <a:r>
              <a:rPr lang="en-US" altLang="en-US" dirty="0"/>
              <a:t> From A </a:t>
            </a:r>
            <a:r>
              <a:rPr lang="en-US" altLang="en-US" b="1" dirty="0"/>
              <a:t>for</a:t>
            </a:r>
            <a:r>
              <a:rPr lang="en-US" altLang="en-US" dirty="0"/>
              <a:t> Loop</a:t>
            </a:r>
          </a:p>
        </p:txBody>
      </p:sp>
      <p:sp>
        <p:nvSpPr>
          <p:cNvPr id="24579" name="Rectangle 3"/>
          <p:cNvSpPr>
            <a:spLocks noGrp="1" noChangeArrowheads="1"/>
          </p:cNvSpPr>
          <p:nvPr>
            <p:ph type="body" idx="1"/>
          </p:nvPr>
        </p:nvSpPr>
        <p:spPr>
          <a:xfrm>
            <a:off x="1676400" y="2017713"/>
            <a:ext cx="8802688" cy="4114800"/>
          </a:xfrm>
        </p:spPr>
        <p:txBody>
          <a:bodyPr/>
          <a:lstStyle/>
          <a:p>
            <a:pPr eaLnBrk="1" hangingPunct="1"/>
            <a:r>
              <a:rPr lang="en-US" altLang="en-US" sz="2800" dirty="0"/>
              <a:t>An easier and less error-prone way</a:t>
            </a:r>
          </a:p>
          <a:p>
            <a:pPr marL="0" indent="0" eaLnBrk="1" hangingPunct="1">
              <a:buNone/>
            </a:pPr>
            <a:endParaRPr lang="en-US" altLang="en-US" sz="800" dirty="0"/>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&gt;&gt;&gt; m20 = []    # start with an empty list</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&gt;&gt;&gt; for v in range(16):</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        m20.append(v)</a:t>
            </a:r>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&gt;&gt;&gt;</a:t>
            </a:r>
          </a:p>
          <a:p>
            <a:pPr lvl="1" eaLnBrk="1" hangingPunct="1"/>
            <a:r>
              <a:rPr lang="en-US" altLang="en-US" dirty="0"/>
              <a:t>Not too hard to type</a:t>
            </a:r>
            <a:endParaRPr lang="en-US" altLang="en-US" i="1" dirty="0"/>
          </a:p>
          <a:p>
            <a:pPr lvl="1" eaLnBrk="1" hangingPunct="1"/>
            <a:r>
              <a:rPr lang="en-US" altLang="en-US" dirty="0"/>
              <a:t>Harder to make mistakes</a:t>
            </a:r>
          </a:p>
          <a:p>
            <a:pPr lvl="1" eaLnBrk="1" hangingPunct="1"/>
            <a:r>
              <a:rPr lang="en-US" altLang="en-US" dirty="0"/>
              <a:t>Can easily create </a:t>
            </a:r>
            <a:r>
              <a:rPr lang="en-US" altLang="en-US" b="1" dirty="0"/>
              <a:t>list</a:t>
            </a:r>
            <a:r>
              <a:rPr lang="en-US" altLang="en-US" dirty="0"/>
              <a:t>s of millions of values!!!</a:t>
            </a:r>
          </a:p>
          <a:p>
            <a:pPr lvl="1" eaLnBrk="1" hangingPunct="1"/>
            <a:endParaRPr lang="en-US" altLang="en-US" sz="600" dirty="0"/>
          </a:p>
          <a:p>
            <a:pPr lvl="1" eaLnBrk="1" hangingPunct="1"/>
            <a:endParaRPr lang="en-US" altLang="en-US" sz="600" dirty="0"/>
          </a:p>
          <a:p>
            <a:pPr marL="0" indent="0" eaLnBrk="1" hangingPunct="1">
              <a:spcBef>
                <a:spcPts val="0"/>
              </a:spcBef>
              <a:buNone/>
            </a:pPr>
            <a:endParaRPr lang="en-US" altLang="en-US" sz="2400" dirty="0">
              <a:solidFill>
                <a:srgbClr val="0070C0"/>
              </a:solidFill>
            </a:endParaRPr>
          </a:p>
        </p:txBody>
      </p:sp>
      <p:sp>
        <p:nvSpPr>
          <p:cNvPr id="2" name="Date Placeholder 1"/>
          <p:cNvSpPr>
            <a:spLocks noGrp="1"/>
          </p:cNvSpPr>
          <p:nvPr>
            <p:ph type="dt" sz="half" idx="10"/>
          </p:nvPr>
        </p:nvSpPr>
        <p:spPr/>
        <p:txBody>
          <a:bodyPr/>
          <a:lstStyle/>
          <a:p>
            <a:pPr>
              <a:defRPr/>
            </a:pPr>
            <a:fld id="{82DFAB30-A05C-46CE-9A7B-AADD55FF16AB}"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8</a:t>
            </a:fld>
            <a:endParaRPr lang="en-US"/>
          </a:p>
        </p:txBody>
      </p:sp>
    </p:spTree>
    <p:extLst>
      <p:ext uri="{BB962C8B-B14F-4D97-AF65-F5344CB8AC3E}">
        <p14:creationId xmlns:p14="http://schemas.microsoft.com/office/powerpoint/2010/main" val="4078373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A </a:t>
            </a:r>
            <a:r>
              <a:rPr lang="en-US" altLang="en-US" b="1" dirty="0"/>
              <a:t>list</a:t>
            </a:r>
            <a:r>
              <a:rPr lang="en-US" altLang="en-US" dirty="0"/>
              <a:t> Comprehension</a:t>
            </a:r>
          </a:p>
        </p:txBody>
      </p:sp>
      <p:sp>
        <p:nvSpPr>
          <p:cNvPr id="24579" name="Rectangle 3"/>
          <p:cNvSpPr>
            <a:spLocks noGrp="1" noChangeArrowheads="1"/>
          </p:cNvSpPr>
          <p:nvPr>
            <p:ph type="body" idx="1"/>
          </p:nvPr>
        </p:nvSpPr>
        <p:spPr>
          <a:xfrm>
            <a:off x="685801" y="2017713"/>
            <a:ext cx="10820400" cy="4114800"/>
          </a:xfrm>
        </p:spPr>
        <p:txBody>
          <a:bodyPr/>
          <a:lstStyle/>
          <a:p>
            <a:pPr eaLnBrk="1" hangingPunct="1"/>
            <a:r>
              <a:rPr lang="en-US" altLang="en-US" sz="2800" dirty="0"/>
              <a:t>A </a:t>
            </a:r>
            <a:r>
              <a:rPr lang="en-US" altLang="en-US" sz="2800" b="1" dirty="0"/>
              <a:t>list</a:t>
            </a:r>
            <a:r>
              <a:rPr lang="en-US" altLang="en-US" sz="2800" dirty="0"/>
              <a:t> comprehension puts the </a:t>
            </a:r>
            <a:r>
              <a:rPr lang="en-US" altLang="en-US" sz="2800" b="1" dirty="0"/>
              <a:t>for</a:t>
            </a:r>
            <a:r>
              <a:rPr lang="en-US" altLang="en-US" sz="2800" dirty="0"/>
              <a:t> loop </a:t>
            </a:r>
            <a:r>
              <a:rPr lang="en-US" altLang="en-US" sz="2800" i="1" dirty="0"/>
              <a:t>inside</a:t>
            </a:r>
            <a:r>
              <a:rPr lang="en-US" altLang="en-US" sz="2800" dirty="0"/>
              <a:t> the </a:t>
            </a:r>
            <a:r>
              <a:rPr lang="en-US" altLang="en-US" sz="2800" b="1" dirty="0"/>
              <a:t>list</a:t>
            </a:r>
          </a:p>
          <a:p>
            <a:pPr lvl="1" eaLnBrk="1" hangingPunct="1"/>
            <a:r>
              <a:rPr lang="en-US" altLang="en-US" sz="2400" dirty="0"/>
              <a:t>Obviously, much cooler, more Pythonic</a:t>
            </a:r>
          </a:p>
          <a:p>
            <a:pPr marL="0" indent="0" eaLnBrk="1" hangingPunct="1">
              <a:buNone/>
            </a:pPr>
            <a:endParaRPr lang="en-US" altLang="en-US" sz="800" dirty="0"/>
          </a:p>
          <a:p>
            <a:pPr marL="0" indent="0" eaLnBrk="1" hangingPunct="1">
              <a:spcBef>
                <a:spcPts val="0"/>
              </a:spcBef>
              <a:buNone/>
            </a:pPr>
            <a:r>
              <a:rPr lang="en-US" altLang="en-US" sz="2400" b="1" dirty="0">
                <a:solidFill>
                  <a:srgbClr val="FF0000"/>
                </a:solidFill>
                <a:latin typeface="Courier New" panose="02070309020205020404" pitchFamily="49" charset="0"/>
                <a:cs typeface="Courier New" panose="02070309020205020404" pitchFamily="49" charset="0"/>
              </a:rPr>
              <a:t>&gt;&gt;&gt; m20 = [</a:t>
            </a:r>
            <a:r>
              <a:rPr lang="en-US" altLang="en-US" sz="2400" b="1" dirty="0">
                <a:solidFill>
                  <a:srgbClr val="00B050"/>
                </a:solidFill>
                <a:latin typeface="Courier New" panose="02070309020205020404" pitchFamily="49" charset="0"/>
                <a:cs typeface="Courier New" panose="02070309020205020404" pitchFamily="49" charset="0"/>
              </a:rPr>
              <a:t>v</a:t>
            </a:r>
            <a:r>
              <a:rPr lang="en-US" altLang="en-US" sz="2400" b="1" dirty="0">
                <a:solidFill>
                  <a:srgbClr val="FF0000"/>
                </a:solidFill>
                <a:latin typeface="Courier New" panose="02070309020205020404" pitchFamily="49" charset="0"/>
                <a:cs typeface="Courier New" panose="02070309020205020404" pitchFamily="49" charset="0"/>
              </a:rPr>
              <a:t> </a:t>
            </a:r>
            <a:r>
              <a:rPr lang="en-US" altLang="en-US" sz="2400" b="1" dirty="0">
                <a:solidFill>
                  <a:srgbClr val="0070C0"/>
                </a:solidFill>
                <a:latin typeface="Courier New" panose="02070309020205020404" pitchFamily="49" charset="0"/>
                <a:cs typeface="Courier New" panose="02070309020205020404" pitchFamily="49" charset="0"/>
              </a:rPr>
              <a:t>for v in range(16)</a:t>
            </a:r>
            <a:r>
              <a:rPr lang="en-US" altLang="en-US" sz="2400" b="1" dirty="0">
                <a:solidFill>
                  <a:srgbClr val="FF0000"/>
                </a:solidFill>
                <a:latin typeface="Courier New" panose="02070309020205020404" pitchFamily="49" charset="0"/>
                <a:cs typeface="Courier New" panose="02070309020205020404" pitchFamily="49" charset="0"/>
              </a:rPr>
              <a:t>]</a:t>
            </a:r>
          </a:p>
          <a:p>
            <a:pPr lvl="1" eaLnBrk="1" hangingPunct="1"/>
            <a:r>
              <a:rPr lang="en-US" altLang="en-US" sz="2000" dirty="0"/>
              <a:t>Note the surrounding square brackets: shows that a list is returned</a:t>
            </a:r>
          </a:p>
          <a:p>
            <a:pPr lvl="1" eaLnBrk="1" hangingPunct="1"/>
            <a:r>
              <a:rPr lang="en-US" altLang="en-US" sz="2000" dirty="0"/>
              <a:t>Makes clearer that the </a:t>
            </a:r>
            <a:r>
              <a:rPr lang="en-US" altLang="en-US" sz="2000" b="1" dirty="0"/>
              <a:t>list</a:t>
            </a:r>
            <a:r>
              <a:rPr lang="en-US" altLang="en-US" sz="2000" dirty="0"/>
              <a:t>, not the loop, is the actual goal</a:t>
            </a:r>
            <a:endParaRPr lang="en-US" altLang="en-US" sz="2000" i="1" dirty="0"/>
          </a:p>
          <a:p>
            <a:pPr eaLnBrk="1" hangingPunct="1"/>
            <a:r>
              <a:rPr lang="en-US" altLang="en-US" sz="2800" dirty="0"/>
              <a:t>In general:</a:t>
            </a:r>
          </a:p>
          <a:p>
            <a:pPr marL="0" indent="0" eaLnBrk="1" hangingPunct="1">
              <a:buNone/>
            </a:pPr>
            <a:endParaRPr lang="en-US" altLang="en-US" sz="900" dirty="0"/>
          </a:p>
          <a:p>
            <a:pPr marL="0" indent="0" eaLnBrk="1" hangingPunct="1">
              <a:spcBef>
                <a:spcPts val="0"/>
              </a:spcBef>
              <a:buNone/>
            </a:pPr>
            <a:r>
              <a:rPr lang="en-US" altLang="en-US" sz="2400" b="1" dirty="0">
                <a:latin typeface="Courier New" panose="02070309020205020404" pitchFamily="49" charset="0"/>
                <a:cs typeface="Courier New" panose="02070309020205020404" pitchFamily="49" charset="0"/>
              </a:rPr>
              <a:t>[</a:t>
            </a:r>
            <a:r>
              <a:rPr lang="en-US" altLang="en-US" sz="2400" b="1" i="1" dirty="0">
                <a:solidFill>
                  <a:srgbClr val="00B050"/>
                </a:solidFill>
                <a:latin typeface="Courier New" panose="02070309020205020404" pitchFamily="49" charset="0"/>
                <a:cs typeface="Courier New" panose="02070309020205020404" pitchFamily="49" charset="0"/>
              </a:rPr>
              <a:t>expr</a:t>
            </a:r>
            <a:r>
              <a:rPr lang="en-US" altLang="en-US" sz="2400" b="1" dirty="0">
                <a:solidFill>
                  <a:srgbClr val="FF0000"/>
                </a:solidFill>
                <a:latin typeface="Courier New" panose="02070309020205020404" pitchFamily="49" charset="0"/>
                <a:cs typeface="Courier New" panose="02070309020205020404" pitchFamily="49" charset="0"/>
              </a:rPr>
              <a:t> </a:t>
            </a:r>
            <a:r>
              <a:rPr lang="en-US" altLang="en-US" sz="2400" b="1" dirty="0">
                <a:solidFill>
                  <a:srgbClr val="0070C0"/>
                </a:solidFill>
                <a:latin typeface="Courier New" panose="02070309020205020404" pitchFamily="49" charset="0"/>
                <a:cs typeface="Courier New" panose="02070309020205020404" pitchFamily="49" charset="0"/>
              </a:rPr>
              <a:t>for </a:t>
            </a:r>
            <a:r>
              <a:rPr lang="en-US" altLang="en-US" sz="2400" b="1" i="1" dirty="0">
                <a:solidFill>
                  <a:srgbClr val="00B050"/>
                </a:solidFill>
                <a:latin typeface="Courier New" panose="02070309020205020404" pitchFamily="49" charset="0"/>
                <a:cs typeface="Courier New" panose="02070309020205020404" pitchFamily="49" charset="0"/>
              </a:rPr>
              <a:t>var(s)</a:t>
            </a:r>
            <a:r>
              <a:rPr lang="en-US" altLang="en-US" sz="2400" b="1" dirty="0">
                <a:solidFill>
                  <a:srgbClr val="0070C0"/>
                </a:solidFill>
                <a:latin typeface="Courier New" panose="02070309020205020404" pitchFamily="49" charset="0"/>
                <a:cs typeface="Courier New" panose="02070309020205020404" pitchFamily="49" charset="0"/>
              </a:rPr>
              <a:t> in </a:t>
            </a:r>
            <a:r>
              <a:rPr lang="en-US" altLang="en-US" sz="2400" b="1" i="1" dirty="0">
                <a:solidFill>
                  <a:srgbClr val="00B050"/>
                </a:solidFill>
                <a:latin typeface="Courier New" panose="02070309020205020404" pitchFamily="49" charset="0"/>
                <a:cs typeface="Courier New" panose="02070309020205020404" pitchFamily="49" charset="0"/>
              </a:rPr>
              <a:t>tier of </a:t>
            </a:r>
            <a:r>
              <a:rPr lang="en-US" altLang="en-US" sz="2400" dirty="0">
                <a:solidFill>
                  <a:srgbClr val="FF0000"/>
                </a:solidFill>
                <a:latin typeface="Courier New" panose="02070309020205020404" pitchFamily="49" charset="0"/>
                <a:cs typeface="Courier New" panose="02070309020205020404" pitchFamily="49" charset="0"/>
              </a:rPr>
              <a:t>[</a:t>
            </a:r>
            <a:r>
              <a:rPr lang="en-US" altLang="en-US" sz="2400" b="1" i="1" dirty="0" err="1">
                <a:solidFill>
                  <a:srgbClr val="FF0000"/>
                </a:solidFill>
                <a:latin typeface="Courier New" panose="02070309020205020404" pitchFamily="49" charset="0"/>
                <a:cs typeface="Courier New" panose="02070309020205020404" pitchFamily="49" charset="0"/>
              </a:rPr>
              <a:t>for_or_if</a:t>
            </a:r>
            <a:r>
              <a:rPr lang="en-US" altLang="en-US" sz="2400" b="1" i="1" dirty="0">
                <a:solidFill>
                  <a:srgbClr val="FF0000"/>
                </a:solidFill>
                <a:latin typeface="Courier New" panose="02070309020205020404" pitchFamily="49" charset="0"/>
                <a:cs typeface="Courier New" panose="02070309020205020404" pitchFamily="49" charset="0"/>
              </a:rPr>
              <a:t> …</a:t>
            </a:r>
            <a:r>
              <a:rPr lang="en-US" altLang="en-US" sz="2400" dirty="0">
                <a:solidFill>
                  <a:srgbClr val="FF0000"/>
                </a:solidFill>
                <a:latin typeface="Courier New" panose="02070309020205020404" pitchFamily="49" charset="0"/>
                <a:cs typeface="Courier New" panose="02070309020205020404" pitchFamily="49" charset="0"/>
              </a:rPr>
              <a:t>]</a:t>
            </a:r>
            <a:r>
              <a:rPr lang="en-US" altLang="en-US" sz="2400" b="1" dirty="0">
                <a:latin typeface="Courier New" panose="02070309020205020404" pitchFamily="49" charset="0"/>
                <a:cs typeface="Courier New" panose="02070309020205020404" pitchFamily="49" charset="0"/>
              </a:rPr>
              <a:t>]</a:t>
            </a:r>
          </a:p>
          <a:p>
            <a:pPr marL="0" indent="0" eaLnBrk="1" hangingPunct="1">
              <a:spcBef>
                <a:spcPts val="0"/>
              </a:spcBef>
              <a:buNone/>
            </a:pPr>
            <a:endParaRPr lang="en-US" altLang="en-US" sz="2400" b="1" dirty="0">
              <a:latin typeface="Courier New" panose="02070309020205020404" pitchFamily="49" charset="0"/>
              <a:cs typeface="Courier New" panose="02070309020205020404" pitchFamily="49" charset="0"/>
            </a:endParaRPr>
          </a:p>
          <a:p>
            <a:pPr marL="0" indent="0" eaLnBrk="1" hangingPunct="1">
              <a:spcBef>
                <a:spcPts val="0"/>
              </a:spcBef>
              <a:buNone/>
            </a:pPr>
            <a:r>
              <a:rPr lang="en-US" altLang="en-US" sz="1800" b="1" dirty="0">
                <a:latin typeface="Courier New" panose="02070309020205020404" pitchFamily="49" charset="0"/>
                <a:cs typeface="Courier New" panose="02070309020205020404" pitchFamily="49" charset="0"/>
              </a:rPr>
              <a:t># the “</a:t>
            </a:r>
            <a:r>
              <a:rPr lang="en-US" altLang="en-US" sz="1800" b="1" dirty="0" err="1">
                <a:latin typeface="Courier New" panose="02070309020205020404" pitchFamily="49" charset="0"/>
                <a:cs typeface="Courier New" panose="02070309020205020404" pitchFamily="49" charset="0"/>
              </a:rPr>
              <a:t>for_or_if</a:t>
            </a:r>
            <a:r>
              <a:rPr lang="en-US" altLang="en-US" sz="1800" b="1" dirty="0">
                <a:latin typeface="Courier New" panose="02070309020205020404" pitchFamily="49" charset="0"/>
                <a:cs typeface="Courier New" panose="02070309020205020404" pitchFamily="49" charset="0"/>
              </a:rPr>
              <a:t>” places conditions on the “tier of” (e.g. on the range(16)) </a:t>
            </a:r>
          </a:p>
        </p:txBody>
      </p:sp>
      <p:sp>
        <p:nvSpPr>
          <p:cNvPr id="2" name="Date Placeholder 1"/>
          <p:cNvSpPr>
            <a:spLocks noGrp="1"/>
          </p:cNvSpPr>
          <p:nvPr>
            <p:ph type="dt" sz="half" idx="10"/>
          </p:nvPr>
        </p:nvSpPr>
        <p:spPr/>
        <p:txBody>
          <a:bodyPr/>
          <a:lstStyle/>
          <a:p>
            <a:pPr>
              <a:defRPr/>
            </a:pPr>
            <a:fld id="{82DFAB30-A05C-46CE-9A7B-AADD55FF16AB}" type="datetime1">
              <a:rPr lang="en-US" smtClean="0"/>
              <a:t>11/12/2020</a:t>
            </a:fld>
            <a:endParaRPr lang="en-US"/>
          </a:p>
        </p:txBody>
      </p:sp>
      <p:sp>
        <p:nvSpPr>
          <p:cNvPr id="3" name="Footer Placeholder 2"/>
          <p:cNvSpPr>
            <a:spLocks noGrp="1"/>
          </p:cNvSpPr>
          <p:nvPr>
            <p:ph type="ftr" sz="quarter" idx="11"/>
          </p:nvPr>
        </p:nvSpPr>
        <p:spPr/>
        <p:txBody>
          <a:bodyPr/>
          <a:lstStyle/>
          <a:p>
            <a:pPr>
              <a:defRPr/>
            </a:pPr>
            <a:r>
              <a:rPr lang="en-US"/>
              <a:t>Copyright (c) John K. Ostlund</a:t>
            </a:r>
          </a:p>
        </p:txBody>
      </p:sp>
      <p:sp>
        <p:nvSpPr>
          <p:cNvPr id="4" name="Slide Number Placeholder 3"/>
          <p:cNvSpPr>
            <a:spLocks noGrp="1"/>
          </p:cNvSpPr>
          <p:nvPr>
            <p:ph type="sldNum" sz="quarter" idx="12"/>
          </p:nvPr>
        </p:nvSpPr>
        <p:spPr/>
        <p:txBody>
          <a:bodyPr/>
          <a:lstStyle/>
          <a:p>
            <a:pPr>
              <a:defRPr/>
            </a:pPr>
            <a:fld id="{9E9676BE-5AF2-4172-BD19-31A2F83EF2EB}" type="slidenum">
              <a:rPr lang="en-US" smtClean="0"/>
              <a:pPr>
                <a:defRPr/>
              </a:pPr>
              <a:t>9</a:t>
            </a:fld>
            <a:endParaRPr lang="en-US"/>
          </a:p>
        </p:txBody>
      </p:sp>
      <p:pic>
        <p:nvPicPr>
          <p:cNvPr id="8" name="Picture 7">
            <a:extLst>
              <a:ext uri="{FF2B5EF4-FFF2-40B4-BE49-F238E27FC236}">
                <a16:creationId xmlns:a16="http://schemas.microsoft.com/office/drawing/2014/main" id="{D5F03BA1-DBB4-4F35-944F-462980829919}"/>
              </a:ext>
            </a:extLst>
          </p:cNvPr>
          <p:cNvPicPr>
            <a:picLocks noChangeAspect="1"/>
          </p:cNvPicPr>
          <p:nvPr/>
        </p:nvPicPr>
        <p:blipFill>
          <a:blip r:embed="rId3"/>
          <a:stretch>
            <a:fillRect/>
          </a:stretch>
        </p:blipFill>
        <p:spPr>
          <a:xfrm>
            <a:off x="8520300" y="381000"/>
            <a:ext cx="3191924" cy="10261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4545306"/>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40201</TotalTime>
  <Words>7886</Words>
  <Application>Microsoft Office PowerPoint</Application>
  <PresentationFormat>Widescreen</PresentationFormat>
  <Paragraphs>1073</Paragraphs>
  <Slides>73</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Courier New</vt:lpstr>
      <vt:lpstr>Tahoma</vt:lpstr>
      <vt:lpstr>Times New Roman</vt:lpstr>
      <vt:lpstr>Wingdings</vt:lpstr>
      <vt:lpstr>Blends</vt:lpstr>
      <vt:lpstr>Data Focused Python 95888</vt:lpstr>
      <vt:lpstr>list, tuple, and set Construction</vt:lpstr>
      <vt:lpstr>dict Construction</vt:lpstr>
      <vt:lpstr>The zip() Function</vt:lpstr>
      <vt:lpstr>The zip() Function (cont.)</vt:lpstr>
      <vt:lpstr>Comprehensions</vt:lpstr>
      <vt:lpstr>A list Comprehension</vt:lpstr>
      <vt:lpstr>A list From A for Loop</vt:lpstr>
      <vt:lpstr>A list Comprehension</vt:lpstr>
      <vt:lpstr>list Comprehension Examples</vt:lpstr>
      <vt:lpstr>list Comprehension Examples (cont.)</vt:lpstr>
      <vt:lpstr>list Comprehension Examples (cont.)</vt:lpstr>
      <vt:lpstr>list Comprehension Examples (cont.)</vt:lpstr>
      <vt:lpstr>set Comprehensions</vt:lpstr>
      <vt:lpstr>dict Comprehensions</vt:lpstr>
      <vt:lpstr>Python Comprehensions</vt:lpstr>
      <vt:lpstr>Exceptions</vt:lpstr>
      <vt:lpstr>try ... except</vt:lpstr>
      <vt:lpstr>Handling User Input</vt:lpstr>
      <vt:lpstr>Handling User Input (cont.)</vt:lpstr>
      <vt:lpstr>When to use if/else or try/except?</vt:lpstr>
      <vt:lpstr>Defining and Calling Functions</vt:lpstr>
      <vt:lpstr>PowerPoint Presentation</vt:lpstr>
      <vt:lpstr>Defining and Calling Functions</vt:lpstr>
      <vt:lpstr>Defining and Calling Functions</vt:lpstr>
      <vt:lpstr>Defining and Calling Functions</vt:lpstr>
      <vt:lpstr>Defining and Calling Functions</vt:lpstr>
      <vt:lpstr>Variadic Functions</vt:lpstr>
      <vt:lpstr>Variadic Functions E.g.</vt:lpstr>
      <vt:lpstr>Variadic Functions E.g. #2</vt:lpstr>
      <vt:lpstr>About Modules</vt:lpstr>
      <vt:lpstr>Module Contents</vt:lpstr>
      <vt:lpstr>The _ _name_ _ Variable</vt:lpstr>
      <vt:lpstr>Module Test Code</vt:lpstr>
      <vt:lpstr>Module Test Code (cont)</vt:lpstr>
      <vt:lpstr>Example: mymath.py</vt:lpstr>
      <vt:lpstr>Example: mymath.py (cont.)</vt:lpstr>
      <vt:lpstr>Run mymath.py</vt:lpstr>
      <vt:lpstr>myprog.py</vt:lpstr>
      <vt:lpstr>Run myprog.py</vt:lpstr>
      <vt:lpstr>Good Enough For Us</vt:lpstr>
      <vt:lpstr>NumPy, Pandas, SciPy, and Statsmodels</vt:lpstr>
      <vt:lpstr>NumPy, Pandas, SciPy, and Statsmodels Import Conventions</vt:lpstr>
      <vt:lpstr>NumPy ndarray</vt:lpstr>
      <vt:lpstr>NumPy ndarray (cont.)</vt:lpstr>
      <vt:lpstr>NumPy ndarray (cont.)</vt:lpstr>
      <vt:lpstr>NumPy ndarray (cont.)</vt:lpstr>
      <vt:lpstr>NumPy ndarray (cont.)</vt:lpstr>
      <vt:lpstr>NumPy ndarray (cont.)</vt:lpstr>
      <vt:lpstr>ndarray Arithmetic: Vector vs. List Operations</vt:lpstr>
      <vt:lpstr>ndarray Arithmetic: Vector vs. List Operations</vt:lpstr>
      <vt:lpstr>ndarray Slices</vt:lpstr>
      <vt:lpstr>ndarray Slices</vt:lpstr>
      <vt:lpstr>ndarray copy()</vt:lpstr>
      <vt:lpstr>N-Dimensional ndarrays</vt:lpstr>
      <vt:lpstr>N-Dimensional ndarrays (cont.)</vt:lpstr>
      <vt:lpstr>N-Dimensional ndarrays (cont.)</vt:lpstr>
      <vt:lpstr>2-Dimensional ndarray Slices</vt:lpstr>
      <vt:lpstr>2-Dimensional ndarray Slices (cont.)</vt:lpstr>
      <vt:lpstr>2-Dimensional ndarray Slices (cont.)</vt:lpstr>
      <vt:lpstr>2-Dimensional ndarray Slices (cont.)</vt:lpstr>
      <vt:lpstr>2-Dimensional ndarray Slices (cont.)</vt:lpstr>
      <vt:lpstr>2-Dimensional ndarray Slices (cont.)</vt:lpstr>
      <vt:lpstr>Boolean Indexes</vt:lpstr>
      <vt:lpstr>Boolean Indexes (cont.)</vt:lpstr>
      <vt:lpstr>Boolean Indexes (cont.)</vt:lpstr>
      <vt:lpstr>Boolean Indexes (cont.)</vt:lpstr>
      <vt:lpstr>Boolean Indexes (cont.)</vt:lpstr>
      <vt:lpstr>Boolean Indexes (cont)</vt:lpstr>
      <vt:lpstr>Integer (or "Fancy") Indexes</vt:lpstr>
      <vt:lpstr>Integer (or "Fancy") Indexes (cont.)</vt:lpstr>
      <vt:lpstr>Integer (or "Fancy") Indexes (cont.)</vt:lpstr>
      <vt:lpstr>More NumPy</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46-691</dc:title>
  <dc:creator>The Heinz School</dc:creator>
  <cp:lastModifiedBy>Zbigniew Zdziarski</cp:lastModifiedBy>
  <cp:revision>632</cp:revision>
  <cp:lastPrinted>2018-07-07T18:04:21Z</cp:lastPrinted>
  <dcterms:created xsi:type="dcterms:W3CDTF">2003-08-31T19:53:38Z</dcterms:created>
  <dcterms:modified xsi:type="dcterms:W3CDTF">2020-11-12T05:56:43Z</dcterms:modified>
</cp:coreProperties>
</file>