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sldIdLst>
    <p:sldId id="712" r:id="rId2"/>
    <p:sldId id="713" r:id="rId3"/>
    <p:sldId id="660" r:id="rId4"/>
    <p:sldId id="661" r:id="rId5"/>
    <p:sldId id="662" r:id="rId6"/>
    <p:sldId id="663" r:id="rId7"/>
    <p:sldId id="671" r:id="rId8"/>
    <p:sldId id="677" r:id="rId9"/>
    <p:sldId id="672" r:id="rId10"/>
    <p:sldId id="673" r:id="rId11"/>
    <p:sldId id="674" r:id="rId12"/>
    <p:sldId id="678" r:id="rId13"/>
    <p:sldId id="679" r:id="rId14"/>
    <p:sldId id="680" r:id="rId15"/>
    <p:sldId id="681" r:id="rId16"/>
    <p:sldId id="682" r:id="rId17"/>
    <p:sldId id="664" r:id="rId18"/>
    <p:sldId id="665" r:id="rId19"/>
    <p:sldId id="666" r:id="rId20"/>
    <p:sldId id="714" r:id="rId21"/>
    <p:sldId id="683" r:id="rId22"/>
    <p:sldId id="667" r:id="rId23"/>
    <p:sldId id="696" r:id="rId24"/>
    <p:sldId id="684" r:id="rId25"/>
    <p:sldId id="685" r:id="rId26"/>
    <p:sldId id="686" r:id="rId27"/>
    <p:sldId id="688" r:id="rId28"/>
    <p:sldId id="691" r:id="rId29"/>
    <p:sldId id="690" r:id="rId30"/>
    <p:sldId id="687" r:id="rId31"/>
    <p:sldId id="692" r:id="rId32"/>
    <p:sldId id="693" r:id="rId33"/>
    <p:sldId id="694" r:id="rId34"/>
    <p:sldId id="695" r:id="rId35"/>
    <p:sldId id="715" r:id="rId36"/>
    <p:sldId id="697" r:id="rId37"/>
    <p:sldId id="698" r:id="rId38"/>
    <p:sldId id="699" r:id="rId39"/>
    <p:sldId id="700" r:id="rId40"/>
    <p:sldId id="701" r:id="rId41"/>
    <p:sldId id="702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1" r:id="rId5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6400" autoAdjust="0"/>
  </p:normalViewPr>
  <p:slideViewPr>
    <p:cSldViewPr>
      <p:cViewPr varScale="1">
        <p:scale>
          <a:sx n="58" d="100"/>
          <a:sy n="58" d="100"/>
        </p:scale>
        <p:origin x="907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andas-series-append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sort_index.htm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python-pandas-dataframe-sort_index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sort_index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python-pandas-dataframe-sort_index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494489/what-does-numpy-random-seed0-do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052" indent="-2888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466" indent="-23109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652" indent="-23109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838" indent="-23109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025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212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397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584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err="1"/>
              <a:t>math.sqrt</a:t>
            </a:r>
            <a:r>
              <a:rPr lang="en-US" altLang="en-US" dirty="0"/>
              <a:t> does not work on pandas – and it hasn’t been </a:t>
            </a:r>
            <a:r>
              <a:rPr lang="en-US" altLang="en-US" dirty="0" err="1"/>
              <a:t>optimised</a:t>
            </a:r>
            <a:r>
              <a:rPr lang="en-US" altLang="en-US" dirty="0"/>
              <a:t> for series/</a:t>
            </a:r>
            <a:r>
              <a:rPr lang="en-US" altLang="en-US" dirty="0" err="1"/>
              <a:t>dataframes</a:t>
            </a:r>
            <a:r>
              <a:rPr lang="en-US" altLang="en-US" dirty="0"/>
              <a:t>, anyway. </a:t>
            </a:r>
          </a:p>
        </p:txBody>
      </p:sp>
    </p:spTree>
    <p:extLst>
      <p:ext uri="{BB962C8B-B14F-4D97-AF65-F5344CB8AC3E}">
        <p14:creationId xmlns:p14="http://schemas.microsoft.com/office/powerpoint/2010/main" val="153436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702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Appending series together (with and without ignoring index consistency): </a:t>
            </a:r>
            <a:r>
              <a:rPr lang="en-AU" dirty="0">
                <a:hlinkClick r:id="rId3"/>
              </a:rPr>
              <a:t>https://www.geeksforgeeks.org/python-pandas-series-append/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90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177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72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03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you do not give a name to a series, it will be automatically named with an int when you try to convert it to a df.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66094-34ED-42CC-B0A0-81B4FC9F48A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f1.name is name of column, not name of series. You can change the name of the series but that will not change how you access the df – i.e. once inside a </a:t>
            </a:r>
            <a:r>
              <a:rPr lang="en-US" altLang="en-US" dirty="0" err="1"/>
              <a:t>dataframe</a:t>
            </a:r>
            <a:r>
              <a:rPr lang="en-US" altLang="en-US" dirty="0"/>
              <a:t>, changing a series’ name has no effect on how you access it. </a:t>
            </a:r>
          </a:p>
        </p:txBody>
      </p:sp>
    </p:spTree>
    <p:extLst>
      <p:ext uri="{BB962C8B-B14F-4D97-AF65-F5344CB8AC3E}">
        <p14:creationId xmlns:p14="http://schemas.microsoft.com/office/powerpoint/2010/main" val="103982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f1['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'][2]   # column and row</a:t>
            </a:r>
            <a:r>
              <a:rPr lang="en-US" altLang="en-US" sz="12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this is the reverse of </a:t>
            </a:r>
            <a:r>
              <a:rPr lang="en-US" altLang="en-US" sz="12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ndarrays</a:t>
            </a:r>
            <a:r>
              <a:rPr lang="en-US" altLang="en-US" sz="12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row is the first element and column the second</a:t>
            </a:r>
          </a:p>
          <a:p>
            <a:pPr eaLnBrk="1" hangingPunct="1"/>
            <a:r>
              <a:rPr lang="en-US" altLang="en-US" sz="12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Regarding access efficiency: </a:t>
            </a:r>
            <a:r>
              <a:rPr lang="en-AU" dirty="0">
                <a:hlinkClick r:id="rId3"/>
              </a:rPr>
              <a:t>https://pandas.pydata.org/pandas-docs/stable/user_guide/indexing.html</a:t>
            </a:r>
            <a:endParaRPr lang="en-AU" dirty="0"/>
          </a:p>
          <a:p>
            <a:pPr eaLnBrk="1" hangingPunct="1"/>
            <a:endParaRPr lang="en-AU" altLang="en-US" b="0" dirty="0"/>
          </a:p>
          <a:p>
            <a:pPr eaLnBrk="1" hangingPunct="1"/>
            <a:r>
              <a:rPr lang="en-AU" altLang="en-US" b="0" dirty="0"/>
              <a:t>However, if I were to specify a range, the opposite way of indexing works (just to add to you confusion)!</a:t>
            </a:r>
          </a:p>
          <a:p>
            <a:pPr eaLnBrk="1" hangingPunct="1"/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f1[2:3]['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692523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328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err="1"/>
              <a:t>iterable</a:t>
            </a:r>
            <a:r>
              <a:rPr lang="en-US" altLang="en-US" dirty="0"/>
              <a:t> means you can provide a tuple or set.</a:t>
            </a:r>
          </a:p>
        </p:txBody>
      </p:sp>
    </p:spTree>
    <p:extLst>
      <p:ext uri="{BB962C8B-B14F-4D97-AF65-F5344CB8AC3E}">
        <p14:creationId xmlns:p14="http://schemas.microsoft.com/office/powerpoint/2010/main" val="2075807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39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017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Notice also, that the rows are “out of order” because 0.5 should be the second row. This is what happens when you add new rows (and columns) – they get appended to the end. You can sort the df by calling </a:t>
            </a:r>
            <a:r>
              <a:rPr lang="en-AU" altLang="en-US" b="1" dirty="0"/>
              <a:t>f1c.sort_index(</a:t>
            </a:r>
            <a:r>
              <a:rPr lang="en-AU" altLang="en-US" b="1" dirty="0" err="1"/>
              <a:t>inplace</a:t>
            </a:r>
            <a:r>
              <a:rPr lang="en-AU" altLang="en-US" b="1" dirty="0"/>
              <a:t>=True) </a:t>
            </a:r>
            <a:r>
              <a:rPr lang="en-AU" altLang="en-US" b="0" dirty="0"/>
              <a:t>(see sorting section at the end of this lecture)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4191504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745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161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/>
              <a:t>Advanced question: </a:t>
            </a:r>
            <a:r>
              <a:rPr lang="en-US" altLang="en-US" dirty="0"/>
              <a:t>indexes do not have to be </a:t>
            </a:r>
            <a:r>
              <a:rPr lang="en-US" altLang="en-US" dirty="0" err="1"/>
              <a:t>ints</a:t>
            </a:r>
            <a:r>
              <a:rPr lang="en-US" altLang="en-US" dirty="0"/>
              <a:t> – but what are the restrictions on indexes?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Here we are specifying the index values for the rows (as opposed to what we do in slide 17 when the indexes for each row is automatically generated). </a:t>
            </a:r>
          </a:p>
        </p:txBody>
      </p:sp>
    </p:spTree>
    <p:extLst>
      <p:ext uri="{BB962C8B-B14F-4D97-AF65-F5344CB8AC3E}">
        <p14:creationId xmlns:p14="http://schemas.microsoft.com/office/powerpoint/2010/main" val="857686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002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18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30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f2.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[['r3', 'r1’]] </a:t>
            </a:r>
            <a:r>
              <a:rPr lang="en-US" alt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uses a list ([‘r3’, ‘r1’]) to index the df (similar to </a:t>
            </a:r>
            <a:r>
              <a:rPr lang="en-US" altLang="en-US" sz="1200" b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arrays).</a:t>
            </a:r>
          </a:p>
          <a:p>
            <a:pPr eaLnBrk="1" hangingPunct="1"/>
            <a:r>
              <a:rPr lang="en-US" alt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slice on column names as well use: </a:t>
            </a:r>
            <a:r>
              <a:rPr lang="pt-BR" alt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f2.loc['r0':'r2','c0':'c1’]</a:t>
            </a:r>
            <a:r>
              <a:rPr lang="pt-BR" alt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Do not do this:</a:t>
            </a:r>
          </a:p>
          <a:p>
            <a:pPr eaLnBrk="1" hangingPunct="1"/>
            <a:r>
              <a:rPr lang="pt-BR" alt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f2.loc['r0':’r2’]['c0':'c1’] </a:t>
            </a:r>
            <a:r>
              <a:rPr lang="pt-BR" alt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you will get unpredictable results.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1804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285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514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390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956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91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337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For sorting options, see: </a:t>
            </a:r>
            <a:r>
              <a:rPr lang="en-AU" dirty="0">
                <a:hlinkClick r:id="rId3"/>
              </a:rPr>
              <a:t>https://pandas.pydata.org/pandas-docs/stable/reference/api/pandas.DataFrame.sort_index.html</a:t>
            </a:r>
            <a:endParaRPr lang="en-AU" dirty="0"/>
          </a:p>
          <a:p>
            <a:pPr eaLnBrk="1" hangingPunct="1"/>
            <a:r>
              <a:rPr lang="en-AU" altLang="en-US" dirty="0"/>
              <a:t>and </a:t>
            </a:r>
            <a:r>
              <a:rPr lang="en-AU" dirty="0">
                <a:hlinkClick r:id="rId4"/>
              </a:rPr>
              <a:t>https://www.geeksforgeeks.org/python-pandas-dataframe-sort_index/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981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For sorting options, see: </a:t>
            </a:r>
            <a:r>
              <a:rPr lang="en-AU" dirty="0">
                <a:hlinkClick r:id="rId3"/>
              </a:rPr>
              <a:t>https://pandas.pydata.org/pandas-docs/stable/reference/api/pandas.DataFrame.sort_index.html</a:t>
            </a:r>
            <a:endParaRPr lang="en-AU" dirty="0"/>
          </a:p>
          <a:p>
            <a:pPr eaLnBrk="1" hangingPunct="1"/>
            <a:r>
              <a:rPr lang="en-AU" altLang="en-US" dirty="0"/>
              <a:t>and </a:t>
            </a:r>
            <a:r>
              <a:rPr lang="en-AU" dirty="0">
                <a:hlinkClick r:id="rId4"/>
              </a:rPr>
              <a:t>https://www.geeksforgeeks.org/python-pandas-dataframe-sort_index/</a:t>
            </a:r>
            <a:endParaRPr lang="en-AU" dirty="0"/>
          </a:p>
          <a:p>
            <a:pPr eaLnBrk="1" hangingPunct="1"/>
            <a:r>
              <a:rPr lang="en-AU" altLang="en-US" dirty="0"/>
              <a:t>and https://www.kite.com/blog/python/pandas-sort-values/ 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095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alt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- we set the seed so that we all get the same arrays as the examples in this lecture</a:t>
            </a:r>
          </a:p>
          <a:p>
            <a:pPr eaLnBrk="1" hangingPunct="1"/>
            <a:r>
              <a:rPr lang="en-US" alt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more info, see: </a:t>
            </a:r>
            <a:r>
              <a:rPr lang="en-AU" dirty="0">
                <a:hlinkClick r:id="rId3"/>
              </a:rPr>
              <a:t>https://stackoverflow.com/questions/21494489/what-does-numpy-random-seed0-do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038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9849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25%, 50%, and 75% are the lower, 50%, and upper percentiles. </a:t>
            </a:r>
          </a:p>
        </p:txBody>
      </p:sp>
    </p:spTree>
    <p:extLst>
      <p:ext uri="{BB962C8B-B14F-4D97-AF65-F5344CB8AC3E}">
        <p14:creationId xmlns:p14="http://schemas.microsoft.com/office/powerpoint/2010/main" val="4257632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74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308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31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21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52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A458199-2235-498C-BB60-A71163C0547D}" type="datetime1">
              <a:rPr lang="en-US" smtClean="0"/>
              <a:t>11/19/2020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4D1-E5CD-4BF0-93F9-C4F92CAD34D8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FCFC-2EA4-4E97-B3DE-8EA61376801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F09BE-0733-4E9E-B08E-2F2245AE7270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212A-0320-4C87-822E-A5C5A85E786C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479F-66CD-4A5B-84F6-27888EFAE78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DCF3-2AF2-418C-BF2A-44A85337EE69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26299-AA4C-442F-BCFC-E93CA0F6B11A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A80A-F933-4C6D-AC1B-323BE6DDDE0E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46877-514D-4A61-909E-A65641948318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0BBE-B985-48CE-92FB-2D9EB3B58A3F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82E7615-9809-4B2F-96E1-10CD3B7FB0C5}" type="datetime1">
              <a:rPr lang="en-US" smtClean="0"/>
              <a:t>11/19/2020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Focused Python</a:t>
            </a:r>
            <a:br>
              <a:rPr lang="en-US" altLang="en-US" dirty="0"/>
            </a:br>
            <a:r>
              <a:rPr lang="en-US" altLang="en-US" dirty="0"/>
              <a:t>95888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Carnegie Mellon University</a:t>
            </a:r>
          </a:p>
          <a:p>
            <a:pPr eaLnBrk="1" hangingPunct="1"/>
            <a:r>
              <a:rPr lang="en-US" altLang="en-US" dirty="0"/>
              <a:t>Week 4: Intro to Pandas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B0C76-3E30-4C4A-8B25-61C478718B6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101346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= s1 /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//= 2 	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s1 = s1 // 2 – “floor” division (round down to int)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E7DA3-BDE2-4F8B-8668-5ADE1D07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693" y="2133600"/>
            <a:ext cx="1651679" cy="15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884" y="2017713"/>
            <a:ext cx="10390716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Series</a:t>
            </a:r>
            <a:r>
              <a:rPr lang="en-US" altLang="en-US" sz="2800" dirty="0"/>
              <a:t> arithmetic: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       #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does not work on pandas!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0    1.732051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1    2.236068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2    1.414214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3    2.000000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EF3EE-5569-4120-B574-37C04E92AD1D}"/>
              </a:ext>
            </a:extLst>
          </p:cNvPr>
          <p:cNvSpPr txBox="1"/>
          <p:nvPr/>
        </p:nvSpPr>
        <p:spPr>
          <a:xfrm>
            <a:off x="5334000" y="5600048"/>
            <a:ext cx="643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b="1" dirty="0">
                <a:solidFill>
                  <a:schemeClr val="accent6">
                    <a:lumMod val="75000"/>
                  </a:schemeClr>
                </a:solidFill>
              </a:rPr>
              <a:t>Advanced: If you were to use </a:t>
            </a:r>
            <a:r>
              <a:rPr lang="en-AU" altLang="en-US" b="1" dirty="0" err="1">
                <a:solidFill>
                  <a:schemeClr val="accent6">
                    <a:lumMod val="75000"/>
                  </a:schemeClr>
                </a:solidFill>
              </a:rPr>
              <a:t>math.sqrt</a:t>
            </a:r>
            <a:r>
              <a:rPr lang="en-AU" altLang="en-US" b="1" dirty="0">
                <a:solidFill>
                  <a:schemeClr val="accent6">
                    <a:lumMod val="75000"/>
                  </a:schemeClr>
                </a:solidFill>
              </a:rPr>
              <a:t>() in a for loop on floats, it’ll be faster than </a:t>
            </a:r>
            <a:r>
              <a:rPr lang="en-AU" altLang="en-US" b="1" dirty="0" err="1">
                <a:solidFill>
                  <a:schemeClr val="accent6">
                    <a:lumMod val="75000"/>
                  </a:schemeClr>
                </a:solidFill>
              </a:rPr>
              <a:t>np.sqrt</a:t>
            </a:r>
            <a:r>
              <a:rPr lang="en-AU" altLang="en-US" b="1" dirty="0">
                <a:solidFill>
                  <a:schemeClr val="accent6">
                    <a:lumMod val="75000"/>
                  </a:schemeClr>
                </a:solidFill>
              </a:rPr>
              <a:t>(). Why?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6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Series</a:t>
            </a:r>
            <a:r>
              <a:rPr lang="en-US" altLang="en-US" sz="2800" dirty="0"/>
              <a:t> slicing: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s1[:2]             # to but not including s1[2]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s3[1:]             # from second to last element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s3['AAPL':'CSCO']  # 'AAPL' to </a:t>
            </a:r>
            <a:r>
              <a:rPr lang="en-US" alt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including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'CSCO'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C83FA-6D7D-421C-8B3B-A75645176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750" y="2000805"/>
            <a:ext cx="1748639" cy="161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55E88-03A3-415A-A58E-69DCB950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750" y="3804152"/>
            <a:ext cx="2260587" cy="1520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6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7713"/>
            <a:ext cx="91074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If indexes differ between two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, arithmetic will yield </a:t>
            </a:r>
            <a:r>
              <a:rPr lang="en-US" altLang="en-US" sz="2800" b="1" dirty="0" err="1"/>
              <a:t>NaN</a:t>
            </a:r>
            <a:r>
              <a:rPr lang="en-US" altLang="en-US" sz="2800" dirty="0"/>
              <a:t> (not a number)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 err="1"/>
              <a:t>NaN</a:t>
            </a:r>
            <a:r>
              <a:rPr lang="en-US" altLang="en-US" sz="2400" dirty="0"/>
              <a:t> can mean </a:t>
            </a:r>
            <a:r>
              <a:rPr lang="en-US" altLang="en-US" sz="2400" i="1" dirty="0"/>
              <a:t>missing value</a:t>
            </a:r>
            <a:r>
              <a:rPr lang="en-US" altLang="en-US" sz="2400" dirty="0"/>
              <a:t>, or </a:t>
            </a:r>
            <a:r>
              <a:rPr lang="en-US" altLang="en-US" sz="2400" i="1" dirty="0"/>
              <a:t>NA</a:t>
            </a:r>
            <a:r>
              <a:rPr lang="en-US" altLang="en-US" sz="2400" dirty="0"/>
              <a:t> (not applicable)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s6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([3,7,1],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index=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pd.RangeIndex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(2,5))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599"/>
            <a:ext cx="10021888" cy="3998913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 = s1 +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s1 but NOT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s1 but NOT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5.0         # index exists in s1 and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11.0         # index exists in s1 and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s6 but NOT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8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Notice that indexes are matched first and then the addition takes place.</a:t>
            </a:r>
            <a:endParaRPr lang="en-US" altLang="en-US" sz="2000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83E44-2916-4CE0-B558-AF3C6F21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513943"/>
            <a:ext cx="1646628" cy="1524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7E88D-19BB-4EF2-B74A-E009238A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962" y="2971800"/>
            <a:ext cx="1646628" cy="132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9183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pd.isnull</a:t>
            </a:r>
            <a:r>
              <a:rPr lang="en-US" altLang="en-US" sz="2800" b="1" dirty="0"/>
              <a:t>(</a:t>
            </a:r>
            <a:r>
              <a:rPr lang="en-US" altLang="en-US" sz="2800" i="1" dirty="0"/>
              <a:t>Series</a:t>
            </a:r>
            <a:r>
              <a:rPr lang="en-US" altLang="en-US" sz="2800" b="1" dirty="0"/>
              <a:t>)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pd.notnull</a:t>
            </a:r>
            <a:r>
              <a:rPr lang="en-US" altLang="en-US" sz="2800" b="1" dirty="0"/>
              <a:t>(</a:t>
            </a:r>
            <a:r>
              <a:rPr lang="en-US" altLang="en-US" sz="2800" i="1" dirty="0"/>
              <a:t>Series</a:t>
            </a:r>
            <a:r>
              <a:rPr lang="en-US" altLang="en-US" sz="2800" b="1" dirty="0"/>
              <a:t>)</a:t>
            </a:r>
            <a:r>
              <a:rPr lang="en-US" altLang="en-US" sz="2800" dirty="0"/>
              <a:t> yield Boolean indexes of 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and non-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items, respectively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Really good for </a:t>
            </a:r>
            <a:r>
              <a:rPr lang="en-US" altLang="en-US" sz="2800" dirty="0" err="1"/>
              <a:t>analysing</a:t>
            </a:r>
            <a:r>
              <a:rPr lang="en-US" altLang="en-US" sz="2800" dirty="0"/>
              <a:t> unclean data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pd.isnull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       # or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pd.isna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427DD-A967-4A1E-BB0D-9B164A14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886200"/>
            <a:ext cx="1981200" cy="1884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71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7713"/>
            <a:ext cx="9107488" cy="41148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Boolean indexing revisited (from last lecture)!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pd.notnull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(s1p6)]  # or s1p6[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pd.notna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3    11.0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7853-F156-49A6-BC98-F10FA889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533" y="2819400"/>
            <a:ext cx="1762516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40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 err="1"/>
              <a:t>DataFrame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2017713"/>
            <a:ext cx="9183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</a:t>
            </a:r>
            <a:r>
              <a:rPr lang="en-US" altLang="en-US" sz="2800" b="1" dirty="0" err="1"/>
              <a:t>DataFrame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"like" a spreadsheet, with named columns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rows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Idea borrowed from R </a:t>
            </a:r>
            <a:r>
              <a:rPr lang="en-US" altLang="en-US" sz="2400" dirty="0" err="1"/>
              <a:t>data.frame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Easy to build from a </a:t>
            </a:r>
            <a:r>
              <a:rPr lang="en-US" altLang="en-US" sz="2400" b="1" dirty="0" err="1"/>
              <a:t>dict</a:t>
            </a:r>
            <a:r>
              <a:rPr lang="en-US" altLang="en-US" sz="2400" dirty="0"/>
              <a:t>, with column names as keys and equal-length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s as values in rows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d2 = {'Ticker': ['A','B','X','G'],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[True, False, False, False],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'Return_%': [11.1, -4.4, 12, 23.4]}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D4457-9EB0-4A2E-AD77-9F46922EDA00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 err="1"/>
              <a:t>DataFrame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599"/>
            <a:ext cx="10568517" cy="399891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Return_%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type(f1)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pandas.core.frame.DataFrame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6A27D-C852-445A-B25E-BE92CC774BB6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Column Access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399"/>
            <a:ext cx="9412288" cy="407511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One way to retrieve a </a:t>
            </a:r>
            <a:r>
              <a:rPr lang="en-US" altLang="en-US" sz="2800" i="1" dirty="0"/>
              <a:t>column</a:t>
            </a:r>
            <a:r>
              <a:rPr lang="en-US" altLang="en-US" sz="2800" dirty="0"/>
              <a:t>, as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eaLnBrk="1" hangingPunct="1">
              <a:spcBef>
                <a:spcPts val="0"/>
              </a:spcBef>
            </a:pPr>
            <a:r>
              <a:rPr lang="en-AU" sz="2800" dirty="0"/>
              <a:t>Columns in a </a:t>
            </a:r>
            <a:r>
              <a:rPr lang="en-AU" sz="2800" dirty="0" err="1"/>
              <a:t>dataframe</a:t>
            </a:r>
            <a:r>
              <a:rPr lang="en-AU" sz="2800" dirty="0"/>
              <a:t> are Series:</a:t>
            </a:r>
          </a:p>
          <a:p>
            <a:pPr eaLnBrk="1" hangingPunct="1">
              <a:spcBef>
                <a:spcPts val="0"/>
              </a:spcBef>
            </a:pPr>
            <a:endParaRPr lang="en-AU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type(f1['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pandas.core.series.Series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A76C-4186-477A-AC95-66372B30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ADC6-5E3F-4FF1-8F7C-135C48BE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7713"/>
            <a:ext cx="11025717" cy="4114800"/>
          </a:xfrm>
        </p:spPr>
        <p:txBody>
          <a:bodyPr/>
          <a:lstStyle/>
          <a:p>
            <a:r>
              <a:rPr lang="en-AU" sz="2800" dirty="0"/>
              <a:t>Pandas is a library written for the Python programming language for </a:t>
            </a:r>
            <a:r>
              <a:rPr lang="en-AU" sz="2800" i="1" dirty="0"/>
              <a:t>data manipulation and analysis</a:t>
            </a:r>
            <a:r>
              <a:rPr lang="en-AU" sz="2800" dirty="0"/>
              <a:t>.</a:t>
            </a:r>
          </a:p>
          <a:p>
            <a:r>
              <a:rPr lang="en-AU" sz="2800" dirty="0"/>
              <a:t>In particular, it offers data structures and operations for manipulating </a:t>
            </a:r>
            <a:r>
              <a:rPr lang="en-AU" sz="2800" b="1" dirty="0"/>
              <a:t>numerical tables </a:t>
            </a:r>
            <a:r>
              <a:rPr lang="en-AU" sz="2800" dirty="0"/>
              <a:t>and </a:t>
            </a:r>
            <a:r>
              <a:rPr lang="en-AU" sz="2800" b="1" dirty="0"/>
              <a:t>time series</a:t>
            </a:r>
            <a:r>
              <a:rPr lang="en-AU" sz="2800" dirty="0"/>
              <a:t>.</a:t>
            </a:r>
          </a:p>
          <a:p>
            <a:endParaRPr lang="en-AU" sz="1800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A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BC5E-28A2-43F1-842C-F5256395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F09BE-0733-4E9E-B08E-2F2245AE7270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7059-373A-479C-866C-52EA610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51B7-C9B8-4807-B5D6-2187E4A8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AF4D-247F-4463-980E-301BE49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a </a:t>
            </a:r>
            <a:r>
              <a:rPr lang="en-AU" b="1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6FCA-00A8-4934-9AB9-87B824A9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17712"/>
            <a:ext cx="9488488" cy="422592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Notice the </a:t>
            </a:r>
            <a:r>
              <a:rPr lang="en-US" altLang="en-US" sz="2400" i="1" dirty="0"/>
              <a:t>name </a:t>
            </a:r>
            <a:r>
              <a:rPr lang="en-US" altLang="en-US" sz="2400" dirty="0"/>
              <a:t>attribute in the previous slide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To (re)name a </a:t>
            </a:r>
            <a:r>
              <a:rPr lang="en-US" altLang="en-US" sz="2000" b="1" dirty="0"/>
              <a:t>Series</a:t>
            </a:r>
            <a:r>
              <a:rPr lang="en-US" altLang="en-US" sz="2000" dirty="0"/>
              <a:t>: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s1.name = 'I am s1'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renaming a previous series</a:t>
            </a:r>
          </a:p>
          <a:p>
            <a:r>
              <a:rPr lang="en-AU" sz="2400" dirty="0"/>
              <a:t>The name of a series will become the column name in a </a:t>
            </a:r>
            <a:r>
              <a:rPr lang="en-AU" sz="2400" dirty="0" err="1"/>
              <a:t>dataframe</a:t>
            </a: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	</a:t>
            </a:r>
            <a:r>
              <a:rPr lang="en-A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s1 to a data frame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 am s1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0        3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1        5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2        2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3        4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34BE-EA7A-4764-A9CA-157D730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B9A21-7615-4B5E-BF95-CD1D0838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37" y="2155474"/>
            <a:ext cx="1646628" cy="1524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D0A91-8AB8-4122-B85B-6058FE326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04" y="4572000"/>
            <a:ext cx="3182295" cy="1524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D0B4B-A709-4264-B759-74C155BBDDC1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10350051" y="3680131"/>
            <a:ext cx="1" cy="891869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3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Column Access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110490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Another way to retrieve a </a:t>
            </a:r>
            <a:r>
              <a:rPr lang="en-US" altLang="en-US" sz="2800" i="1" dirty="0"/>
              <a:t>column</a:t>
            </a:r>
            <a:r>
              <a:rPr lang="en-US" altLang="en-US" sz="2800" dirty="0"/>
              <a:t> is by its </a:t>
            </a:r>
            <a:r>
              <a:rPr lang="en-US" altLang="en-US" sz="2800" b="1" dirty="0"/>
              <a:t>column name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.CEO_buy 	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access col name not the name of the series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eaLnBrk="1" hangingPunct="1">
              <a:spcBef>
                <a:spcPts val="0"/>
              </a:spcBef>
            </a:pPr>
            <a:endParaRPr lang="en-US" altLang="en-US" sz="2000" dirty="0"/>
          </a:p>
          <a:p>
            <a:pPr eaLnBrk="1" hangingPunct="1">
              <a:spcBef>
                <a:spcPts val="0"/>
              </a:spcBef>
            </a:pPr>
            <a:r>
              <a:rPr lang="en-US" altLang="en-US" sz="2000" dirty="0"/>
              <a:t>Will not work if column name contains space character(s) or operator symbols (like </a:t>
            </a:r>
            <a:r>
              <a:rPr lang="en-US" altLang="en-US" sz="2000" b="1" dirty="0"/>
              <a:t>/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%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000" dirty="0"/>
              <a:t>A series’ name has no effect on how you access the column in a df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600" dirty="0"/>
              <a:t>i.e. once inside a df, a series name has no effect, only the column name matters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599"/>
            <a:ext cx="9488488" cy="399891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One way to retrieve a </a:t>
            </a:r>
            <a:r>
              <a:rPr lang="en-US" altLang="en-US" sz="2800" i="1" dirty="0"/>
              <a:t>row</a:t>
            </a:r>
            <a:r>
              <a:rPr lang="en-US" altLang="en-US" sz="2800" dirty="0"/>
              <a:t>, as a Series: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	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retrieve row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Ticker          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Return_%      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2,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rows in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 also series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pandas.core.series.Series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1946E-6D87-4C89-8621-56024BB5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743200"/>
            <a:ext cx="3873684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261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Cell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10390716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Three ways to retrieve a </a:t>
            </a:r>
            <a:r>
              <a:rPr lang="en-US" altLang="en-US" sz="2800" i="1" dirty="0"/>
              <a:t>cell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'][2]       # column and row (opposite to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  # row and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  # row and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The first way above of accessing a cell is not recommended as it’s not as efficient as the other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7BD85-D3C2-4E97-9954-32896051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685800"/>
            <a:ext cx="3390901" cy="146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1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10021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add a column to a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much as </a:t>
            </a:r>
            <a:br>
              <a:rPr lang="en-US" altLang="en-US" sz="2800" dirty="0"/>
            </a:br>
            <a:r>
              <a:rPr lang="en-US" altLang="en-US" sz="2800" dirty="0"/>
              <a:t>you would add a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/</a:t>
            </a:r>
            <a:r>
              <a:rPr lang="en-US" altLang="en-US" sz="2800" i="1" dirty="0"/>
              <a:t>value</a:t>
            </a:r>
            <a:r>
              <a:rPr lang="en-US" altLang="en-US" sz="2800" dirty="0"/>
              <a:t> pair to 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f1['P/E'] = 20.5    #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 (all values in column get this)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AU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 P/E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20.5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20.5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20.5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20.5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22E2-1ADA-43F9-8F34-871AA6E0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918" y="1787526"/>
            <a:ext cx="3390901" cy="146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D18C5A6-05AB-4AAB-92BE-6396F79F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2020,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43915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Column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102108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If you want to give specific values to each row in a new column: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[1.7, 0.9, 2.2, 1.1]   #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(list, set, etc.)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 P/E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20.5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20.5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20.5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20.5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# can also do, for e.g.: </a:t>
            </a:r>
            <a:r>
              <a:rPr lang="en-AU" altLang="en-US" sz="18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f1['</a:t>
            </a:r>
            <a:r>
              <a:rPr lang="en-AU" altLang="en-US" sz="1800" b="1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PEG_ratio</a:t>
            </a:r>
            <a:r>
              <a:rPr lang="en-AU" altLang="en-US" sz="18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'] = {1.7, 0.9, 2.2, 1.1}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AU" altLang="en-US" sz="18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# (but order may be different!)</a:t>
            </a:r>
            <a:endParaRPr lang="en-US" altLang="en-US" sz="18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0FD7211-F97D-4DAB-B8FC-A3D9E1E7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2020,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65248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Delete a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83454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f1['P/E']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      1.1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2020,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83454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Add a row to a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using </a:t>
            </a:r>
            <a:r>
              <a:rPr lang="en-US" altLang="en-US" sz="2800" b="1" dirty="0" err="1"/>
              <a:t>loc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[ 'Z', True, 8.2, 1.3 ]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Z     True       8.2        1.3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DE141A6-3EFE-439E-AA8C-28683044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2020,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3157378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Row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7791"/>
            <a:ext cx="10021888" cy="471020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If the data types of the new row don't match the existing column types, </a:t>
            </a:r>
            <a:r>
              <a:rPr lang="en-US" altLang="en-US" sz="2800" i="1" dirty="0">
                <a:solidFill>
                  <a:srgbClr val="FF0000"/>
                </a:solidFill>
              </a:rPr>
              <a:t>the column types will be </a:t>
            </a:r>
            <a:r>
              <a:rPr lang="en-US" altLang="en-US" sz="2800" i="1" dirty="0" err="1">
                <a:solidFill>
                  <a:srgbClr val="FF0000"/>
                </a:solidFill>
              </a:rPr>
              <a:t>upcast</a:t>
            </a:r>
            <a:r>
              <a:rPr lang="en-US" altLang="en-US" sz="2800" i="1" dirty="0">
                <a:solidFill>
                  <a:srgbClr val="FF0000"/>
                </a:solidFill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 = f1.copy()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f1c.loc[.5] = 12 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upcast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and columns as required!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Ticker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      A        1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      B        0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      X        0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      G        0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      Z        1       8.2        1.3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0.5     12       12      12.0       12.0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notice that the rows are out of order, too. You need to sort them after adding a new row.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EBFD1-97C5-4870-922C-2D65607C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657600"/>
            <a:ext cx="5105400" cy="185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6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Delete a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102504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Deleting the problem row will not "de-</a:t>
            </a:r>
            <a:r>
              <a:rPr lang="en-US" altLang="en-US" sz="2800" dirty="0" err="1"/>
              <a:t>upcast</a:t>
            </a:r>
            <a:r>
              <a:rPr lang="en-US" altLang="en-US" sz="2800" dirty="0"/>
              <a:t>"--</a:t>
            </a:r>
            <a:r>
              <a:rPr lang="en-US" altLang="en-US" sz="2800" i="1" dirty="0">
                <a:solidFill>
                  <a:srgbClr val="FF0000"/>
                </a:solidFill>
              </a:rPr>
              <a:t>beware!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f1c.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(0.5)    # specify index to drop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Ticker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      A        1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      B        0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      X        0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3.0      G        0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4.0      Z        1       8.2        1.3</a:t>
            </a:r>
            <a:endParaRPr lang="en-US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BC385-390A-4D50-A2F3-20EA75D5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43" y="2667000"/>
            <a:ext cx="5105400" cy="185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67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96012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is a one-dimensional sequence of </a:t>
            </a:r>
            <a:r>
              <a:rPr lang="en-US" altLang="en-US" sz="2800" i="1" dirty="0"/>
              <a:t>values</a:t>
            </a:r>
            <a:r>
              <a:rPr lang="en-US" altLang="en-US" sz="2800" dirty="0"/>
              <a:t>, together with a same-length sequence of </a:t>
            </a:r>
            <a:r>
              <a:rPr lang="en-US" altLang="en-US" sz="2800" i="1" dirty="0"/>
              <a:t>labels</a:t>
            </a:r>
            <a:r>
              <a:rPr lang="en-US" altLang="en-US" sz="2800" dirty="0"/>
              <a:t>: the </a:t>
            </a:r>
            <a:r>
              <a:rPr lang="en-US" altLang="en-US" sz="2800" i="1" dirty="0"/>
              <a:t>index</a:t>
            </a:r>
            <a:r>
              <a:rPr lang="en-US" altLang="en-US" sz="2800" dirty="0"/>
              <a:t> of the </a:t>
            </a:r>
            <a:r>
              <a:rPr lang="en-US" altLang="en-US" sz="2800" b="1" dirty="0"/>
              <a:t>Series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By default, the index values are 0 through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3, 5, 2, 4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1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10021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Slicing and indexing works for </a:t>
            </a:r>
            <a:r>
              <a:rPr lang="en-US" altLang="en-US" sz="2800" b="1" dirty="0" err="1"/>
              <a:t>DataFrame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much as for </a:t>
            </a:r>
            <a:r>
              <a:rPr lang="en-US" altLang="en-US" sz="2800" b="1" dirty="0"/>
              <a:t>Series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a12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array([ 0,  1,  2,  3,  4,  5,  6,  7,  8,  9, 10, 11])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a12.reshape(4, 3)    # 4 rows, 3 columns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 1,  2],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[ 3,  4,  5],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[ 6,  7,  8],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[ 9, 10, 11]])</a:t>
            </a:r>
          </a:p>
          <a:p>
            <a:pPr eaLnBrk="1" hangingPunct="1">
              <a:spcBef>
                <a:spcPts val="0"/>
              </a:spcBef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7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10058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(a12.reshape(4, 3),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index = ['r0', 'r1', 'r2', 'r3'],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columns = ['c0', 'c1', 'c2'])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3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6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 9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f2['c0']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  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c0, dtype: int32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ts val="0"/>
              </a:spcBef>
            </a:pPr>
            <a:endParaRPr lang="en-US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5D5841-E5F3-4EAF-9851-C18703DEAEBF}"/>
              </a:ext>
            </a:extLst>
          </p:cNvPr>
          <p:cNvSpPr/>
          <p:nvPr/>
        </p:nvSpPr>
        <p:spPr bwMode="auto">
          <a:xfrm>
            <a:off x="8229600" y="2017713"/>
            <a:ext cx="3276600" cy="1030287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We specify index values here </a:t>
            </a:r>
            <a:b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manually (unlike what we do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on slide 17)</a:t>
            </a:r>
          </a:p>
        </p:txBody>
      </p:sp>
    </p:spTree>
    <p:extLst>
      <p:ext uri="{BB962C8B-B14F-4D97-AF65-F5344CB8AC3E}">
        <p14:creationId xmlns:p14="http://schemas.microsoft.com/office/powerpoint/2010/main" val="250158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599"/>
            <a:ext cx="9945688" cy="399891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f2.loc['r1']         # row as a Series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r1, dtype: int32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f2 % 3 == 0      # boolean statement – True or False?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c0     c1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5E808-447A-49B0-958E-98FA5C23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581400"/>
            <a:ext cx="2057400" cy="165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64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7713"/>
            <a:ext cx="91074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f2 % 3 == 0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		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Boolean indexing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pt-BR" altLang="en-U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Works in exactly the same way as Numpy arrays (ndarray) from last week’s lecture</a:t>
            </a:r>
            <a:endParaRPr lang="en-US" altLang="en-US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6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97170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f2.loc['r0':'r2']  # up to </a:t>
            </a:r>
            <a:r>
              <a:rPr lang="pt-BR" alt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including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'r2'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f2[0:2]    # as a convenience, for a row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03CFB-DCE8-43DA-A54B-EAC0C3B0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052798"/>
            <a:ext cx="1981200" cy="160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05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B4A-E549-4007-ABC6-59C1370A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3A-D43B-41FF-AB28-5C9EBA09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r>
              <a:rPr lang="en-AU" sz="2400" dirty="0"/>
              <a:t>Now that we have row index names we cannot use loc with row numbers (see slide 22), e.g.: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f1.loc[2] 	</a:t>
            </a:r>
            <a:r>
              <a:rPr lang="en-A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problem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f2.loc[2] 	</a:t>
            </a:r>
            <a:r>
              <a:rPr lang="en-A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cannot do this any more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do label indexing on &lt;class '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pandas.core.indexes.base.Index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</a:p>
          <a:p>
            <a:pPr marL="0" indent="0"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400" dirty="0">
                <a:latin typeface="+mj-lt"/>
                <a:cs typeface="Courier New" panose="02070309020205020404" pitchFamily="49" charset="0"/>
              </a:rPr>
              <a:t>If you would like to index your rows in f2 with a number, you need to use </a:t>
            </a:r>
            <a:r>
              <a:rPr lang="en-AU" sz="2400" b="1" dirty="0" err="1">
                <a:latin typeface="+mj-lt"/>
                <a:cs typeface="Courier New" panose="02070309020205020404" pitchFamily="49" charset="0"/>
              </a:rPr>
              <a:t>iloc</a:t>
            </a:r>
            <a:endParaRPr lang="en-AU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303D-5B14-4646-B274-B0AE9FB9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F09BE-0733-4E9E-B08E-2F2245AE7270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DD4C-8FD7-47B6-94A8-061B8059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4EB43-E5A2-47DC-AA65-F9191E02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2666161"/>
            <a:ext cx="1883934" cy="15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B4A4C2-3075-4D59-951D-ECE9BEFF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25" y="337597"/>
            <a:ext cx="3583776" cy="1301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20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10390716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loc</a:t>
            </a:r>
            <a:r>
              <a:rPr lang="en-US" altLang="en-US" sz="2400" dirty="0"/>
              <a:t> gets rows and columns using </a:t>
            </a:r>
            <a:r>
              <a:rPr lang="en-US" altLang="en-US" sz="2400" i="1" dirty="0">
                <a:solidFill>
                  <a:srgbClr val="FF0000"/>
                </a:solidFill>
              </a:rPr>
              <a:t>labels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 err="1">
                <a:solidFill>
                  <a:srgbClr val="00B050"/>
                </a:solidFill>
              </a:rPr>
              <a:t>iloc</a:t>
            </a:r>
            <a:r>
              <a:rPr lang="en-US" altLang="en-US" sz="2400" dirty="0"/>
              <a:t> uses row index and column </a:t>
            </a:r>
            <a:r>
              <a:rPr lang="en-US" altLang="en-US" sz="2400" i="1" dirty="0">
                <a:solidFill>
                  <a:srgbClr val="00B050"/>
                </a:solidFill>
              </a:rPr>
              <a:t>integers</a:t>
            </a:r>
          </a:p>
          <a:p>
            <a:pPr lvl="1" eaLnBrk="1" hangingPunct="1">
              <a:spcBef>
                <a:spcPts val="0"/>
              </a:spcBef>
            </a:pPr>
            <a:r>
              <a:rPr lang="en-AU" altLang="en-US" sz="1800" dirty="0"/>
              <a:t>i.e. it only takes integers</a:t>
            </a:r>
            <a:endParaRPr lang="en-US" altLang="en-US" sz="20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['r1']          # all columns of row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['r0':'r1']     # all columns of 'r0' through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  </a:t>
            </a:r>
            <a:r>
              <a:rPr lang="en-US" altLang="en-US" sz="1800" b="1" i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including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[['r3', 'r1']]  # all cols of 'r3' and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4256FE-FE19-44E9-BE65-92B64CBBE033}"/>
              </a:ext>
            </a:extLst>
          </p:cNvPr>
          <p:cNvSpPr/>
          <p:nvPr/>
        </p:nvSpPr>
        <p:spPr bwMode="auto">
          <a:xfrm>
            <a:off x="6858000" y="5257800"/>
            <a:ext cx="3505200" cy="7620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(List indexing. Similar to </a:t>
            </a:r>
            <a:r>
              <a:rPr kumimoji="0" lang="en-A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numpy</a:t>
            </a:r>
            <a:r>
              <a:rPr kumimoji="0" lang="en-A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arrays from last lecture.)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A87D9-D322-4087-816A-A758DAFC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017713"/>
            <a:ext cx="1883934" cy="15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367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94884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       # all columns of row sub-2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c0  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 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r2,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int32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       # all columns of row sub-1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  through but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  row sub-3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[[3, 2]]    # all cols of rows sub-3, sub-2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DDCDA-C835-420B-906B-18505142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017713"/>
            <a:ext cx="1883934" cy="15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008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9793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f2.loc['r1', 'c2']    # row 'r1' col 'c2'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f2.loc['r0':'r2', ['c2', 'c0']]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c2  c0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8  12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f2.iloc[[0, 3], [2, 0]] 	# tricky! (similar to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numpy’s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c2  c0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11  18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5AE05-5BAD-45F5-B98D-C3BC7BB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017713"/>
            <a:ext cx="1883934" cy="15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811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We have seen that arithmetic combining </a:t>
            </a:r>
            <a:r>
              <a:rPr lang="en-US" altLang="en-US" sz="2800" b="1" dirty="0" err="1"/>
              <a:t>DataFrame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with unlike columns/rows introduces </a:t>
            </a:r>
            <a:r>
              <a:rPr lang="en-US" altLang="en-US" sz="2800" i="1" dirty="0"/>
              <a:t>missing values (e.g. </a:t>
            </a:r>
            <a:r>
              <a:rPr lang="en-US" altLang="en-US" sz="2800" i="1" dirty="0" err="1">
                <a:solidFill>
                  <a:srgbClr val="FF0000"/>
                </a:solidFill>
              </a:rPr>
              <a:t>NaN</a:t>
            </a:r>
            <a:r>
              <a:rPr lang="en-US" altLang="en-US" sz="2800" i="1" dirty="0" err="1"/>
              <a:t>s</a:t>
            </a:r>
            <a:r>
              <a:rPr lang="en-US" altLang="en-US" sz="2800" i="1" dirty="0"/>
              <a:t>)</a:t>
            </a:r>
            <a:endParaRPr lang="en-US" altLang="en-US" sz="2800" b="1" i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</p:spPr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s1.values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array([3, 5, 2, 4],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=int64)    #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RangeIndex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stop=4, step=1) # like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Index does not have to be </a:t>
            </a:r>
            <a:r>
              <a:rPr lang="en-US" altLang="en-US" sz="2800" b="1" dirty="0" err="1"/>
              <a:t>int</a:t>
            </a:r>
            <a:r>
              <a:rPr lang="en-US" altLang="en-US" sz="2800" dirty="0"/>
              <a:t>!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([4, 2, 1, 5],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index=['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a','x','C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','?'])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1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9793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 = f2.copy()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f3['c3'] = [1, 3, 5, 7]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 = f3.drop('r1')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a row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c0  c1  c2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   1   2 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12   7   8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18  10  11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 + f3 		# columns and rows get matched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c0    c1    c2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0.0   2.0   4.0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24.0  14.0  16.0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36.0  20.0  22.0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B3D56-65BD-4434-9494-74445FC4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971800"/>
            <a:ext cx="1828800" cy="147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280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9640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DataFrame</a:t>
            </a:r>
            <a:r>
              <a:rPr lang="en-US" altLang="en-US" sz="2800" dirty="0"/>
              <a:t>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arithmetic functions allow you to specify a </a:t>
            </a:r>
            <a:r>
              <a:rPr lang="en-US" altLang="en-US" sz="2800" b="1" dirty="0" err="1"/>
              <a:t>fill_value</a:t>
            </a:r>
            <a:r>
              <a:rPr lang="en-US" altLang="en-US" sz="2800" dirty="0"/>
              <a:t> argument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The fill value is used in place of a missing value in one </a:t>
            </a:r>
            <a:r>
              <a:rPr lang="en-US" altLang="en-US" sz="2400" b="1" dirty="0" err="1"/>
              <a:t>DateFrame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or</a:t>
            </a:r>
            <a:r>
              <a:rPr lang="en-US" altLang="en-US" sz="2400" dirty="0"/>
              <a:t> the other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i="1" dirty="0">
                <a:solidFill>
                  <a:srgbClr val="FF0000"/>
                </a:solidFill>
              </a:rPr>
              <a:t>But not if the value is missing in both </a:t>
            </a:r>
            <a:r>
              <a:rPr lang="en-US" altLang="en-US" sz="2000" i="1" dirty="0" err="1">
                <a:solidFill>
                  <a:srgbClr val="FF0000"/>
                </a:solidFill>
              </a:rPr>
              <a:t>DataFrames</a:t>
            </a:r>
            <a:r>
              <a:rPr lang="en-US" altLang="en-US" sz="2000" i="1" dirty="0">
                <a:solidFill>
                  <a:srgbClr val="FF0000"/>
                </a:solidFill>
              </a:rPr>
              <a:t>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(f3,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add() instead of f2 +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c0    c1    c2 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0.0   2.0   4.0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24.0  14.0  16.0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36.0  20.0  22.0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[r1, c3] is missing in both f2 &amp; f3 – hence the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93360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To sort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rows, use </a:t>
            </a:r>
            <a:r>
              <a:rPr lang="en-US" altLang="en-US" sz="2800" b="1" dirty="0" err="1"/>
              <a:t>sort_index</a:t>
            </a:r>
            <a:r>
              <a:rPr lang="en-US" altLang="en-US" sz="2800" b="1" dirty="0"/>
              <a:t>()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For columns, </a:t>
            </a:r>
            <a:r>
              <a:rPr lang="en-US" altLang="en-US" sz="2400" b="1" dirty="0" err="1"/>
              <a:t>sort_index</a:t>
            </a:r>
            <a:r>
              <a:rPr lang="en-US" altLang="en-US" sz="2400" b="1" dirty="0"/>
              <a:t>(axis=1)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(f2),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index=['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a','d','b','c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columns=['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z','x','y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         # same data as f2, renamed rows, cols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  x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18  10  11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5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97170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f4.sort_index()         # sort rows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  x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6   4   5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# sort cols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y   z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1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7   8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10  11  18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EC2F5-79C7-42BC-9462-ECB95080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2133600"/>
            <a:ext cx="1752600" cy="147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896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99456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ascending=False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sort_index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  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rows descending, cols ascending</a:t>
            </a:r>
            <a:endParaRPr lang="pl-PL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4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10  11  18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7   8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1   2   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  <a:p>
            <a:pPr eaLnBrk="1" hangingPunct="1">
              <a:spcBef>
                <a:spcPts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f4.sort_index(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ascending=False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gets executed first and then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sort_index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600" b="1" dirty="0"/>
              <a:t>i.e. (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f4.sort_index(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ascending=False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744AC-B61E-44E1-A976-10FB5F1B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33600"/>
            <a:ext cx="1752600" cy="147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28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108966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DataFrame</a:t>
            </a:r>
            <a:r>
              <a:rPr lang="en-US" altLang="en-US" sz="2800" dirty="0"/>
              <a:t> provides "the usual suspects" for summary statistics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 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 we get the same random values each time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3).round(3)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array([[ 1.624, -0.612, -0.528],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[-1.073,  0.865, -2.302],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[ 1.745, -0.761,  0.319]])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(a5,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index = ['r0', 'r1', 'r2'],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columns = ['c0', 'c1', 'c2'])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7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17713"/>
            <a:ext cx="9031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r1 -1.073  0.865 -2.302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1.745 -0.761  0.319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f5.sum()    # Series of column sums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c0    2.296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  -0.508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  -2.511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dtype: float64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for sum of rows: f5.sum(axis=1)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7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209799"/>
            <a:ext cx="9031288" cy="392271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f5.mean()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0.765333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-0.169333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-0.837000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f5.var() 	</a:t>
            </a:r>
            <a:r>
              <a:rPr lang="pt-BR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AU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unbiased variance</a:t>
            </a:r>
            <a:endParaRPr lang="pt-BR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2.538262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0.807934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 1.789021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5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f5.describe()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c0        c1   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 3.000000  3.000000  3.000000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  0.765333 -0.169333 -0.837000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1.593192  0.898852  1.337543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  -1.073000 -0.761000 -2.302000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   0.275500 -0.686500 -1.415000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    1.624000 -0.612000 -0.528000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75%    1.684500  0.126500 -0.104500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   1.745000  0.865000  0.319000</a:t>
            </a:r>
            <a:endParaRPr lang="pt-BR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9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17713"/>
            <a:ext cx="8421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Others include:</a:t>
            </a:r>
            <a:endParaRPr lang="en-US" altLang="en-US" sz="1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idxmin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idxmax</a:t>
            </a:r>
            <a:r>
              <a:rPr lang="en-US" altLang="en-US" sz="2000" b="1" dirty="0"/>
              <a:t>()</a:t>
            </a:r>
            <a:r>
              <a:rPr lang="en-US" altLang="en-US" sz="2000" dirty="0"/>
              <a:t>	# row of min, max for each col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median()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prod()			</a:t>
            </a:r>
            <a:r>
              <a:rPr lang="en-US" altLang="en-US" sz="2000" dirty="0"/>
              <a:t># product of row </a:t>
            </a:r>
            <a:r>
              <a:rPr lang="en-US" altLang="en-US" sz="2000" dirty="0" err="1"/>
              <a:t>vals</a:t>
            </a:r>
            <a:r>
              <a:rPr lang="en-US" altLang="en-US" sz="2000" dirty="0"/>
              <a:t> by col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skew()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kurt</a:t>
            </a:r>
            <a:r>
              <a:rPr lang="en-US" altLang="en-US" sz="2000" b="1" dirty="0"/>
              <a:t>()		</a:t>
            </a:r>
            <a:r>
              <a:rPr lang="en-US" altLang="en-US" sz="2000" dirty="0"/>
              <a:t># skew, kurtosis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cumsum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cumprod</a:t>
            </a:r>
            <a:r>
              <a:rPr lang="en-US" altLang="en-US" sz="2000" b="1" dirty="0"/>
              <a:t>()</a:t>
            </a:r>
            <a:r>
              <a:rPr lang="en-US" altLang="en-US" sz="2000" dirty="0"/>
              <a:t> # cumulative sum/product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diff()</a:t>
            </a:r>
            <a:r>
              <a:rPr lang="en-US" altLang="en-US" sz="2000" dirty="0"/>
              <a:t>			# arithmetic difference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pct_change</a:t>
            </a:r>
            <a:r>
              <a:rPr lang="en-US" altLang="en-US" sz="2000" b="1" dirty="0"/>
              <a:t>()</a:t>
            </a:r>
            <a:r>
              <a:rPr lang="en-US" altLang="en-US" sz="2000" dirty="0"/>
              <a:t>		# % change row over row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80301"/>
            <a:ext cx="10949517" cy="4052212"/>
          </a:xfrm>
        </p:spPr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s2.values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2, 1, 5],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=int64)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Index(['a', 'x', 'C', '?'],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='object’)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2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Indexing specific element – like with lists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s1[2]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s2['?']         # named 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s2[3]           # can use integer index!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5478F-F318-4D66-A6D5-F782BB510AB3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B8813-1ACA-4DB0-B97C-05DF5674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357" y="4394503"/>
            <a:ext cx="2000351" cy="1738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AE688-8262-4141-87AC-75BDCAE78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357" y="2133600"/>
            <a:ext cx="2000351" cy="1857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10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and </a:t>
            </a:r>
            <a:r>
              <a:rPr lang="en-US" altLang="en-US" b="1" dirty="0" err="1"/>
              <a:t>dict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101346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It's easy to construct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from a </a:t>
            </a:r>
            <a:r>
              <a:rPr lang="en-US" altLang="en-US" sz="2800" b="1" dirty="0" err="1"/>
              <a:t>dict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Index will be from keys, values from values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Prior to Python 3.6, indexes were </a:t>
            </a:r>
            <a:r>
              <a:rPr lang="en-US" altLang="en-US" sz="2000" i="1" dirty="0"/>
              <a:t>sorted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Since 3.6 indexes are in same order as </a:t>
            </a:r>
            <a:r>
              <a:rPr lang="en-US" altLang="en-US" sz="2000" b="1" dirty="0" err="1"/>
              <a:t>dict</a:t>
            </a:r>
            <a:r>
              <a:rPr lang="en-US" altLang="en-US" sz="2000" dirty="0"/>
              <a:t> key insertion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{'X': 123.2, 'AAPL': 543, 'CSCO': 47.7}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(d1)   #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stock symbol (ticker), price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123.2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Index Check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599"/>
            <a:ext cx="9107488" cy="399891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can use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-style notation to check whether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does or does not have a specific index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'AAPL' in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'GS' in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76906-365C-47C2-AFD0-840C9832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54" y="3657600"/>
            <a:ext cx="2260587" cy="1520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28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017713"/>
            <a:ext cx="8878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Arithmetic, slicing, and indexing work in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as one would expect from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8345488" cy="422592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Scalar arithmetic: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*=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31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45149</TotalTime>
  <Words>4606</Words>
  <Application>Microsoft Office PowerPoint</Application>
  <PresentationFormat>Widescreen</PresentationFormat>
  <Paragraphs>757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Courier New</vt:lpstr>
      <vt:lpstr>Tahoma</vt:lpstr>
      <vt:lpstr>Times New Roman</vt:lpstr>
      <vt:lpstr>Wingdings</vt:lpstr>
      <vt:lpstr>Blends</vt:lpstr>
      <vt:lpstr>Data Focused Python 95888</vt:lpstr>
      <vt:lpstr>Pandas</vt:lpstr>
      <vt:lpstr>Pandas: Series</vt:lpstr>
      <vt:lpstr>Pandas: Series (cont.)</vt:lpstr>
      <vt:lpstr>Pandas: Series (cont.)</vt:lpstr>
      <vt:lpstr>Series and dict</vt:lpstr>
      <vt:lpstr>Series Index Check</vt:lpstr>
      <vt:lpstr>Series Arithmetic, Slicing, and Indexing</vt:lpstr>
      <vt:lpstr>Series Arithmetic, Slicing, and Indexing (cont.)</vt:lpstr>
      <vt:lpstr>Series Arithmetic, Slicing, and Indexing (cont.)</vt:lpstr>
      <vt:lpstr>Series Arithmetic, Slicing, and Indexing (cont.)</vt:lpstr>
      <vt:lpstr>Series Arithmetic, Slicing, and Indexing (cont.)</vt:lpstr>
      <vt:lpstr>Series Arithmetic with Differing Indexes</vt:lpstr>
      <vt:lpstr>Series Arithmetic with Differing Indexes (cont.)</vt:lpstr>
      <vt:lpstr>Series Arithmetic with Differing Indexes (cont.)</vt:lpstr>
      <vt:lpstr>Series Arithmetic with Differing Indexes (cont.)</vt:lpstr>
      <vt:lpstr>Pandas: DataFrame</vt:lpstr>
      <vt:lpstr>Pandas: DataFrame (cont.)</vt:lpstr>
      <vt:lpstr>DataFrame Column Access</vt:lpstr>
      <vt:lpstr>Renaming a Series</vt:lpstr>
      <vt:lpstr>DataFrame Column Access (cont.)</vt:lpstr>
      <vt:lpstr>DataFrame Row</vt:lpstr>
      <vt:lpstr>DataFrame Cell</vt:lpstr>
      <vt:lpstr>DataFrame: Add a Column</vt:lpstr>
      <vt:lpstr>DataFrame: Add a Column (cont.)</vt:lpstr>
      <vt:lpstr>DataFrame: Delete a Column</vt:lpstr>
      <vt:lpstr>DataFrame: Add a Row</vt:lpstr>
      <vt:lpstr>DataFrame: Add a Row (cont.)</vt:lpstr>
      <vt:lpstr>DataFrame: Delete a Row</vt:lpstr>
      <vt:lpstr>DataFrame Slicing and Indexing</vt:lpstr>
      <vt:lpstr>DataFrame Slicing and Indexing (cont.)</vt:lpstr>
      <vt:lpstr>DataFrame Slicing and Indexing (cont.)</vt:lpstr>
      <vt:lpstr>DataFrame Slicing and Indexing (cont.)</vt:lpstr>
      <vt:lpstr>DataFrame Slicing and Indexing (cont.)</vt:lpstr>
      <vt:lpstr>DataFrame loc and iloc</vt:lpstr>
      <vt:lpstr>DataFrame loc and iloc</vt:lpstr>
      <vt:lpstr>DataFrame loc and iloc (cont.)</vt:lpstr>
      <vt:lpstr>DataFrame loc and iloc (cont.)</vt:lpstr>
      <vt:lpstr>Arithmetic with Fill Values</vt:lpstr>
      <vt:lpstr>Arithmetic with Fill Values (cont.)</vt:lpstr>
      <vt:lpstr>Arithmetic with Fill Values (cont.)</vt:lpstr>
      <vt:lpstr>Sorting</vt:lpstr>
      <vt:lpstr>Sorting (cont.)</vt:lpstr>
      <vt:lpstr>Sorting (cont.)</vt:lpstr>
      <vt:lpstr>DataFrame Summary Statistics</vt:lpstr>
      <vt:lpstr>DataFrame Summary Statistics (cont.)</vt:lpstr>
      <vt:lpstr>DataFrame Summary Statistics (cont.)</vt:lpstr>
      <vt:lpstr>DataFrame Summary Statistics (cont.)</vt:lpstr>
      <vt:lpstr>DataFrame Summary Statistics (cont.)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Zbigniew Zdziarski</cp:lastModifiedBy>
  <cp:revision>754</cp:revision>
  <cp:lastPrinted>2018-04-19T15:35:17Z</cp:lastPrinted>
  <dcterms:created xsi:type="dcterms:W3CDTF">2003-08-31T19:53:38Z</dcterms:created>
  <dcterms:modified xsi:type="dcterms:W3CDTF">2020-11-19T04:02:54Z</dcterms:modified>
</cp:coreProperties>
</file>