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8"/>
  </p:notesMasterIdLst>
  <p:sldIdLst>
    <p:sldId id="712" r:id="rId2"/>
    <p:sldId id="575" r:id="rId3"/>
    <p:sldId id="730" r:id="rId4"/>
    <p:sldId id="576" r:id="rId5"/>
    <p:sldId id="577" r:id="rId6"/>
    <p:sldId id="578" r:id="rId7"/>
    <p:sldId id="731" r:id="rId8"/>
    <p:sldId id="579" r:id="rId9"/>
    <p:sldId id="580" r:id="rId10"/>
    <p:sldId id="581" r:id="rId11"/>
    <p:sldId id="582" r:id="rId12"/>
    <p:sldId id="583" r:id="rId13"/>
    <p:sldId id="732" r:id="rId14"/>
    <p:sldId id="660" r:id="rId15"/>
    <p:sldId id="707" r:id="rId16"/>
    <p:sldId id="708" r:id="rId17"/>
    <p:sldId id="661" r:id="rId18"/>
    <p:sldId id="713" r:id="rId19"/>
    <p:sldId id="714" r:id="rId20"/>
    <p:sldId id="715" r:id="rId21"/>
    <p:sldId id="716" r:id="rId22"/>
    <p:sldId id="717" r:id="rId23"/>
    <p:sldId id="733" r:id="rId24"/>
    <p:sldId id="719" r:id="rId25"/>
    <p:sldId id="720" r:id="rId26"/>
    <p:sldId id="718" r:id="rId27"/>
    <p:sldId id="721" r:id="rId28"/>
    <p:sldId id="727" r:id="rId29"/>
    <p:sldId id="722" r:id="rId30"/>
    <p:sldId id="728" r:id="rId31"/>
    <p:sldId id="723" r:id="rId32"/>
    <p:sldId id="729" r:id="rId33"/>
    <p:sldId id="724" r:id="rId34"/>
    <p:sldId id="726" r:id="rId35"/>
    <p:sldId id="725" r:id="rId36"/>
    <p:sldId id="665" r:id="rId37"/>
    <p:sldId id="667" r:id="rId38"/>
    <p:sldId id="666" r:id="rId39"/>
    <p:sldId id="688" r:id="rId40"/>
    <p:sldId id="689" r:id="rId41"/>
    <p:sldId id="690" r:id="rId42"/>
    <p:sldId id="691" r:id="rId43"/>
    <p:sldId id="692" r:id="rId44"/>
    <p:sldId id="693" r:id="rId45"/>
    <p:sldId id="695" r:id="rId46"/>
    <p:sldId id="696" r:id="rId47"/>
    <p:sldId id="697" r:id="rId48"/>
    <p:sldId id="698" r:id="rId49"/>
    <p:sldId id="734" r:id="rId50"/>
    <p:sldId id="700" r:id="rId51"/>
    <p:sldId id="735" r:id="rId52"/>
    <p:sldId id="736" r:id="rId53"/>
    <p:sldId id="737" r:id="rId54"/>
    <p:sldId id="738" r:id="rId55"/>
    <p:sldId id="739" r:id="rId56"/>
    <p:sldId id="740" r:id="rId5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3E3698-27F3-4EC2-BD8F-454C07D02D11}">
          <p14:sldIdLst>
            <p14:sldId id="712"/>
            <p14:sldId id="575"/>
            <p14:sldId id="730"/>
            <p14:sldId id="576"/>
            <p14:sldId id="577"/>
            <p14:sldId id="578"/>
            <p14:sldId id="731"/>
            <p14:sldId id="579"/>
            <p14:sldId id="580"/>
            <p14:sldId id="581"/>
            <p14:sldId id="582"/>
            <p14:sldId id="583"/>
            <p14:sldId id="732"/>
            <p14:sldId id="660"/>
            <p14:sldId id="707"/>
            <p14:sldId id="708"/>
            <p14:sldId id="661"/>
            <p14:sldId id="713"/>
            <p14:sldId id="714"/>
            <p14:sldId id="715"/>
            <p14:sldId id="716"/>
            <p14:sldId id="717"/>
            <p14:sldId id="733"/>
            <p14:sldId id="719"/>
            <p14:sldId id="720"/>
            <p14:sldId id="718"/>
            <p14:sldId id="721"/>
            <p14:sldId id="727"/>
            <p14:sldId id="722"/>
            <p14:sldId id="728"/>
            <p14:sldId id="723"/>
            <p14:sldId id="729"/>
            <p14:sldId id="724"/>
            <p14:sldId id="726"/>
            <p14:sldId id="725"/>
            <p14:sldId id="665"/>
            <p14:sldId id="667"/>
            <p14:sldId id="666"/>
            <p14:sldId id="688"/>
            <p14:sldId id="689"/>
            <p14:sldId id="690"/>
            <p14:sldId id="691"/>
            <p14:sldId id="692"/>
            <p14:sldId id="693"/>
            <p14:sldId id="695"/>
            <p14:sldId id="696"/>
            <p14:sldId id="697"/>
            <p14:sldId id="698"/>
            <p14:sldId id="734"/>
            <p14:sldId id="700"/>
            <p14:sldId id="735"/>
            <p14:sldId id="736"/>
            <p14:sldId id="737"/>
            <p14:sldId id="738"/>
            <p14:sldId id="739"/>
            <p14:sldId id="7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89840" autoAdjust="0"/>
  </p:normalViewPr>
  <p:slideViewPr>
    <p:cSldViewPr>
      <p:cViewPr varScale="1">
        <p:scale>
          <a:sx n="60" d="100"/>
          <a:sy n="60" d="100"/>
        </p:scale>
        <p:origin x="888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3966094-34ED-42CC-B0A0-81B4FC9F4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intro.asp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025482/cant-escape-the-backslash-with-rege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669147/if-there-difference-between-a-vs-caret-in-regular-express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052" indent="-2888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466" indent="-23109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652" indent="-23109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838" indent="-23109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025" indent="-231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212" indent="-231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397" indent="-231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584" indent="-231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77F19E-6305-42C9-846D-8F6E264C89DD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Python variables cannot begin with anything but a letter or underscore</a:t>
            </a:r>
          </a:p>
        </p:txBody>
      </p:sp>
    </p:spTree>
    <p:extLst>
      <p:ext uri="{BB962C8B-B14F-4D97-AF65-F5344CB8AC3E}">
        <p14:creationId xmlns:p14="http://schemas.microsoft.com/office/powerpoint/2010/main" val="19039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second argument of </a:t>
            </a:r>
            <a:r>
              <a:rPr lang="en-AU" dirty="0" err="1"/>
              <a:t>re.sub</a:t>
            </a:r>
            <a:r>
              <a:rPr lang="en-AU" dirty="0"/>
              <a:t> can be a function – this means that a function is called for every occurrence of a match where the input to this function is the matched object. </a:t>
            </a:r>
          </a:p>
          <a:p>
            <a:r>
              <a:rPr lang="en-AU" dirty="0"/>
              <a:t>Note: Pandas also support regular expressions so you can </a:t>
            </a:r>
            <a:r>
              <a:rPr lang="en-AU" dirty="0" err="1"/>
              <a:t>findall</a:t>
            </a:r>
            <a:r>
              <a:rPr lang="en-AU" dirty="0"/>
              <a:t>/replace/etc. directly on your </a:t>
            </a:r>
            <a:r>
              <a:rPr lang="en-AU" dirty="0" err="1"/>
              <a:t>dataframe</a:t>
            </a:r>
            <a:r>
              <a:rPr lang="en-AU" dirty="0"/>
              <a:t> objects.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66094-34ED-42CC-B0A0-81B4FC9F48A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86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3038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789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Here we tell pandas that column 0 is used as the row labels column. The default for </a:t>
            </a:r>
            <a:r>
              <a:rPr lang="en-US" altLang="en-US" dirty="0" err="1"/>
              <a:t>index_col</a:t>
            </a:r>
            <a:r>
              <a:rPr lang="en-US" altLang="en-US" dirty="0"/>
              <a:t> is None</a:t>
            </a:r>
          </a:p>
        </p:txBody>
      </p:sp>
    </p:spTree>
    <p:extLst>
      <p:ext uri="{BB962C8B-B14F-4D97-AF65-F5344CB8AC3E}">
        <p14:creationId xmlns:p14="http://schemas.microsoft.com/office/powerpoint/2010/main" val="3146700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0378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57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7806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2032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66094-34ED-42CC-B0A0-81B4FC9F48A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1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 dirty="0" err="1"/>
              <a:t>rates_df_list</a:t>
            </a:r>
            <a:r>
              <a:rPr lang="en-AU" altLang="en-US" dirty="0"/>
              <a:t>[0].columns, </a:t>
            </a:r>
            <a:r>
              <a:rPr lang="en-AU" altLang="en-US" dirty="0" err="1"/>
              <a:t>rates_df_list</a:t>
            </a:r>
            <a:r>
              <a:rPr lang="en-AU" altLang="en-US" dirty="0"/>
              <a:t>[0]['1 </a:t>
            </a:r>
            <a:r>
              <a:rPr lang="en-AU" altLang="en-US" dirty="0" err="1"/>
              <a:t>mo</a:t>
            </a:r>
            <a:r>
              <a:rPr lang="en-AU" altLang="en-US" dirty="0"/>
              <a:t>'] etc.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104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For a good tutorial on JSON files: </a:t>
            </a:r>
            <a:r>
              <a:rPr lang="en-AU" dirty="0">
                <a:hlinkClick r:id="rId3"/>
              </a:rPr>
              <a:t>https://www.w3schools.com/js/js_json_intro.asp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6112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4953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8734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7796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0701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9083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230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9867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1726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err="1"/>
              <a:t>sbdf.columns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3795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386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0349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3548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7214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2536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07296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42192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110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8783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257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Identifier = variable/function/class/etc. name</a:t>
            </a:r>
          </a:p>
        </p:txBody>
      </p:sp>
    </p:spTree>
    <p:extLst>
      <p:ext uri="{BB962C8B-B14F-4D97-AF65-F5344CB8AC3E}">
        <p14:creationId xmlns:p14="http://schemas.microsoft.com/office/powerpoint/2010/main" val="6039630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4320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3001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41725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4398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76302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74725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22780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531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6476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78248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94513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Total width includes decimal point and the special exp (‘e’), and +/- characters</a:t>
            </a:r>
          </a:p>
        </p:txBody>
      </p:sp>
    </p:spTree>
    <p:extLst>
      <p:ext uri="{BB962C8B-B14F-4D97-AF65-F5344CB8AC3E}">
        <p14:creationId xmlns:p14="http://schemas.microsoft.com/office/powerpoint/2010/main" val="15783344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8758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41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four backslashes explained further: </a:t>
            </a:r>
            <a:r>
              <a:rPr lang="en-AU" dirty="0">
                <a:hlinkClick r:id="rId3"/>
              </a:rPr>
              <a:t>https://stackoverflow.com/questions/4025482/cant-escape-the-backslash-with-regex</a:t>
            </a:r>
            <a:endParaRPr lang="en-AU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AU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r>
              <a:rPr lang="en-AU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Note also that a quirk of Python raw string literals is that they cannot end with a \ (backslash). It’s important to understand that this is a limitation on the parsing of literals.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295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r'^[^t]*$'</a:t>
            </a:r>
            <a:r>
              <a:rPr lang="en-US" alt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without the *, it would only be looking at lines with just one character</a:t>
            </a:r>
          </a:p>
          <a:p>
            <a:pPr eaLnBrk="1" hangingPunct="1"/>
            <a:endParaRPr lang="en-AU" b="0" dirty="0">
              <a:hlinkClick r:id="rId3"/>
            </a:endParaRPr>
          </a:p>
          <a:p>
            <a:pPr eaLnBrk="1" hangingPunct="1"/>
            <a:r>
              <a:rPr lang="en-AU" dirty="0">
                <a:hlinkClick r:id="rId3"/>
              </a:rPr>
              <a:t>https://stackoverflow.com/questions/39669147/if-there-difference-between-a-vs-caret-in-regular-expression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43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898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9212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r'(...).*\1'</a:t>
            </a:r>
            <a:r>
              <a:rPr lang="en-US" altLang="en-US" dirty="0"/>
              <a:t>: the ‘(…)’ </a:t>
            </a:r>
            <a:r>
              <a:rPr lang="en-AU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is a group of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any three characters; the contents of this group is then remembered and is attempted to be matched later in the string with the ’</a:t>
            </a:r>
            <a:r>
              <a:rPr lang="en-AU" dirty="0">
                <a:effectLst/>
              </a:rPr>
              <a:t>\1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’ – i.e. the \1 copies the contents of the group as well (see Python doc)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81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8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A458199-2235-498C-BB60-A71163C0547D}" type="datetime1">
              <a:rPr lang="en-US" smtClean="0"/>
              <a:t>11/25/2020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39B93A-74DE-4B25-B352-2D94A7B0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624D1-E5CD-4BF0-93F9-C4F92CAD34D8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3A7A-80FC-4CCB-802A-CD06628E1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FFCFC-2EA4-4E97-B3DE-8EA613768012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157A-85D2-470A-87E4-A935A04F8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F09BE-0733-4E9E-B08E-2F2245AE7270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76BE-5AF2-4172-BD19-31A2F83E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7212A-0320-4C87-822E-A5C5A85E786C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1145-DF2F-4F5F-87FB-6F34B812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0479F-66CD-4A5B-84F6-27888EFAE784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59A0-D876-470E-A03B-B54B4EF9A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ADCF3-2AF2-418C-BF2A-44A85337EE69}" type="datetime1">
              <a:rPr lang="en-US" smtClean="0"/>
              <a:t>11/25/2020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BDD2-431D-4473-B6F1-AD9C47ED0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26299-AA4C-442F-BCFC-E93CA0F6B11A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0419-96C4-40C9-AA2D-27D42EB4E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2A80A-F933-4C6D-AC1B-323BE6DDDE0E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2B98-9A01-4C44-BDC6-515C05E5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46877-514D-4A61-909E-A65641948318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D8208-D527-49A2-9034-D654B1EF2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20BBE-B985-48CE-92FB-2D9EB3B58A3F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9637-7F5D-47B5-84F3-031C50CD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E82E7615-9809-4B2F-96E1-10CD3B7FB0C5}" type="datetime1">
              <a:rPr lang="en-US" smtClean="0"/>
              <a:t>11/25/2020</a:t>
            </a:fld>
            <a:endParaRPr lang="en-US"/>
          </a:p>
        </p:txBody>
      </p:sp>
      <p:sp>
        <p:nvSpPr>
          <p:cNvPr id="137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137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BFBACB-D4B5-4FCB-958C-A311D48A1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au/data/dataset/08531201-ac9f-4f5f-bb7e-ac16b1da28b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Focused Python</a:t>
            </a:r>
            <a:br>
              <a:rPr lang="en-US" altLang="en-US" dirty="0"/>
            </a:br>
            <a:r>
              <a:rPr lang="en-US" altLang="en-US" dirty="0"/>
              <a:t>95888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657600"/>
            <a:ext cx="64008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Carnegie Mellon University</a:t>
            </a:r>
          </a:p>
          <a:p>
            <a:pPr eaLnBrk="1" hangingPunct="1"/>
            <a:r>
              <a:rPr lang="en-US" altLang="en-US" dirty="0"/>
              <a:t>Week 5:</a:t>
            </a:r>
          </a:p>
          <a:p>
            <a:pPr eaLnBrk="1" hangingPunct="1"/>
            <a:r>
              <a:rPr lang="en-US" altLang="en-US" dirty="0"/>
              <a:t>Regular Expressions;</a:t>
            </a:r>
          </a:p>
          <a:p>
            <a:pPr eaLnBrk="1" hangingPunct="1"/>
            <a:r>
              <a:rPr lang="en-US" altLang="en-US" dirty="0"/>
              <a:t>Reading/Writing Formatted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B0C76-3E30-4C4A-8B25-61C478718B63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9B93A-74DE-4B25-B352-2D94A7B0EC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Regular Expression Characters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17713"/>
            <a:ext cx="8269288" cy="41148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en-US" altLang="en-US" sz="2000" dirty="0"/>
              <a:t>		Matches regular expression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altLang="en-US" sz="2000" dirty="0"/>
              <a:t> </a:t>
            </a:r>
            <a:r>
              <a:rPr lang="en-US" altLang="en-US" sz="2000" b="1" i="1" dirty="0"/>
              <a:t>or</a:t>
            </a:r>
            <a:r>
              <a:rPr lang="en-US" altLang="en-US" sz="2000" dirty="0"/>
              <a:t>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/>
              <a:t>		Matches regular expression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000" dirty="0"/>
              <a:t> </a:t>
            </a:r>
            <a:r>
              <a:rPr lang="en-US" altLang="en-US" sz="2000" b="1" i="1" dirty="0"/>
              <a:t>and</a:t>
            </a:r>
            <a:r>
              <a:rPr lang="en-US" altLang="en-US" sz="2000" dirty="0"/>
              <a:t> creates a </a:t>
            </a:r>
            <a:r>
              <a:rPr lang="en-US" altLang="en-US" sz="2000" i="1" dirty="0"/>
              <a:t>group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sz="2000" dirty="0"/>
              <a:t>			(like with if statements, etc.)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/>
              <a:t>		Matches the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/>
              <a:t>th </a:t>
            </a:r>
            <a:r>
              <a:rPr lang="en-US" altLang="en-US" sz="2000" i="1" dirty="0"/>
              <a:t>group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000" dirty="0"/>
              <a:t>		Matches a sequence of </a:t>
            </a:r>
            <a:r>
              <a:rPr lang="en-US" altLang="en-US" sz="2000" i="1" dirty="0"/>
              <a:t>1</a:t>
            </a:r>
            <a:r>
              <a:rPr lang="en-US" altLang="en-US" sz="2000" dirty="0"/>
              <a:t> </a:t>
            </a:r>
            <a:r>
              <a:rPr lang="en-US" altLang="en-US" sz="2000" i="1" dirty="0"/>
              <a:t>or more</a:t>
            </a:r>
            <a:r>
              <a:rPr lang="en-US" altLang="en-US" sz="2000" dirty="0"/>
              <a:t> of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(compare with </a:t>
            </a:r>
            <a:r>
              <a:rPr lang="en-US" altLang="en-US" sz="2000" i="1" dirty="0">
                <a:latin typeface="+mj-lt"/>
                <a:cs typeface="Courier New" panose="02070309020205020404" pitchFamily="49" charset="0"/>
              </a:rPr>
              <a:t>e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*)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en-US" sz="2000" dirty="0"/>
              <a:t>		Matches </a:t>
            </a:r>
            <a:r>
              <a:rPr lang="en-US" altLang="en-US" sz="2000" i="1" dirty="0"/>
              <a:t>0</a:t>
            </a:r>
            <a:r>
              <a:rPr lang="en-US" altLang="en-US" sz="2000" dirty="0"/>
              <a:t> or </a:t>
            </a:r>
            <a:r>
              <a:rPr lang="en-US" altLang="en-US" sz="2000" i="1" dirty="0"/>
              <a:t>1</a:t>
            </a:r>
            <a:r>
              <a:rPr lang="en-US" altLang="en-US" sz="2000" dirty="0"/>
              <a:t> of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more we won't cover ...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AU" sz="2000" dirty="0">
                <a:hlinkClick r:id="rId3"/>
              </a:rPr>
              <a:t>https://docs.python.org/3/library/re.html</a:t>
            </a:r>
            <a:endParaRPr lang="en-US" alt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Regular Expression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017713"/>
            <a:ext cx="87264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r'How|Nile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	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... the string contains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  # How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Nile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r'([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])\1'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... contains a pair of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  #    lowercase vowels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+'   	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... contains one or more e’s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r'(...).*\1'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... contains some 3-char 			   	   #  sequence at least twice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r'(.)(.)(.).*\3\1\2'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... contain a 3-char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  #    followed by same chars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  #    in different order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12B75C-31CE-4382-88F5-623DF063B295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5F8A6A6-C130-4665-92F7-559924E3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28940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Token Validation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17713"/>
            <a:ext cx="83454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r'^[1-9][0-9]*$'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a Python integer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r'^[a-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-Z_][a-zA-Z0-9_]*$'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ASCII Python variable name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r'^(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True|False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)$'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 Python Boolean value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AD756E-2B74-44C4-B111-1CA95091FB76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B425C2A-8096-4E3E-A245-602CC59D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3513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67D6-974B-4C0F-846E-9D0619C5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Regex Functions </a:t>
            </a:r>
            <a:br>
              <a:rPr lang="en-AU" dirty="0"/>
            </a:br>
            <a:r>
              <a:rPr lang="en-AU" dirty="0"/>
              <a:t>(not examinable)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0CEF-E438-4E63-A78E-71542C0C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85" y="2017713"/>
            <a:ext cx="8944503" cy="4306887"/>
          </a:xfrm>
        </p:spPr>
        <p:txBody>
          <a:bodyPr/>
          <a:lstStyle/>
          <a:p>
            <a:r>
              <a:rPr lang="en-AU" sz="2800" dirty="0"/>
              <a:t>In the example code, we use the search() function that returns true or false if a match exists</a:t>
            </a:r>
          </a:p>
          <a:p>
            <a:r>
              <a:rPr lang="en-AU" sz="2800" dirty="0"/>
              <a:t>Other (perhaps more useful) functions exist that make regular expressions really powerful. E.g.:</a:t>
            </a:r>
          </a:p>
          <a:p>
            <a:pPr lvl="1"/>
            <a:r>
              <a:rPr lang="en-AU" sz="2400" dirty="0" err="1"/>
              <a:t>re.findall</a:t>
            </a:r>
            <a:r>
              <a:rPr lang="en-AU" sz="2400" dirty="0"/>
              <a:t>() – returns matches as list of strings</a:t>
            </a:r>
          </a:p>
          <a:p>
            <a:pPr lvl="1"/>
            <a:r>
              <a:rPr lang="en-AU" sz="2400" dirty="0" err="1"/>
              <a:t>re.split</a:t>
            </a:r>
            <a:r>
              <a:rPr lang="en-AU" sz="2400" dirty="0"/>
              <a:t>() – split string by the occurrences of pattern</a:t>
            </a:r>
          </a:p>
          <a:p>
            <a:pPr lvl="1"/>
            <a:r>
              <a:rPr lang="en-AU" sz="2400" dirty="0" err="1"/>
              <a:t>re.sub</a:t>
            </a:r>
            <a:r>
              <a:rPr lang="en-AU" sz="2400" dirty="0"/>
              <a:t>() – can be used to replace substrings</a:t>
            </a:r>
          </a:p>
          <a:p>
            <a:pPr marL="914400" lvl="2" indent="0">
              <a:buNone/>
            </a:pPr>
            <a:r>
              <a:rPr lang="en-AU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"Python is really fun!"</a:t>
            </a:r>
          </a:p>
          <a:p>
            <a:pPr marL="914400" lvl="2" indent="0">
              <a:buNone/>
            </a:pPr>
            <a:r>
              <a:rPr lang="en-AU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text2 = </a:t>
            </a:r>
            <a:r>
              <a:rPr lang="en-AU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AU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r'fun</a:t>
            </a:r>
            <a:r>
              <a:rPr lang="en-AU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'boring', text)</a:t>
            </a:r>
          </a:p>
          <a:p>
            <a:pPr marL="914400" lvl="2" indent="0">
              <a:buNone/>
            </a:pPr>
            <a:r>
              <a:rPr lang="en-AU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print(text2) </a:t>
            </a:r>
            <a:r>
              <a:rPr lang="en-AU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prints: Python is really boring!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FE-07D8-4AC9-A928-4070B10E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E31FC-2E79-4435-A894-D37BACB95EE0}"/>
              </a:ext>
            </a:extLst>
          </p:cNvPr>
          <p:cNvSpPr/>
          <p:nvPr/>
        </p:nvSpPr>
        <p:spPr bwMode="auto">
          <a:xfrm>
            <a:off x="9484781" y="5181600"/>
            <a:ext cx="2345267" cy="762000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/>
              <a:t>Pandas also support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err="1"/>
              <a:t>regexs</a:t>
            </a:r>
            <a:r>
              <a:rPr lang="en-AU" dirty="0"/>
              <a:t>!</a:t>
            </a: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Pandas Supported File Formats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91836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Pandas provides many functions for reading and writing formatted data from/to </a:t>
            </a:r>
            <a:r>
              <a:rPr lang="en-US" altLang="en-US" sz="2800" b="1" dirty="0" err="1"/>
              <a:t>DataFrame</a:t>
            </a:r>
            <a:r>
              <a:rPr lang="en-US" altLang="en-US" sz="2800" dirty="0"/>
              <a:t> objects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CSV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HTML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JSON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XML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Pickle (binary – Python </a:t>
            </a:r>
            <a:r>
              <a:rPr lang="en-US" altLang="en-US" sz="2400" dirty="0" err="1"/>
              <a:t>serialisation</a:t>
            </a:r>
            <a:r>
              <a:rPr lang="en-US" altLang="en-US" sz="2400" dirty="0"/>
              <a:t>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Many more…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E4D5F35-5D10-4593-A8B0-DE6FDF9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239272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Example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91836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In Lecture 4, we created this </a:t>
            </a:r>
            <a:r>
              <a:rPr lang="en-US" altLang="en-US" sz="2800" b="1" dirty="0" err="1"/>
              <a:t>DataFrame</a:t>
            </a:r>
            <a:r>
              <a:rPr lang="en-US" altLang="en-US" sz="2800" b="1" dirty="0"/>
              <a:t> </a:t>
            </a:r>
            <a:r>
              <a:rPr lang="en-US" altLang="en-US" sz="2800" dirty="0"/>
              <a:t>named </a:t>
            </a:r>
            <a:r>
              <a:rPr lang="en-US" altLang="en-US" sz="2800" b="1" dirty="0"/>
              <a:t>f5</a:t>
            </a:r>
            <a:endParaRPr lang="en-US" altLang="en-US" sz="2400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  # so all a5 arrays match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a5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3).round(3)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array([[ 1.624, -0.612, -0.528],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[-1.073,  0.865, -2.302],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[ 1.745, -0.761,  0.319]])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(a5,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index = ['r0', 'r1', 'r2'],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columns = ['c0', 'c1', 'c2'])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C2E4DC-2BC0-4CA8-88B0-B80FF812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377752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DataFrame</a:t>
            </a:r>
            <a:r>
              <a:rPr lang="en-US" altLang="en-US" dirty="0"/>
              <a:t> Example (cont.)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c0     c1     c2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1.624 -0.612 -0.528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r1 -1.073  0.865 -2.302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1.745 -0.761  0.319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3F1BA-26EC-4987-83F2-103B42BD89AD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234AAEB-0381-40C5-AE37-E3F98F40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10169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CSV Files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Writing </a:t>
            </a:r>
            <a:r>
              <a:rPr lang="en-US" altLang="en-US" sz="2800" b="1" dirty="0"/>
              <a:t>f5</a:t>
            </a:r>
            <a:r>
              <a:rPr lang="en-US" altLang="en-US" sz="2800" dirty="0"/>
              <a:t> to a CSV file is easy: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1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f5.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('f5.csv')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File </a:t>
            </a:r>
            <a:r>
              <a:rPr lang="en-US" altLang="en-US" sz="2800" b="1" dirty="0"/>
              <a:t>f5.csv</a:t>
            </a:r>
            <a:r>
              <a:rPr lang="en-US" altLang="en-US" sz="2800" dirty="0"/>
              <a:t> now contains: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,c0,c1,c2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r0,1.624,-0.612,-0.528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r1,-1.073,0.865,-2.302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r2,1.745,-0.761,0.319</a:t>
            </a: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590BCF6-2BC7-46CA-A53B-553AF909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08070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CSV Files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17713"/>
            <a:ext cx="9107488" cy="4459287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Reading a CSV file into a </a:t>
            </a:r>
            <a:r>
              <a:rPr lang="en-US" altLang="en-US" sz="2800" b="1" dirty="0" err="1"/>
              <a:t>DataFrame</a:t>
            </a:r>
            <a:r>
              <a:rPr lang="en-US" altLang="en-US" sz="2800" dirty="0"/>
              <a:t> object is also easy ... more or less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1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f5_copy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('f5.csv')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f5_copy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Unnamed: 0     </a:t>
            </a: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     c1     c2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r0  1.624 -0.612 -0.528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r1 -1.073  0.865 -2.302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r2  1.745 -0.761  0.319</a:t>
            </a: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ts val="2200"/>
              </a:lnSpc>
              <a:spcBef>
                <a:spcPts val="0"/>
              </a:spcBef>
            </a:pP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Pandas thinks that the first column is missing a name, when in fact this column is the list of names for each row</a:t>
            </a:r>
          </a:p>
          <a:p>
            <a:pPr lvl="1" eaLnBrk="1" hangingPunct="1">
              <a:lnSpc>
                <a:spcPts val="2200"/>
              </a:lnSpc>
              <a:spcBef>
                <a:spcPts val="0"/>
              </a:spcBef>
            </a:pPr>
            <a:r>
              <a:rPr lang="en-US" altLang="en-US" sz="1800" dirty="0">
                <a:latin typeface="+mj-lt"/>
                <a:cs typeface="Courier New" panose="02070309020205020404" pitchFamily="49" charset="0"/>
              </a:rPr>
              <a:t>Notice that each row is also given a default “name”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7C9C950-F995-48B3-8E34-25E11F36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357543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CSV Files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96408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Must provide file format details via </a:t>
            </a:r>
            <a:r>
              <a:rPr lang="en-US" altLang="en-US" sz="2800" i="1" dirty="0"/>
              <a:t>keyword parameters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Over 50 keyword parameters available!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Here we’re telling pandas that the first column (i.e. column 0) is the row index (labels) column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1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f5_copy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('f5.csv',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f5_copy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c0     c1     c2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1.624 -0.612 -0.528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r1 -1.073  0.865 -2.302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1.745 -0.761  0.319</a:t>
            </a: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9210695-7DDA-4E9F-BE16-90412BA8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257600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Regular Expressions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599"/>
            <a:ext cx="9793288" cy="3998913"/>
          </a:xfrm>
        </p:spPr>
        <p:txBody>
          <a:bodyPr/>
          <a:lstStyle/>
          <a:p>
            <a:pPr eaLnBrk="1" hangingPunct="1"/>
            <a:r>
              <a:rPr lang="en-US" altLang="en-US" sz="2400" i="1" dirty="0"/>
              <a:t>Regular expressions</a:t>
            </a:r>
            <a:r>
              <a:rPr lang="en-US" altLang="en-US" sz="2400" dirty="0"/>
              <a:t> (aka </a:t>
            </a:r>
            <a:r>
              <a:rPr lang="en-US" altLang="en-US" sz="2400" i="1" dirty="0"/>
              <a:t>regex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regexp</a:t>
            </a:r>
            <a:r>
              <a:rPr lang="en-US" altLang="en-US" sz="2400" dirty="0"/>
              <a:t>) are a compact, mathematical-style notation for </a:t>
            </a:r>
            <a:r>
              <a:rPr lang="en-US" altLang="en-US" sz="2400" b="1" dirty="0"/>
              <a:t>matching patterns</a:t>
            </a:r>
            <a:r>
              <a:rPr lang="en-US" altLang="en-US" sz="2400" dirty="0"/>
              <a:t> in text</a:t>
            </a:r>
          </a:p>
          <a:p>
            <a:pPr lvl="1" eaLnBrk="1" hangingPunct="1"/>
            <a:r>
              <a:rPr lang="en-AU" altLang="en-US" sz="2000" dirty="0"/>
              <a:t>Usually it involves providing a sequence of characters that defines a search pattern</a:t>
            </a:r>
          </a:p>
          <a:p>
            <a:pPr lvl="1" eaLnBrk="1" hangingPunct="1"/>
            <a:r>
              <a:rPr lang="en-US" altLang="en-US" sz="2000" dirty="0"/>
              <a:t>Originally developed in the context of human language parsing</a:t>
            </a:r>
          </a:p>
          <a:p>
            <a:pPr lvl="1" eaLnBrk="1" hangingPunct="1"/>
            <a:r>
              <a:rPr lang="en-US" altLang="en-US" sz="2000" dirty="0"/>
              <a:t>Then programming language grammars, parsers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400" dirty="0"/>
              <a:t>Python provides an extensive collection of regular expression special characters and notations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B74001-60B5-4807-8639-73CAB51177F3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80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CSV Files: No Row Labels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96408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400" dirty="0"/>
              <a:t>File </a:t>
            </a:r>
            <a:r>
              <a:rPr lang="en-US" altLang="en-US" sz="2400" b="1" dirty="0"/>
              <a:t>f6.csv</a:t>
            </a:r>
            <a:r>
              <a:rPr lang="en-US" altLang="en-US" sz="2400" dirty="0"/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c0,c1,c2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1.624,-0.612,-0.528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-1.073,0.865,-2.302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400" dirty="0"/>
              <a:t>Here, default </a:t>
            </a:r>
            <a:r>
              <a:rPr lang="en-US" altLang="en-US" sz="2400" b="1" dirty="0" err="1"/>
              <a:t>read_csv</a:t>
            </a:r>
            <a:r>
              <a:rPr lang="en-US" altLang="en-US" sz="2400" b="1" dirty="0"/>
              <a:t>()</a:t>
            </a:r>
            <a:r>
              <a:rPr lang="en-US" altLang="en-US" sz="2400" dirty="0"/>
              <a:t> works fine (same number of columns in each row):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f6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('f6.csv')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f6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c0     c1     c2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1.624 -0.612 -0.528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1.073  0.865 -2.302</a:t>
            </a: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B986315-171D-4CA6-9A6D-FEAD443B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84686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CSV Files: No Column Labels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92598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File </a:t>
            </a:r>
            <a:r>
              <a:rPr lang="en-US" altLang="en-US" sz="2800" b="1" dirty="0"/>
              <a:t>f7.csv</a:t>
            </a:r>
            <a:r>
              <a:rPr lang="en-US" altLang="en-US" sz="2800" dirty="0"/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r0,1.624,-0.612,-0.528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r1,-1.073,0.865,-2.302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Specify column names: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f7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('f7.csv',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names=['c0','c1','c2']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f7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c0     c1     c2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1.624 -0.612 -0.528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 1.073  0.865 -2.302</a:t>
            </a: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488E946-6161-4BA2-9170-FC9CB324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256358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Reading HTML Tables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96408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You have some raw data in a table on a web page - like in Lecture 1. We used Beautiful Soup to extract that data.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1800" dirty="0"/>
              <a:t>https://www.treasury.gov/resource-center/data-chart-center/interest-rates/Pages/TextView.aspx?data=yieldYear&amp;year=2019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Pandas provides a means to extract data from HTML tables, too.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Much like Beautiful Soup… but simpler, perhaps? You be the judge.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3F6EB0D-EC19-47D8-A1BE-613B3E0C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538530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1B86-F1EE-419A-AE19-60D3E227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HTML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23B4-460F-4B37-9685-EFBCB2E3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17713"/>
            <a:ext cx="95646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 err="1"/>
              <a:t>pd.read_html</a:t>
            </a:r>
            <a:r>
              <a:rPr lang="en-US" altLang="en-US" sz="2800" b="1" dirty="0"/>
              <a:t>()</a:t>
            </a:r>
            <a:r>
              <a:rPr lang="en-US" altLang="en-US" sz="2800" dirty="0"/>
              <a:t> reads </a:t>
            </a:r>
            <a:r>
              <a:rPr lang="en-US" altLang="en-US" sz="2800" i="1" dirty="0"/>
              <a:t>all</a:t>
            </a:r>
            <a:r>
              <a:rPr lang="en-US" altLang="en-US" sz="2800" dirty="0"/>
              <a:t> </a:t>
            </a:r>
            <a:r>
              <a:rPr lang="en-US" altLang="en-US" sz="2800" u="sng" dirty="0"/>
              <a:t>tables</a:t>
            </a:r>
            <a:r>
              <a:rPr lang="en-US" altLang="en-US" sz="2800" dirty="0"/>
              <a:t> from an HTML source into a list of </a:t>
            </a:r>
            <a:r>
              <a:rPr lang="en-US" altLang="en-US" sz="2800" b="1" dirty="0" err="1"/>
              <a:t>DataFrame</a:t>
            </a:r>
            <a:r>
              <a:rPr lang="en-US" altLang="en-US" sz="2800" dirty="0"/>
              <a:t> objects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i="1" dirty="0">
                <a:solidFill>
                  <a:srgbClr val="FF0000"/>
                </a:solidFill>
              </a:rPr>
              <a:t>Requires cleanly formatted HTML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 err="1"/>
              <a:t>BeautifulSoup</a:t>
            </a:r>
            <a:r>
              <a:rPr lang="en-US" altLang="en-US" sz="2400" dirty="0"/>
              <a:t> is more robust to imperfect HTML 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2000" dirty="0"/>
              <a:t>(hence why we looked at it in Lecture 2)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tbl_list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pd.read_html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https://www.treasury.gov/resource-center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/data-chart-center/interest-rates/Pages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TextView.aspx?data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yieldYear&amp;year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=2019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tbl_list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FE54C-C608-4F5A-BFE4-80A02045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9F09BE-0733-4E9E-B08E-2F2245AE7270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0B9C-55BF-4D47-B3DD-3BB3ACA8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Zbigniew Zdziarski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13C5-EB5F-408D-957C-F9174C8C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Reading HTML Tables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9488488" cy="4114800"/>
          </a:xfrm>
        </p:spPr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rates_df_list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pd.read_html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'https://www.treasury.gov/resource-center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/data-chart-center/interest-rates/Pages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TextView.aspx?data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yieldYear&amp;year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=2019',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={'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class':'t-chart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header=0,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rates_df_list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pandas.core.frame.DataFrame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rates_df_list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1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6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01/02/19  2.40  2.40  2.42  2.51  2.60  2.50 ...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01/03/19  2.42  2.42  2.41  2.47  2.50  2.39 ...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DEDDBB3-78C6-4F2C-AA7F-318E61DA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0F016C-5420-4A56-85D8-6F396F63D476}"/>
              </a:ext>
            </a:extLst>
          </p:cNvPr>
          <p:cNvSpPr/>
          <p:nvPr/>
        </p:nvSpPr>
        <p:spPr bwMode="auto">
          <a:xfrm>
            <a:off x="8839200" y="4343400"/>
            <a:ext cx="3200400" cy="1676400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US" dirty="0" err="1"/>
              <a:t>rates_df_list</a:t>
            </a:r>
            <a:r>
              <a:rPr lang="en-AU" altLang="en-US" dirty="0"/>
              <a:t>[0].columns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US" dirty="0" err="1"/>
              <a:t>rates_df_list</a:t>
            </a:r>
            <a:r>
              <a:rPr lang="en-AU" altLang="en-US" dirty="0"/>
              <a:t>[0]['1 </a:t>
            </a:r>
            <a:r>
              <a:rPr lang="en-AU" altLang="en-US" dirty="0" err="1"/>
              <a:t>mo</a:t>
            </a:r>
            <a:r>
              <a:rPr lang="en-AU" altLang="en-US" dirty="0"/>
              <a:t>']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/>
              <a:t>Etc…</a:t>
            </a: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10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JSON Format Data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9259888" cy="422592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JSON--</a:t>
            </a:r>
            <a:r>
              <a:rPr lang="en-US" altLang="en-US" sz="2800" b="1" dirty="0"/>
              <a:t>J</a:t>
            </a:r>
            <a:r>
              <a:rPr lang="en-US" altLang="en-US" sz="2800" dirty="0"/>
              <a:t>ava</a:t>
            </a:r>
            <a:r>
              <a:rPr lang="en-US" altLang="en-US" sz="2800" b="1" dirty="0"/>
              <a:t>S</a:t>
            </a:r>
            <a:r>
              <a:rPr lang="en-US" altLang="en-US" sz="2800" dirty="0"/>
              <a:t>cript </a:t>
            </a:r>
            <a:r>
              <a:rPr lang="en-US" altLang="en-US" sz="2800" b="1" dirty="0"/>
              <a:t>O</a:t>
            </a:r>
            <a:r>
              <a:rPr lang="en-US" altLang="en-US" sz="2800" dirty="0"/>
              <a:t>bject </a:t>
            </a:r>
            <a:r>
              <a:rPr lang="en-US" altLang="en-US" sz="2800" b="1" dirty="0"/>
              <a:t>N</a:t>
            </a:r>
            <a:r>
              <a:rPr lang="en-US" altLang="en-US" sz="2800" dirty="0"/>
              <a:t>otation--is vaguely similar to Python</a:t>
            </a:r>
            <a:endParaRPr lang="en-US" altLang="en-US" sz="2800" i="1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JSON </a:t>
            </a:r>
            <a:r>
              <a:rPr lang="en-US" altLang="en-US" sz="2400" i="1" dirty="0"/>
              <a:t>arrays</a:t>
            </a:r>
            <a:r>
              <a:rPr lang="en-US" altLang="en-US" sz="2400" dirty="0"/>
              <a:t> are "like" Python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JSON </a:t>
            </a:r>
            <a:r>
              <a:rPr lang="en-US" altLang="en-US" sz="2400" i="1" dirty="0"/>
              <a:t>objects</a:t>
            </a:r>
            <a:r>
              <a:rPr lang="en-US" altLang="en-US" sz="2400" dirty="0"/>
              <a:t> are "like" Python </a:t>
            </a:r>
            <a:r>
              <a:rPr lang="en-US" altLang="en-US" sz="2400" b="1" dirty="0" err="1"/>
              <a:t>dict</a:t>
            </a:r>
            <a:r>
              <a:rPr lang="en-US" altLang="en-US" sz="2400" dirty="0" err="1"/>
              <a:t>s</a:t>
            </a:r>
            <a:endParaRPr lang="en-US" altLang="en-US" sz="2400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JSON </a:t>
            </a:r>
            <a:r>
              <a:rPr lang="en-US" altLang="en-US" sz="2400" i="1" dirty="0"/>
              <a:t>strings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numbers</a:t>
            </a:r>
            <a:r>
              <a:rPr lang="en-US" altLang="en-US" sz="2400" dirty="0"/>
              <a:t> are "like" </a:t>
            </a:r>
            <a:r>
              <a:rPr lang="en-US" altLang="en-US" sz="2400" b="1" dirty="0"/>
              <a:t>str</a:t>
            </a:r>
            <a:r>
              <a:rPr lang="en-US" altLang="en-US" sz="2400" dirty="0"/>
              <a:t>, </a:t>
            </a:r>
            <a:r>
              <a:rPr lang="en-US" altLang="en-US" sz="2400" b="1" dirty="0"/>
              <a:t>int</a:t>
            </a:r>
            <a:r>
              <a:rPr lang="en-US" altLang="en-US" sz="2400" dirty="0"/>
              <a:t>, </a:t>
            </a:r>
            <a:r>
              <a:rPr lang="en-US" altLang="en-US" sz="2400" b="1" dirty="0"/>
              <a:t>float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Popular and widespread for data sharing on the web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In fact, it’s the de facto standard now for sharing simple data structures and objects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See </a:t>
            </a:r>
            <a:r>
              <a:rPr lang="en-US" altLang="en-US" sz="2400" b="1" dirty="0"/>
              <a:t>www.json.org</a:t>
            </a:r>
            <a:r>
              <a:rPr lang="en-US" altLang="en-US" sz="2400" dirty="0"/>
              <a:t> for details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DF6C707-DACC-4545-89E6-94728A8E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328400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JSON Format Data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1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c0     c1     c2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  1.624 -0.612 -0.528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r1 -1.073  0.865 -2.302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pt-BR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 1.745 -0.761  0.319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f5.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to_json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('f5.json')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File </a:t>
            </a:r>
            <a:r>
              <a:rPr lang="en-US" altLang="en-US" sz="2800" b="1" dirty="0"/>
              <a:t>f5.json</a:t>
            </a:r>
            <a:r>
              <a:rPr lang="en-US" altLang="en-US" sz="2800" dirty="0"/>
              <a:t>: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{"c0":{"r0":1.624,"r1":-1.073,"r2":1.745},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"c1":{"r0":-0.612,"r1":0.865,"r2":-0.761},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"c2":{"r0":-0.528,"r1":-2.302,"r2":0.319}}</a:t>
            </a: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9B37A59-1177-49BF-A901-E8269D65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208320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JSON API Data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9259888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Many web sites provide JSON (or other) API connections, from which you can download data</a:t>
            </a:r>
            <a:endParaRPr lang="en-US" altLang="en-US" sz="2800" i="1" dirty="0"/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Check out </a:t>
            </a:r>
            <a:r>
              <a:rPr lang="en-US" altLang="en-US" sz="2800" b="1" dirty="0"/>
              <a:t>data.gov.au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JSON format…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Hmm… </a:t>
            </a:r>
            <a:r>
              <a:rPr lang="en-US" sz="2400" dirty="0">
                <a:solidFill>
                  <a:srgbClr val="0070C0"/>
                </a:solidFill>
              </a:rPr>
              <a:t>Wyndham</a:t>
            </a:r>
            <a:r>
              <a:rPr lang="en-US" altLang="en-US" sz="24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CD562FB-EA17-4C53-B263-CC92CC2D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419867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JSON API Data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017713"/>
            <a:ext cx="8421688" cy="4114800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Hmm… Wyndham Smart Bin?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Hmm… Wyndham Smart Bin Fill level?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Link:</a:t>
            </a:r>
            <a:r>
              <a:rPr lang="en-US" altLang="en-US" sz="2400" dirty="0">
                <a:solidFill>
                  <a:srgbClr val="0070C0"/>
                </a:solidFill>
              </a:rPr>
              <a:t>  </a:t>
            </a:r>
            <a:r>
              <a:rPr lang="en-US" sz="2000" u="sng" dirty="0">
                <a:hlinkClick r:id="rId3"/>
              </a:rPr>
              <a:t>https://data.gov.au/data/dataset/08531201-ac9f-4f5f-bb7e-ac16b1da28b4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0"/>
              </a:spcBef>
            </a:pPr>
            <a:endParaRPr lang="en-US" altLang="en-US" sz="24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en-US" sz="2400" b="1" dirty="0"/>
              <a:t>Explore</a:t>
            </a:r>
            <a:r>
              <a:rPr lang="en-US" altLang="en-US" sz="2400" dirty="0"/>
              <a:t> -&gt; </a:t>
            </a:r>
            <a:r>
              <a:rPr lang="en-US" altLang="en-US" sz="2400" b="1" dirty="0"/>
              <a:t>Go to resource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B9A2754-51F6-42BD-A161-D8877846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563273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JSON API Data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1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"type" :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FeatureCollection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"name" :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SB_Fill_Level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"features"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"type" : "Feature",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"geometry" 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"type" : "Point",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"coordinates" : [ 144.6601949611,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-37.9018111376 ]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pt-BR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50139C0-BBC5-4A99-840E-D4436DB1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07430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9575-BE34-40E0-AE94-484EAA62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E.g. (from Wikipedia)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8AAF-5C5B-45EF-85F6-C6ED43E2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017713"/>
            <a:ext cx="9031288" cy="4114800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800100" lvl="2" indent="0">
              <a:buNone/>
            </a:pP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(?&lt;=\.) {2,}(?=[A-Z])</a:t>
            </a:r>
          </a:p>
          <a:p>
            <a:pPr marL="0" indent="0">
              <a:buNone/>
            </a:pPr>
            <a:r>
              <a:rPr lang="en-AU" sz="2400" dirty="0"/>
              <a:t>At least two spaces are matched, but only if they occur directly after a period (.) and before an uppercase letter.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6EC5-57F9-4683-9E4C-406F97CB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9F09BE-0733-4E9E-B08E-2F2245AE7270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3ADF-ABB9-4820-B321-9E129B7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7B0202-ED5F-4693-90F2-19A2E015B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" t="7397" r="4085" b="6945"/>
          <a:stretch/>
        </p:blipFill>
        <p:spPr bwMode="auto">
          <a:xfrm>
            <a:off x="3429000" y="2017713"/>
            <a:ext cx="4953000" cy="266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D57A10B-8B72-4B1C-8A7E-AD7118B0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743144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JSON API Data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"properties" 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age_thres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"bin_detail" : "Bendigo Bank G Werribee -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General Waste",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fill_thres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fill_lvl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"-37.901811137557594",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"144.66019496114416",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"position" : "center",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"status" : "NOT_READY",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serial_num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1510830,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station_num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"1510830",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"timestamp" : "2019-09-19T04:39"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59DB663-8981-4895-8CB8-6B94164F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0480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JSON API Data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"type" : "Feature",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"geometry" 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"type" : "Point",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"coordinates" : [ 144.6607366667,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-37.9016183333 ]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B1C379F-B895-4412-A576-BACEA986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408326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JSON API Data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"properties" 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age_thres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bin_detail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"Watton Plaza G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Werribee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fill_thres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fill_lvl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"-37.90161833333333",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"144.66073666666668",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"position" : "center",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"status" : "FULLNESS",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serial_num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1511200,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station_num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"1511200",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"timestamp" : "2019-09-19T04:39"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EDBE727-FBEF-434E-BF95-8AEFCD6B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975501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JSON API Data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92598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1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sbdf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pd.read_json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https://data.gov.au/data/dataset/08531201-ac9f-4f5f-bb7e-ac16b1da28b4/resource/15732b49-3e50-40ce-8dfd-0efed18661f4/download/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sb_fill_lvel.json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sbdf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sbdf.shape</a:t>
            </a: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(32, 3)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sbdf.columns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Index(['type', 'name', 'features'],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='object')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F7D2FA4-112B-4843-A889-F109F59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618080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JSON API Data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94122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1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sbdf.index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row index information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RangeIndex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(start=0, stop=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step=1)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sbdf.loc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              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FeatureCollection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SB_Fill_Level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features    {'type': 'Feature',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'geometry': {'type': '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sbdf.loc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[0]['features']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{'type': 'Feature', 'geometry': {'type': 'Point', 'coordinates': [144.6601949611, -37.9018111376]}, 'properties':...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5B4448-2B30-4F1C-A468-74B7A00B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2660646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JSON API Data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94122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1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sbdf.loc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[0]['features']['properties']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age_thres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0, '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bin_detail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'Bendigo Bank G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Werribee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General Waste', '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fill_thres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6, '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fill_lvl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6, '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':...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sbdf.loc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[0]['features']['properties']['status’]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'NOT_READY'    # perhaps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5FAEB-6547-462C-9AE5-6F4E058BAAAC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1250526-E207-44E7-8425-66CCD8A2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579749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String Handling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10797117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We know some ways to manipulate strings (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objects)</a:t>
            </a:r>
            <a:endParaRPr lang="en-US" altLang="en-US" sz="2800" b="1" dirty="0"/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= 'hi' + ' world'  # concatenation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s * 4           # repetition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s[3]                 # indexing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s[:2]                # slicing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'hi'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')     # splitting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['hi', 'world']</a:t>
            </a:r>
          </a:p>
          <a:p>
            <a:pPr lvl="1" eaLnBrk="1" hangingPunct="1"/>
            <a:endParaRPr lang="en-US" altLang="en-US" i="1" dirty="0"/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0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Methods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9564688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str</a:t>
            </a:r>
            <a:r>
              <a:rPr lang="en-US" altLang="en-US" sz="2800" dirty="0"/>
              <a:t> type provides numerous methods for</a:t>
            </a:r>
          </a:p>
          <a:p>
            <a:pPr lvl="1" eaLnBrk="1" hangingPunct="1"/>
            <a:r>
              <a:rPr lang="en-US" altLang="en-US" sz="2400" dirty="0"/>
              <a:t>Transforming strings</a:t>
            </a:r>
          </a:p>
          <a:p>
            <a:pPr lvl="1" eaLnBrk="1" hangingPunct="1"/>
            <a:r>
              <a:rPr lang="en-US" altLang="en-US" sz="2400" dirty="0"/>
              <a:t>Evaluating string properties</a:t>
            </a:r>
          </a:p>
          <a:p>
            <a:pPr lvl="1" eaLnBrk="1" hangingPunct="1"/>
            <a:r>
              <a:rPr lang="en-US" altLang="en-US" sz="2400" dirty="0"/>
              <a:t>Searching within strings</a:t>
            </a:r>
          </a:p>
          <a:p>
            <a:pPr eaLnBrk="1" hangingPunct="1"/>
            <a:r>
              <a:rPr lang="en-US" altLang="en-US" sz="2800" dirty="0"/>
              <a:t>See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https://docs.python.org/3.8/library/stdtypes.html#string-methods</a:t>
            </a:r>
          </a:p>
          <a:p>
            <a:pPr lvl="1" eaLnBrk="1" hangingPunct="1"/>
            <a:endParaRPr lang="en-US" altLang="en-US" i="1" dirty="0"/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61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Modifying Letter Case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'this is 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s.capitalize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# first character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s.title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  # ... of each word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s.upper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'.lower()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'another test'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4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Justification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10797117" cy="4114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'word'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s.center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 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#convert to length 10 and center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  word   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Regular Expression Characters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101346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i="1" dirty="0"/>
              <a:t>		</a:t>
            </a:r>
            <a:r>
              <a:rPr lang="en-US" altLang="en-US" sz="2000" dirty="0"/>
              <a:t>Matches the character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/>
              <a:t>, </a:t>
            </a:r>
            <a:r>
              <a:rPr lang="en-US" altLang="en-US" sz="2000" i="1" dirty="0"/>
              <a:t>unless</a:t>
            </a:r>
            <a:r>
              <a:rPr lang="en-US" altLang="en-US" sz="2000" dirty="0"/>
              <a:t>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/>
              <a:t> is a regular 			    			expression special character (case-sensitive!)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b="1" dirty="0"/>
              <a:t>		</a:t>
            </a:r>
            <a:r>
              <a:rPr lang="en-US" altLang="en-US" sz="2000" dirty="0"/>
              <a:t>Matches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/>
              <a:t>, even if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/>
              <a:t> is a regular expression special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dirty="0"/>
              <a:t>		    	character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sz="2000" dirty="0"/>
              <a:t>		Matches the start of a string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/>
              <a:t>		Matches the end of a string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/>
              <a:t>		Matches </a:t>
            </a:r>
            <a:r>
              <a:rPr lang="en-US" altLang="en-US" sz="2000" i="1" dirty="0"/>
              <a:t>any</a:t>
            </a:r>
            <a:r>
              <a:rPr lang="en-US" altLang="en-US" sz="2000" dirty="0"/>
              <a:t> single character in a string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dirty="0"/>
              <a:t>		Matches </a:t>
            </a:r>
            <a:r>
              <a:rPr lang="en-US" altLang="en-US" sz="2000" i="1" dirty="0"/>
              <a:t>one</a:t>
            </a:r>
            <a:r>
              <a:rPr lang="en-US" altLang="en-US" sz="2000" dirty="0"/>
              <a:t> character, either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dirty="0"/>
              <a:t> or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000" dirty="0"/>
              <a:t> or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en-US" sz="2000" i="1" dirty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[^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dirty="0"/>
              <a:t>	Matches </a:t>
            </a:r>
            <a:r>
              <a:rPr lang="en-US" altLang="en-US" sz="2000" i="1" dirty="0"/>
              <a:t>one</a:t>
            </a:r>
            <a:r>
              <a:rPr lang="en-US" altLang="en-US" sz="2000" dirty="0"/>
              <a:t> character, which is </a:t>
            </a:r>
            <a:r>
              <a:rPr lang="en-US" altLang="en-US" sz="2000" i="1" dirty="0"/>
              <a:t>not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dirty="0"/>
              <a:t> or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000" dirty="0"/>
              <a:t> or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en-US" sz="2000" i="1" dirty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dirty="0"/>
              <a:t>		Matches </a:t>
            </a:r>
            <a:r>
              <a:rPr lang="en-US" altLang="en-US" sz="2000" i="1" dirty="0"/>
              <a:t>one</a:t>
            </a:r>
            <a:r>
              <a:rPr lang="en-US" altLang="en-US" sz="2000" dirty="0"/>
              <a:t> character, in range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dirty="0"/>
              <a:t> thru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altLang="en-US" sz="2000" i="1" dirty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b="1" dirty="0"/>
              <a:t>		</a:t>
            </a:r>
            <a:r>
              <a:rPr lang="en-US" altLang="en-US" sz="2000" dirty="0"/>
              <a:t>Matches a sequence of </a:t>
            </a:r>
            <a:r>
              <a:rPr lang="en-US" altLang="en-US" sz="2000" i="1" dirty="0"/>
              <a:t>0 or more</a:t>
            </a:r>
            <a:r>
              <a:rPr lang="en-US" altLang="en-US" sz="2000" dirty="0"/>
              <a:t> occurrences of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en-US" sz="20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0B13FF-00FD-4CBE-B7BD-1AFB1B3E68CD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FDBA681-3A0E-4E59-8637-67CE0C60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016048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Justification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10797117" cy="4114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'word'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s.center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fill char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'---word---'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8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Justification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9488488" cy="4114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'word'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s.ljust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       # left justify</a:t>
            </a: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'word      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s.rjust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'.')   # right justify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'......word'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9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Stripping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11101917" cy="4114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   word   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s.strip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# whitespace, left and right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'word'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s.lstrip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# left only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'word   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s.rstrip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# right only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  word'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 = '\ta test\n'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# tab, newline are whitespace!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# remove whitespace from right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'\ta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1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Testing String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11330517" cy="4114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'fantabulous'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s.islower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# all lowercase?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s.isupper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# all uppercase?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s.isalpha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# all alphabetic?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'catch22'.isalnum()  # all alphanumeric?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'route66'.isidentifier() # valid identifier (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i.e.variable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name)?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'23skidoo'.isidentifier()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5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Testing String Attributes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9488488" cy="4114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'1234'.isnumeric()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'This is a test'.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istitle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all first chars capital letter?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' \t\n'.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# all whitespace?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0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Joining String </a:t>
            </a:r>
            <a:r>
              <a:rPr lang="en-US" altLang="en-US" dirty="0" err="1"/>
              <a:t>Iterables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9259888" cy="4114800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join()</a:t>
            </a:r>
            <a:r>
              <a:rPr lang="en-US" altLang="en-US" sz="2800" dirty="0"/>
              <a:t> is the opposite of </a:t>
            </a:r>
            <a:r>
              <a:rPr lang="en-US" altLang="en-US" sz="2800" b="1" dirty="0"/>
              <a:t>split()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= 'this is 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['this', 'is', 'a', 'test']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' '.join(m)  # join, separated with ' 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 = '+++'.join(m)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'this+++is+++a+++test'</a:t>
            </a:r>
            <a:endParaRPr lang="en-US" altLang="en-US" i="1" dirty="0"/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0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Counting Substrings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= 'this is 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s.count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('t')   # how many 't' substrings?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s.count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('is')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52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Finding Substrings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= 'this is 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('t')     # index of first 't'?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('t', 1)  # first 't' starting at 1?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s.rfind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('t')    # index of last 't'?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('A')     # not found!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                 # NOT an index, in this case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('is')    # index of first 'is'?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('is', 3) # first 'is' starting at 3?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46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Replacing Substrings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= 'this is 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('t', 'T')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a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('t', 'T', 1)  # just the 1st 't'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('t', '')  # replace with nothing!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'his is a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es'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('is', 'ABC')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thABC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ABC a test'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41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Formatting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599"/>
            <a:ext cx="9488488" cy="399891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Python 3.8 provides </a:t>
            </a:r>
            <a:r>
              <a:rPr lang="en-US" altLang="en-US" sz="2800" i="1" dirty="0"/>
              <a:t>four</a:t>
            </a:r>
            <a:r>
              <a:rPr lang="en-US" altLang="en-US" sz="2800" dirty="0"/>
              <a:t> generations of notations for string formatting!</a:t>
            </a:r>
          </a:p>
          <a:p>
            <a:pPr lvl="1" eaLnBrk="1" hangingPunct="1"/>
            <a:r>
              <a:rPr lang="en-US" altLang="en-US" sz="2400" dirty="0"/>
              <a:t>For most cases, we think one is enough!</a:t>
            </a:r>
          </a:p>
          <a:p>
            <a:pPr lvl="2" eaLnBrk="1" hangingPunct="1"/>
            <a:r>
              <a:rPr lang="en-US" altLang="en-US" sz="2000" dirty="0"/>
              <a:t>Even a </a:t>
            </a:r>
            <a:r>
              <a:rPr lang="en-US" altLang="en-US" sz="2000" i="1" dirty="0"/>
              <a:t>small part</a:t>
            </a:r>
            <a:r>
              <a:rPr lang="en-US" altLang="en-US" sz="2000" dirty="0"/>
              <a:t> of one is usually enough</a:t>
            </a:r>
          </a:p>
          <a:p>
            <a:pPr lvl="2" eaLnBrk="1" hangingPunct="1"/>
            <a:endParaRPr lang="en-US" altLang="en-US" sz="600" dirty="0"/>
          </a:p>
          <a:p>
            <a:pPr eaLnBrk="1" hangingPunct="1"/>
            <a:r>
              <a:rPr lang="en-US" altLang="en-US" sz="2800" dirty="0"/>
              <a:t>We will use </a:t>
            </a:r>
            <a:r>
              <a:rPr lang="en-US" altLang="en-US" sz="2800" b="1" dirty="0"/>
              <a:t>format()</a:t>
            </a:r>
            <a:r>
              <a:rPr lang="en-US" altLang="en-US" sz="2800" dirty="0"/>
              <a:t> in </a:t>
            </a:r>
            <a:r>
              <a:rPr lang="en-US" altLang="en-US" sz="2800" b="1" dirty="0"/>
              <a:t>print()</a:t>
            </a:r>
            <a:r>
              <a:rPr lang="en-US" altLang="en-US" sz="2800" dirty="0"/>
              <a:t> functions</a:t>
            </a:r>
          </a:p>
          <a:p>
            <a:pPr lvl="1" eaLnBrk="1" hangingPunct="1"/>
            <a:r>
              <a:rPr lang="en-US" altLang="en-US" sz="2400" b="1" dirty="0"/>
              <a:t>format()</a:t>
            </a:r>
            <a:r>
              <a:rPr lang="en-US" altLang="en-US" sz="2400" dirty="0"/>
              <a:t> is a general string formatting method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 = </a:t>
            </a:r>
            <a:r>
              <a:rPr lang="en-US" altLang="en-US" sz="20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'{:&lt;6d},{:&gt;7.4f}'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.format(1234, 7/3)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1234  , 2.3333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Silly Poem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4585" y="2017713"/>
            <a:ext cx="8944503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To illustrate, we will use a silly poem: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How Doth The Little Crocodile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-----------------------------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by Lewis Carroll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How doth the little crocodile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Improve his shining tail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And pour the waters of the Nile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On every golden scale!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How cheerfully he seems to grin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How neatly spreads his claws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And welcomes little fishes in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With gently smiling jaws!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35677-31DC-4F20-BA86-16A18FA1E875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D15082C-269D-4E40-ACB0-0B2C589C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21857764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Formatting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9869488" cy="4114800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format()</a:t>
            </a:r>
            <a:r>
              <a:rPr lang="en-US" altLang="en-US" sz="2800" dirty="0"/>
              <a:t> is loosely based on the C language </a:t>
            </a:r>
            <a:r>
              <a:rPr lang="en-US" altLang="en-US" sz="2800" b="1" dirty="0" err="1"/>
              <a:t>printf</a:t>
            </a:r>
            <a:r>
              <a:rPr lang="en-US" altLang="en-US" sz="2800" b="1" dirty="0"/>
              <a:t>()</a:t>
            </a:r>
            <a:r>
              <a:rPr lang="en-US" altLang="en-US" sz="2800" dirty="0"/>
              <a:t> function</a:t>
            </a:r>
          </a:p>
          <a:p>
            <a:pPr lvl="1" eaLnBrk="1" hangingPunct="1"/>
            <a:r>
              <a:rPr lang="en-US" altLang="en-US" sz="2400" dirty="0"/>
              <a:t>If you write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format_string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value1, ...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400" dirty="0"/>
              <a:t>  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altLang="en-US" sz="2400" dirty="0"/>
              <a:t> function will </a:t>
            </a:r>
            <a:r>
              <a:rPr lang="en-US" altLang="en-US" sz="2400" i="1" dirty="0"/>
              <a:t>return</a:t>
            </a:r>
            <a:r>
              <a:rPr lang="en-US" altLang="en-US" sz="2400" dirty="0"/>
              <a:t> a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/>
              <a:t> object in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400" dirty="0"/>
              <a:t>   which each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dirty="0"/>
              <a:t> is formatted into the returned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400" dirty="0"/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/>
              <a:t> according to </a:t>
            </a:r>
            <a:r>
              <a:rPr lang="en-US" altLang="en-US" sz="2400" i="1" dirty="0"/>
              <a:t>format specifications</a:t>
            </a:r>
            <a:r>
              <a:rPr lang="en-US" altLang="en-US" sz="2400" dirty="0"/>
              <a:t> in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400" dirty="0"/>
              <a:t>   </a:t>
            </a:r>
            <a:r>
              <a:rPr lang="en-US" altLang="en-US" sz="24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format_string</a:t>
            </a:r>
            <a:endParaRPr lang="en-US" altLang="en-US" sz="2400" b="1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en-US" sz="2000" dirty="0"/>
              <a:t>Characters in </a:t>
            </a:r>
            <a:r>
              <a:rPr lang="en-US" altLang="en-US" sz="2000" b="1" i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format_string</a:t>
            </a:r>
            <a:r>
              <a:rPr lang="en-US" altLang="en-US" sz="2000" b="1" i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that are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part of a format specification (i.e. outside of curly braces pairs) are preserved as-is</a:t>
            </a:r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18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Formatting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9259888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format specification may be as simple as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{:</a:t>
            </a:r>
            <a:r>
              <a:rPr lang="en-US" alt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where </a:t>
            </a:r>
            <a:r>
              <a:rPr lang="en-US" alt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800" dirty="0"/>
              <a:t> (the </a:t>
            </a:r>
            <a:r>
              <a:rPr lang="en-US" altLang="en-US" sz="2800" i="1" dirty="0"/>
              <a:t>format code</a:t>
            </a:r>
            <a:r>
              <a:rPr lang="en-US" altLang="en-US" sz="2800" dirty="0"/>
              <a:t>) could be</a:t>
            </a:r>
          </a:p>
          <a:p>
            <a:pPr marL="457200" lvl="1" indent="0" eaLnBrk="1" hangingPunct="1">
              <a:spcBef>
                <a:spcPts val="300"/>
              </a:spcBef>
              <a:buNone/>
            </a:pPr>
            <a:r>
              <a:rPr lang="en-US" altLang="en-US" sz="2000" dirty="0"/>
              <a:t>  </a:t>
            </a:r>
            <a:r>
              <a:rPr lang="en-US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</a:t>
            </a:r>
            <a:r>
              <a:rPr lang="en-US" altLang="en-US" sz="2000" dirty="0"/>
              <a:t>   for </a:t>
            </a:r>
            <a:r>
              <a:rPr lang="en-US" altLang="en-US" sz="2000" i="1" dirty="0"/>
              <a:t>decimal</a:t>
            </a:r>
            <a:r>
              <a:rPr lang="en-US" altLang="en-US" sz="2000" dirty="0"/>
              <a:t> (base 10) </a:t>
            </a:r>
            <a:r>
              <a:rPr lang="en-US" altLang="en-US" sz="2000" b="1" dirty="0"/>
              <a:t>int</a:t>
            </a:r>
          </a:p>
          <a:p>
            <a:pPr marL="457200" lvl="1" indent="0" eaLnBrk="1" hangingPunct="1">
              <a:spcBef>
                <a:spcPts val="300"/>
              </a:spcBef>
              <a:buNone/>
            </a:pPr>
            <a:r>
              <a:rPr lang="en-US" altLang="en-US" sz="2000" dirty="0"/>
              <a:t>  </a:t>
            </a:r>
            <a:r>
              <a:rPr lang="en-US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</a:t>
            </a:r>
            <a:r>
              <a:rPr lang="en-US" altLang="en-US" sz="2000" dirty="0"/>
              <a:t>   for </a:t>
            </a:r>
            <a:r>
              <a:rPr lang="en-US" altLang="en-US" sz="2000" i="1" dirty="0"/>
              <a:t>string</a:t>
            </a:r>
            <a:r>
              <a:rPr lang="en-US" altLang="en-US" sz="2000" dirty="0"/>
              <a:t> (</a:t>
            </a:r>
            <a:r>
              <a:rPr lang="en-US" altLang="en-US" sz="2000" b="1" dirty="0"/>
              <a:t>str</a:t>
            </a:r>
            <a:r>
              <a:rPr lang="en-US" altLang="en-US" sz="2000" dirty="0"/>
              <a:t>)</a:t>
            </a:r>
          </a:p>
          <a:p>
            <a:pPr marL="457200" lvl="1" indent="0" eaLnBrk="1" hangingPunct="1">
              <a:spcBef>
                <a:spcPts val="300"/>
              </a:spcBef>
              <a:buNone/>
            </a:pPr>
            <a:r>
              <a:rPr lang="en-US" altLang="en-US" sz="2000" dirty="0"/>
              <a:t>  </a:t>
            </a:r>
            <a:r>
              <a:rPr lang="en-US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</a:t>
            </a:r>
            <a:r>
              <a:rPr lang="en-US" altLang="en-US" sz="2000" dirty="0"/>
              <a:t>   for </a:t>
            </a:r>
            <a:r>
              <a:rPr lang="en-US" altLang="en-US" sz="2000" i="1" dirty="0"/>
              <a:t>fixed-point</a:t>
            </a:r>
            <a:r>
              <a:rPr lang="en-US" altLang="en-US" sz="2000" dirty="0"/>
              <a:t> </a:t>
            </a:r>
            <a:r>
              <a:rPr lang="en-US" altLang="en-US" sz="2000" b="1" dirty="0"/>
              <a:t>float</a:t>
            </a:r>
            <a:r>
              <a:rPr lang="en-US" altLang="en-US" sz="2000" dirty="0"/>
              <a:t> (decimal point, no exponent)</a:t>
            </a:r>
          </a:p>
          <a:p>
            <a:pPr marL="457200" lvl="1" indent="0" eaLnBrk="1" hangingPunct="1">
              <a:spcBef>
                <a:spcPts val="300"/>
              </a:spcBef>
              <a:buNone/>
            </a:pPr>
            <a:r>
              <a:rPr lang="en-US" altLang="en-US" sz="2000" dirty="0"/>
              <a:t>  </a:t>
            </a:r>
            <a:r>
              <a:rPr lang="en-US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lang="en-US" altLang="en-US" sz="2000" dirty="0"/>
              <a:t>   for </a:t>
            </a:r>
            <a:r>
              <a:rPr lang="en-US" altLang="en-US" sz="2000" i="1" dirty="0"/>
              <a:t>exponential</a:t>
            </a:r>
            <a:r>
              <a:rPr lang="en-US" altLang="en-US" sz="2000" dirty="0"/>
              <a:t> </a:t>
            </a:r>
            <a:r>
              <a:rPr lang="en-US" altLang="en-US" sz="2000" b="1" dirty="0"/>
              <a:t>float</a:t>
            </a:r>
            <a:r>
              <a:rPr lang="en-US" altLang="en-US" sz="2000" dirty="0"/>
              <a:t> (decimal point </a:t>
            </a:r>
            <a:r>
              <a:rPr lang="en-US" altLang="en-US" sz="2000" i="1" dirty="0"/>
              <a:t>and</a:t>
            </a:r>
            <a:r>
              <a:rPr lang="en-US" altLang="en-US" sz="2000" dirty="0"/>
              <a:t> exponent)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2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/>
              <a:t>Each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dirty="0"/>
              <a:t> must be appropriate for its format code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85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Formatting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10797117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For example: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</a:t>
            </a:r>
            <a:r>
              <a:rPr lang="en-US" alt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{:d}</a:t>
            </a:r>
            <a:r>
              <a:rPr lang="en-US" alt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{:s}</a:t>
            </a:r>
            <a:r>
              <a:rPr lang="en-US" alt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000" b="1" dirty="0">
                <a:solidFill>
                  <a:srgbClr val="00B05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{:f}</a:t>
            </a:r>
            <a:r>
              <a:rPr lang="en-US" alt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7030A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{:e}</a:t>
            </a:r>
            <a:r>
              <a:rPr lang="en-US" alt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123, 'hello', 7/3, 7/3)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it-I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it-I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2.333333</a:t>
            </a:r>
            <a:r>
              <a:rPr lang="it-I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alt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2.333333e+00</a:t>
            </a:r>
          </a:p>
          <a:p>
            <a:pPr eaLnBrk="1" hangingPunct="1"/>
            <a:r>
              <a:rPr lang="en-US" altLang="en-US" sz="2800" dirty="0"/>
              <a:t>You will get an error if a value is not appropriate for the format code: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</a:t>
            </a:r>
            <a:r>
              <a:rPr lang="it-IT" alt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'{:s}'</a:t>
            </a:r>
            <a:r>
              <a:rPr lang="it-I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.format(True)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it-IT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Unknown format code 's' ... 'bool'</a:t>
            </a:r>
            <a:endParaRPr lang="it-IT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sz="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6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Formatting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9412288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You can explicitly convert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sz="2400" dirty="0"/>
              <a:t> to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sz="2400" dirty="0"/>
              <a:t> to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/>
              <a:t> or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/>
              <a:t> for display</a:t>
            </a:r>
          </a:p>
          <a:p>
            <a:pPr marL="0" indent="0" eaLnBrk="1" hangingPunct="1">
              <a:buNone/>
            </a:pPr>
            <a:endParaRPr lang="en-US" altLang="en-US" sz="7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</a:t>
            </a:r>
            <a:r>
              <a:rPr lang="en-US" alt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{:s}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{:d}</a:t>
            </a:r>
            <a:r>
              <a:rPr lang="en-US" altLang="en-US" sz="2000" b="1" dirty="0">
                <a:solidFill>
                  <a:srgbClr val="00B05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{:s}</a:t>
            </a:r>
            <a:r>
              <a:rPr lang="en-US" alt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(None),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(False))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/>
              <a:t>To control the width of your output you can specify a </a:t>
            </a:r>
            <a:r>
              <a:rPr lang="en-US" altLang="en-US" sz="24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 like so:</a:t>
            </a:r>
          </a:p>
          <a:p>
            <a:pPr marL="0" indent="0" eaLnBrk="1" hangingPunct="1">
              <a:buNone/>
            </a:pPr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{:</a:t>
            </a:r>
            <a:r>
              <a:rPr lang="en-US" altLang="en-US" sz="20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# </a:t>
            </a:r>
            <a:r>
              <a:rPr lang="en-US" altLang="en-US" sz="20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000" dirty="0"/>
              <a:t> character wide field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7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6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Formatting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94122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k in range(5):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alt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'{:3d}</a:t>
            </a:r>
            <a:r>
              <a:rPr lang="en-US" alt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{:3s}</a:t>
            </a:r>
            <a:r>
              <a:rPr lang="en-US" alt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{:15f}</a:t>
            </a:r>
            <a:r>
              <a:rPr lang="en-US" alt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{:15e}'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k, str(k), k/7, k/7))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#3d|3s	|15f		   |15e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0.000000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0.000000e+00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0.142857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1.428571e-01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0.285714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2.857143e-01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0.428571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4.285714e-01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0.571429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5.714286e-01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i="1" dirty="0"/>
              <a:t>Notice</a:t>
            </a:r>
            <a:r>
              <a:rPr lang="en-US" altLang="en-US" sz="2400" dirty="0"/>
              <a:t> that</a:t>
            </a:r>
          </a:p>
          <a:p>
            <a:pPr lvl="1" eaLnBrk="1" hangingPunct="1"/>
            <a:r>
              <a:rPr lang="en-US" altLang="en-US" sz="2000" dirty="0"/>
              <a:t>Numeric values are </a:t>
            </a:r>
            <a:r>
              <a:rPr lang="en-US" altLang="en-US" sz="2000" i="1" dirty="0"/>
              <a:t>right</a:t>
            </a:r>
            <a:r>
              <a:rPr lang="en-US" altLang="en-US" sz="2000" dirty="0"/>
              <a:t>-justified, string values </a:t>
            </a:r>
            <a:r>
              <a:rPr lang="en-US" altLang="en-US" sz="2000" i="1" dirty="0"/>
              <a:t>left</a:t>
            </a:r>
            <a:r>
              <a:rPr lang="en-US" altLang="en-US" sz="2000" dirty="0"/>
              <a:t>-justified by default</a:t>
            </a:r>
          </a:p>
          <a:p>
            <a:pPr lvl="1" eaLnBrk="1" hangingPunct="1"/>
            <a:r>
              <a:rPr lang="en-US" altLang="en-US" sz="2000" b="1" dirty="0"/>
              <a:t>float</a:t>
            </a:r>
            <a:r>
              <a:rPr lang="en-US" altLang="en-US" sz="2000" dirty="0"/>
              <a:t>s display 6 digits after the decimal point by default </a:t>
            </a:r>
          </a:p>
          <a:p>
            <a:pPr lvl="1" eaLnBrk="1" hangingPunct="1"/>
            <a:r>
              <a:rPr lang="en-US" altLang="en-US" sz="2000" dirty="0"/>
              <a:t>The total width of </a:t>
            </a:r>
            <a:r>
              <a:rPr lang="en-US" altLang="en-US" sz="2000" b="1" dirty="0" err="1"/>
              <a:t>e</a:t>
            </a:r>
            <a:r>
              <a:rPr lang="en-US" altLang="en-US" sz="2000" dirty="0" err="1"/>
              <a:t>xps</a:t>
            </a:r>
            <a:r>
              <a:rPr lang="en-US" altLang="en-US" sz="2000" dirty="0"/>
              <a:t> includes the decimal point, the special ‘e’ symbol and +/- characters.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20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Formatting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017713"/>
            <a:ext cx="9031288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To specify justification, use: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{: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altLang="en-US" sz="2000" i="1" dirty="0">
                <a:solidFill>
                  <a:srgbClr val="FF0000"/>
                </a:solidFill>
              </a:rPr>
              <a:t>left</a:t>
            </a:r>
            <a:r>
              <a:rPr lang="en-US" altLang="en-US" sz="2000" dirty="0"/>
              <a:t>-justified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{: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sz="20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altLang="en-US" sz="2000" i="1" dirty="0">
                <a:solidFill>
                  <a:srgbClr val="FF0000"/>
                </a:solidFill>
              </a:rPr>
              <a:t>centered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{: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altLang="en-US" sz="2000" i="1" dirty="0">
                <a:solidFill>
                  <a:srgbClr val="FF0000"/>
                </a:solidFill>
              </a:rPr>
              <a:t>right</a:t>
            </a:r>
            <a:r>
              <a:rPr lang="en-US" altLang="en-US" sz="2000" dirty="0"/>
              <a:t>-justified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/>
              <a:t>For </a:t>
            </a:r>
            <a:r>
              <a:rPr lang="en-US" altLang="en-US" sz="2400" b="1" dirty="0"/>
              <a:t>float</a:t>
            </a:r>
            <a:r>
              <a:rPr lang="en-US" altLang="en-US" sz="2400" dirty="0"/>
              <a:t> output, you can specify a </a:t>
            </a:r>
            <a:r>
              <a:rPr lang="en-US" alt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endParaRPr lang="en-US" altLang="en-US" sz="2400" dirty="0">
              <a:solidFill>
                <a:srgbClr val="00B050"/>
              </a:solidFill>
            </a:endParaRPr>
          </a:p>
          <a:p>
            <a:pPr lvl="2" eaLnBrk="1" hangingPunct="1"/>
            <a:r>
              <a:rPr lang="en-US" altLang="en-US" sz="1600" dirty="0"/>
              <a:t>The number of digits after the decimal point</a:t>
            </a:r>
          </a:p>
          <a:p>
            <a:pPr marL="0" indent="0" eaLnBrk="1" hangingPunct="1">
              <a:buNone/>
            </a:pPr>
            <a:endParaRPr lang="en-US" altLang="en-US" sz="7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{:</a:t>
            </a:r>
            <a:r>
              <a:rPr lang="en-US" altLang="en-US" sz="20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0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.precision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altLang="en-US" sz="2000" b="1" dirty="0"/>
              <a:t>float </a:t>
            </a:r>
            <a:r>
              <a:rPr lang="en-US" altLang="en-US" sz="2000" dirty="0"/>
              <a:t>in </a:t>
            </a:r>
            <a:r>
              <a:rPr lang="en-US" altLang="en-US" sz="20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000" dirty="0"/>
              <a:t>, fixed point,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/>
              <a:t>                                                  </a:t>
            </a:r>
            <a:r>
              <a:rPr lang="en-US" alt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en-US" altLang="en-US" sz="2000" dirty="0"/>
              <a:t> after decimal point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{:</a:t>
            </a:r>
            <a:r>
              <a:rPr lang="en-US" altLang="en-US" sz="20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0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.precision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altLang="en-US" sz="2000" b="1" dirty="0"/>
              <a:t>float</a:t>
            </a:r>
            <a:r>
              <a:rPr lang="en-US" altLang="en-US" sz="2000" dirty="0"/>
              <a:t> in </a:t>
            </a:r>
            <a:r>
              <a:rPr lang="en-US" altLang="en-US" sz="20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000" dirty="0"/>
              <a:t>, exponential 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/>
              <a:t>                                                  </a:t>
            </a:r>
            <a:r>
              <a:rPr lang="en-US" alt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en-US" altLang="en-US" sz="2000" dirty="0"/>
              <a:t> after decimal point</a:t>
            </a:r>
            <a:endParaRPr lang="en-US" altLang="en-US" sz="2000" b="1" dirty="0"/>
          </a:p>
          <a:p>
            <a:pPr eaLnBrk="1" hangingPunct="1"/>
            <a:r>
              <a:rPr lang="en-US" altLang="en-US" sz="2400" dirty="0"/>
              <a:t>All together, give very precise formatting control!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62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Formatting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94122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k in range(3):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alt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{:5d}</a:t>
            </a:r>
            <a:r>
              <a:rPr lang="en-US" alt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{:&lt;5d}</a:t>
            </a:r>
            <a:r>
              <a:rPr lang="en-US" alt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{:^5d}</a:t>
            </a:r>
            <a:r>
              <a:rPr lang="en-US" alt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{:&gt;5d}</a:t>
            </a:r>
            <a:r>
              <a:rPr lang="en-US" alt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k, k, k, k))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2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2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en-US" alt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18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'|{:17.2f}|{:&lt;17.2f}|{:^17.2f}|'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3/7, 3/7, 3/7))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    0.43|0.43             |      0.43       |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'|{:17.9e}|{:&lt;17.9e}|{:^17.9e}|'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3/7, 3/7, 3/7))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4.285714286e-01|4.285714286e-01  | 4.285714286e-01 |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Brief R.E. Search Program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599"/>
            <a:ext cx="11178117" cy="399891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poem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['How Doth The Little Crocodile',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 With gently smiling jaws!']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regular expression module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 = '^H'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lines that start with 'H'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poem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</a:t>
            </a: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 != None: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print(line)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we found a match!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611B5D-2107-4155-BA18-BBB407C970D3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AB3A3CE-8964-4C96-B98D-16663315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90489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A829-5402-4824-B87B-523EA14A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Raw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B89E-814C-43AB-9851-4D8DBCF7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7713"/>
            <a:ext cx="9717088" cy="4225925"/>
          </a:xfrm>
        </p:spPr>
        <p:txBody>
          <a:bodyPr/>
          <a:lstStyle/>
          <a:p>
            <a:r>
              <a:rPr lang="en-AU" sz="2400" dirty="0"/>
              <a:t>'\n' in Python is a new line. </a:t>
            </a:r>
          </a:p>
          <a:p>
            <a:pPr lvl="1"/>
            <a:r>
              <a:rPr lang="en-AU" sz="1800" dirty="0"/>
              <a:t>What if you wanted to actually print backslash and n? </a:t>
            </a:r>
            <a:endParaRPr lang="en-AU" sz="2400" dirty="0"/>
          </a:p>
          <a:p>
            <a:r>
              <a:rPr lang="en-AU" sz="2400" dirty="0"/>
              <a:t>If you precede any string with the 'r' character, you tell Python that the entire string is a raw string. </a:t>
            </a:r>
          </a:p>
          <a:p>
            <a:pPr marL="457200" lvl="1" indent="0">
              <a:buNone/>
            </a:pPr>
            <a:r>
              <a:rPr lang="en-A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A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A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'\n\n\n')</a:t>
            </a:r>
          </a:p>
          <a:p>
            <a:r>
              <a:rPr lang="en-AU" sz="2400" dirty="0"/>
              <a:t>In a raw string, escape sequences are not parsed. So, r'\n’ becomes two characters: '\' and 'n'</a:t>
            </a:r>
          </a:p>
          <a:p>
            <a:r>
              <a:rPr lang="en-AU" sz="2400" dirty="0"/>
              <a:t>Using the 'r' character when trying to escape backslashes makes your code easier to read (useful with </a:t>
            </a:r>
            <a:r>
              <a:rPr lang="en-AU" sz="2400" dirty="0" err="1"/>
              <a:t>regexs</a:t>
            </a:r>
            <a:r>
              <a:rPr lang="en-AU" sz="2400" dirty="0"/>
              <a:t>!)</a:t>
            </a:r>
          </a:p>
          <a:p>
            <a:pPr lvl="1"/>
            <a:r>
              <a:rPr lang="en-AU" sz="2000" dirty="0"/>
              <a:t>'</a:t>
            </a:r>
            <a:r>
              <a:rPr lang="en-A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\\n\\n\\n</a:t>
            </a:r>
            <a:r>
              <a:rPr lang="en-AU" sz="2000" dirty="0"/>
              <a:t>' versus r'</a:t>
            </a:r>
            <a:r>
              <a:rPr lang="en-A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\n\n\n</a:t>
            </a:r>
            <a:r>
              <a:rPr lang="en-AU" sz="2000" dirty="0"/>
              <a:t>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14DA-A8C7-4A29-B7D2-53FC2844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9F09BE-0733-4E9E-B08E-2F2245AE7270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14D4-7183-4285-8B7C-6568930F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EA08922-94E5-4D7F-A91F-CF100ACE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415289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Raw Strings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9564688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It is conventional to use </a:t>
            </a:r>
            <a:r>
              <a:rPr lang="en-US" altLang="en-US" sz="2400" b="1" dirty="0"/>
              <a:t>r</a:t>
            </a:r>
            <a:r>
              <a:rPr lang="en-US" altLang="en-US" sz="2400" dirty="0"/>
              <a:t> for regular expression literals (i.e. when defining patterns to look for). </a:t>
            </a:r>
          </a:p>
          <a:p>
            <a:pPr lvl="1" eaLnBrk="1" hangingPunct="1"/>
            <a:r>
              <a:rPr lang="en-US" altLang="en-US" sz="2000" dirty="0"/>
              <a:t>I’ll reiterate: it just makes your code easier to read!</a:t>
            </a:r>
          </a:p>
          <a:p>
            <a:pPr eaLnBrk="1" hangingPunct="1"/>
            <a:r>
              <a:rPr lang="en-US" altLang="en-US" sz="2400" dirty="0"/>
              <a:t>What if we wanted to search for a </a:t>
            </a:r>
            <a:r>
              <a:rPr lang="en-US" altLang="en-US" sz="2400" b="1" dirty="0"/>
              <a:t>\</a:t>
            </a:r>
            <a:r>
              <a:rPr lang="en-US" altLang="en-US" sz="2400" dirty="0"/>
              <a:t> (backslash) character?</a:t>
            </a:r>
          </a:p>
          <a:p>
            <a:pPr lvl="1" eaLnBrk="1" hangingPunct="1"/>
            <a:r>
              <a:rPr lang="en-US" altLang="en-US" sz="2000" dirty="0"/>
              <a:t>Unfortunately, </a:t>
            </a:r>
            <a:r>
              <a:rPr lang="en-US" altLang="en-US" sz="2000" b="1" dirty="0"/>
              <a:t>\</a:t>
            </a:r>
            <a:r>
              <a:rPr lang="en-US" altLang="en-US" sz="2000" dirty="0"/>
              <a:t> is special </a:t>
            </a:r>
            <a:r>
              <a:rPr lang="en-US" altLang="en-US" sz="2000" i="1" dirty="0">
                <a:solidFill>
                  <a:srgbClr val="FF0000"/>
                </a:solidFill>
              </a:rPr>
              <a:t>both</a:t>
            </a:r>
            <a:r>
              <a:rPr lang="en-US" altLang="en-US" sz="2000" dirty="0"/>
              <a:t> within a string literal </a:t>
            </a:r>
            <a:r>
              <a:rPr lang="en-US" altLang="en-US" sz="2000" i="1" dirty="0">
                <a:solidFill>
                  <a:srgbClr val="FF0000"/>
                </a:solidFill>
              </a:rPr>
              <a:t>and</a:t>
            </a:r>
            <a:r>
              <a:rPr lang="en-US" altLang="en-US" sz="2000" dirty="0"/>
              <a:t> within a regular expression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7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pat = '\\\\'   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search for a literal \ 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   # (i.e. escape two backslashes)</a:t>
            </a:r>
            <a:endParaRPr lang="en-US" altLang="en-US" sz="700" dirty="0"/>
          </a:p>
          <a:p>
            <a:pPr eaLnBrk="1" hangingPunct="1"/>
            <a:r>
              <a:rPr lang="en-US" altLang="en-US" sz="2400" dirty="0"/>
              <a:t>Ugh! A </a:t>
            </a:r>
            <a:r>
              <a:rPr lang="en-US" altLang="en-US" sz="2400" i="1" dirty="0">
                <a:solidFill>
                  <a:srgbClr val="FF0000"/>
                </a:solidFill>
              </a:rPr>
              <a:t>raw string</a:t>
            </a:r>
            <a:r>
              <a:rPr lang="en-US" altLang="en-US" sz="2400" dirty="0"/>
              <a:t> tells Python to treat </a:t>
            </a:r>
            <a:r>
              <a:rPr lang="en-US" altLang="en-US" sz="2400" b="1" dirty="0"/>
              <a:t>\</a:t>
            </a:r>
            <a:r>
              <a:rPr lang="en-US" altLang="en-US" sz="2400" dirty="0"/>
              <a:t> as an ordinary character in a string literal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pat = r'\\'    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search for a literal \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900" dirty="0"/>
          </a:p>
          <a:p>
            <a:pPr eaLnBrk="1" hangingPunct="1"/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EDB24-3C91-4CB7-B237-37F3357FAE41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6964FF6-68F2-4C06-8FEF-AF82CB05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243638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23904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Regular Expression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9564688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r'^$'	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empty lines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r'^  [A-Z]'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... start with two spaces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#   and a capital letter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r'^ *[A-Z]'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... start with optional space(s)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#   and a capital letter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$'	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... end with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r'[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aeiuo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]'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... 2 lowercase vowels</a:t>
            </a: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.*e.*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... contain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order</a:t>
            </a: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r'^[^t]*$'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...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 that is allowed between </a:t>
            </a:r>
            <a:r>
              <a:rPr lang="en-AU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beginning</a:t>
            </a:r>
            <a:br>
              <a:rPr lang="en-AU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# and end of the line is 0 or more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non-t chars)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r'\.'	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... contain a literal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(full stop)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AA653-671F-4252-847E-AF2C0D1A0626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D9D1BA9-8C66-44A1-9EEF-25D8EB70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(c) Zbigniew Zdziarski</a:t>
            </a:r>
          </a:p>
        </p:txBody>
      </p:sp>
    </p:spTree>
    <p:extLst>
      <p:ext uri="{BB962C8B-B14F-4D97-AF65-F5344CB8AC3E}">
        <p14:creationId xmlns:p14="http://schemas.microsoft.com/office/powerpoint/2010/main" val="120853829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48507</TotalTime>
  <Words>5137</Words>
  <Application>Microsoft Office PowerPoint</Application>
  <PresentationFormat>Widescreen</PresentationFormat>
  <Paragraphs>848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Courier New</vt:lpstr>
      <vt:lpstr>Tahoma</vt:lpstr>
      <vt:lpstr>Times New Roman</vt:lpstr>
      <vt:lpstr>Wingdings</vt:lpstr>
      <vt:lpstr>Blends</vt:lpstr>
      <vt:lpstr>Data Focused Python 95888</vt:lpstr>
      <vt:lpstr>About Regular Expressions</vt:lpstr>
      <vt:lpstr>E.g. (from Wikipedia)</vt:lpstr>
      <vt:lpstr>Basic Regular Expression Characters</vt:lpstr>
      <vt:lpstr>A Silly Poem</vt:lpstr>
      <vt:lpstr>A Brief R.E. Search Program</vt:lpstr>
      <vt:lpstr>Raw Strings</vt:lpstr>
      <vt:lpstr>Raw Strings</vt:lpstr>
      <vt:lpstr>Regular Expression Examples</vt:lpstr>
      <vt:lpstr>More Regular Expression Characters</vt:lpstr>
      <vt:lpstr>More Regular Expression Examples</vt:lpstr>
      <vt:lpstr>Token Validation Examples</vt:lpstr>
      <vt:lpstr>Regex Functions  (not examinable)</vt:lpstr>
      <vt:lpstr>Pandas Supported File Formats</vt:lpstr>
      <vt:lpstr>DataFrame Example</vt:lpstr>
      <vt:lpstr>DataFrame Example (cont.)</vt:lpstr>
      <vt:lpstr>CSV Files</vt:lpstr>
      <vt:lpstr>CSV Files (cont.)</vt:lpstr>
      <vt:lpstr>CSV Files (cont.)</vt:lpstr>
      <vt:lpstr>CSV Files: No Row Labels</vt:lpstr>
      <vt:lpstr>CSV Files: No Column Labels</vt:lpstr>
      <vt:lpstr>Reading HTML Tables</vt:lpstr>
      <vt:lpstr>Reading HTML Tables</vt:lpstr>
      <vt:lpstr>Reading HTML Tables (cont.)</vt:lpstr>
      <vt:lpstr>JSON Format Data</vt:lpstr>
      <vt:lpstr>JSON Format Data (cont.)</vt:lpstr>
      <vt:lpstr>JSON API Data</vt:lpstr>
      <vt:lpstr>JSON API Data (cont.)</vt:lpstr>
      <vt:lpstr>JSON API Data (cont.)</vt:lpstr>
      <vt:lpstr>JSON API Data (cont.)</vt:lpstr>
      <vt:lpstr>JSON API Data (cont.)</vt:lpstr>
      <vt:lpstr>JSON API Data (cont.)</vt:lpstr>
      <vt:lpstr>JSON API Data (cont.)</vt:lpstr>
      <vt:lpstr>JSON API Data (cont.)</vt:lpstr>
      <vt:lpstr>JSON API Data (cont.)</vt:lpstr>
      <vt:lpstr>About String Handling</vt:lpstr>
      <vt:lpstr>String Methods</vt:lpstr>
      <vt:lpstr>Modifying Letter Case</vt:lpstr>
      <vt:lpstr>Justification</vt:lpstr>
      <vt:lpstr>Justification (cont.)</vt:lpstr>
      <vt:lpstr>Justification (cont.)</vt:lpstr>
      <vt:lpstr>Stripping</vt:lpstr>
      <vt:lpstr>Testing String Attributes</vt:lpstr>
      <vt:lpstr>Testing String Attributes (cont.)</vt:lpstr>
      <vt:lpstr>Joining String Iterables</vt:lpstr>
      <vt:lpstr>Counting Substrings</vt:lpstr>
      <vt:lpstr>Finding Substrings</vt:lpstr>
      <vt:lpstr>Replacing Substrings</vt:lpstr>
      <vt:lpstr>String Formatting</vt:lpstr>
      <vt:lpstr>String Formatting (cont.)</vt:lpstr>
      <vt:lpstr>String Formatting (cont.)</vt:lpstr>
      <vt:lpstr>String Formatting (cont.)</vt:lpstr>
      <vt:lpstr>String Formatting (cont.)</vt:lpstr>
      <vt:lpstr>String Formatting (cont.)</vt:lpstr>
      <vt:lpstr>String Formatting (cont.)</vt:lpstr>
      <vt:lpstr>String Formatting (cont.)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46-691</dc:title>
  <dc:creator>The Heinz School</dc:creator>
  <cp:lastModifiedBy>Zbigniew Zdziarski</cp:lastModifiedBy>
  <cp:revision>790</cp:revision>
  <cp:lastPrinted>2018-04-19T15:35:17Z</cp:lastPrinted>
  <dcterms:created xsi:type="dcterms:W3CDTF">2003-08-31T19:53:38Z</dcterms:created>
  <dcterms:modified xsi:type="dcterms:W3CDTF">2020-11-26T05:29:14Z</dcterms:modified>
</cp:coreProperties>
</file>