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51444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1720800" y="1504800"/>
            <a:ext cx="5702400" cy="2674800"/>
          </a:xfrm>
          <a:prstGeom prst="rect">
            <a:avLst/>
          </a:prstGeom>
          <a:noFill/>
        </p:spPr>
        <p:txBody>
          <a:bodyPr wrap="square">
            <a:spAutoFit/>
          </a:bodyPr>
          <a:lstStyle/>
          <a:p>
            <a:pPr>
              <a:defRPr sz="3600" b="1">
                <a:solidFill>
                  <a:srgbClr val="000000"/>
                </a:solidFill>
                <a:latin typeface="Times New Roman"/>
              </a:defRPr>
            </a:pPr>
            <a:r>
              <a:t>"Transformer Network Mastery in Machine Translation and Parsing" "Versatile Linguistic Processing with Attention Mechanisms"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3.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3794399" y="360000"/>
            <a:ext cx="1558800" cy="784800"/>
          </a:xfrm>
          <a:prstGeom prst="rect">
            <a:avLst/>
          </a:prstGeom>
          <a:noFill/>
        </p:spPr>
        <p:txBody>
          <a:bodyPr wrap="none" anchor="t">
            <a:spAutoFit/>
          </a:bodyPr>
          <a:lstStyle/>
          <a:p>
            <a:pPr>
              <a:defRPr b="1" sz="4000">
                <a:solidFill>
                  <a:srgbClr val="000000"/>
                </a:solidFill>
                <a:latin typeface="Times New Roman"/>
              </a:defRPr>
            </a:pPr>
            <a:r>
              <a:t>Table of Contents</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Times New Roman"/>
              </a:defRPr>
            </a:pPr>
            <a:r>
              <a:t>Introduction</a:t>
            </a:r>
            <a:br/>
            <a:br/>
            <a:r>
              <a:t>Transformer model's impact on machine translation.</a:t>
            </a:r>
            <a:br/>
            <a:br/>
            <a:r>
              <a:t>Adaptation to English constituency parsing challenges.</a:t>
            </a:r>
            <a:br/>
            <a:br/>
            <a:r>
              <a:t>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Introduction</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The advent of the Transformer model marks a significant milestone in the evolution of neural network architectures, particularly in the realm of machine translation. Developed as the first sequence transduction model that operates entirely on attention mechanisms, it eschews traditional recurrent layers in favor of multi-headed self-attention. This innovative approach not only streamlines the training process but also enhances the model's ability to manage long-range dependencies within the text. The Transformer's proficiency is underscored by its remarkable performance in WMT 2014 English-to-German and English-to-French translation tasks, where it set new benchmarks, surpassing even the combined efforts of previous ensemble models.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3.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Further cementing its status as a versatile tool in natural language processing, the Transformer has been adeptly adapted for English constituency parsing—a task that poses its own unique set of challenges due to the intricate structural constraints and the typically longer output sequences compared to the inputs. Despite these hurdles, the Transformer, trained on the Wall Street Journal portion of the Penn Treebank with a 4-layer architecture and a model dimensionality of 1024, has shown promising results. Its ability to generalize to other tasks was further explored through semi-supervised learning, utilizing a vast corpus of approximately 17 million sentences, which led to a significant expansion of its vocabulary size from 16K to 32K tokens. This adaptability not only demonstrates the model's robustness but also its potential to revolutionize various facets of machine learning involving complex linguistic data.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Transformer model's impact on machine translation.</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Transformer revolutionizes machine translation with self-attention.</a:t>
            </a:r>
            <a:br/>
            <a:br/>
            <a:r>
              <a:t>- Outperforms RNNs, showing adaptability in parsing tasks.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Adaptation to English constituency parsing challenges.</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Transformer adapted for English parsing.</a:t>
            </a:r>
            <a:br/>
            <a:br/>
            <a:r>
              <a:t>- Trained on WSJ, 40K sentences.</a:t>
            </a:r>
            <a:br/>
            <a:br/>
            <a:r>
              <a:t>- Semi-supervised with 17M sentences.</a:t>
            </a:r>
            <a:br/>
            <a:br/>
            <a:r>
              <a:t>- Strong output structure; longer than input.</a:t>
            </a:r>
            <a:br/>
            <a:br/>
            <a:r>
              <a:t>- Outperforms RNN in small-data regimes.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2.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r>
              <a:t>Conclusion</a:t>
            </a: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In conclusion, the Transformer model represents a paradigm shift in sequence transduction, primarily in the field of machine translation. Its architecture, built exclusively on attention mechanisms, eliminates the need for recurrent processes, leading to more efficient training and superior handling of long-range dependencies. The model's exceptional performance is evidenced by its record-setting BLEU scores on the WMT 2014 English-to-German and English-to-French translation tasks, where it outperformed existing models, including ensembles, by a significant margin.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1.png"/>
          <p:cNvPicPr>
            <a:picLocks noChangeAspect="1"/>
          </p:cNvPicPr>
          <p:nvPr/>
        </p:nvPicPr>
        <p:blipFill>
          <a:blip r:embed="rId2"/>
          <a:stretch>
            <a:fillRect/>
          </a:stretch>
        </p:blipFill>
        <p:spPr>
          <a:xfrm>
            <a:off x="0" y="0"/>
            <a:ext cx="9144000" cy="5144400"/>
          </a:xfrm>
          <a:prstGeom prst="rect">
            <a:avLst/>
          </a:prstGeom>
        </p:spPr>
      </p:pic>
      <p:sp>
        <p:nvSpPr>
          <p:cNvPr id="3" name="TextBox 2"/>
          <p:cNvSpPr txBox="1"/>
          <p:nvPr/>
        </p:nvSpPr>
        <p:spPr>
          <a:xfrm>
            <a:off x="968400" y="550800"/>
            <a:ext cx="6958799" cy="399600"/>
          </a:xfrm>
          <a:prstGeom prst="rect">
            <a:avLst/>
          </a:prstGeom>
          <a:noFill/>
        </p:spPr>
        <p:txBody>
          <a:bodyPr wrap="none" anchor="t">
            <a:spAutoFit/>
          </a:bodyPr>
          <a:lstStyle/>
          <a:p>
            <a:pPr>
              <a:defRPr b="1" sz="2000">
                <a:solidFill>
                  <a:srgbClr val="000000"/>
                </a:solidFill>
                <a:latin typeface="Calibri"/>
              </a:defRPr>
            </a:pPr>
          </a:p>
        </p:txBody>
      </p:sp>
      <p:sp>
        <p:nvSpPr>
          <p:cNvPr id="4" name="TextBox 3"/>
          <p:cNvSpPr txBox="1"/>
          <p:nvPr/>
        </p:nvSpPr>
        <p:spPr>
          <a:xfrm>
            <a:off x="4208400" y="1353600"/>
            <a:ext cx="4287600" cy="3056400"/>
          </a:xfrm>
          <a:prstGeom prst="rect">
            <a:avLst/>
          </a:prstGeom>
          <a:noFill/>
        </p:spPr>
        <p:txBody>
          <a:bodyPr wrap="square" anchor="t">
            <a:spAutoFit/>
          </a:bodyPr>
          <a:lstStyle/>
          <a:p>
            <a:pPr>
              <a:defRPr sz="1200">
                <a:solidFill>
                  <a:srgbClr val="000000"/>
                </a:solidFill>
                <a:latin typeface="Calibri"/>
              </a:defRPr>
            </a:pPr>
            <a:r>
              <a:t>- The model's versatility extends beyond machine translation, as demonstrated by its successful application to English constituency parsing. The challenges of this task, with its complex structural demands and longer output sequences, were met by the Transformer's robust architecture. Trained on the Wall Street Journal corpus of the Penn Treebank and further refined through semi-supervised learning with an expanded vocabulary, the Transformer showcased its remarkable ability to generalize across different linguistic tasks. This adaptability not only confirms the Transformer's potential in advancing machine learning in the realm of complex language processing but also sets a new standard for future research in natural language understanding and beyond.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