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84" r:id="rId1"/>
    <p:sldMasterId id="2147483744" r:id="rId2"/>
  </p:sldMasterIdLst>
  <p:notesMasterIdLst>
    <p:notesMasterId r:id="rId51"/>
  </p:notesMasterIdLst>
  <p:handoutMasterIdLst>
    <p:handoutMasterId r:id="rId52"/>
  </p:handoutMasterIdLst>
  <p:sldIdLst>
    <p:sldId id="526" r:id="rId3"/>
    <p:sldId id="257" r:id="rId4"/>
    <p:sldId id="393" r:id="rId5"/>
    <p:sldId id="395" r:id="rId6"/>
    <p:sldId id="476" r:id="rId7"/>
    <p:sldId id="529" r:id="rId8"/>
    <p:sldId id="462" r:id="rId9"/>
    <p:sldId id="397" r:id="rId10"/>
    <p:sldId id="398" r:id="rId11"/>
    <p:sldId id="504" r:id="rId12"/>
    <p:sldId id="515" r:id="rId13"/>
    <p:sldId id="479" r:id="rId14"/>
    <p:sldId id="478" r:id="rId15"/>
    <p:sldId id="516" r:id="rId16"/>
    <p:sldId id="482" r:id="rId17"/>
    <p:sldId id="508" r:id="rId18"/>
    <p:sldId id="509" r:id="rId19"/>
    <p:sldId id="510" r:id="rId20"/>
    <p:sldId id="437" r:id="rId21"/>
    <p:sldId id="441" r:id="rId22"/>
    <p:sldId id="486" r:id="rId23"/>
    <p:sldId id="517" r:id="rId24"/>
    <p:sldId id="518" r:id="rId25"/>
    <p:sldId id="444" r:id="rId26"/>
    <p:sldId id="488" r:id="rId27"/>
    <p:sldId id="513" r:id="rId28"/>
    <p:sldId id="512" r:id="rId29"/>
    <p:sldId id="519" r:id="rId30"/>
    <p:sldId id="520" r:id="rId31"/>
    <p:sldId id="468" r:id="rId32"/>
    <p:sldId id="490" r:id="rId33"/>
    <p:sldId id="521" r:id="rId34"/>
    <p:sldId id="491" r:id="rId35"/>
    <p:sldId id="493" r:id="rId36"/>
    <p:sldId id="492" r:id="rId37"/>
    <p:sldId id="494" r:id="rId38"/>
    <p:sldId id="522" r:id="rId39"/>
    <p:sldId id="466" r:id="rId40"/>
    <p:sldId id="496" r:id="rId41"/>
    <p:sldId id="497" r:id="rId42"/>
    <p:sldId id="523" r:id="rId43"/>
    <p:sldId id="525" r:id="rId44"/>
    <p:sldId id="500" r:id="rId45"/>
    <p:sldId id="501" r:id="rId46"/>
    <p:sldId id="502" r:id="rId47"/>
    <p:sldId id="445" r:id="rId48"/>
    <p:sldId id="446" r:id="rId49"/>
    <p:sldId id="503" r:id="rId50"/>
  </p:sldIdLst>
  <p:sldSz cx="9144000" cy="6858000" type="screen4x3"/>
  <p:notesSz cx="6858000" cy="9144000"/>
  <p:defaultTextStyle>
    <a:defPPr>
      <a:defRPr lang="en-US"/>
    </a:defPPr>
    <a:lvl1pPr algn="l" rtl="0" fontAlgn="base">
      <a:spcBef>
        <a:spcPct val="0"/>
      </a:spcBef>
      <a:spcAft>
        <a:spcPct val="0"/>
      </a:spcAft>
      <a:defRPr sz="2000" kern="1200">
        <a:solidFill>
          <a:srgbClr val="FFFFFF"/>
        </a:solidFill>
        <a:latin typeface="Times New Roman" pitchFamily="18" charset="0"/>
        <a:ea typeface="+mn-ea"/>
        <a:cs typeface="+mn-cs"/>
      </a:defRPr>
    </a:lvl1pPr>
    <a:lvl2pPr marL="457200" algn="l" rtl="0" fontAlgn="base">
      <a:spcBef>
        <a:spcPct val="0"/>
      </a:spcBef>
      <a:spcAft>
        <a:spcPct val="0"/>
      </a:spcAft>
      <a:defRPr sz="2000" kern="1200">
        <a:solidFill>
          <a:srgbClr val="FFFFFF"/>
        </a:solidFill>
        <a:latin typeface="Times New Roman" pitchFamily="18" charset="0"/>
        <a:ea typeface="+mn-ea"/>
        <a:cs typeface="+mn-cs"/>
      </a:defRPr>
    </a:lvl2pPr>
    <a:lvl3pPr marL="914400" algn="l" rtl="0" fontAlgn="base">
      <a:spcBef>
        <a:spcPct val="0"/>
      </a:spcBef>
      <a:spcAft>
        <a:spcPct val="0"/>
      </a:spcAft>
      <a:defRPr sz="2000" kern="1200">
        <a:solidFill>
          <a:srgbClr val="FFFFFF"/>
        </a:solidFill>
        <a:latin typeface="Times New Roman" pitchFamily="18" charset="0"/>
        <a:ea typeface="+mn-ea"/>
        <a:cs typeface="+mn-cs"/>
      </a:defRPr>
    </a:lvl3pPr>
    <a:lvl4pPr marL="1371600" algn="l" rtl="0" fontAlgn="base">
      <a:spcBef>
        <a:spcPct val="0"/>
      </a:spcBef>
      <a:spcAft>
        <a:spcPct val="0"/>
      </a:spcAft>
      <a:defRPr sz="2000" kern="1200">
        <a:solidFill>
          <a:srgbClr val="FFFFFF"/>
        </a:solidFill>
        <a:latin typeface="Times New Roman" pitchFamily="18" charset="0"/>
        <a:ea typeface="+mn-ea"/>
        <a:cs typeface="+mn-cs"/>
      </a:defRPr>
    </a:lvl4pPr>
    <a:lvl5pPr marL="1828800" algn="l" rtl="0" fontAlgn="base">
      <a:spcBef>
        <a:spcPct val="0"/>
      </a:spcBef>
      <a:spcAft>
        <a:spcPct val="0"/>
      </a:spcAft>
      <a:defRPr sz="2000" kern="1200">
        <a:solidFill>
          <a:srgbClr val="FFFFFF"/>
        </a:solidFill>
        <a:latin typeface="Times New Roman" pitchFamily="18" charset="0"/>
        <a:ea typeface="+mn-ea"/>
        <a:cs typeface="+mn-cs"/>
      </a:defRPr>
    </a:lvl5pPr>
    <a:lvl6pPr marL="2286000" algn="l" defTabSz="914400" rtl="0" eaLnBrk="1" latinLnBrk="0" hangingPunct="1">
      <a:defRPr sz="2000" kern="1200">
        <a:solidFill>
          <a:srgbClr val="FFFFFF"/>
        </a:solidFill>
        <a:latin typeface="Times New Roman" pitchFamily="18" charset="0"/>
        <a:ea typeface="+mn-ea"/>
        <a:cs typeface="+mn-cs"/>
      </a:defRPr>
    </a:lvl6pPr>
    <a:lvl7pPr marL="2743200" algn="l" defTabSz="914400" rtl="0" eaLnBrk="1" latinLnBrk="0" hangingPunct="1">
      <a:defRPr sz="2000" kern="1200">
        <a:solidFill>
          <a:srgbClr val="FFFFFF"/>
        </a:solidFill>
        <a:latin typeface="Times New Roman" pitchFamily="18" charset="0"/>
        <a:ea typeface="+mn-ea"/>
        <a:cs typeface="+mn-cs"/>
      </a:defRPr>
    </a:lvl7pPr>
    <a:lvl8pPr marL="3200400" algn="l" defTabSz="914400" rtl="0" eaLnBrk="1" latinLnBrk="0" hangingPunct="1">
      <a:defRPr sz="2000" kern="1200">
        <a:solidFill>
          <a:srgbClr val="FFFFFF"/>
        </a:solidFill>
        <a:latin typeface="Times New Roman" pitchFamily="18" charset="0"/>
        <a:ea typeface="+mn-ea"/>
        <a:cs typeface="+mn-cs"/>
      </a:defRPr>
    </a:lvl8pPr>
    <a:lvl9pPr marL="3657600" algn="l" defTabSz="914400" rtl="0" eaLnBrk="1" latinLnBrk="0" hangingPunct="1">
      <a:defRPr sz="2000" kern="1200">
        <a:solidFill>
          <a:srgbClr val="FFFFFF"/>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222222"/>
    <a:srgbClr val="FFFFFF"/>
    <a:srgbClr val="18B2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485" autoAdjust="0"/>
    <p:restoredTop sz="94500" autoAdjust="0"/>
  </p:normalViewPr>
  <p:slideViewPr>
    <p:cSldViewPr>
      <p:cViewPr>
        <p:scale>
          <a:sx n="90" d="100"/>
          <a:sy n="90" d="100"/>
        </p:scale>
        <p:origin x="1062"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1704"/>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dirty="0"/>
          </a:p>
        </p:txBody>
      </p:sp>
      <p:sp>
        <p:nvSpPr>
          <p:cNvPr id="1228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dirty="0"/>
          </a:p>
        </p:txBody>
      </p:sp>
      <p:sp>
        <p:nvSpPr>
          <p:cNvPr id="1228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dirty="0"/>
          </a:p>
        </p:txBody>
      </p:sp>
      <p:sp>
        <p:nvSpPr>
          <p:cNvPr id="1228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7DC013E9-EC1C-47DC-A507-074AC17D93C9}" type="slidenum">
              <a:rPr lang="en-US"/>
              <a:pPr>
                <a:defRPr/>
              </a:pPr>
              <a:t>‹#›</a:t>
            </a:fld>
            <a:endParaRPr lang="en-US" dirty="0"/>
          </a:p>
        </p:txBody>
      </p:sp>
    </p:spTree>
    <p:extLst>
      <p:ext uri="{BB962C8B-B14F-4D97-AF65-F5344CB8AC3E}">
        <p14:creationId xmlns:p14="http://schemas.microsoft.com/office/powerpoint/2010/main" val="23734614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en-US" dirty="0"/>
          </a:p>
        </p:txBody>
      </p:sp>
      <p:sp>
        <p:nvSpPr>
          <p:cNvPr id="645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45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en-US" dirty="0"/>
          </a:p>
        </p:txBody>
      </p:sp>
      <p:sp>
        <p:nvSpPr>
          <p:cNvPr id="645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2C22919F-895D-4895-8930-30663B84EF24}" type="slidenum">
              <a:rPr lang="en-US"/>
              <a:pPr>
                <a:defRPr/>
              </a:pPr>
              <a:t>‹#›</a:t>
            </a:fld>
            <a:endParaRPr lang="en-US" dirty="0"/>
          </a:p>
        </p:txBody>
      </p:sp>
    </p:spTree>
    <p:extLst>
      <p:ext uri="{BB962C8B-B14F-4D97-AF65-F5344CB8AC3E}">
        <p14:creationId xmlns:p14="http://schemas.microsoft.com/office/powerpoint/2010/main" val="1141500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52D50A7-D9A0-45A7-B8FD-4717E0B6FD3A}" type="slidenum">
              <a:rPr lang="en-US" smtClean="0"/>
              <a:pPr/>
              <a:t>2</a:t>
            </a:fld>
            <a:endParaRPr lang="en-US" dirty="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494326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7548FF7-174C-441C-A2CC-6671078BF6A0}" type="slidenum">
              <a:rPr lang="en-US" smtClean="0"/>
              <a:pPr/>
              <a:t>11</a:t>
            </a:fld>
            <a:endParaRPr lang="en-US"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718686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302A5A28-E9E8-41F8-92D2-DB5443EDBDA1}" type="slidenum">
              <a:rPr lang="en-US" smtClean="0"/>
              <a:pPr/>
              <a:t>12</a:t>
            </a:fld>
            <a:endParaRPr lang="en-US" dirty="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405554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9C76828-FCC4-4889-A85C-7151328B3F72}" type="slidenum">
              <a:rPr lang="en-US" smtClean="0"/>
              <a:pPr/>
              <a:t>13</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942572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69C76828-FCC4-4889-A85C-7151328B3F72}" type="slidenum">
              <a:rPr lang="en-US" smtClean="0"/>
              <a:pPr/>
              <a:t>14</a:t>
            </a:fld>
            <a:endParaRPr lang="en-US" dirty="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178801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52901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290056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862523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358271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7DBBF9E-F077-4CD8-9F2A-71C0373BADF5}" type="slidenum">
              <a:rPr lang="en-US" smtClean="0"/>
              <a:pPr/>
              <a:t>19</a:t>
            </a:fld>
            <a:endParaRPr lang="en-US" dirty="0"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383310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DBB861C-4145-405D-A091-0E2AE3BC3300}" type="slidenum">
              <a:rPr lang="en-US" smtClean="0"/>
              <a:pPr/>
              <a:t>20</a:t>
            </a:fld>
            <a:endParaRPr lang="en-US" dirty="0"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37807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C3FAAEA-E33B-4C73-A9DB-621EC22977BC}" type="slidenum">
              <a:rPr lang="en-US" smtClean="0"/>
              <a:pPr/>
              <a:t>3</a:t>
            </a:fld>
            <a:endParaRPr lang="en-US" dirty="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33741788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7DC8234-2AF1-4627-AAA5-ED38CCA71121}" type="slidenum">
              <a:rPr lang="en-US" smtClean="0"/>
              <a:pPr/>
              <a:t>21</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960023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7DC8234-2AF1-4627-AAA5-ED38CCA71121}" type="slidenum">
              <a:rPr lang="en-US" smtClean="0"/>
              <a:pPr/>
              <a:t>22</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23420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7DC8234-2AF1-4627-AAA5-ED38CCA71121}" type="slidenum">
              <a:rPr lang="en-US" smtClean="0"/>
              <a:pPr/>
              <a:t>23</a:t>
            </a:fld>
            <a:endParaRPr lang="en-US" dirty="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847901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C7CA85B-F8CA-430F-A084-95ABFE4C1463}" type="slidenum">
              <a:rPr lang="en-US" smtClean="0"/>
              <a:pPr/>
              <a:t>24</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9050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B98A5BC6-D4A2-4A69-976C-F2EE7F59113E}" type="slidenum">
              <a:rPr lang="en-US" smtClean="0"/>
              <a:pPr/>
              <a:t>25</a:t>
            </a:fld>
            <a:endParaRPr lang="en-US" dirty="0"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789205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0F8020EB-6309-48EA-A48C-D5DF0323F96C}" type="slidenum">
              <a:rPr lang="en-US" smtClean="0"/>
              <a:pPr/>
              <a:t>26</a:t>
            </a:fld>
            <a:endParaRPr lang="en-US" dirty="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250843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C53AD19-17E9-474E-B013-72B4AAE8EF4F}" type="slidenum">
              <a:rPr lang="en-US" smtClean="0"/>
              <a:pPr/>
              <a:t>27</a:t>
            </a:fld>
            <a:endParaRPr 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7275681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C53AD19-17E9-474E-B013-72B4AAE8EF4F}" type="slidenum">
              <a:rPr lang="en-US" smtClean="0"/>
              <a:pPr/>
              <a:t>28</a:t>
            </a:fld>
            <a:endParaRPr 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945433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C53AD19-17E9-474E-B013-72B4AAE8EF4F}" type="slidenum">
              <a:rPr lang="en-US" smtClean="0"/>
              <a:pPr/>
              <a:t>29</a:t>
            </a:fld>
            <a:endParaRPr lang="en-US" dirty="0"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22886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2225A92-CCC6-4598-ABD7-70B3E581FA0E}" type="slidenum">
              <a:rPr lang="en-US" smtClean="0"/>
              <a:pPr/>
              <a:t>30</a:t>
            </a:fld>
            <a:endParaRPr lang="en-US" dirty="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302348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2349ECE-6B90-4CC3-A006-84E1454D790E}" type="slidenum">
              <a:rPr lang="en-US" smtClean="0"/>
              <a:pPr/>
              <a:t>4</a:t>
            </a:fld>
            <a:endParaRPr lang="en-US" dirty="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34066935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C211A28-E0BF-4273-A134-73345B9EA71C}" type="slidenum">
              <a:rPr lang="en-US" smtClean="0"/>
              <a:pPr/>
              <a:t>31</a:t>
            </a:fld>
            <a:endParaRPr 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453837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3C211A28-E0BF-4273-A134-73345B9EA71C}" type="slidenum">
              <a:rPr lang="en-US" smtClean="0"/>
              <a:pPr/>
              <a:t>32</a:t>
            </a:fld>
            <a:endParaRPr lang="en-US" dirty="0"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34313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472138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094210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0267017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395418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7684393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96B3E689-FC63-4B05-92B7-B651E601552D}" type="slidenum">
              <a:rPr lang="en-US" smtClean="0"/>
              <a:pPr/>
              <a:t>38</a:t>
            </a:fld>
            <a:endParaRPr lang="en-US" dirty="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50729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BC373F2-7267-4C56-93DF-554E9A3BE8CB}" type="slidenum">
              <a:rPr lang="en-US" smtClean="0"/>
              <a:pPr/>
              <a:t>39</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8085080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0462F10-85CF-43C1-A494-30A6A16119C3}" type="slidenum">
              <a:rPr lang="en-US" smtClean="0"/>
              <a:pPr/>
              <a:t>40</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76752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511F0E6-0133-4B96-9C04-3F06D0B0F9F9}" type="slidenum">
              <a:rPr lang="en-US" smtClean="0"/>
              <a:pPr/>
              <a:t>5</a:t>
            </a:fld>
            <a:endParaRPr lang="en-US" dirty="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CA" dirty="0" smtClean="0"/>
          </a:p>
        </p:txBody>
      </p:sp>
    </p:spTree>
    <p:extLst>
      <p:ext uri="{BB962C8B-B14F-4D97-AF65-F5344CB8AC3E}">
        <p14:creationId xmlns:p14="http://schemas.microsoft.com/office/powerpoint/2010/main" val="37546028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C0462F10-85CF-43C1-A494-30A6A16119C3}" type="slidenum">
              <a:rPr lang="en-US" smtClean="0"/>
              <a:pPr/>
              <a:t>41</a:t>
            </a:fld>
            <a:endParaRPr lang="en-US" dirty="0"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446037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BC373F2-7267-4C56-93DF-554E9A3BE8CB}" type="slidenum">
              <a:rPr lang="en-US" smtClean="0"/>
              <a:pPr/>
              <a:t>42</a:t>
            </a:fld>
            <a:endParaRPr lang="en-US" dirty="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1139360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621577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085146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40400711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2717FB32-6D4E-45C4-85F2-7B7E0D4AEEEE}" type="slidenum">
              <a:rPr lang="en-US" smtClean="0"/>
              <a:pPr/>
              <a:t>46</a:t>
            </a:fld>
            <a:endParaRPr lang="en-US" dirty="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1958726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D0176E3-58E9-484A-913C-A3E713E94A81}" type="slidenum">
              <a:rPr lang="en-US" smtClean="0"/>
              <a:pPr/>
              <a:t>47</a:t>
            </a:fld>
            <a:endParaRPr lang="en-US" dirty="0"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58919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F8622A57-ED9A-49C7-B547-833BB7431858}" type="slidenum">
              <a:rPr lang="en-US" smtClean="0"/>
              <a:pPr/>
              <a:t>48</a:t>
            </a:fld>
            <a:endParaRPr lang="en-US" dirty="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659939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FD107C3-597A-4B89-86E5-9F092766F8B7}" type="slidenum">
              <a:rPr lang="en-US" smtClean="0"/>
              <a:pPr/>
              <a:t>6</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306903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4413FB0A-9512-437D-819D-1D40D4917CAB}" type="slidenum">
              <a:rPr lang="en-US" smtClean="0"/>
              <a:pPr/>
              <a:t>7</a:t>
            </a:fld>
            <a:endParaRPr lang="en-US" dirty="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395400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A44EB14-C34E-492A-A060-7F6E8EB49BF0}" type="slidenum">
              <a:rPr lang="en-US" smtClean="0"/>
              <a:pPr/>
              <a:t>8</a:t>
            </a:fld>
            <a:endParaRPr lang="en-US" dirty="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425895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5FD107C3-597A-4B89-86E5-9F092766F8B7}" type="slidenum">
              <a:rPr lang="en-US" smtClean="0"/>
              <a:pPr/>
              <a:t>9</a:t>
            </a:fld>
            <a:endParaRPr lang="en-US" dirty="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014429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E7548FF7-174C-441C-A2CC-6671078BF6A0}" type="slidenum">
              <a:rPr lang="en-US" smtClean="0"/>
              <a:pPr/>
              <a:t>10</a:t>
            </a:fld>
            <a:endParaRPr lang="en-US" dirty="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24682167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t>Click to edit Master subtitle style</a:t>
            </a:r>
          </a:p>
        </p:txBody>
      </p:sp>
      <p:sp>
        <p:nvSpPr>
          <p:cNvPr id="4"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solidFill>
                  <a:srgbClr val="222222"/>
                </a:solidFill>
              </a:defRPr>
            </a:lvl1pPr>
          </a:lstStyle>
          <a:p>
            <a:pPr>
              <a:defRPr/>
            </a:pPr>
            <a:endParaRPr lang="en-US" dirty="0"/>
          </a:p>
        </p:txBody>
      </p:sp>
      <p:sp>
        <p:nvSpPr>
          <p:cNvPr id="5" name="Rectangle 5"/>
          <p:cNvSpPr>
            <a:spLocks noGrp="1" noChangeArrowheads="1"/>
          </p:cNvSpPr>
          <p:nvPr>
            <p:ph type="ftr" sz="quarter" idx="11"/>
          </p:nvPr>
        </p:nvSpPr>
        <p:spPr>
          <a:xfrm>
            <a:off x="3124200" y="6248400"/>
            <a:ext cx="2895600" cy="457200"/>
          </a:xfrm>
        </p:spPr>
        <p:txBody>
          <a:bodyPr/>
          <a:lstStyle>
            <a:lvl1pPr algn="ctr">
              <a:defRPr>
                <a:latin typeface="Times New Roman" pitchFamily="18" charset="0"/>
              </a:defRPr>
            </a:lvl1pPr>
          </a:lstStyle>
          <a:p>
            <a:pPr>
              <a:defRPr/>
            </a:pPr>
            <a:r>
              <a:rPr lang="en-US" dirty="0" smtClean="0"/>
              <a:t>Programming Logic and Design, Ninth Edition</a:t>
            </a:r>
            <a:endParaRPr lang="en-US" dirty="0"/>
          </a:p>
        </p:txBody>
      </p:sp>
      <p:sp>
        <p:nvSpPr>
          <p:cNvPr id="6" name="Rectangle 6"/>
          <p:cNvSpPr>
            <a:spLocks noGrp="1" noChangeArrowheads="1"/>
          </p:cNvSpPr>
          <p:nvPr>
            <p:ph type="sldNum" sz="quarter" idx="12"/>
          </p:nvPr>
        </p:nvSpPr>
        <p:spPr>
          <a:xfrm>
            <a:off x="6553200" y="6248400"/>
            <a:ext cx="1905000" cy="457200"/>
          </a:xfrm>
        </p:spPr>
        <p:txBody>
          <a:bodyPr/>
          <a:lstStyle>
            <a:lvl1pPr>
              <a:defRPr>
                <a:latin typeface="Times New Roman" pitchFamily="18" charset="0"/>
              </a:defRPr>
            </a:lvl1pPr>
          </a:lstStyle>
          <a:p>
            <a:pPr>
              <a:defRPr/>
            </a:pPr>
            <a:fld id="{5896A8E8-61F5-4E75-97FD-79E2F3D6553B}"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7C3D2BCE-F90E-4C2A-8ECD-0A71D0AAD014}"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992D65C-B6C1-4041-8C21-90FC0F48D9BC}"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0" y="30163"/>
            <a:ext cx="9144000" cy="2906712"/>
          </a:xfrm>
          <a:prstGeom prst="rect">
            <a:avLst/>
          </a:prstGeom>
          <a:noFill/>
          <a:ln w="9525">
            <a:noFill/>
            <a:miter lim="800000"/>
            <a:headEnd/>
            <a:tailEnd/>
          </a:ln>
        </p:spPr>
      </p:pic>
      <p:sp>
        <p:nvSpPr>
          <p:cNvPr id="2" name="Title 1"/>
          <p:cNvSpPr>
            <a:spLocks noGrp="1"/>
          </p:cNvSpPr>
          <p:nvPr>
            <p:ph type="ctrTitle"/>
          </p:nvPr>
        </p:nvSpPr>
        <p:spPr>
          <a:xfrm>
            <a:off x="685800" y="2968625"/>
            <a:ext cx="7772400" cy="1470025"/>
          </a:xfrm>
        </p:spPr>
        <p:txBody>
          <a:bodyPr/>
          <a:lstStyle>
            <a:lvl1pPr>
              <a:defRPr>
                <a:solidFill>
                  <a:schemeClr val="tx2">
                    <a:lumMod val="60000"/>
                    <a:lumOff val="40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4724400"/>
            <a:ext cx="6400800"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5"/>
          <p:cNvSpPr>
            <a:spLocks noGrp="1"/>
          </p:cNvSpPr>
          <p:nvPr>
            <p:ph type="sldNum" sz="quarter" idx="10"/>
          </p:nvPr>
        </p:nvSpPr>
        <p:spPr/>
        <p:txBody>
          <a:bodyPr/>
          <a:lstStyle>
            <a:lvl1pPr>
              <a:defRPr/>
            </a:lvl1pPr>
          </a:lstStyle>
          <a:p>
            <a:pPr>
              <a:defRPr/>
            </a:pPr>
            <a:fld id="{6837F925-73F9-44A3-95F5-EC76F2FC8396}" type="slidenum">
              <a:rPr lang="en-US"/>
              <a:pPr>
                <a:defRPr/>
              </a:pPr>
              <a:t>‹#›</a:t>
            </a:fld>
            <a:endParaRPr lang="en-US" dirty="0"/>
          </a:p>
        </p:txBody>
      </p:sp>
      <p:sp>
        <p:nvSpPr>
          <p:cNvPr id="5" name="Footer Placeholder 6"/>
          <p:cNvSpPr>
            <a:spLocks noGrp="1"/>
          </p:cNvSpPr>
          <p:nvPr>
            <p:ph type="ftr" sz="quarter" idx="11"/>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E4014DB0-CC19-4213-9D2B-7A7D66E9D48A}"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552174DC-ED4B-4E77-AE35-37EFDD0F4B6A}"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8" name="Slide Number Placeholder 10"/>
          <p:cNvSpPr>
            <a:spLocks noGrp="1"/>
          </p:cNvSpPr>
          <p:nvPr>
            <p:ph type="sldNum" sz="quarter" idx="11"/>
          </p:nvPr>
        </p:nvSpPr>
        <p:spPr/>
        <p:txBody>
          <a:bodyPr/>
          <a:lstStyle>
            <a:lvl1pPr>
              <a:defRPr/>
            </a:lvl1pPr>
          </a:lstStyle>
          <a:p>
            <a:pPr>
              <a:defRPr/>
            </a:pPr>
            <a:fld id="{25AA2956-3097-4188-B058-0AAEB6B7B84D}" type="slidenum">
              <a:rPr lang="en-US"/>
              <a:pPr>
                <a:defRPr/>
              </a:pPr>
              <a:t>‹#›</a:t>
            </a:fld>
            <a:endParaRPr lang="en-US" dirty="0"/>
          </a:p>
        </p:txBody>
      </p:sp>
      <p:sp>
        <p:nvSpPr>
          <p:cNvPr id="9" name="Footer Placeholder 11"/>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5"/>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4" name="Slide Number Placeholder 6"/>
          <p:cNvSpPr>
            <a:spLocks noGrp="1"/>
          </p:cNvSpPr>
          <p:nvPr>
            <p:ph type="sldNum" sz="quarter" idx="11"/>
          </p:nvPr>
        </p:nvSpPr>
        <p:spPr/>
        <p:txBody>
          <a:bodyPr/>
          <a:lstStyle>
            <a:lvl1pPr>
              <a:defRPr/>
            </a:lvl1pPr>
          </a:lstStyle>
          <a:p>
            <a:pPr>
              <a:defRPr/>
            </a:pPr>
            <a:fld id="{BDBA9711-7568-4679-A018-05956695E166}" type="slidenum">
              <a:rPr lang="en-US"/>
              <a:pPr>
                <a:defRPr/>
              </a:pPr>
              <a:t>‹#›</a:t>
            </a:fld>
            <a:endParaRPr lang="en-US" dirty="0"/>
          </a:p>
        </p:txBody>
      </p:sp>
      <p:sp>
        <p:nvSpPr>
          <p:cNvPr id="5" name="Footer Placeholder 7"/>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4"/>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E81B1335-413F-497E-A8C1-ADDB4D550E15}" type="slidenum">
              <a:rPr lang="en-US"/>
              <a:pPr>
                <a:defRPr/>
              </a:pPr>
              <a:t>‹#›</a:t>
            </a:fld>
            <a:endParaRPr lang="en-US" dirty="0"/>
          </a:p>
        </p:txBody>
      </p:sp>
      <p:sp>
        <p:nvSpPr>
          <p:cNvPr id="4" name="Footer Placeholder 6"/>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A458ED55-7699-40FF-AB7A-8FA85E82D768}"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943C3F9-7A80-4D55-A66F-FCAB78836704}"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7"/>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6" name="Slide Number Placeholder 8"/>
          <p:cNvSpPr>
            <a:spLocks noGrp="1"/>
          </p:cNvSpPr>
          <p:nvPr>
            <p:ph type="sldNum" sz="quarter" idx="11"/>
          </p:nvPr>
        </p:nvSpPr>
        <p:spPr/>
        <p:txBody>
          <a:bodyPr/>
          <a:lstStyle>
            <a:lvl1pPr>
              <a:defRPr/>
            </a:lvl1pPr>
          </a:lstStyle>
          <a:p>
            <a:pPr>
              <a:defRPr/>
            </a:pPr>
            <a:fld id="{0FACA16D-A264-4598-BD25-36DD39ABB7AA}" type="slidenum">
              <a:rPr lang="en-US"/>
              <a:pPr>
                <a:defRPr/>
              </a:pPr>
              <a:t>‹#›</a:t>
            </a:fld>
            <a:endParaRPr lang="en-US" dirty="0"/>
          </a:p>
        </p:txBody>
      </p:sp>
      <p:sp>
        <p:nvSpPr>
          <p:cNvPr id="7" name="Footer Placeholder 9"/>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A58EFCD7-48F1-4656-8CC3-C438137EE2DD}"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6"/>
          <p:cNvSpPr>
            <a:spLocks noGrp="1"/>
          </p:cNvSpPr>
          <p:nvPr>
            <p:ph type="dt" sz="half" idx="10"/>
          </p:nvPr>
        </p:nvSpPr>
        <p:spPr>
          <a:xfrm>
            <a:off x="457200" y="6356350"/>
            <a:ext cx="5791200" cy="365125"/>
          </a:xfrm>
          <a:prstGeom prst="rect">
            <a:avLst/>
          </a:prstGeom>
        </p:spPr>
        <p:txBody>
          <a:bodyPr/>
          <a:lstStyle>
            <a:lvl1pPr>
              <a:defRPr/>
            </a:lvl1pPr>
          </a:lstStyle>
          <a:p>
            <a:pPr>
              <a:defRPr/>
            </a:pPr>
            <a:endParaRPr lang="en-US" dirty="0"/>
          </a:p>
        </p:txBody>
      </p:sp>
      <p:sp>
        <p:nvSpPr>
          <p:cNvPr id="5" name="Slide Number Placeholder 7"/>
          <p:cNvSpPr>
            <a:spLocks noGrp="1"/>
          </p:cNvSpPr>
          <p:nvPr>
            <p:ph type="sldNum" sz="quarter" idx="11"/>
          </p:nvPr>
        </p:nvSpPr>
        <p:spPr/>
        <p:txBody>
          <a:bodyPr/>
          <a:lstStyle>
            <a:lvl1pPr>
              <a:defRPr/>
            </a:lvl1pPr>
          </a:lstStyle>
          <a:p>
            <a:pPr>
              <a:defRPr/>
            </a:pPr>
            <a:fld id="{69656B87-41BD-41B0-B378-A62F471992C1}" type="slidenum">
              <a:rPr lang="en-US"/>
              <a:pPr>
                <a:defRPr/>
              </a:pPr>
              <a:t>‹#›</a:t>
            </a:fld>
            <a:endParaRPr lang="en-US" dirty="0"/>
          </a:p>
        </p:txBody>
      </p:sp>
      <p:sp>
        <p:nvSpPr>
          <p:cNvPr id="6" name="Footer Placeholder 8"/>
          <p:cNvSpPr>
            <a:spLocks noGrp="1"/>
          </p:cNvSpPr>
          <p:nvPr>
            <p:ph type="ftr" sz="quarter" idx="12"/>
          </p:nvPr>
        </p:nvSpPr>
        <p:spPr/>
        <p:txBody>
          <a:bodyPr/>
          <a:lstStyle>
            <a:lvl1pPr>
              <a:defRPr/>
            </a:lvl1pPr>
          </a:lstStyle>
          <a:p>
            <a:pPr>
              <a:defRPr/>
            </a:pPr>
            <a:r>
              <a:rPr lang="en-US" dirty="0" smtClean="0"/>
              <a:t>Programming Logic and Design, Ninth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DC325D7-8002-4526-A450-5CA3510F120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00B0F851-A91E-47AF-877C-75373456ECB4}"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10B5239B-EEAA-415F-88A1-646E35677A2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748CF209-4D1E-4649-B473-30A72B4A0512}"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03E883A9-C424-4B05-858D-569EA3DC79B5}"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5FC97AE9-FAC1-4242-8308-D86ECBFEE48B}"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smtClean="0"/>
              <a:t>Programming Logic and Design, Ninth Edition</a:t>
            </a: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8F3DFBF-A77B-4125-87B5-6079B7515132}"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381000"/>
            <a:ext cx="8077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76400"/>
            <a:ext cx="80772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029" name="Rectangle 5"/>
          <p:cNvSpPr>
            <a:spLocks noGrp="1" noChangeArrowheads="1"/>
          </p:cNvSpPr>
          <p:nvPr>
            <p:ph type="ftr" sz="quarter" idx="3"/>
          </p:nvPr>
        </p:nvSpPr>
        <p:spPr bwMode="auto">
          <a:xfrm>
            <a:off x="533400" y="6324600"/>
            <a:ext cx="586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222222"/>
                </a:solidFill>
                <a:latin typeface="+mn-lt"/>
              </a:defRPr>
            </a:lvl1pPr>
          </a:lstStyle>
          <a:p>
            <a:pPr>
              <a:defRPr/>
            </a:pPr>
            <a:r>
              <a:rPr lang="en-US" dirty="0" smtClean="0"/>
              <a:t>Programming Logic and Design, Ninth Edition</a:t>
            </a:r>
            <a:endParaRPr lang="en-US" dirty="0"/>
          </a:p>
        </p:txBody>
      </p:sp>
      <p:sp>
        <p:nvSpPr>
          <p:cNvPr id="1030" name="Rectangle 6"/>
          <p:cNvSpPr>
            <a:spLocks noGrp="1" noChangeArrowheads="1"/>
          </p:cNvSpPr>
          <p:nvPr>
            <p:ph type="sldNum" sz="quarter" idx="4"/>
          </p:nvPr>
        </p:nvSpPr>
        <p:spPr bwMode="auto">
          <a:xfrm>
            <a:off x="6553200" y="6324600"/>
            <a:ext cx="20574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222222"/>
                </a:solidFill>
                <a:latin typeface="+mn-lt"/>
              </a:defRPr>
            </a:lvl1pPr>
          </a:lstStyle>
          <a:p>
            <a:pPr>
              <a:defRPr/>
            </a:pPr>
            <a:fld id="{A50CB6B1-B7AD-4C2C-96E4-1213F3C62D43}"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946"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8" descr="DECOLORED2.jpg"/>
          <p:cNvPicPr>
            <a:picLocks noChangeAspect="1"/>
          </p:cNvPicPr>
          <p:nvPr/>
        </p:nvPicPr>
        <p:blipFill>
          <a:blip r:embed="rId13" cstate="print"/>
          <a:srcRect/>
          <a:stretch>
            <a:fillRect/>
          </a:stretch>
        </p:blipFill>
        <p:spPr bwMode="auto">
          <a:xfrm>
            <a:off x="0" y="0"/>
            <a:ext cx="9144000" cy="1600200"/>
          </a:xfrm>
          <a:prstGeom prst="rect">
            <a:avLst/>
          </a:prstGeom>
          <a:noFill/>
          <a:ln w="9525">
            <a:noFill/>
            <a:miter lim="800000"/>
            <a:headEnd/>
            <a:tailEnd/>
          </a:ln>
        </p:spPr>
      </p:pic>
      <p:sp>
        <p:nvSpPr>
          <p:cNvPr id="2051"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6">
                    <a:lumMod val="75000"/>
                  </a:schemeClr>
                </a:solidFill>
                <a:latin typeface="+mj-lt"/>
              </a:defRPr>
            </a:lvl1pPr>
          </a:lstStyle>
          <a:p>
            <a:pPr>
              <a:defRPr/>
            </a:pPr>
            <a:fld id="{876030FE-FF12-4F09-82AC-F5DB7089E563}" type="slidenum">
              <a:rPr lang="en-US"/>
              <a:pPr>
                <a:defRPr/>
              </a:pPr>
              <a:t>‹#›</a:t>
            </a:fld>
            <a:endParaRPr lang="en-US" dirty="0"/>
          </a:p>
        </p:txBody>
      </p:sp>
      <p:sp>
        <p:nvSpPr>
          <p:cNvPr id="7" name="Footer Placeholder 6"/>
          <p:cNvSpPr>
            <a:spLocks noGrp="1"/>
          </p:cNvSpPr>
          <p:nvPr>
            <p:ph type="ftr" sz="quarter" idx="3"/>
          </p:nvPr>
        </p:nvSpPr>
        <p:spPr>
          <a:xfrm>
            <a:off x="457200" y="6356350"/>
            <a:ext cx="5562600" cy="365125"/>
          </a:xfrm>
          <a:prstGeom prst="rect">
            <a:avLst/>
          </a:prstGeom>
        </p:spPr>
        <p:txBody>
          <a:bodyPr vert="horz" lIns="91440" tIns="45720" rIns="91440" bIns="45720" rtlCol="0" anchor="ctr"/>
          <a:lstStyle>
            <a:lvl1pPr algn="l">
              <a:defRPr sz="1200">
                <a:solidFill>
                  <a:schemeClr val="accent6">
                    <a:lumMod val="75000"/>
                  </a:schemeClr>
                </a:solidFill>
                <a:latin typeface="+mj-lt"/>
              </a:defRPr>
            </a:lvl1pPr>
          </a:lstStyle>
          <a:p>
            <a:pPr>
              <a:defRPr/>
            </a:pPr>
            <a:r>
              <a:rPr lang="en-US" dirty="0" smtClean="0"/>
              <a:t>Programming Logic and Design, Ninth Edition</a:t>
            </a:r>
            <a:endParaRPr lang="en-US" dirty="0"/>
          </a:p>
        </p:txBody>
      </p:sp>
    </p:spTree>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Lst>
  <p:hf hdr="0" dt="0"/>
  <p:txStyles>
    <p:titleStyle>
      <a:lvl1pPr algn="ctr" rtl="0" eaLnBrk="0" fontAlgn="base" hangingPunct="0">
        <a:spcBef>
          <a:spcPct val="0"/>
        </a:spcBef>
        <a:spcAft>
          <a:spcPct val="0"/>
        </a:spcAft>
        <a:defRPr sz="4400" kern="1200">
          <a:solidFill>
            <a:srgbClr val="558ED5"/>
          </a:solidFill>
          <a:latin typeface="+mj-lt"/>
          <a:ea typeface="+mj-ea"/>
          <a:cs typeface="+mj-cs"/>
        </a:defRPr>
      </a:lvl1pPr>
      <a:lvl2pPr algn="ctr" rtl="0" eaLnBrk="0" fontAlgn="base" hangingPunct="0">
        <a:spcBef>
          <a:spcPct val="0"/>
        </a:spcBef>
        <a:spcAft>
          <a:spcPct val="0"/>
        </a:spcAft>
        <a:defRPr sz="4400">
          <a:solidFill>
            <a:srgbClr val="558ED5"/>
          </a:solidFill>
          <a:latin typeface="Calibri" pitchFamily="34" charset="0"/>
        </a:defRPr>
      </a:lvl2pPr>
      <a:lvl3pPr algn="ctr" rtl="0" eaLnBrk="0" fontAlgn="base" hangingPunct="0">
        <a:spcBef>
          <a:spcPct val="0"/>
        </a:spcBef>
        <a:spcAft>
          <a:spcPct val="0"/>
        </a:spcAft>
        <a:defRPr sz="4400">
          <a:solidFill>
            <a:srgbClr val="558ED5"/>
          </a:solidFill>
          <a:latin typeface="Calibri" pitchFamily="34" charset="0"/>
        </a:defRPr>
      </a:lvl3pPr>
      <a:lvl4pPr algn="ctr" rtl="0" eaLnBrk="0" fontAlgn="base" hangingPunct="0">
        <a:spcBef>
          <a:spcPct val="0"/>
        </a:spcBef>
        <a:spcAft>
          <a:spcPct val="0"/>
        </a:spcAft>
        <a:defRPr sz="4400">
          <a:solidFill>
            <a:srgbClr val="558ED5"/>
          </a:solidFill>
          <a:latin typeface="Calibri" pitchFamily="34" charset="0"/>
        </a:defRPr>
      </a:lvl4pPr>
      <a:lvl5pPr algn="ctr" rtl="0" eaLnBrk="0" fontAlgn="base" hangingPunct="0">
        <a:spcBef>
          <a:spcPct val="0"/>
        </a:spcBef>
        <a:spcAft>
          <a:spcPct val="0"/>
        </a:spcAft>
        <a:defRPr sz="4400">
          <a:solidFill>
            <a:srgbClr val="558ED5"/>
          </a:solidFill>
          <a:latin typeface="Calibri" pitchFamily="34" charset="0"/>
        </a:defRPr>
      </a:lvl5pPr>
      <a:lvl6pPr marL="457200" algn="ctr" rtl="0" eaLnBrk="1" fontAlgn="base" hangingPunct="1">
        <a:spcBef>
          <a:spcPct val="0"/>
        </a:spcBef>
        <a:spcAft>
          <a:spcPct val="0"/>
        </a:spcAft>
        <a:defRPr sz="4400">
          <a:solidFill>
            <a:srgbClr val="558ED5"/>
          </a:solidFill>
          <a:latin typeface="Calibri" pitchFamily="34" charset="0"/>
        </a:defRPr>
      </a:lvl6pPr>
      <a:lvl7pPr marL="914400" algn="ctr" rtl="0" eaLnBrk="1" fontAlgn="base" hangingPunct="1">
        <a:spcBef>
          <a:spcPct val="0"/>
        </a:spcBef>
        <a:spcAft>
          <a:spcPct val="0"/>
        </a:spcAft>
        <a:defRPr sz="4400">
          <a:solidFill>
            <a:srgbClr val="558ED5"/>
          </a:solidFill>
          <a:latin typeface="Calibri" pitchFamily="34" charset="0"/>
        </a:defRPr>
      </a:lvl7pPr>
      <a:lvl8pPr marL="1371600" algn="ctr" rtl="0" eaLnBrk="1" fontAlgn="base" hangingPunct="1">
        <a:spcBef>
          <a:spcPct val="0"/>
        </a:spcBef>
        <a:spcAft>
          <a:spcPct val="0"/>
        </a:spcAft>
        <a:defRPr sz="4400">
          <a:solidFill>
            <a:srgbClr val="558ED5"/>
          </a:solidFill>
          <a:latin typeface="Calibri" pitchFamily="34" charset="0"/>
        </a:defRPr>
      </a:lvl8pPr>
      <a:lvl9pPr marL="1828800" algn="ctr" rtl="0" eaLnBrk="1" fontAlgn="base" hangingPunct="1">
        <a:spcBef>
          <a:spcPct val="0"/>
        </a:spcBef>
        <a:spcAft>
          <a:spcPct val="0"/>
        </a:spcAft>
        <a:defRPr sz="4400">
          <a:solidFill>
            <a:srgbClr val="558ED5"/>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23.jpeg"/><Relationship Id="rId4" Type="http://schemas.openxmlformats.org/officeDocument/2006/relationships/image" Target="../media/image22.jpeg"/></Relationships>
</file>

<file path=ppt/slides/_rels/slide3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986" y="608807"/>
            <a:ext cx="8229600" cy="1143000"/>
          </a:xfrm>
        </p:spPr>
        <p:txBody>
          <a:bodyPr/>
          <a:lstStyle/>
          <a:p>
            <a:r>
              <a:rPr lang="en-US" b="1" dirty="0"/>
              <a:t>Programming Logic and Design</a:t>
            </a:r>
            <a:br>
              <a:rPr lang="en-US" b="1" dirty="0"/>
            </a:br>
            <a:r>
              <a:rPr lang="en-US" b="1" i="1" dirty="0"/>
              <a:t>Ninth Edition</a:t>
            </a:r>
            <a:endParaRPr lang="en-US" b="1" dirty="0"/>
          </a:p>
        </p:txBody>
      </p:sp>
      <p:sp>
        <p:nvSpPr>
          <p:cNvPr id="3" name="Content Placeholder 2"/>
          <p:cNvSpPr>
            <a:spLocks noGrp="1"/>
          </p:cNvSpPr>
          <p:nvPr>
            <p:ph idx="1"/>
          </p:nvPr>
        </p:nvSpPr>
        <p:spPr>
          <a:xfrm>
            <a:off x="457200" y="2438400"/>
            <a:ext cx="8229600" cy="3687763"/>
          </a:xfrm>
        </p:spPr>
        <p:txBody>
          <a:bodyPr/>
          <a:lstStyle/>
          <a:p>
            <a:pPr algn="ctr" eaLnBrk="1" hangingPunct="1">
              <a:lnSpc>
                <a:spcPct val="90000"/>
              </a:lnSpc>
              <a:buFont typeface="Arial" pitchFamily="34" charset="0"/>
              <a:buNone/>
              <a:defRPr/>
            </a:pPr>
            <a:r>
              <a:rPr lang="en-US" sz="3400" i="1" dirty="0"/>
              <a:t>Chapter </a:t>
            </a:r>
            <a:r>
              <a:rPr lang="en-US" sz="3400" i="1" dirty="0" smtClean="0"/>
              <a:t>6</a:t>
            </a:r>
          </a:p>
          <a:p>
            <a:pPr algn="ctr" eaLnBrk="1" hangingPunct="1">
              <a:lnSpc>
                <a:spcPct val="90000"/>
              </a:lnSpc>
              <a:buFont typeface="Arial" pitchFamily="34" charset="0"/>
              <a:buNone/>
              <a:defRPr/>
            </a:pPr>
            <a:r>
              <a:rPr lang="en-US" sz="3200" i="1" dirty="0" smtClean="0"/>
              <a:t>Arrays</a:t>
            </a:r>
            <a:endParaRPr lang="en-US" sz="3600" dirty="0"/>
          </a:p>
        </p:txBody>
      </p:sp>
      <p:sp>
        <p:nvSpPr>
          <p:cNvPr id="4" name="Slide Number Placeholder 3"/>
          <p:cNvSpPr>
            <a:spLocks noGrp="1"/>
          </p:cNvSpPr>
          <p:nvPr>
            <p:ph type="sldNum" sz="quarter" idx="10"/>
          </p:nvPr>
        </p:nvSpPr>
        <p:spPr/>
        <p:txBody>
          <a:bodyPr/>
          <a:lstStyle/>
          <a:p>
            <a:pPr>
              <a:defRPr/>
            </a:pPr>
            <a:fld id="{0F66439E-C25C-4026-841B-CBBDFA57E0D0}" type="slidenum">
              <a:rPr lang="en-US">
                <a:solidFill>
                  <a:srgbClr val="F79646">
                    <a:lumMod val="75000"/>
                  </a:srgbClr>
                </a:solidFill>
              </a:rPr>
              <a:pPr>
                <a:defRPr/>
              </a:pPr>
              <a:t>1</a:t>
            </a:fld>
            <a:endParaRPr lang="en-US" dirty="0">
              <a:solidFill>
                <a:srgbClr val="F79646">
                  <a:lumMod val="75000"/>
                </a:srgbClr>
              </a:solidFill>
            </a:endParaRPr>
          </a:p>
        </p:txBody>
      </p:sp>
      <p:sp>
        <p:nvSpPr>
          <p:cNvPr id="5" name="Footer Placeholder 4"/>
          <p:cNvSpPr>
            <a:spLocks noGrp="1"/>
          </p:cNvSpPr>
          <p:nvPr>
            <p:ph type="ftr" sz="quarter" idx="11"/>
          </p:nvPr>
        </p:nvSpPr>
        <p:spPr/>
        <p:txBody>
          <a:bodyPr/>
          <a:lstStyle/>
          <a:p>
            <a:pPr>
              <a:defRPr/>
            </a:pPr>
            <a:r>
              <a:rPr lang="en-US" dirty="0">
                <a:solidFill>
                  <a:srgbClr val="F79646">
                    <a:lumMod val="75000"/>
                  </a:srgbClr>
                </a:solidFill>
              </a:rPr>
              <a:t>Programming Logic and Design, Ninth Edition</a:t>
            </a:r>
          </a:p>
        </p:txBody>
      </p:sp>
    </p:spTree>
    <p:extLst>
      <p:ext uri="{BB962C8B-B14F-4D97-AF65-F5344CB8AC3E}">
        <p14:creationId xmlns:p14="http://schemas.microsoft.com/office/powerpoint/2010/main" val="9319994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1501" y="568569"/>
            <a:ext cx="3839718" cy="2895600"/>
          </a:xfrm>
        </p:spPr>
        <p:txBody>
          <a:bodyPr/>
          <a:lstStyle/>
          <a:p>
            <a:pPr eaLnBrk="1" hangingPunct="1"/>
            <a:r>
              <a:rPr lang="en-US" dirty="0" smtClean="0"/>
              <a:t>How an Array Can </a:t>
            </a:r>
            <a:br>
              <a:rPr lang="en-US" dirty="0" smtClean="0"/>
            </a:br>
            <a:r>
              <a:rPr lang="en-US" dirty="0" smtClean="0"/>
              <a:t>Replace Nested Decisions </a:t>
            </a:r>
            <a:r>
              <a:rPr lang="en-US" sz="1200" dirty="0" smtClean="0"/>
              <a:t>(continued -4)</a:t>
            </a:r>
            <a:endParaRPr lang="en-US" dirty="0" smtClean="0"/>
          </a:p>
        </p:txBody>
      </p:sp>
      <p:pic>
        <p:nvPicPr>
          <p:cNvPr id="3" name="Picture 2" descr="The logic of using an array and nested ifs is correct, but the process is cumbersome and certainly not recommended." title="Flowchart and pseudocode of decision-making process using an array—but still a hard w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11219" y="533400"/>
            <a:ext cx="4775581" cy="5746750"/>
          </a:xfrm>
          <a:prstGeom prst="rect">
            <a:avLst/>
          </a:prstGeom>
        </p:spPr>
      </p:pic>
      <p:sp>
        <p:nvSpPr>
          <p:cNvPr id="5" name="Slide Number Placeholder 4"/>
          <p:cNvSpPr>
            <a:spLocks noGrp="1"/>
          </p:cNvSpPr>
          <p:nvPr>
            <p:ph type="sldNum" sz="quarter" idx="10"/>
          </p:nvPr>
        </p:nvSpPr>
        <p:spPr/>
        <p:txBody>
          <a:bodyPr/>
          <a:lstStyle/>
          <a:p>
            <a:pPr>
              <a:defRPr/>
            </a:pPr>
            <a:fld id="{69D873C7-2E4B-45B6-946B-DDA3C6DD7039}" type="slidenum">
              <a:rPr lang="en-US"/>
              <a:pPr>
                <a:defRPr/>
              </a:pPr>
              <a:t>10</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89050" y="527253"/>
            <a:ext cx="3839718" cy="2895600"/>
          </a:xfrm>
        </p:spPr>
        <p:txBody>
          <a:bodyPr/>
          <a:lstStyle/>
          <a:p>
            <a:pPr eaLnBrk="1" hangingPunct="1"/>
            <a:r>
              <a:rPr lang="en-US" dirty="0" smtClean="0"/>
              <a:t>How an Array Can </a:t>
            </a:r>
            <a:br>
              <a:rPr lang="en-US" dirty="0" smtClean="0"/>
            </a:br>
            <a:r>
              <a:rPr lang="en-US" dirty="0" smtClean="0"/>
              <a:t>Replace Nested Decisions </a:t>
            </a:r>
            <a:r>
              <a:rPr lang="en-US" sz="1200" dirty="0" smtClean="0"/>
              <a:t>(continued -5)</a:t>
            </a:r>
            <a:endParaRPr lang="en-US" dirty="0" smtClean="0"/>
          </a:p>
        </p:txBody>
      </p:sp>
      <p:pic>
        <p:nvPicPr>
          <p:cNvPr id="2" name="Picture 1" descr="Dfferent logic of using an array and nested ifs is correct, but the process is cumbersome and certainly not recommended." title="Flowchart and pseudocode of decision-making process using an array—but still a hard w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8768" y="454186"/>
            <a:ext cx="4694903" cy="5902164"/>
          </a:xfrm>
          <a:prstGeom prst="rect">
            <a:avLst/>
          </a:prstGeom>
        </p:spPr>
      </p:pic>
      <p:sp>
        <p:nvSpPr>
          <p:cNvPr id="5" name="Slide Number Placeholder 4"/>
          <p:cNvSpPr>
            <a:spLocks noGrp="1"/>
          </p:cNvSpPr>
          <p:nvPr>
            <p:ph type="sldNum" sz="quarter" idx="10"/>
          </p:nvPr>
        </p:nvSpPr>
        <p:spPr/>
        <p:txBody>
          <a:bodyPr/>
          <a:lstStyle/>
          <a:p>
            <a:pPr>
              <a:defRPr/>
            </a:pPr>
            <a:fld id="{69D873C7-2E4B-45B6-946B-DDA3C6DD7039}" type="slidenum">
              <a:rPr lang="en-US"/>
              <a:pPr>
                <a:defRPr/>
              </a:pPr>
              <a:t>11</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3531585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How an Array Can Replace </a:t>
            </a:r>
            <a:br>
              <a:rPr lang="en-US" dirty="0" smtClean="0"/>
            </a:br>
            <a:r>
              <a:rPr lang="en-US" dirty="0" smtClean="0"/>
              <a:t>Nested Decisions </a:t>
            </a:r>
            <a:r>
              <a:rPr lang="en-US" sz="1200" dirty="0" smtClean="0"/>
              <a:t>(continued -6)</a:t>
            </a:r>
          </a:p>
        </p:txBody>
      </p:sp>
      <p:pic>
        <p:nvPicPr>
          <p:cNvPr id="2" name="Picture 1" descr="Flowchart and pseudocode of efficient decision-making process using an array." title="Flowchart and pseudocode of efficient decision-making proces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514600"/>
            <a:ext cx="6324600" cy="2455433"/>
          </a:xfrm>
          <a:prstGeom prst="rect">
            <a:avLst/>
          </a:prstGeom>
        </p:spPr>
      </p:pic>
      <p:sp>
        <p:nvSpPr>
          <p:cNvPr id="6" name="Slide Number Placeholder 4"/>
          <p:cNvSpPr>
            <a:spLocks noGrp="1"/>
          </p:cNvSpPr>
          <p:nvPr>
            <p:ph type="sldNum" sz="quarter" idx="10"/>
          </p:nvPr>
        </p:nvSpPr>
        <p:spPr/>
        <p:txBody>
          <a:bodyPr/>
          <a:lstStyle/>
          <a:p>
            <a:pPr>
              <a:defRPr/>
            </a:pPr>
            <a:fld id="{7A3DE92C-44E4-435F-8832-63FE37895093}" type="slidenum">
              <a:rPr lang="en-US"/>
              <a:pPr>
                <a:defRPr/>
              </a:pPr>
              <a:t>12</a:t>
            </a:fld>
            <a:endParaRPr lang="en-US" dirty="0"/>
          </a:p>
        </p:txBody>
      </p:sp>
      <p:sp>
        <p:nvSpPr>
          <p:cNvPr id="5"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2682" y="645610"/>
            <a:ext cx="3839718" cy="2743200"/>
          </a:xfrm>
        </p:spPr>
        <p:txBody>
          <a:bodyPr/>
          <a:lstStyle/>
          <a:p>
            <a:pPr eaLnBrk="1" hangingPunct="1"/>
            <a:r>
              <a:rPr lang="en-US" dirty="0" smtClean="0"/>
              <a:t>How an Array Can </a:t>
            </a:r>
            <a:br>
              <a:rPr lang="en-US" dirty="0" smtClean="0"/>
            </a:br>
            <a:r>
              <a:rPr lang="en-US" dirty="0" smtClean="0"/>
              <a:t>Replace Nested Decisions </a:t>
            </a:r>
            <a:r>
              <a:rPr lang="en-US" sz="1200" dirty="0" smtClean="0"/>
              <a:t>(continued -7)</a:t>
            </a:r>
            <a:endParaRPr lang="en-US" dirty="0" smtClean="0"/>
          </a:p>
        </p:txBody>
      </p:sp>
      <p:pic>
        <p:nvPicPr>
          <p:cNvPr id="3" name="Picture 2" descr="The true benefit of using an array lies in your ability to use a variable as a subscript to the array, instead of using a literal constant such as 0 or 5." title="Flowchart and pseudocode for Dependents report program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676430"/>
            <a:ext cx="4411980" cy="5672546"/>
          </a:xfrm>
          <a:prstGeom prst="rect">
            <a:avLst/>
          </a:prstGeom>
        </p:spPr>
      </p:pic>
      <p:sp>
        <p:nvSpPr>
          <p:cNvPr id="5" name="Slide Number Placeholder 4"/>
          <p:cNvSpPr>
            <a:spLocks noGrp="1"/>
          </p:cNvSpPr>
          <p:nvPr>
            <p:ph type="sldNum" sz="quarter" idx="10"/>
          </p:nvPr>
        </p:nvSpPr>
        <p:spPr/>
        <p:txBody>
          <a:bodyPr/>
          <a:lstStyle/>
          <a:p>
            <a:pPr>
              <a:defRPr/>
            </a:pPr>
            <a:fld id="{5534C7FA-0429-4C0D-AA51-42B7C9392525}" type="slidenum">
              <a:rPr lang="en-US"/>
              <a:pPr>
                <a:defRPr/>
              </a:pPr>
              <a:t>13</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22682" y="685800"/>
            <a:ext cx="3839718" cy="2971800"/>
          </a:xfrm>
        </p:spPr>
        <p:txBody>
          <a:bodyPr/>
          <a:lstStyle/>
          <a:p>
            <a:pPr eaLnBrk="1" hangingPunct="1"/>
            <a:r>
              <a:rPr lang="en-US" dirty="0" smtClean="0"/>
              <a:t>How an Array Can </a:t>
            </a:r>
            <a:br>
              <a:rPr lang="en-US" dirty="0" smtClean="0"/>
            </a:br>
            <a:r>
              <a:rPr lang="en-US" dirty="0" smtClean="0"/>
              <a:t>Replace Nested Decisions </a:t>
            </a:r>
            <a:r>
              <a:rPr lang="en-US" sz="1200" dirty="0" smtClean="0"/>
              <a:t>(continued -8)</a:t>
            </a:r>
            <a:endParaRPr lang="en-US" dirty="0" smtClean="0"/>
          </a:p>
        </p:txBody>
      </p:sp>
      <p:pic>
        <p:nvPicPr>
          <p:cNvPr id="2" name="Picture 1" descr="This program takes advantage of the array to produce the report that shows counts for dependent categories It also uses a while loop instead of a series of nested ifs." title="Flowchart and pseudocode for Dependents report program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381000"/>
            <a:ext cx="4419600" cy="5786334"/>
          </a:xfrm>
          <a:prstGeom prst="rect">
            <a:avLst/>
          </a:prstGeom>
        </p:spPr>
      </p:pic>
      <p:sp>
        <p:nvSpPr>
          <p:cNvPr id="5" name="Slide Number Placeholder 4"/>
          <p:cNvSpPr>
            <a:spLocks noGrp="1"/>
          </p:cNvSpPr>
          <p:nvPr>
            <p:ph type="sldNum" sz="quarter" idx="10"/>
          </p:nvPr>
        </p:nvSpPr>
        <p:spPr/>
        <p:txBody>
          <a:bodyPr/>
          <a:lstStyle/>
          <a:p>
            <a:pPr>
              <a:defRPr/>
            </a:pPr>
            <a:fld id="{5534C7FA-0429-4C0D-AA51-42B7C9392525}" type="slidenum">
              <a:rPr lang="en-US"/>
              <a:pPr>
                <a:defRPr/>
              </a:pPr>
              <a:t>14</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025280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33400" y="304800"/>
            <a:ext cx="8077200" cy="1371600"/>
          </a:xfrm>
        </p:spPr>
        <p:txBody>
          <a:bodyPr/>
          <a:lstStyle/>
          <a:p>
            <a:pPr eaLnBrk="1" hangingPunct="1"/>
            <a:r>
              <a:rPr lang="en-US" dirty="0" smtClean="0"/>
              <a:t>Using Constants with Arrays</a:t>
            </a:r>
          </a:p>
        </p:txBody>
      </p:sp>
      <p:sp>
        <p:nvSpPr>
          <p:cNvPr id="29699" name="Rectangle 3"/>
          <p:cNvSpPr>
            <a:spLocks noGrp="1" noChangeArrowheads="1"/>
          </p:cNvSpPr>
          <p:nvPr>
            <p:ph idx="1"/>
          </p:nvPr>
        </p:nvSpPr>
        <p:spPr>
          <a:xfrm>
            <a:off x="457200" y="1828800"/>
            <a:ext cx="8077200" cy="4419600"/>
          </a:xfrm>
        </p:spPr>
        <p:txBody>
          <a:bodyPr/>
          <a:lstStyle/>
          <a:p>
            <a:pPr eaLnBrk="1" hangingPunct="1"/>
            <a:r>
              <a:rPr lang="en-US" dirty="0" smtClean="0"/>
              <a:t>Use constants in several ways:</a:t>
            </a:r>
          </a:p>
          <a:p>
            <a:pPr lvl="1" eaLnBrk="1" hangingPunct="1"/>
            <a:r>
              <a:rPr lang="en-US" sz="2800" dirty="0" smtClean="0"/>
              <a:t>To hold the size of an array</a:t>
            </a:r>
          </a:p>
          <a:p>
            <a:pPr lvl="1" eaLnBrk="1" hangingPunct="1"/>
            <a:r>
              <a:rPr lang="en-US" sz="2800" dirty="0" smtClean="0"/>
              <a:t>As the array values</a:t>
            </a:r>
          </a:p>
          <a:p>
            <a:pPr lvl="1" eaLnBrk="1" hangingPunct="1"/>
            <a:r>
              <a:rPr lang="en-US" sz="2800" dirty="0" smtClean="0"/>
              <a:t>As subscripts</a:t>
            </a:r>
          </a:p>
        </p:txBody>
      </p:sp>
      <p:sp>
        <p:nvSpPr>
          <p:cNvPr id="5" name="Slide Number Placeholder 4"/>
          <p:cNvSpPr>
            <a:spLocks noGrp="1"/>
          </p:cNvSpPr>
          <p:nvPr>
            <p:ph type="sldNum" sz="quarter" idx="10"/>
          </p:nvPr>
        </p:nvSpPr>
        <p:spPr/>
        <p:txBody>
          <a:bodyPr/>
          <a:lstStyle/>
          <a:p>
            <a:pPr>
              <a:defRPr/>
            </a:pPr>
            <a:fld id="{E4AFE00F-37E5-4811-AA5D-8FE3FED4A52E}" type="slidenum">
              <a:rPr lang="en-US"/>
              <a:pPr>
                <a:defRPr/>
              </a:pPr>
              <a:t>15</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533400" y="152400"/>
            <a:ext cx="8077200" cy="1371600"/>
          </a:xfrm>
        </p:spPr>
        <p:txBody>
          <a:bodyPr/>
          <a:lstStyle/>
          <a:p>
            <a:pPr eaLnBrk="1" hangingPunct="1"/>
            <a:r>
              <a:rPr lang="en-US" dirty="0" smtClean="0"/>
              <a:t>Using a Constant as </a:t>
            </a:r>
            <a:br>
              <a:rPr lang="en-US" dirty="0" smtClean="0"/>
            </a:br>
            <a:r>
              <a:rPr lang="en-US" dirty="0" smtClean="0"/>
              <a:t>the Size of an Array</a:t>
            </a:r>
          </a:p>
        </p:txBody>
      </p:sp>
      <p:sp>
        <p:nvSpPr>
          <p:cNvPr id="30723" name="Rectangle 3"/>
          <p:cNvSpPr>
            <a:spLocks noGrp="1" noChangeArrowheads="1"/>
          </p:cNvSpPr>
          <p:nvPr>
            <p:ph idx="1"/>
          </p:nvPr>
        </p:nvSpPr>
        <p:spPr>
          <a:xfrm>
            <a:off x="457200" y="1828800"/>
            <a:ext cx="8077200" cy="4419600"/>
          </a:xfrm>
        </p:spPr>
        <p:txBody>
          <a:bodyPr/>
          <a:lstStyle/>
          <a:p>
            <a:pPr eaLnBrk="1" hangingPunct="1"/>
            <a:r>
              <a:rPr lang="en-US" dirty="0" smtClean="0"/>
              <a:t>Avoid “magic numbers” (unnamed constants)</a:t>
            </a:r>
          </a:p>
          <a:p>
            <a:pPr eaLnBrk="1" hangingPunct="1"/>
            <a:r>
              <a:rPr lang="en-US" dirty="0" smtClean="0"/>
              <a:t>Declare a named numeric constant to be used every time the array is accessed</a:t>
            </a:r>
          </a:p>
          <a:p>
            <a:pPr eaLnBrk="1" hangingPunct="1"/>
            <a:r>
              <a:rPr lang="en-US" dirty="0" smtClean="0"/>
              <a:t>Make sure any subscript remains less than the constant value</a:t>
            </a:r>
          </a:p>
          <a:p>
            <a:pPr eaLnBrk="1" hangingPunct="1"/>
            <a:r>
              <a:rPr lang="en-US" dirty="0" smtClean="0"/>
              <a:t>Constants are created automatically in many languages</a:t>
            </a:r>
          </a:p>
        </p:txBody>
      </p:sp>
      <p:sp>
        <p:nvSpPr>
          <p:cNvPr id="5" name="Slide Number Placeholder 4"/>
          <p:cNvSpPr>
            <a:spLocks noGrp="1"/>
          </p:cNvSpPr>
          <p:nvPr>
            <p:ph type="sldNum" sz="quarter" idx="10"/>
          </p:nvPr>
        </p:nvSpPr>
        <p:spPr/>
        <p:txBody>
          <a:bodyPr/>
          <a:lstStyle/>
          <a:p>
            <a:pPr>
              <a:defRPr/>
            </a:pPr>
            <a:fld id="{E3593559-8991-479A-9F73-F2DB0B2988AA}" type="slidenum">
              <a:rPr lang="en-US"/>
              <a:pPr>
                <a:defRPr/>
              </a:pPr>
              <a:t>16</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smtClean="0"/>
              <a:t>Using Constants as </a:t>
            </a:r>
            <a:br>
              <a:rPr lang="en-US" dirty="0" smtClean="0"/>
            </a:br>
            <a:r>
              <a:rPr lang="en-US" dirty="0" smtClean="0"/>
              <a:t>Array Element Values</a:t>
            </a:r>
          </a:p>
        </p:txBody>
      </p:sp>
      <p:sp>
        <p:nvSpPr>
          <p:cNvPr id="31747" name="Content Placeholder 2"/>
          <p:cNvSpPr>
            <a:spLocks noGrp="1"/>
          </p:cNvSpPr>
          <p:nvPr>
            <p:ph idx="1"/>
          </p:nvPr>
        </p:nvSpPr>
        <p:spPr/>
        <p:txBody>
          <a:bodyPr/>
          <a:lstStyle/>
          <a:p>
            <a:pPr eaLnBrk="1" hangingPunct="1"/>
            <a:r>
              <a:rPr lang="en-US" dirty="0" smtClean="0"/>
              <a:t>Sometimes the values stored in arrays should be constants</a:t>
            </a:r>
          </a:p>
          <a:p>
            <a:pPr eaLnBrk="1" hangingPunct="1"/>
            <a:r>
              <a:rPr lang="en-US" dirty="0" smtClean="0"/>
              <a:t>Example</a:t>
            </a:r>
          </a:p>
          <a:p>
            <a:pPr lvl="1" eaLnBrk="1" hangingPunct="1">
              <a:buFontTx/>
              <a:buNone/>
            </a:pPr>
            <a:r>
              <a:rPr lang="en-US" dirty="0" smtClean="0"/>
              <a:t>	</a:t>
            </a:r>
            <a:r>
              <a:rPr lang="en-US" dirty="0" smtClean="0">
                <a:latin typeface="Courier New" pitchFamily="49" charset="0"/>
                <a:cs typeface="Courier New" pitchFamily="49" charset="0"/>
              </a:rPr>
              <a:t>string MONTH[12] = "January", "February", "March", "April", "May", "June", "July", "August", "September", "October", "November", "December"</a:t>
            </a:r>
          </a:p>
        </p:txBody>
      </p:sp>
      <p:sp>
        <p:nvSpPr>
          <p:cNvPr id="5" name="Slide Number Placeholder 4"/>
          <p:cNvSpPr>
            <a:spLocks noGrp="1"/>
          </p:cNvSpPr>
          <p:nvPr>
            <p:ph type="sldNum" sz="quarter" idx="10"/>
          </p:nvPr>
        </p:nvSpPr>
        <p:spPr/>
        <p:txBody>
          <a:bodyPr/>
          <a:lstStyle/>
          <a:p>
            <a:pPr>
              <a:defRPr/>
            </a:pPr>
            <a:fld id="{3B24A75C-169F-4354-AE66-3D96204524AE}" type="slidenum">
              <a:rPr lang="en-US"/>
              <a:pPr>
                <a:defRPr/>
              </a:pPr>
              <a:t>17</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smtClean="0"/>
              <a:t>Using a Constant as </a:t>
            </a:r>
            <a:br>
              <a:rPr lang="en-US" dirty="0" smtClean="0"/>
            </a:br>
            <a:r>
              <a:rPr lang="en-US" dirty="0" smtClean="0"/>
              <a:t>an Array Subscript</a:t>
            </a:r>
          </a:p>
        </p:txBody>
      </p:sp>
      <p:sp>
        <p:nvSpPr>
          <p:cNvPr id="32771" name="Content Placeholder 2"/>
          <p:cNvSpPr>
            <a:spLocks noGrp="1"/>
          </p:cNvSpPr>
          <p:nvPr>
            <p:ph idx="1"/>
          </p:nvPr>
        </p:nvSpPr>
        <p:spPr/>
        <p:txBody>
          <a:bodyPr/>
          <a:lstStyle/>
          <a:p>
            <a:pPr eaLnBrk="1" hangingPunct="1"/>
            <a:r>
              <a:rPr lang="en-US" dirty="0" smtClean="0"/>
              <a:t>Use a numeric constant as a subscript to an array</a:t>
            </a:r>
          </a:p>
          <a:p>
            <a:pPr eaLnBrk="1" hangingPunct="1"/>
            <a:r>
              <a:rPr lang="en-US" dirty="0" smtClean="0"/>
              <a:t>Example</a:t>
            </a:r>
          </a:p>
          <a:p>
            <a:pPr lvl="1" eaLnBrk="1" hangingPunct="1"/>
            <a:r>
              <a:rPr lang="pt-BR" dirty="0" smtClean="0"/>
              <a:t>Declare a named constant as:</a:t>
            </a:r>
            <a:r>
              <a:rPr lang="pt-BR" dirty="0" smtClean="0">
                <a:latin typeface="Courier New" pitchFamily="49" charset="0"/>
                <a:cs typeface="Courier New" pitchFamily="49" charset="0"/>
              </a:rPr>
              <a:t> num INDIANA = 5</a:t>
            </a:r>
          </a:p>
          <a:p>
            <a:pPr lvl="1" eaLnBrk="1" hangingPunct="1"/>
            <a:r>
              <a:rPr lang="en-US" dirty="0" smtClean="0">
                <a:cs typeface="Arial" charset="0"/>
              </a:rPr>
              <a:t>Display value with:</a:t>
            </a:r>
          </a:p>
          <a:p>
            <a:pPr lvl="1" eaLnBrk="1" hangingPunct="1">
              <a:buFontTx/>
              <a:buNone/>
            </a:pPr>
            <a:r>
              <a:rPr lang="en-US" dirty="0" smtClean="0">
                <a:latin typeface="Courier New" pitchFamily="49" charset="0"/>
                <a:cs typeface="Courier New" pitchFamily="49" charset="0"/>
              </a:rPr>
              <a:t>	output salesArray[INDIANA]</a:t>
            </a:r>
            <a:endParaRPr lang="en-US" b="1" dirty="0" smtClean="0">
              <a:latin typeface="Courier New" pitchFamily="49" charset="0"/>
              <a:cs typeface="Courier New" pitchFamily="49" charset="0"/>
            </a:endParaRPr>
          </a:p>
        </p:txBody>
      </p:sp>
      <p:sp>
        <p:nvSpPr>
          <p:cNvPr id="5" name="Slide Number Placeholder 4"/>
          <p:cNvSpPr>
            <a:spLocks noGrp="1"/>
          </p:cNvSpPr>
          <p:nvPr>
            <p:ph type="sldNum" sz="quarter" idx="10"/>
          </p:nvPr>
        </p:nvSpPr>
        <p:spPr/>
        <p:txBody>
          <a:bodyPr/>
          <a:lstStyle/>
          <a:p>
            <a:pPr>
              <a:defRPr/>
            </a:pPr>
            <a:fld id="{CA7CE883-C67A-4523-B35A-2CA4F124DDDC}" type="slidenum">
              <a:rPr lang="en-US"/>
              <a:pPr>
                <a:defRPr/>
              </a:pPr>
              <a:t>18</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dirty="0" smtClean="0"/>
              <a:t>Searching an Array for </a:t>
            </a:r>
            <a:br>
              <a:rPr lang="en-US" dirty="0" smtClean="0"/>
            </a:br>
            <a:r>
              <a:rPr lang="en-US" dirty="0" smtClean="0"/>
              <a:t>an Exact Match</a:t>
            </a:r>
          </a:p>
        </p:txBody>
      </p:sp>
      <p:sp>
        <p:nvSpPr>
          <p:cNvPr id="33795" name="Rectangle 3"/>
          <p:cNvSpPr>
            <a:spLocks noGrp="1" noChangeArrowheads="1"/>
          </p:cNvSpPr>
          <p:nvPr>
            <p:ph idx="1"/>
          </p:nvPr>
        </p:nvSpPr>
        <p:spPr>
          <a:xfrm>
            <a:off x="457200" y="1752600"/>
            <a:ext cx="8458200" cy="4572000"/>
          </a:xfrm>
        </p:spPr>
        <p:txBody>
          <a:bodyPr/>
          <a:lstStyle/>
          <a:p>
            <a:pPr eaLnBrk="1" hangingPunct="1"/>
            <a:r>
              <a:rPr lang="en-US" dirty="0" smtClean="0"/>
              <a:t>Sometimes you must search through an entire array to find a value – called a </a:t>
            </a:r>
            <a:r>
              <a:rPr lang="en-US" b="1" dirty="0" smtClean="0"/>
              <a:t>linear search</a:t>
            </a:r>
          </a:p>
          <a:p>
            <a:pPr eaLnBrk="1" hangingPunct="1"/>
            <a:r>
              <a:rPr lang="en-US" dirty="0" smtClean="0"/>
              <a:t>Example: mail-order business</a:t>
            </a:r>
          </a:p>
          <a:p>
            <a:pPr lvl="1" eaLnBrk="1" hangingPunct="1"/>
            <a:r>
              <a:rPr lang="en-US" dirty="0" smtClean="0"/>
              <a:t>Item numbers are three-digit, non-consecutive numbers</a:t>
            </a:r>
          </a:p>
          <a:p>
            <a:pPr lvl="1" eaLnBrk="1" hangingPunct="1"/>
            <a:r>
              <a:rPr lang="en-US" dirty="0" smtClean="0"/>
              <a:t>Customer orders an item; check if item number is valid</a:t>
            </a:r>
          </a:p>
          <a:p>
            <a:pPr lvl="1" eaLnBrk="1" hangingPunct="1"/>
            <a:r>
              <a:rPr lang="en-US" dirty="0" smtClean="0"/>
              <a:t>Create an array that holds valid item numbers</a:t>
            </a:r>
          </a:p>
          <a:p>
            <a:pPr lvl="1" eaLnBrk="1" hangingPunct="1"/>
            <a:r>
              <a:rPr lang="en-US" dirty="0" smtClean="0"/>
              <a:t>Search the array for an exact match</a:t>
            </a:r>
          </a:p>
        </p:txBody>
      </p:sp>
      <p:sp>
        <p:nvSpPr>
          <p:cNvPr id="5" name="Slide Number Placeholder 4"/>
          <p:cNvSpPr>
            <a:spLocks noGrp="1"/>
          </p:cNvSpPr>
          <p:nvPr>
            <p:ph type="sldNum" sz="quarter" idx="10"/>
          </p:nvPr>
        </p:nvSpPr>
        <p:spPr/>
        <p:txBody>
          <a:bodyPr/>
          <a:lstStyle/>
          <a:p>
            <a:pPr>
              <a:defRPr/>
            </a:pPr>
            <a:fld id="{EBDF2549-E680-43A5-8F5E-538A3B076256}" type="slidenum">
              <a:rPr lang="en-US"/>
              <a:pPr>
                <a:defRPr/>
              </a:pPr>
              <a:t>19</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smtClean="0"/>
              <a:t>Objectives</a:t>
            </a:r>
          </a:p>
        </p:txBody>
      </p:sp>
      <p:sp>
        <p:nvSpPr>
          <p:cNvPr id="4099" name="Rectangle 3"/>
          <p:cNvSpPr>
            <a:spLocks noGrp="1" noChangeArrowheads="1"/>
          </p:cNvSpPr>
          <p:nvPr>
            <p:ph idx="1"/>
          </p:nvPr>
        </p:nvSpPr>
        <p:spPr/>
        <p:txBody>
          <a:bodyPr/>
          <a:lstStyle/>
          <a:p>
            <a:pPr eaLnBrk="1" hangingPunct="1">
              <a:buFontTx/>
              <a:buNone/>
              <a:defRPr/>
            </a:pPr>
            <a:r>
              <a:rPr lang="en-US" dirty="0" smtClean="0"/>
              <a:t>In this chapter, you will learn about:</a:t>
            </a:r>
          </a:p>
          <a:p>
            <a:pPr eaLnBrk="1" hangingPunct="1">
              <a:buFont typeface="Arial" pitchFamily="34" charset="0"/>
              <a:buChar char="•"/>
              <a:defRPr/>
            </a:pPr>
            <a:r>
              <a:rPr lang="en-US" dirty="0" smtClean="0"/>
              <a:t>Arrays</a:t>
            </a:r>
          </a:p>
          <a:p>
            <a:pPr eaLnBrk="1" hangingPunct="1">
              <a:buFont typeface="Arial" pitchFamily="34" charset="0"/>
              <a:buChar char="•"/>
              <a:defRPr/>
            </a:pPr>
            <a:r>
              <a:rPr lang="en-US" dirty="0" smtClean="0"/>
              <a:t>How an array can replace nested decisions</a:t>
            </a:r>
          </a:p>
          <a:p>
            <a:pPr eaLnBrk="1" hangingPunct="1">
              <a:buFont typeface="Arial" pitchFamily="34" charset="0"/>
              <a:buChar char="•"/>
              <a:defRPr/>
            </a:pPr>
            <a:r>
              <a:rPr lang="en-US" dirty="0" smtClean="0"/>
              <a:t>Using constants with arrays</a:t>
            </a:r>
          </a:p>
          <a:p>
            <a:pPr eaLnBrk="1" hangingPunct="1">
              <a:buFont typeface="Arial" pitchFamily="34" charset="0"/>
              <a:buChar char="•"/>
              <a:defRPr/>
            </a:pPr>
            <a:r>
              <a:rPr lang="en-US" dirty="0" smtClean="0"/>
              <a:t>Searching an array for an exact match</a:t>
            </a:r>
          </a:p>
          <a:p>
            <a:pPr eaLnBrk="1" hangingPunct="1">
              <a:buFont typeface="Arial" pitchFamily="34" charset="0"/>
              <a:buChar char="•"/>
              <a:defRPr/>
            </a:pPr>
            <a:r>
              <a:rPr lang="en-US" dirty="0" smtClean="0"/>
              <a:t>Using parallel arrays</a:t>
            </a:r>
          </a:p>
          <a:p>
            <a:pPr eaLnBrk="1" hangingPunct="1">
              <a:buFont typeface="Arial" pitchFamily="34" charset="0"/>
              <a:buChar char="•"/>
              <a:defRPr/>
            </a:pPr>
            <a:r>
              <a:rPr lang="en-US" dirty="0" smtClean="0"/>
              <a:t>Searching an array for a range match</a:t>
            </a:r>
          </a:p>
          <a:p>
            <a:pPr eaLnBrk="1" hangingPunct="1">
              <a:buFont typeface="Arial" pitchFamily="34" charset="0"/>
              <a:buChar char="•"/>
              <a:defRPr/>
            </a:pPr>
            <a:r>
              <a:rPr lang="en-US" dirty="0" smtClean="0"/>
              <a:t>Remaining within array bounds</a:t>
            </a:r>
          </a:p>
          <a:p>
            <a:pPr eaLnBrk="1" hangingPunct="1">
              <a:buFont typeface="Arial" pitchFamily="34" charset="0"/>
              <a:buChar char="•"/>
              <a:defRPr/>
            </a:pPr>
            <a:r>
              <a:rPr lang="en-US" dirty="0" smtClean="0"/>
              <a:t>Using a </a:t>
            </a:r>
            <a:r>
              <a:rPr lang="en-US" dirty="0">
                <a:latin typeface="Courier New" pitchFamily="49" charset="0"/>
                <a:cs typeface="Courier New" pitchFamily="49" charset="0"/>
              </a:rPr>
              <a:t>for</a:t>
            </a:r>
            <a:r>
              <a:rPr lang="en-US" dirty="0" smtClean="0"/>
              <a:t> loop to process arrays</a:t>
            </a:r>
          </a:p>
          <a:p>
            <a:pPr marL="0" indent="0" eaLnBrk="1" hangingPunct="1">
              <a:buFontTx/>
              <a:buNone/>
              <a:defRPr/>
            </a:pPr>
            <a:endParaRPr lang="en-US" dirty="0" smtClean="0"/>
          </a:p>
          <a:p>
            <a:pPr marL="0" indent="0" eaLnBrk="1" hangingPunct="1">
              <a:buFontTx/>
              <a:buNone/>
              <a:defRPr/>
            </a:pPr>
            <a:endParaRPr lang="en-US" dirty="0" smtClean="0"/>
          </a:p>
        </p:txBody>
      </p:sp>
      <p:sp>
        <p:nvSpPr>
          <p:cNvPr id="5" name="Slide Number Placeholder 4"/>
          <p:cNvSpPr>
            <a:spLocks noGrp="1"/>
          </p:cNvSpPr>
          <p:nvPr>
            <p:ph type="sldNum" sz="quarter" idx="10"/>
          </p:nvPr>
        </p:nvSpPr>
        <p:spPr/>
        <p:txBody>
          <a:bodyPr/>
          <a:lstStyle/>
          <a:p>
            <a:pPr>
              <a:defRPr/>
            </a:pPr>
            <a:fld id="{2EF31376-01D9-40C7-8931-20712039038B}" type="slidenum">
              <a:rPr lang="en-US"/>
              <a:pPr>
                <a:defRPr/>
              </a:pPr>
              <a:t>2</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8"/>
          <p:cNvSpPr>
            <a:spLocks noGrp="1" noChangeArrowheads="1"/>
          </p:cNvSpPr>
          <p:nvPr>
            <p:ph type="title"/>
          </p:nvPr>
        </p:nvSpPr>
        <p:spPr>
          <a:noFill/>
        </p:spPr>
        <p:txBody>
          <a:bodyPr/>
          <a:lstStyle/>
          <a:p>
            <a:pPr eaLnBrk="1" hangingPunct="1"/>
            <a:r>
              <a:rPr lang="en-US" dirty="0" smtClean="0"/>
              <a:t>Searching an Array for an Exact Match  </a:t>
            </a:r>
            <a:r>
              <a:rPr lang="en-US" sz="1200" dirty="0" smtClean="0"/>
              <a:t>(continued -1)</a:t>
            </a:r>
          </a:p>
        </p:txBody>
      </p:sp>
      <p:sp>
        <p:nvSpPr>
          <p:cNvPr id="37891" name="Rectangle 6"/>
          <p:cNvSpPr>
            <a:spLocks noGrp="1" noChangeArrowheads="1"/>
          </p:cNvSpPr>
          <p:nvPr>
            <p:ph idx="1"/>
          </p:nvPr>
        </p:nvSpPr>
        <p:spPr>
          <a:xfrm>
            <a:off x="457200" y="1752600"/>
            <a:ext cx="8382000" cy="4572000"/>
          </a:xfrm>
        </p:spPr>
        <p:txBody>
          <a:bodyPr/>
          <a:lstStyle/>
          <a:p>
            <a:pPr eaLnBrk="1" hangingPunct="1"/>
            <a:r>
              <a:rPr lang="en-US" b="1" dirty="0" smtClean="0"/>
              <a:t>Flag</a:t>
            </a:r>
            <a:r>
              <a:rPr lang="en-US" dirty="0" smtClean="0"/>
              <a:t>: a variable that indicates whether an event occurred</a:t>
            </a:r>
          </a:p>
          <a:p>
            <a:pPr eaLnBrk="1" hangingPunct="1"/>
            <a:r>
              <a:rPr lang="en-US" dirty="0" smtClean="0"/>
              <a:t>Technique for searching an array</a:t>
            </a:r>
          </a:p>
          <a:p>
            <a:pPr lvl="1" eaLnBrk="1" hangingPunct="1"/>
            <a:r>
              <a:rPr lang="en-US" dirty="0" smtClean="0"/>
              <a:t>Set a subscript variable to 0 to start at the first element</a:t>
            </a:r>
          </a:p>
          <a:p>
            <a:pPr lvl="1" eaLnBrk="1" hangingPunct="1"/>
            <a:r>
              <a:rPr lang="en-US" dirty="0" smtClean="0"/>
              <a:t>Initialize a flag variable to false to indicate the desired value has not been found</a:t>
            </a:r>
          </a:p>
          <a:p>
            <a:pPr lvl="1" eaLnBrk="1" hangingPunct="1"/>
            <a:r>
              <a:rPr lang="en-US" dirty="0" smtClean="0"/>
              <a:t>Examine each element in the array</a:t>
            </a:r>
          </a:p>
          <a:p>
            <a:pPr lvl="1" eaLnBrk="1" hangingPunct="1"/>
            <a:r>
              <a:rPr lang="en-US" dirty="0" smtClean="0"/>
              <a:t>If the value matches, set the flag to </a:t>
            </a:r>
            <a:r>
              <a:rPr lang="en-US" dirty="0" smtClean="0">
                <a:latin typeface="Courier New" pitchFamily="49" charset="0"/>
              </a:rPr>
              <a:t>True</a:t>
            </a:r>
          </a:p>
          <a:p>
            <a:pPr lvl="1" eaLnBrk="1" hangingPunct="1"/>
            <a:r>
              <a:rPr lang="en-US" dirty="0" smtClean="0"/>
              <a:t>If the value does not match, increment the subscript and examine the next array element</a:t>
            </a:r>
          </a:p>
        </p:txBody>
      </p:sp>
      <p:sp>
        <p:nvSpPr>
          <p:cNvPr id="5" name="Slide Number Placeholder 4"/>
          <p:cNvSpPr>
            <a:spLocks noGrp="1"/>
          </p:cNvSpPr>
          <p:nvPr>
            <p:ph type="sldNum" sz="quarter" idx="10"/>
          </p:nvPr>
        </p:nvSpPr>
        <p:spPr/>
        <p:txBody>
          <a:bodyPr/>
          <a:lstStyle/>
          <a:p>
            <a:pPr>
              <a:defRPr/>
            </a:pPr>
            <a:fld id="{95CA4FA3-3860-4FA2-9612-393AA2169B32}" type="slidenum">
              <a:rPr lang="en-US"/>
              <a:pPr>
                <a:defRPr/>
              </a:pPr>
              <a:t>20</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5257" y="914400"/>
            <a:ext cx="2951328" cy="3505200"/>
          </a:xfrm>
        </p:spPr>
        <p:txBody>
          <a:bodyPr/>
          <a:lstStyle/>
          <a:p>
            <a:pPr eaLnBrk="1" hangingPunct="1"/>
            <a:r>
              <a:rPr lang="en-US" dirty="0" smtClean="0"/>
              <a:t>Searching an Array for </a:t>
            </a:r>
            <a:br>
              <a:rPr lang="en-US" dirty="0" smtClean="0"/>
            </a:br>
            <a:r>
              <a:rPr lang="en-US" dirty="0" smtClean="0"/>
              <a:t>an Exact Match </a:t>
            </a:r>
            <a:r>
              <a:rPr lang="en-US" sz="1200" dirty="0" smtClean="0"/>
              <a:t>(continued -2)</a:t>
            </a:r>
            <a:endParaRPr lang="en-US" dirty="0" smtClean="0"/>
          </a:p>
        </p:txBody>
      </p:sp>
      <p:pic>
        <p:nvPicPr>
          <p:cNvPr id="3" name="Picture 2" descr="Consider a mail-order business in which customers place orders that contain a name, address, item number, and quantity ordered. Assume that the item numbers from which a customer can choose are three-digit numbers, but perhaps they are not consecutively&#10;numbered 001 through 999. For example, let’s say that you offer six items: 106, 108, 307, 405, 457, and 688, as in the  VALID_ITEMS array declaration.&#10;The array is declared as constant because the item numbers do not change during program execution." title="Flowchart and pseudocode for program that verifies item availability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8708" y="914400"/>
            <a:ext cx="5812692" cy="5334000"/>
          </a:xfrm>
          <a:prstGeom prst="rect">
            <a:avLst/>
          </a:prstGeom>
        </p:spPr>
      </p:pic>
      <p:sp>
        <p:nvSpPr>
          <p:cNvPr id="5" name="Slide Number Placeholder 4"/>
          <p:cNvSpPr>
            <a:spLocks noGrp="1"/>
          </p:cNvSpPr>
          <p:nvPr>
            <p:ph type="sldNum" sz="quarter" idx="10"/>
          </p:nvPr>
        </p:nvSpPr>
        <p:spPr/>
        <p:txBody>
          <a:bodyPr/>
          <a:lstStyle/>
          <a:p>
            <a:pPr>
              <a:defRPr/>
            </a:pPr>
            <a:fld id="{F1F2EF64-40EE-4B99-A1C2-BA5CBEBF1BF8}" type="slidenum">
              <a:rPr lang="en-US"/>
              <a:pPr>
                <a:defRPr/>
              </a:pPr>
              <a:t>21</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5257" y="228600"/>
            <a:ext cx="2951328" cy="3657600"/>
          </a:xfrm>
        </p:spPr>
        <p:txBody>
          <a:bodyPr/>
          <a:lstStyle/>
          <a:p>
            <a:pPr eaLnBrk="1" hangingPunct="1"/>
            <a:r>
              <a:rPr lang="en-US" dirty="0" smtClean="0"/>
              <a:t>Searching an Array for </a:t>
            </a:r>
            <a:br>
              <a:rPr lang="en-US" dirty="0" smtClean="0"/>
            </a:br>
            <a:r>
              <a:rPr lang="en-US" dirty="0" smtClean="0"/>
              <a:t>an Exact Match </a:t>
            </a:r>
            <a:r>
              <a:rPr lang="en-US" sz="1200" dirty="0" smtClean="0"/>
              <a:t>(continued -3)</a:t>
            </a:r>
            <a:endParaRPr lang="en-US" dirty="0" smtClean="0"/>
          </a:p>
        </p:txBody>
      </p:sp>
      <p:pic>
        <p:nvPicPr>
          <p:cNvPr id="2" name="Picture 1" descr="Use a loop to test the ordered item number against each VALID_ITEMS element, looking for an exact match.&#10;The ordered item number is not valid if you search through the entire array without finding a match for the item the customer ordered." title="Flowchart and pseudocode for program that verifies item availability (continues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2061" y="228600"/>
            <a:ext cx="5484739" cy="5770499"/>
          </a:xfrm>
          <a:prstGeom prst="rect">
            <a:avLst/>
          </a:prstGeom>
        </p:spPr>
      </p:pic>
      <p:sp>
        <p:nvSpPr>
          <p:cNvPr id="5" name="Slide Number Placeholder 4"/>
          <p:cNvSpPr>
            <a:spLocks noGrp="1"/>
          </p:cNvSpPr>
          <p:nvPr>
            <p:ph type="sldNum" sz="quarter" idx="10"/>
          </p:nvPr>
        </p:nvSpPr>
        <p:spPr/>
        <p:txBody>
          <a:bodyPr/>
          <a:lstStyle/>
          <a:p>
            <a:pPr>
              <a:defRPr/>
            </a:pPr>
            <a:fld id="{F1F2EF64-40EE-4B99-A1C2-BA5CBEBF1BF8}" type="slidenum">
              <a:rPr lang="en-US"/>
              <a:pPr>
                <a:defRPr/>
              </a:pPr>
              <a:t>22</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9324125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4581" y="399964"/>
            <a:ext cx="2951328" cy="2971800"/>
          </a:xfrm>
        </p:spPr>
        <p:txBody>
          <a:bodyPr/>
          <a:lstStyle/>
          <a:p>
            <a:pPr eaLnBrk="1" hangingPunct="1"/>
            <a:r>
              <a:rPr lang="en-US" dirty="0" smtClean="0"/>
              <a:t>Searching an Array for </a:t>
            </a:r>
            <a:br>
              <a:rPr lang="en-US" dirty="0" smtClean="0"/>
            </a:br>
            <a:r>
              <a:rPr lang="en-US" dirty="0" smtClean="0"/>
              <a:t>an Exact Match </a:t>
            </a:r>
            <a:r>
              <a:rPr lang="en-US" sz="1200" dirty="0" smtClean="0"/>
              <a:t>(continued -4)</a:t>
            </a:r>
            <a:endParaRPr lang="en-US" dirty="0" smtClean="0"/>
          </a:p>
        </p:txBody>
      </p:sp>
      <p:pic>
        <p:nvPicPr>
          <p:cNvPr id="3" name="Picture 2" descr="These steps are used to verify that an item number exists:&#10;1. A flag variable named foundIt is set to &quot;N&quot;.  N indicates that the item number has not yet been found in the list. &#10;2. A subscript, sub, is set to 0.&#10;3. A loop executes, varying sub from 0 through one less than the size of the array. Within the loop, the customer’s ordered item number is compared to each item number in the array. If the customer-ordered item matches any item in the array, the flag variable is&#10;assigned &quot;Y&quot;. After all six valid item numbers have been compared to the ordered item, if the customer item matches none of them, then the flag variable foundIt will still hold the value &quot;N&quot;.&#10;4. If the flag variable’s value is &quot;Y&quot; after the entire list has been searched, it means that the item is valid and an appropriate message is displayed, but if the flag has not been assigned &quot;Y&quot;, the item was not found in the array of valid items. In this case, an error message is output and 1 is added to a count of bad item numbers." title="Flowchart and pseudocode for program that verifies item availabil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2410" y="36803"/>
            <a:ext cx="3954780" cy="6334295"/>
          </a:xfrm>
          <a:prstGeom prst="rect">
            <a:avLst/>
          </a:prstGeom>
        </p:spPr>
      </p:pic>
      <p:sp>
        <p:nvSpPr>
          <p:cNvPr id="5" name="Slide Number Placeholder 4"/>
          <p:cNvSpPr>
            <a:spLocks noGrp="1"/>
          </p:cNvSpPr>
          <p:nvPr>
            <p:ph type="sldNum" sz="quarter" idx="10"/>
          </p:nvPr>
        </p:nvSpPr>
        <p:spPr/>
        <p:txBody>
          <a:bodyPr/>
          <a:lstStyle/>
          <a:p>
            <a:pPr>
              <a:defRPr/>
            </a:pPr>
            <a:fld id="{F1F2EF64-40EE-4B99-A1C2-BA5CBEBF1BF8}" type="slidenum">
              <a:rPr lang="en-US"/>
              <a:pPr>
                <a:defRPr/>
              </a:pPr>
              <a:t>23</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876273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228600"/>
            <a:ext cx="8077200" cy="1143000"/>
          </a:xfrm>
        </p:spPr>
        <p:txBody>
          <a:bodyPr/>
          <a:lstStyle/>
          <a:p>
            <a:pPr eaLnBrk="1" hangingPunct="1"/>
            <a:r>
              <a:rPr lang="en-US" dirty="0" smtClean="0"/>
              <a:t>Using Parallel Arrays</a:t>
            </a:r>
          </a:p>
        </p:txBody>
      </p:sp>
      <p:sp>
        <p:nvSpPr>
          <p:cNvPr id="37891" name="Rectangle 3"/>
          <p:cNvSpPr>
            <a:spLocks noGrp="1" noChangeArrowheads="1"/>
          </p:cNvSpPr>
          <p:nvPr>
            <p:ph idx="1"/>
          </p:nvPr>
        </p:nvSpPr>
        <p:spPr>
          <a:xfrm>
            <a:off x="457200" y="1371600"/>
            <a:ext cx="8458200" cy="5334000"/>
          </a:xfrm>
        </p:spPr>
        <p:txBody>
          <a:bodyPr>
            <a:normAutofit fontScale="92500"/>
          </a:bodyPr>
          <a:lstStyle/>
          <a:p>
            <a:pPr eaLnBrk="1" hangingPunct="1">
              <a:defRPr/>
            </a:pPr>
            <a:r>
              <a:rPr lang="en-US" dirty="0" smtClean="0"/>
              <a:t>Example: mail-order business</a:t>
            </a:r>
          </a:p>
          <a:p>
            <a:pPr lvl="1" eaLnBrk="1" hangingPunct="1">
              <a:defRPr/>
            </a:pPr>
            <a:r>
              <a:rPr lang="en-US" dirty="0" smtClean="0"/>
              <a:t>Two arrays, each with six elements</a:t>
            </a:r>
          </a:p>
          <a:p>
            <a:pPr lvl="2" eaLnBrk="1" hangingPunct="1">
              <a:defRPr/>
            </a:pPr>
            <a:r>
              <a:rPr lang="en-US" dirty="0" smtClean="0"/>
              <a:t>Valid item numbers</a:t>
            </a:r>
          </a:p>
          <a:p>
            <a:pPr lvl="2" eaLnBrk="1" hangingPunct="1">
              <a:defRPr/>
            </a:pPr>
            <a:r>
              <a:rPr lang="en-US" dirty="0" smtClean="0"/>
              <a:t>Valid item prices</a:t>
            </a:r>
          </a:p>
          <a:p>
            <a:pPr lvl="1" eaLnBrk="1" hangingPunct="1">
              <a:defRPr/>
            </a:pPr>
            <a:r>
              <a:rPr lang="en-US" dirty="0" smtClean="0"/>
              <a:t>Each price in the valid item price array is in the same position as the corresponding item in the valid item number array</a:t>
            </a:r>
          </a:p>
          <a:p>
            <a:pPr eaLnBrk="1" hangingPunct="1">
              <a:defRPr/>
            </a:pPr>
            <a:r>
              <a:rPr lang="en-US" b="1" dirty="0" smtClean="0"/>
              <a:t>Parallel arrays</a:t>
            </a:r>
            <a:endParaRPr lang="en-US" dirty="0" smtClean="0"/>
          </a:p>
          <a:p>
            <a:pPr lvl="1" eaLnBrk="1" hangingPunct="1">
              <a:defRPr/>
            </a:pPr>
            <a:r>
              <a:rPr lang="en-US" dirty="0" smtClean="0"/>
              <a:t>Each element in one array is associated with an element in the same relative position in the other array</a:t>
            </a:r>
          </a:p>
          <a:p>
            <a:pPr eaLnBrk="1" hangingPunct="1">
              <a:defRPr/>
            </a:pPr>
            <a:r>
              <a:rPr lang="en-US" dirty="0" smtClean="0"/>
              <a:t>Look through the valid item array for the customer’s item</a:t>
            </a:r>
          </a:p>
          <a:p>
            <a:pPr lvl="1" eaLnBrk="1" hangingPunct="1">
              <a:defRPr/>
            </a:pPr>
            <a:r>
              <a:rPr lang="en-US" dirty="0" smtClean="0"/>
              <a:t>When a match is found, get the price from the item price array</a:t>
            </a:r>
          </a:p>
        </p:txBody>
      </p:sp>
      <p:sp>
        <p:nvSpPr>
          <p:cNvPr id="5" name="Slide Number Placeholder 4"/>
          <p:cNvSpPr>
            <a:spLocks noGrp="1"/>
          </p:cNvSpPr>
          <p:nvPr>
            <p:ph type="sldNum" sz="quarter" idx="10"/>
          </p:nvPr>
        </p:nvSpPr>
        <p:spPr/>
        <p:txBody>
          <a:bodyPr/>
          <a:lstStyle/>
          <a:p>
            <a:pPr>
              <a:defRPr/>
            </a:pPr>
            <a:fld id="{29E5E2A6-1983-4A61-85C8-DCACB4AA4298}" type="slidenum">
              <a:rPr lang="en-US"/>
              <a:pPr>
                <a:defRPr/>
              </a:pPr>
              <a:t>24</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a:xfrm>
            <a:off x="533400" y="228600"/>
            <a:ext cx="8077200" cy="1143000"/>
          </a:xfrm>
        </p:spPr>
        <p:txBody>
          <a:bodyPr/>
          <a:lstStyle/>
          <a:p>
            <a:pPr eaLnBrk="1" hangingPunct="1"/>
            <a:r>
              <a:rPr lang="en-US" dirty="0" smtClean="0"/>
              <a:t>Using Parallel Arrays </a:t>
            </a:r>
            <a:r>
              <a:rPr lang="en-US" sz="1200" dirty="0" smtClean="0"/>
              <a:t>(continued -1)</a:t>
            </a:r>
          </a:p>
        </p:txBody>
      </p:sp>
      <p:pic>
        <p:nvPicPr>
          <p:cNvPr id="3" name="Picture 2" descr="Parallel arrays consisting of an array of item numbers and an array of their associated prices." title="Parallel arrays in memo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99310" y="2359582"/>
            <a:ext cx="4945380" cy="3008786"/>
          </a:xfrm>
          <a:prstGeom prst="rect">
            <a:avLst/>
          </a:prstGeom>
        </p:spPr>
      </p:pic>
      <p:sp>
        <p:nvSpPr>
          <p:cNvPr id="5" name="Slide Number Placeholder 4"/>
          <p:cNvSpPr>
            <a:spLocks noGrp="1"/>
          </p:cNvSpPr>
          <p:nvPr>
            <p:ph type="sldNum" sz="quarter" idx="10"/>
          </p:nvPr>
        </p:nvSpPr>
        <p:spPr/>
        <p:txBody>
          <a:bodyPr/>
          <a:lstStyle/>
          <a:p>
            <a:pPr>
              <a:defRPr/>
            </a:pPr>
            <a:fld id="{1FE5EEE0-1A1A-4742-9D10-75BAC5C1AB92}" type="slidenum">
              <a:rPr lang="en-US"/>
              <a:pPr>
                <a:defRPr/>
              </a:pPr>
              <a:t>25</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228600"/>
            <a:ext cx="8077200" cy="1143000"/>
          </a:xfrm>
        </p:spPr>
        <p:txBody>
          <a:bodyPr/>
          <a:lstStyle/>
          <a:p>
            <a:pPr eaLnBrk="1" hangingPunct="1"/>
            <a:r>
              <a:rPr lang="en-US" dirty="0" smtClean="0"/>
              <a:t>Using Parallel Arrays </a:t>
            </a:r>
            <a:r>
              <a:rPr lang="en-US" sz="1200" dirty="0" smtClean="0"/>
              <a:t>(continued -2)</a:t>
            </a:r>
          </a:p>
        </p:txBody>
      </p:sp>
      <p:sp>
        <p:nvSpPr>
          <p:cNvPr id="40963" name="Rectangle 3"/>
          <p:cNvSpPr>
            <a:spLocks noGrp="1" noChangeArrowheads="1"/>
          </p:cNvSpPr>
          <p:nvPr>
            <p:ph idx="1"/>
          </p:nvPr>
        </p:nvSpPr>
        <p:spPr>
          <a:xfrm>
            <a:off x="457200" y="1371600"/>
            <a:ext cx="8458200" cy="4876800"/>
          </a:xfrm>
        </p:spPr>
        <p:txBody>
          <a:bodyPr/>
          <a:lstStyle/>
          <a:p>
            <a:pPr eaLnBrk="1" hangingPunct="1"/>
            <a:r>
              <a:rPr lang="en-US" dirty="0" smtClean="0"/>
              <a:t>Use parallel arrays when:</a:t>
            </a:r>
          </a:p>
          <a:p>
            <a:pPr lvl="1" eaLnBrk="1" hangingPunct="1"/>
            <a:r>
              <a:rPr lang="en-US" dirty="0" smtClean="0"/>
              <a:t>Two or more arrays contain related data</a:t>
            </a:r>
          </a:p>
          <a:p>
            <a:pPr lvl="1" eaLnBrk="1" hangingPunct="1"/>
            <a:r>
              <a:rPr lang="en-US" dirty="0" smtClean="0"/>
              <a:t>A subscript relates the arrays</a:t>
            </a:r>
          </a:p>
          <a:p>
            <a:pPr lvl="2" eaLnBrk="1" hangingPunct="1"/>
            <a:r>
              <a:rPr lang="en-US" dirty="0" smtClean="0"/>
              <a:t>Elements at the same position in each array are logically related</a:t>
            </a:r>
          </a:p>
          <a:p>
            <a:pPr eaLnBrk="1" hangingPunct="1"/>
            <a:r>
              <a:rPr lang="en-US" b="1" dirty="0" smtClean="0"/>
              <a:t>Indirect relationship</a:t>
            </a:r>
          </a:p>
          <a:p>
            <a:pPr lvl="1" eaLnBrk="1" hangingPunct="1"/>
            <a:r>
              <a:rPr lang="en-US" dirty="0" smtClean="0"/>
              <a:t>Relationship between an item’s number and its price</a:t>
            </a:r>
          </a:p>
          <a:p>
            <a:pPr lvl="1" eaLnBrk="1" hangingPunct="1"/>
            <a:r>
              <a:rPr lang="en-US" dirty="0" smtClean="0"/>
              <a:t>Parallel arrays are very useful</a:t>
            </a:r>
          </a:p>
          <a:p>
            <a:pPr lvl="2" eaLnBrk="1" hangingPunct="1"/>
            <a:endParaRPr lang="en-US" dirty="0" smtClean="0"/>
          </a:p>
        </p:txBody>
      </p:sp>
      <p:sp>
        <p:nvSpPr>
          <p:cNvPr id="5" name="Slide Number Placeholder 4"/>
          <p:cNvSpPr>
            <a:spLocks noGrp="1"/>
          </p:cNvSpPr>
          <p:nvPr>
            <p:ph type="sldNum" sz="quarter" idx="10"/>
          </p:nvPr>
        </p:nvSpPr>
        <p:spPr/>
        <p:txBody>
          <a:bodyPr/>
          <a:lstStyle/>
          <a:p>
            <a:pPr>
              <a:defRPr/>
            </a:pPr>
            <a:fld id="{1FD7E344-21D4-4AD7-81B7-8ADD3840398B}" type="slidenum">
              <a:rPr lang="en-US"/>
              <a:pPr>
                <a:defRPr/>
              </a:pPr>
              <a:t>26</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33400" y="228600"/>
            <a:ext cx="2362200" cy="2362200"/>
          </a:xfrm>
        </p:spPr>
        <p:txBody>
          <a:bodyPr/>
          <a:lstStyle/>
          <a:p>
            <a:pPr eaLnBrk="1" hangingPunct="1"/>
            <a:r>
              <a:rPr lang="en-US" dirty="0" smtClean="0"/>
              <a:t>Using Parallel Arrays </a:t>
            </a:r>
            <a:r>
              <a:rPr lang="en-US" sz="1200" dirty="0" smtClean="0"/>
              <a:t>(continued -3)</a:t>
            </a:r>
          </a:p>
        </p:txBody>
      </p:sp>
      <p:pic>
        <p:nvPicPr>
          <p:cNvPr id="3" name="Picture 2" descr="Program declares parallel arrays. Each price in the VALID_PRICES array&#10;corresponds to a valid item number in the VALID_ITEMS array." title="Flowchart and pseudocode of program that finds an item price using parallel arrays Flowchart and pseudocode of program that finds an item price using parallel arrays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661606"/>
            <a:ext cx="5527524" cy="5694744"/>
          </a:xfrm>
          <a:prstGeom prst="rect">
            <a:avLst/>
          </a:prstGeom>
        </p:spPr>
      </p:pic>
      <p:sp>
        <p:nvSpPr>
          <p:cNvPr id="5" name="Slide Number Placeholder 4"/>
          <p:cNvSpPr>
            <a:spLocks noGrp="1"/>
          </p:cNvSpPr>
          <p:nvPr>
            <p:ph type="sldNum" sz="quarter" idx="10"/>
          </p:nvPr>
        </p:nvSpPr>
        <p:spPr/>
        <p:txBody>
          <a:bodyPr/>
          <a:lstStyle/>
          <a:p>
            <a:pPr>
              <a:defRPr/>
            </a:pPr>
            <a:fld id="{B1A5622D-7753-4CC4-BFEB-3D1C4FF2E791}" type="slidenum">
              <a:rPr lang="en-US"/>
              <a:pPr>
                <a:defRPr/>
              </a:pPr>
              <a:t>27</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33400" y="228600"/>
            <a:ext cx="2362200" cy="2362200"/>
          </a:xfrm>
        </p:spPr>
        <p:txBody>
          <a:bodyPr/>
          <a:lstStyle/>
          <a:p>
            <a:pPr eaLnBrk="1" hangingPunct="1"/>
            <a:r>
              <a:rPr lang="en-US" dirty="0" smtClean="0"/>
              <a:t>Using Parallel Arrays </a:t>
            </a:r>
            <a:r>
              <a:rPr lang="en-US" sz="1200" dirty="0" smtClean="0"/>
              <a:t>(continued -4)</a:t>
            </a:r>
          </a:p>
        </p:txBody>
      </p:sp>
      <p:pic>
        <p:nvPicPr>
          <p:cNvPr id="2" name="Picture 1" descr="When a match for the item number is found, the program pulls the corresponding parallel price out of the list of VALID_PRICES values and stores it in the price variable." title="Flowchart and pseudocode of program that finds an item price using parallel arrays (continues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2891" y="457200"/>
            <a:ext cx="5184629" cy="5899150"/>
          </a:xfrm>
          <a:prstGeom prst="rect">
            <a:avLst/>
          </a:prstGeom>
        </p:spPr>
      </p:pic>
      <p:sp>
        <p:nvSpPr>
          <p:cNvPr id="5" name="Slide Number Placeholder 4"/>
          <p:cNvSpPr>
            <a:spLocks noGrp="1"/>
          </p:cNvSpPr>
          <p:nvPr>
            <p:ph type="sldNum" sz="quarter" idx="10"/>
          </p:nvPr>
        </p:nvSpPr>
        <p:spPr/>
        <p:txBody>
          <a:bodyPr/>
          <a:lstStyle/>
          <a:p>
            <a:pPr>
              <a:defRPr/>
            </a:pPr>
            <a:fld id="{B1A5622D-7753-4CC4-BFEB-3D1C4FF2E791}" type="slidenum">
              <a:rPr lang="en-US"/>
              <a:pPr>
                <a:defRPr/>
              </a:pPr>
              <a:t>28</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4868457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533400" y="228600"/>
            <a:ext cx="2362200" cy="2362200"/>
          </a:xfrm>
        </p:spPr>
        <p:txBody>
          <a:bodyPr/>
          <a:lstStyle/>
          <a:p>
            <a:pPr eaLnBrk="1" hangingPunct="1"/>
            <a:r>
              <a:rPr lang="en-US" dirty="0" smtClean="0"/>
              <a:t>Using Parallel Arrays </a:t>
            </a:r>
            <a:r>
              <a:rPr lang="en-US" sz="1200" dirty="0" smtClean="0"/>
              <a:t>(continued -5)</a:t>
            </a:r>
          </a:p>
        </p:txBody>
      </p:sp>
      <p:pic>
        <p:nvPicPr>
          <p:cNvPr id="3" name="Picture 2" descr="The relationship between an item’s number and its price is an indirect relationship. That means you don’t access a price directly by knowing the item number. Instead, you determine the price by knowing an item number’s array position." title="Flowchart and pseudocode of program that finds an item price using parallel array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0" y="467819"/>
            <a:ext cx="4191000" cy="5888531"/>
          </a:xfrm>
          <a:prstGeom prst="rect">
            <a:avLst/>
          </a:prstGeom>
        </p:spPr>
      </p:pic>
      <p:sp>
        <p:nvSpPr>
          <p:cNvPr id="5" name="Slide Number Placeholder 4"/>
          <p:cNvSpPr>
            <a:spLocks noGrp="1"/>
          </p:cNvSpPr>
          <p:nvPr>
            <p:ph type="sldNum" sz="quarter" idx="10"/>
          </p:nvPr>
        </p:nvSpPr>
        <p:spPr/>
        <p:txBody>
          <a:bodyPr/>
          <a:lstStyle/>
          <a:p>
            <a:pPr>
              <a:defRPr/>
            </a:pPr>
            <a:fld id="{B1A5622D-7753-4CC4-BFEB-3D1C4FF2E791}" type="slidenum">
              <a:rPr lang="en-US"/>
              <a:pPr>
                <a:defRPr/>
              </a:pPr>
              <a:t>29</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14445915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152400"/>
            <a:ext cx="8534400" cy="1295400"/>
          </a:xfrm>
        </p:spPr>
        <p:txBody>
          <a:bodyPr/>
          <a:lstStyle/>
          <a:p>
            <a:pPr eaLnBrk="1" hangingPunct="1"/>
            <a:r>
              <a:rPr lang="en-US" dirty="0" smtClean="0"/>
              <a:t>Understanding Arrays</a:t>
            </a:r>
          </a:p>
        </p:txBody>
      </p:sp>
      <p:sp>
        <p:nvSpPr>
          <p:cNvPr id="18435" name="Rectangle 3"/>
          <p:cNvSpPr>
            <a:spLocks noGrp="1" noChangeArrowheads="1"/>
          </p:cNvSpPr>
          <p:nvPr>
            <p:ph idx="1"/>
          </p:nvPr>
        </p:nvSpPr>
        <p:spPr>
          <a:xfrm>
            <a:off x="457200" y="1676400"/>
            <a:ext cx="8229600" cy="4343400"/>
          </a:xfrm>
        </p:spPr>
        <p:txBody>
          <a:bodyPr/>
          <a:lstStyle/>
          <a:p>
            <a:pPr eaLnBrk="1" hangingPunct="1">
              <a:lnSpc>
                <a:spcPct val="90000"/>
              </a:lnSpc>
            </a:pPr>
            <a:r>
              <a:rPr lang="en-US" b="1" dirty="0" smtClean="0"/>
              <a:t>Array</a:t>
            </a:r>
            <a:endParaRPr lang="en-US" dirty="0" smtClean="0"/>
          </a:p>
          <a:p>
            <a:pPr lvl="1" eaLnBrk="1" hangingPunct="1">
              <a:lnSpc>
                <a:spcPct val="90000"/>
              </a:lnSpc>
            </a:pPr>
            <a:r>
              <a:rPr lang="en-US" sz="2800" dirty="0" smtClean="0"/>
              <a:t>A series or list of variables in computer memory</a:t>
            </a:r>
          </a:p>
          <a:p>
            <a:pPr lvl="1" eaLnBrk="1" hangingPunct="1">
              <a:lnSpc>
                <a:spcPct val="90000"/>
              </a:lnSpc>
            </a:pPr>
            <a:r>
              <a:rPr lang="en-US" sz="2800" dirty="0" smtClean="0"/>
              <a:t>All variables share the same name, and must be the same data type</a:t>
            </a:r>
          </a:p>
          <a:p>
            <a:pPr lvl="1" eaLnBrk="1" hangingPunct="1">
              <a:lnSpc>
                <a:spcPct val="90000"/>
              </a:lnSpc>
            </a:pPr>
            <a:r>
              <a:rPr lang="en-US" sz="2800" dirty="0" smtClean="0"/>
              <a:t>Each variable has a different subscript</a:t>
            </a:r>
          </a:p>
        </p:txBody>
      </p:sp>
      <p:sp>
        <p:nvSpPr>
          <p:cNvPr id="5" name="Slide Number Placeholder 4"/>
          <p:cNvSpPr>
            <a:spLocks noGrp="1"/>
          </p:cNvSpPr>
          <p:nvPr>
            <p:ph type="sldNum" sz="quarter" idx="10"/>
          </p:nvPr>
        </p:nvSpPr>
        <p:spPr/>
        <p:txBody>
          <a:bodyPr/>
          <a:lstStyle/>
          <a:p>
            <a:pPr>
              <a:defRPr/>
            </a:pPr>
            <a:fld id="{7002CD96-4E1E-4A58-B493-62C1C1CD2F87}" type="slidenum">
              <a:rPr lang="en-US"/>
              <a:pPr>
                <a:defRPr/>
              </a:pPr>
              <a:t>3</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dirty="0" smtClean="0"/>
              <a:t>Improving Search Efficiency</a:t>
            </a:r>
          </a:p>
        </p:txBody>
      </p:sp>
      <p:sp>
        <p:nvSpPr>
          <p:cNvPr id="45059" name="Rectangle 3"/>
          <p:cNvSpPr>
            <a:spLocks noGrp="1" noChangeArrowheads="1"/>
          </p:cNvSpPr>
          <p:nvPr>
            <p:ph idx="1"/>
          </p:nvPr>
        </p:nvSpPr>
        <p:spPr>
          <a:xfrm>
            <a:off x="457200" y="1752600"/>
            <a:ext cx="8077200" cy="4572000"/>
          </a:xfrm>
        </p:spPr>
        <p:txBody>
          <a:bodyPr/>
          <a:lstStyle/>
          <a:p>
            <a:pPr eaLnBrk="1" hangingPunct="1"/>
            <a:r>
              <a:rPr lang="en-US" dirty="0" smtClean="0"/>
              <a:t>The program should stop searching the array when a match is found </a:t>
            </a:r>
          </a:p>
          <a:p>
            <a:pPr eaLnBrk="1" hangingPunct="1"/>
            <a:r>
              <a:rPr lang="en-US" dirty="0" smtClean="0"/>
              <a:t>Set a variable to a specific value instead of letting normal processing set it</a:t>
            </a:r>
          </a:p>
          <a:p>
            <a:r>
              <a:rPr lang="en-US" dirty="0"/>
              <a:t>Leaving </a:t>
            </a:r>
            <a:r>
              <a:rPr lang="en-US" dirty="0" smtClean="0"/>
              <a:t>a loop </a:t>
            </a:r>
            <a:r>
              <a:rPr lang="en-US" dirty="0"/>
              <a:t>as soon as a match is </a:t>
            </a:r>
            <a:r>
              <a:rPr lang="en-US" dirty="0" smtClean="0"/>
              <a:t>found improves efficiency</a:t>
            </a:r>
          </a:p>
          <a:p>
            <a:pPr eaLnBrk="1" hangingPunct="1"/>
            <a:r>
              <a:rPr lang="en-US" dirty="0" smtClean="0"/>
              <a:t>The larger the array, the more </a:t>
            </a:r>
            <a:r>
              <a:rPr lang="en-US" dirty="0"/>
              <a:t>beneficial it becomes to </a:t>
            </a:r>
            <a:r>
              <a:rPr lang="en-US" dirty="0" smtClean="0"/>
              <a:t>do an early exit</a:t>
            </a:r>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4F92BC95-90EC-47B2-AEAD-8FD8C75EA737}" type="slidenum">
              <a:rPr lang="en-US"/>
              <a:pPr>
                <a:defRPr/>
              </a:pPr>
              <a:t>30</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4638"/>
            <a:ext cx="3429000" cy="1935162"/>
          </a:xfrm>
        </p:spPr>
        <p:txBody>
          <a:bodyPr/>
          <a:lstStyle/>
          <a:p>
            <a:pPr eaLnBrk="1" hangingPunct="1"/>
            <a:r>
              <a:rPr lang="en-US" dirty="0" smtClean="0"/>
              <a:t>Improving Search Efficiency </a:t>
            </a:r>
            <a:r>
              <a:rPr lang="en-US" sz="1200" dirty="0" smtClean="0"/>
              <a:t>(continued -1)</a:t>
            </a:r>
            <a:endParaRPr lang="en-US" dirty="0" smtClean="0"/>
          </a:p>
        </p:txBody>
      </p:sp>
      <p:pic>
        <p:nvPicPr>
          <p:cNvPr id="3" name="Picture 2" descr="Instead of simply continuing the loop while the number of comparisons does not exceed the highest allowed array subscript, you should continue the loop while the searched item is not&#10;found and the number of comparisons has not exceeded the maximum. " title="Flowchart and pseudocode of the module that finds an item price and exits the loop as soon as it is found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22314" y="609600"/>
            <a:ext cx="4644821" cy="5105400"/>
          </a:xfrm>
          <a:prstGeom prst="rect">
            <a:avLst/>
          </a:prstGeom>
        </p:spPr>
      </p:pic>
      <p:sp>
        <p:nvSpPr>
          <p:cNvPr id="5" name="Slide Number Placeholder 4"/>
          <p:cNvSpPr>
            <a:spLocks noGrp="1"/>
          </p:cNvSpPr>
          <p:nvPr>
            <p:ph type="sldNum" sz="quarter" idx="10"/>
          </p:nvPr>
        </p:nvSpPr>
        <p:spPr/>
        <p:txBody>
          <a:bodyPr/>
          <a:lstStyle/>
          <a:p>
            <a:pPr>
              <a:defRPr/>
            </a:pPr>
            <a:fld id="{1832DD66-D95E-44D6-B0B6-CC81D6CCF3C7}" type="slidenum">
              <a:rPr lang="en-US"/>
              <a:pPr>
                <a:defRPr/>
              </a:pPr>
              <a:t>31</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457200" y="274638"/>
            <a:ext cx="8610600" cy="715962"/>
          </a:xfrm>
        </p:spPr>
        <p:txBody>
          <a:bodyPr/>
          <a:lstStyle/>
          <a:p>
            <a:pPr eaLnBrk="1" hangingPunct="1"/>
            <a:r>
              <a:rPr lang="en-US" dirty="0" smtClean="0"/>
              <a:t>Improving Search Efficiency </a:t>
            </a:r>
            <a:r>
              <a:rPr lang="en-US" sz="1200" dirty="0" smtClean="0"/>
              <a:t>(continued -2)</a:t>
            </a:r>
            <a:endParaRPr lang="en-US" dirty="0" smtClean="0"/>
          </a:p>
        </p:txBody>
      </p:sp>
      <p:pic>
        <p:nvPicPr>
          <p:cNvPr id="2" name="Picture 1" descr="The larger the array, the more beneficial it becomes to exit the searching loop as soon as you find the&#10;desired value." title="Flowchart and pseudocode of the module that finds an item price and exits the loop as soon as it is foun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0600" y="1240094"/>
            <a:ext cx="7047176" cy="4832350"/>
          </a:xfrm>
          <a:prstGeom prst="rect">
            <a:avLst/>
          </a:prstGeom>
        </p:spPr>
      </p:pic>
      <p:sp>
        <p:nvSpPr>
          <p:cNvPr id="5" name="Slide Number Placeholder 4"/>
          <p:cNvSpPr>
            <a:spLocks noGrp="1"/>
          </p:cNvSpPr>
          <p:nvPr>
            <p:ph type="sldNum" sz="quarter" idx="10"/>
          </p:nvPr>
        </p:nvSpPr>
        <p:spPr/>
        <p:txBody>
          <a:bodyPr/>
          <a:lstStyle/>
          <a:p>
            <a:pPr>
              <a:defRPr/>
            </a:pPr>
            <a:fld id="{1832DD66-D95E-44D6-B0B6-CC81D6CCF3C7}" type="slidenum">
              <a:rPr lang="en-US"/>
              <a:pPr>
                <a:defRPr/>
              </a:pPr>
              <a:t>32</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40705266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dirty="0" smtClean="0"/>
              <a:t>Searching an Array for </a:t>
            </a:r>
            <a:br>
              <a:rPr lang="en-US" dirty="0" smtClean="0"/>
            </a:br>
            <a:r>
              <a:rPr lang="en-US" dirty="0" smtClean="0"/>
              <a:t>a Range Match</a:t>
            </a:r>
          </a:p>
        </p:txBody>
      </p:sp>
      <p:sp>
        <p:nvSpPr>
          <p:cNvPr id="48131" name="Rectangle 3"/>
          <p:cNvSpPr>
            <a:spLocks noGrp="1" noChangeArrowheads="1"/>
          </p:cNvSpPr>
          <p:nvPr>
            <p:ph idx="1"/>
          </p:nvPr>
        </p:nvSpPr>
        <p:spPr>
          <a:xfrm>
            <a:off x="457200" y="1752600"/>
            <a:ext cx="8077200" cy="4572000"/>
          </a:xfrm>
        </p:spPr>
        <p:txBody>
          <a:bodyPr/>
          <a:lstStyle/>
          <a:p>
            <a:pPr eaLnBrk="1" hangingPunct="1"/>
            <a:r>
              <a:rPr lang="en-US" dirty="0" smtClean="0"/>
              <a:t>Programmers may want to work with ranges of values in arrays, 1 through 5 or 20 through 30</a:t>
            </a:r>
          </a:p>
          <a:p>
            <a:pPr eaLnBrk="1" hangingPunct="1"/>
            <a:r>
              <a:rPr lang="en-US" dirty="0" smtClean="0"/>
              <a:t>Example: mail-order business</a:t>
            </a:r>
          </a:p>
          <a:p>
            <a:pPr lvl="1" eaLnBrk="1" hangingPunct="1"/>
            <a:r>
              <a:rPr lang="en-US" dirty="0" smtClean="0"/>
              <a:t>Read the customer order data; determine the discount based on the quantity ordered</a:t>
            </a:r>
          </a:p>
          <a:p>
            <a:pPr eaLnBrk="1" hangingPunct="1"/>
            <a:r>
              <a:rPr lang="en-US" dirty="0" smtClean="0"/>
              <a:t>First approach</a:t>
            </a:r>
          </a:p>
          <a:p>
            <a:pPr lvl="1" eaLnBrk="1" hangingPunct="1"/>
            <a:r>
              <a:rPr lang="en-US" dirty="0" smtClean="0"/>
              <a:t>An array with as many elements as each possible order quantity</a:t>
            </a:r>
          </a:p>
          <a:p>
            <a:pPr lvl="1" eaLnBrk="1" hangingPunct="1"/>
            <a:r>
              <a:rPr lang="en-US" dirty="0" smtClean="0"/>
              <a:t>Store the appropriate discount for each possible order quantity</a:t>
            </a:r>
          </a:p>
        </p:txBody>
      </p:sp>
      <p:sp>
        <p:nvSpPr>
          <p:cNvPr id="5" name="Slide Number Placeholder 4"/>
          <p:cNvSpPr>
            <a:spLocks noGrp="1"/>
          </p:cNvSpPr>
          <p:nvPr>
            <p:ph type="sldNum" sz="quarter" idx="10"/>
          </p:nvPr>
        </p:nvSpPr>
        <p:spPr/>
        <p:txBody>
          <a:bodyPr/>
          <a:lstStyle/>
          <a:p>
            <a:pPr>
              <a:defRPr/>
            </a:pPr>
            <a:fld id="{C1A5A78A-9253-4B66-BD9D-D6E39221D7ED}" type="slidenum">
              <a:rPr lang="en-US"/>
              <a:pPr>
                <a:defRPr/>
              </a:pPr>
              <a:t>33</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533400" y="76200"/>
            <a:ext cx="8077200" cy="1447800"/>
          </a:xfrm>
        </p:spPr>
        <p:txBody>
          <a:bodyPr/>
          <a:lstStyle/>
          <a:p>
            <a:pPr eaLnBrk="1" hangingPunct="1"/>
            <a:r>
              <a:rPr lang="en-US" dirty="0" smtClean="0"/>
              <a:t>Searching an Array for </a:t>
            </a:r>
            <a:br>
              <a:rPr lang="en-US" dirty="0" smtClean="0"/>
            </a:br>
            <a:r>
              <a:rPr lang="en-US" dirty="0" smtClean="0"/>
              <a:t>a Range Match </a:t>
            </a:r>
            <a:r>
              <a:rPr lang="en-US" sz="1200" dirty="0" smtClean="0"/>
              <a:t>(continued -1)</a:t>
            </a:r>
          </a:p>
        </p:txBody>
      </p:sp>
      <p:sp>
        <p:nvSpPr>
          <p:cNvPr id="50179" name="Rectangle 3"/>
          <p:cNvSpPr>
            <a:spLocks noGrp="1" noChangeArrowheads="1"/>
          </p:cNvSpPr>
          <p:nvPr>
            <p:ph idx="1"/>
          </p:nvPr>
        </p:nvSpPr>
        <p:spPr>
          <a:xfrm>
            <a:off x="457200" y="1752600"/>
            <a:ext cx="8001000" cy="4419600"/>
          </a:xfrm>
        </p:spPr>
        <p:txBody>
          <a:bodyPr/>
          <a:lstStyle/>
          <a:p>
            <a:pPr eaLnBrk="1" hangingPunct="1"/>
            <a:r>
              <a:rPr lang="en-US" dirty="0" smtClean="0"/>
              <a:t>Drawbacks of previous approach</a:t>
            </a:r>
          </a:p>
          <a:p>
            <a:pPr lvl="1" eaLnBrk="1" hangingPunct="1"/>
            <a:r>
              <a:rPr lang="en-US" dirty="0" smtClean="0"/>
              <a:t>Requires a very large array; uses a lot of memory</a:t>
            </a:r>
          </a:p>
          <a:p>
            <a:pPr lvl="1" eaLnBrk="1" hangingPunct="1"/>
            <a:r>
              <a:rPr lang="en-US" dirty="0" smtClean="0"/>
              <a:t>Stores the same value repeatedly</a:t>
            </a:r>
          </a:p>
          <a:p>
            <a:pPr lvl="1" eaLnBrk="1" hangingPunct="1"/>
            <a:r>
              <a:rPr lang="en-US" dirty="0" smtClean="0"/>
              <a:t>How do you know when you have enough elements?</a:t>
            </a:r>
          </a:p>
          <a:p>
            <a:pPr lvl="2" eaLnBrk="1" hangingPunct="1"/>
            <a:r>
              <a:rPr lang="en-US" dirty="0" smtClean="0"/>
              <a:t>Customer can always order more</a:t>
            </a:r>
          </a:p>
          <a:p>
            <a:pPr eaLnBrk="1" hangingPunct="1"/>
            <a:r>
              <a:rPr lang="en-US" dirty="0" smtClean="0"/>
              <a:t>Better approach</a:t>
            </a:r>
          </a:p>
          <a:p>
            <a:pPr lvl="1" eaLnBrk="1" hangingPunct="1"/>
            <a:r>
              <a:rPr lang="en-US" dirty="0" smtClean="0"/>
              <a:t>Create </a:t>
            </a:r>
            <a:r>
              <a:rPr lang="en-US" dirty="0"/>
              <a:t>two parallel arrays, each with four </a:t>
            </a:r>
            <a:r>
              <a:rPr lang="en-US" dirty="0" smtClean="0"/>
              <a:t>elements</a:t>
            </a:r>
          </a:p>
          <a:p>
            <a:pPr lvl="2" eaLnBrk="1" hangingPunct="1"/>
            <a:r>
              <a:rPr lang="en-US" dirty="0" smtClean="0"/>
              <a:t>One array has the four discount rates</a:t>
            </a:r>
          </a:p>
          <a:p>
            <a:pPr lvl="2" eaLnBrk="1" hangingPunct="1"/>
            <a:r>
              <a:rPr lang="en-US" dirty="0" smtClean="0"/>
              <a:t>One array has the low end of each quantity range</a:t>
            </a:r>
          </a:p>
          <a:p>
            <a:pPr lvl="1" eaLnBrk="1" hangingPunct="1"/>
            <a:r>
              <a:rPr lang="en-US" dirty="0" smtClean="0"/>
              <a:t>Use a loop to make comparisons</a:t>
            </a:r>
          </a:p>
        </p:txBody>
      </p:sp>
      <p:sp>
        <p:nvSpPr>
          <p:cNvPr id="5" name="Slide Number Placeholder 4"/>
          <p:cNvSpPr>
            <a:spLocks noGrp="1"/>
          </p:cNvSpPr>
          <p:nvPr>
            <p:ph type="sldNum" sz="quarter" idx="10"/>
          </p:nvPr>
        </p:nvSpPr>
        <p:spPr/>
        <p:txBody>
          <a:bodyPr/>
          <a:lstStyle/>
          <a:p>
            <a:pPr>
              <a:defRPr/>
            </a:pPr>
            <a:fld id="{F96FAA02-ECC7-4D62-B0C4-42C4CF0ACD46}" type="slidenum">
              <a:rPr lang="en-US"/>
              <a:pPr>
                <a:defRPr/>
              </a:pPr>
              <a:t>34</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3400" y="152400"/>
            <a:ext cx="8077200" cy="1295400"/>
          </a:xfrm>
        </p:spPr>
        <p:txBody>
          <a:bodyPr/>
          <a:lstStyle/>
          <a:p>
            <a:pPr eaLnBrk="1" hangingPunct="1"/>
            <a:r>
              <a:rPr lang="en-US" dirty="0" smtClean="0"/>
              <a:t>Searching an Array for </a:t>
            </a:r>
            <a:br>
              <a:rPr lang="en-US" dirty="0" smtClean="0"/>
            </a:br>
            <a:r>
              <a:rPr lang="en-US" dirty="0" smtClean="0"/>
              <a:t>a Range Match </a:t>
            </a:r>
            <a:r>
              <a:rPr lang="en-US" sz="1200" dirty="0" smtClean="0"/>
              <a:t>(continued -2)</a:t>
            </a:r>
          </a:p>
        </p:txBody>
      </p:sp>
      <p:pic>
        <p:nvPicPr>
          <p:cNvPr id="7" name="Picture 6" descr="Table for Discounts on orders by quantity. &#10;1. If an order has 8 or less items the order discount is 0%&#10;2. If an order has more than 8 or less than 12 items the order discount is 10%&#10;3. If an order has more than 12 or less than 26 items the order discount is 15%&#10;4. If an order has more than25 items the order discount is 20%" title="Discounts on orders by quantit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652" y="1905129"/>
            <a:ext cx="3041718" cy="2412926"/>
          </a:xfrm>
          <a:prstGeom prst="rect">
            <a:avLst/>
          </a:prstGeom>
        </p:spPr>
      </p:pic>
      <p:pic>
        <p:nvPicPr>
          <p:cNvPr id="8" name="Picture 7" descr="One ill-advised approach might be to set up an array with as many elements as any customer might ever order, and&#10;store the appropriate discount for each possible number." title="Usable—but inefficient—discount arr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399" y="1814309"/>
            <a:ext cx="4104973" cy="2801040"/>
          </a:xfrm>
          <a:prstGeom prst="rect">
            <a:avLst/>
          </a:prstGeom>
        </p:spPr>
      </p:pic>
      <p:pic>
        <p:nvPicPr>
          <p:cNvPr id="9" name="Picture 8" descr="A better approach is to create two parallel arrays, each with four elements. Each discount rate is listed once in the DISCOUNTS array, and the low end of each quantity range is listed in the QUAN_LIMITS array." title="Parallel arrays to use for determining discoun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24940" y="4775384"/>
            <a:ext cx="4594860" cy="1420931"/>
          </a:xfrm>
          <a:prstGeom prst="rect">
            <a:avLst/>
          </a:prstGeom>
        </p:spPr>
      </p:pic>
      <p:sp>
        <p:nvSpPr>
          <p:cNvPr id="6" name="Slide Number Placeholder 4"/>
          <p:cNvSpPr>
            <a:spLocks noGrp="1"/>
          </p:cNvSpPr>
          <p:nvPr>
            <p:ph type="sldNum" sz="quarter" idx="10"/>
          </p:nvPr>
        </p:nvSpPr>
        <p:spPr/>
        <p:txBody>
          <a:bodyPr/>
          <a:lstStyle/>
          <a:p>
            <a:pPr>
              <a:defRPr/>
            </a:pPr>
            <a:fld id="{21010726-FD1D-44DA-94E6-C16B5454CDC3}" type="slidenum">
              <a:rPr lang="en-US"/>
              <a:pPr>
                <a:defRPr/>
              </a:pPr>
              <a:t>35</a:t>
            </a:fld>
            <a:endParaRPr lang="en-US" dirty="0"/>
          </a:p>
        </p:txBody>
      </p:sp>
      <p:sp>
        <p:nvSpPr>
          <p:cNvPr id="5"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400" y="152400"/>
            <a:ext cx="3657600" cy="2514600"/>
          </a:xfrm>
        </p:spPr>
        <p:txBody>
          <a:bodyPr/>
          <a:lstStyle/>
          <a:p>
            <a:pPr eaLnBrk="1" hangingPunct="1"/>
            <a:r>
              <a:rPr lang="en-US" dirty="0" smtClean="0"/>
              <a:t>Searching an Array for </a:t>
            </a:r>
            <a:br>
              <a:rPr lang="en-US" dirty="0" smtClean="0"/>
            </a:br>
            <a:r>
              <a:rPr lang="en-US" dirty="0" smtClean="0"/>
              <a:t>a Range Match </a:t>
            </a:r>
            <a:r>
              <a:rPr lang="en-US" sz="1200" dirty="0" smtClean="0"/>
              <a:t>(continued -3)</a:t>
            </a:r>
          </a:p>
        </p:txBody>
      </p:sp>
      <p:pic>
        <p:nvPicPr>
          <p:cNvPr id="3" name="Picture 2" descr="To find the correct discount for&#10;any customer’s ordered quantity, you can start with the last quantity range limit (QUAN_LIMITS[3]). If the quantity ordered is at least that value, 26, the loop is never entered and the customer gets the highest discount rate (DISCOUNTS[3], or 20 percent). If the quantity ordered is not at least QUAN_LIMITS[3]—that is, if it is less than 26—then you reduce the subscript and check to see if the quantity is at least QUAN_LIMITS[2], or 13. If so, the&#10;customer receives DISCOUNTS[2], or 15 percent, and so on." title="Program that determines discount rate (continu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914400"/>
            <a:ext cx="3726180" cy="5273015"/>
          </a:xfrm>
          <a:prstGeom prst="rect">
            <a:avLst/>
          </a:prstGeom>
        </p:spPr>
      </p:pic>
      <p:sp>
        <p:nvSpPr>
          <p:cNvPr id="5" name="Slide Number Placeholder 4"/>
          <p:cNvSpPr>
            <a:spLocks noGrp="1"/>
          </p:cNvSpPr>
          <p:nvPr>
            <p:ph type="sldNum" sz="quarter" idx="10"/>
          </p:nvPr>
        </p:nvSpPr>
        <p:spPr/>
        <p:txBody>
          <a:bodyPr/>
          <a:lstStyle/>
          <a:p>
            <a:pPr>
              <a:defRPr/>
            </a:pPr>
            <a:fld id="{57B5A099-4835-4338-AB3D-9D5464F68763}" type="slidenum">
              <a:rPr lang="en-US"/>
              <a:pPr>
                <a:defRPr/>
              </a:pPr>
              <a:t>36</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52400" y="152400"/>
            <a:ext cx="8763000" cy="1295400"/>
          </a:xfrm>
        </p:spPr>
        <p:txBody>
          <a:bodyPr/>
          <a:lstStyle/>
          <a:p>
            <a:pPr eaLnBrk="1" hangingPunct="1"/>
            <a:r>
              <a:rPr lang="en-US" dirty="0" smtClean="0"/>
              <a:t>Searching an Array for a Range Match </a:t>
            </a:r>
            <a:r>
              <a:rPr lang="en-US" sz="1200" dirty="0" smtClean="0"/>
              <a:t>(continued -4)</a:t>
            </a:r>
          </a:p>
        </p:txBody>
      </p:sp>
      <p:pic>
        <p:nvPicPr>
          <p:cNvPr id="2" name="Picture 1" descr="When using an array to store range limits, you use a loop to make a series of comparisons that otherwise would require many separate decisions. This program  requires fewer instructions than one that does not use an array, and modifications to the program will be easier to make in the future." title="Program that determines discount rat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1295400"/>
            <a:ext cx="5455191" cy="5060950"/>
          </a:xfrm>
          <a:prstGeom prst="rect">
            <a:avLst/>
          </a:prstGeom>
        </p:spPr>
      </p:pic>
      <p:sp>
        <p:nvSpPr>
          <p:cNvPr id="5" name="Slide Number Placeholder 4"/>
          <p:cNvSpPr>
            <a:spLocks noGrp="1"/>
          </p:cNvSpPr>
          <p:nvPr>
            <p:ph type="sldNum" sz="quarter" idx="10"/>
          </p:nvPr>
        </p:nvSpPr>
        <p:spPr/>
        <p:txBody>
          <a:bodyPr/>
          <a:lstStyle/>
          <a:p>
            <a:pPr>
              <a:defRPr/>
            </a:pPr>
            <a:fld id="{57B5A099-4835-4338-AB3D-9D5464F68763}" type="slidenum">
              <a:rPr lang="en-US"/>
              <a:pPr>
                <a:defRPr/>
              </a:pPr>
              <a:t>37</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6647790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dirty="0" smtClean="0"/>
              <a:t>Remaining within Array Bounds</a:t>
            </a:r>
          </a:p>
        </p:txBody>
      </p:sp>
      <p:sp>
        <p:nvSpPr>
          <p:cNvPr id="52227" name="Rectangle 3"/>
          <p:cNvSpPr>
            <a:spLocks noGrp="1" noChangeArrowheads="1"/>
          </p:cNvSpPr>
          <p:nvPr>
            <p:ph idx="1"/>
          </p:nvPr>
        </p:nvSpPr>
        <p:spPr>
          <a:xfrm>
            <a:off x="457200" y="1600200"/>
            <a:ext cx="8534400" cy="4800600"/>
          </a:xfrm>
        </p:spPr>
        <p:txBody>
          <a:bodyPr>
            <a:normAutofit lnSpcReduction="10000"/>
          </a:bodyPr>
          <a:lstStyle/>
          <a:p>
            <a:pPr eaLnBrk="1" hangingPunct="1">
              <a:defRPr/>
            </a:pPr>
            <a:r>
              <a:rPr lang="en-US" dirty="0" smtClean="0"/>
              <a:t>Every array has a finite size</a:t>
            </a:r>
          </a:p>
          <a:p>
            <a:pPr lvl="1" eaLnBrk="1" hangingPunct="1">
              <a:defRPr/>
            </a:pPr>
            <a:r>
              <a:rPr lang="en-US" dirty="0" smtClean="0"/>
              <a:t>Number of elements in the array</a:t>
            </a:r>
          </a:p>
          <a:p>
            <a:pPr lvl="1" eaLnBrk="1" hangingPunct="1">
              <a:defRPr/>
            </a:pPr>
            <a:r>
              <a:rPr lang="en-US" dirty="0" smtClean="0"/>
              <a:t>Number of bytes in the array</a:t>
            </a:r>
          </a:p>
          <a:p>
            <a:pPr eaLnBrk="1" hangingPunct="1">
              <a:defRPr/>
            </a:pPr>
            <a:r>
              <a:rPr lang="en-US" dirty="0" smtClean="0"/>
              <a:t>Arrays are composed of elements of the same data type</a:t>
            </a:r>
          </a:p>
          <a:p>
            <a:pPr eaLnBrk="1" hangingPunct="1">
              <a:defRPr/>
            </a:pPr>
            <a:r>
              <a:rPr lang="en-US" dirty="0" smtClean="0"/>
              <a:t>Elements of the same data type occupy the same number of bytes in memory</a:t>
            </a:r>
          </a:p>
          <a:p>
            <a:pPr eaLnBrk="1" hangingPunct="1">
              <a:defRPr/>
            </a:pPr>
            <a:r>
              <a:rPr lang="en-US" dirty="0" smtClean="0"/>
              <a:t>The number of bytes in an array is always a multiple of the number of array elements</a:t>
            </a:r>
          </a:p>
          <a:p>
            <a:pPr eaLnBrk="1" hangingPunct="1">
              <a:defRPr/>
            </a:pPr>
            <a:r>
              <a:rPr lang="en-US" dirty="0" smtClean="0"/>
              <a:t>Access data using a subscript containing a value that accesses memory occupied by the array</a:t>
            </a:r>
          </a:p>
        </p:txBody>
      </p:sp>
      <p:sp>
        <p:nvSpPr>
          <p:cNvPr id="5" name="Slide Number Placeholder 4"/>
          <p:cNvSpPr>
            <a:spLocks noGrp="1"/>
          </p:cNvSpPr>
          <p:nvPr>
            <p:ph type="sldNum" sz="quarter" idx="10"/>
          </p:nvPr>
        </p:nvSpPr>
        <p:spPr/>
        <p:txBody>
          <a:bodyPr/>
          <a:lstStyle/>
          <a:p>
            <a:pPr>
              <a:defRPr/>
            </a:pPr>
            <a:fld id="{0117E27D-89FC-4B0D-A68A-DDBC7EDC3165}" type="slidenum">
              <a:rPr lang="en-US"/>
              <a:pPr>
                <a:defRPr/>
              </a:pPr>
              <a:t>38</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0"/>
            <a:ext cx="8077200" cy="1524000"/>
          </a:xfrm>
        </p:spPr>
        <p:txBody>
          <a:bodyPr/>
          <a:lstStyle/>
          <a:p>
            <a:pPr eaLnBrk="1" hangingPunct="1"/>
            <a:r>
              <a:rPr lang="en-US" dirty="0" smtClean="0"/>
              <a:t>Remaining within Array Bounds </a:t>
            </a:r>
            <a:r>
              <a:rPr lang="en-US" sz="1200" dirty="0" smtClean="0"/>
              <a:t>(continued -1)</a:t>
            </a:r>
          </a:p>
        </p:txBody>
      </p:sp>
      <p:sp>
        <p:nvSpPr>
          <p:cNvPr id="55299" name="Rectangle 3"/>
          <p:cNvSpPr>
            <a:spLocks noGrp="1" noChangeArrowheads="1"/>
          </p:cNvSpPr>
          <p:nvPr>
            <p:ph idx="1"/>
          </p:nvPr>
        </p:nvSpPr>
        <p:spPr>
          <a:xfrm>
            <a:off x="457200" y="1828800"/>
            <a:ext cx="8077200" cy="4343400"/>
          </a:xfrm>
        </p:spPr>
        <p:txBody>
          <a:bodyPr/>
          <a:lstStyle/>
          <a:p>
            <a:pPr eaLnBrk="1" hangingPunct="1">
              <a:lnSpc>
                <a:spcPct val="90000"/>
              </a:lnSpc>
            </a:pPr>
            <a:r>
              <a:rPr lang="en-US" b="1" dirty="0" smtClean="0"/>
              <a:t>In </a:t>
            </a:r>
            <a:r>
              <a:rPr lang="en-US" b="1" dirty="0"/>
              <a:t>bounds</a:t>
            </a:r>
            <a:r>
              <a:rPr lang="en-US" dirty="0"/>
              <a:t>: using a subscript that is </a:t>
            </a:r>
            <a:r>
              <a:rPr lang="en-US" dirty="0" smtClean="0"/>
              <a:t>within </a:t>
            </a:r>
            <a:r>
              <a:rPr lang="en-US" dirty="0"/>
              <a:t>the acceptable range for the array</a:t>
            </a:r>
          </a:p>
          <a:p>
            <a:pPr eaLnBrk="1" hangingPunct="1">
              <a:lnSpc>
                <a:spcPct val="90000"/>
              </a:lnSpc>
            </a:pPr>
            <a:r>
              <a:rPr lang="en-US" b="1" dirty="0"/>
              <a:t>Out of bounds</a:t>
            </a:r>
            <a:r>
              <a:rPr lang="en-US" dirty="0"/>
              <a:t>: using a subscript that is not within the acceptable range for the array</a:t>
            </a:r>
          </a:p>
          <a:p>
            <a:pPr eaLnBrk="1" hangingPunct="1">
              <a:lnSpc>
                <a:spcPct val="90000"/>
              </a:lnSpc>
            </a:pPr>
            <a:r>
              <a:rPr lang="en-US" dirty="0"/>
              <a:t>An invalid array subscript is a logical error</a:t>
            </a:r>
          </a:p>
          <a:p>
            <a:pPr eaLnBrk="1" hangingPunct="1">
              <a:lnSpc>
                <a:spcPct val="90000"/>
              </a:lnSpc>
            </a:pPr>
            <a:r>
              <a:rPr lang="en-US" dirty="0" smtClean="0"/>
              <a:t>When an invalid subscript is used:</a:t>
            </a:r>
          </a:p>
          <a:p>
            <a:pPr lvl="1" eaLnBrk="1" hangingPunct="1">
              <a:lnSpc>
                <a:spcPct val="90000"/>
              </a:lnSpc>
            </a:pPr>
            <a:r>
              <a:rPr lang="en-US" dirty="0" smtClean="0"/>
              <a:t>Some languages stop execution and issue an error</a:t>
            </a:r>
          </a:p>
          <a:p>
            <a:pPr lvl="1" eaLnBrk="1" hangingPunct="1">
              <a:lnSpc>
                <a:spcPct val="90000"/>
              </a:lnSpc>
            </a:pPr>
            <a:r>
              <a:rPr lang="en-US" dirty="0" smtClean="0"/>
              <a:t>Other languages access a memory location outside of the array</a:t>
            </a:r>
          </a:p>
          <a:p>
            <a:pPr eaLnBrk="1" hangingPunct="1">
              <a:lnSpc>
                <a:spcPct val="90000"/>
              </a:lnSpc>
            </a:pPr>
            <a:r>
              <a:rPr lang="en-US" dirty="0" smtClean="0"/>
              <a:t>The program should prevent bounds errors</a:t>
            </a:r>
          </a:p>
        </p:txBody>
      </p:sp>
      <p:sp>
        <p:nvSpPr>
          <p:cNvPr id="5" name="Slide Number Placeholder 4"/>
          <p:cNvSpPr>
            <a:spLocks noGrp="1"/>
          </p:cNvSpPr>
          <p:nvPr>
            <p:ph type="sldNum" sz="quarter" idx="10"/>
          </p:nvPr>
        </p:nvSpPr>
        <p:spPr/>
        <p:txBody>
          <a:bodyPr/>
          <a:lstStyle/>
          <a:p>
            <a:pPr>
              <a:defRPr/>
            </a:pPr>
            <a:fld id="{9C485B68-BE47-4BA3-8878-C9C132088E6C}" type="slidenum">
              <a:rPr lang="en-US"/>
              <a:pPr>
                <a:defRPr/>
              </a:pPr>
              <a:t>39</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457200" y="1676400"/>
            <a:ext cx="8382000" cy="4495800"/>
          </a:xfrm>
        </p:spPr>
        <p:txBody>
          <a:bodyPr/>
          <a:lstStyle/>
          <a:p>
            <a:pPr eaLnBrk="1" hangingPunct="1"/>
            <a:r>
              <a:rPr lang="en-US" b="1" dirty="0" smtClean="0"/>
              <a:t>Element</a:t>
            </a:r>
            <a:r>
              <a:rPr lang="en-US" dirty="0" smtClean="0"/>
              <a:t>: an item in the array</a:t>
            </a:r>
          </a:p>
          <a:p>
            <a:pPr lvl="1" eaLnBrk="1" hangingPunct="1"/>
            <a:r>
              <a:rPr lang="en-US" dirty="0" smtClean="0"/>
              <a:t>Array elements are contiguous in memory</a:t>
            </a:r>
          </a:p>
          <a:p>
            <a:pPr eaLnBrk="1" hangingPunct="1"/>
            <a:r>
              <a:rPr lang="en-US" b="1" dirty="0" smtClean="0"/>
              <a:t>Size of the array</a:t>
            </a:r>
            <a:r>
              <a:rPr lang="en-US" dirty="0" smtClean="0"/>
              <a:t>: the number of elements it will hold</a:t>
            </a:r>
          </a:p>
          <a:p>
            <a:pPr eaLnBrk="1" hangingPunct="1"/>
            <a:r>
              <a:rPr lang="en-US" b="1" dirty="0" smtClean="0"/>
              <a:t>Subscripts</a:t>
            </a:r>
            <a:r>
              <a:rPr lang="en-US" dirty="0" smtClean="0"/>
              <a:t> or </a:t>
            </a:r>
            <a:r>
              <a:rPr lang="en-US" b="1" dirty="0" smtClean="0"/>
              <a:t>indexes</a:t>
            </a:r>
          </a:p>
          <a:p>
            <a:pPr lvl="1" eaLnBrk="1" hangingPunct="1"/>
            <a:r>
              <a:rPr lang="en-US" dirty="0" smtClean="0"/>
              <a:t>Position </a:t>
            </a:r>
            <a:r>
              <a:rPr lang="en-US" dirty="0"/>
              <a:t>number of an item in an </a:t>
            </a:r>
            <a:r>
              <a:rPr lang="en-US" dirty="0" smtClean="0"/>
              <a:t>array starting from 0 to one less than the number of elements in array</a:t>
            </a:r>
            <a:endParaRPr lang="en-US" dirty="0"/>
          </a:p>
          <a:p>
            <a:pPr lvl="1" eaLnBrk="1" hangingPunct="1">
              <a:lnSpc>
                <a:spcPct val="90000"/>
              </a:lnSpc>
            </a:pPr>
            <a:r>
              <a:rPr lang="en-US" dirty="0"/>
              <a:t>Subscripts are always a sequence of </a:t>
            </a:r>
            <a:r>
              <a:rPr lang="en-US" dirty="0" smtClean="0"/>
              <a:t>integers</a:t>
            </a:r>
          </a:p>
          <a:p>
            <a:pPr eaLnBrk="1" hangingPunct="1"/>
            <a:r>
              <a:rPr lang="en-US" dirty="0" smtClean="0"/>
              <a:t>Adding data values is called </a:t>
            </a:r>
            <a:r>
              <a:rPr lang="en-US" b="1" dirty="0" smtClean="0"/>
              <a:t>populating the array</a:t>
            </a:r>
          </a:p>
          <a:p>
            <a:pPr eaLnBrk="1" hangingPunct="1"/>
            <a:endParaRPr lang="en-US" dirty="0" smtClean="0"/>
          </a:p>
        </p:txBody>
      </p:sp>
      <p:sp>
        <p:nvSpPr>
          <p:cNvPr id="5" name="Slide Number Placeholder 4"/>
          <p:cNvSpPr>
            <a:spLocks noGrp="1"/>
          </p:cNvSpPr>
          <p:nvPr>
            <p:ph type="sldNum" sz="quarter" idx="10"/>
          </p:nvPr>
        </p:nvSpPr>
        <p:spPr/>
        <p:txBody>
          <a:bodyPr/>
          <a:lstStyle/>
          <a:p>
            <a:pPr>
              <a:defRPr/>
            </a:pPr>
            <a:fld id="{4466BB15-8AB4-4488-8C60-F527E5144137}" type="slidenum">
              <a:rPr lang="en-US"/>
              <a:pPr>
                <a:defRPr/>
              </a:pPr>
              <a:t>4</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
        <p:nvSpPr>
          <p:cNvPr id="8" name="Rectangle 2"/>
          <p:cNvSpPr>
            <a:spLocks noGrp="1" noChangeArrowheads="1"/>
          </p:cNvSpPr>
          <p:nvPr>
            <p:ph type="title"/>
          </p:nvPr>
        </p:nvSpPr>
        <p:spPr>
          <a:xfrm>
            <a:off x="685800" y="304800"/>
            <a:ext cx="8077200" cy="1295400"/>
          </a:xfrm>
        </p:spPr>
        <p:txBody>
          <a:bodyPr/>
          <a:lstStyle/>
          <a:p>
            <a:pPr eaLnBrk="1" hangingPunct="1"/>
            <a:r>
              <a:rPr lang="en-US" dirty="0" smtClean="0"/>
              <a:t>How Arrays Occupy Computer Memory</a:t>
            </a:r>
            <a:endParaRPr lang="en-US" sz="12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2"/>
          <p:cNvSpPr>
            <a:spLocks noGrp="1" noChangeArrowheads="1"/>
          </p:cNvSpPr>
          <p:nvPr>
            <p:ph type="title"/>
          </p:nvPr>
        </p:nvSpPr>
        <p:spPr/>
        <p:txBody>
          <a:bodyPr/>
          <a:lstStyle/>
          <a:p>
            <a:pPr eaLnBrk="1" hangingPunct="1"/>
            <a:r>
              <a:rPr lang="en-US" dirty="0" smtClean="0"/>
              <a:t>Remaining within Array Bounds </a:t>
            </a:r>
            <a:br>
              <a:rPr lang="en-US" dirty="0" smtClean="0"/>
            </a:br>
            <a:r>
              <a:rPr lang="en-US" sz="1200" dirty="0" smtClean="0"/>
              <a:t>(continued -2)</a:t>
            </a:r>
          </a:p>
        </p:txBody>
      </p:sp>
      <p:pic>
        <p:nvPicPr>
          <p:cNvPr id="3" name="Picture 2" descr="A prices array is stored at memory location 4000. Assume that your computer stores numeric variables using four bytes each. Element 0 is at memory location 4000 1 0 * 4, or 4000, element 1 is at memory location 4000 1 1 * 4, or 4004, and&#10;element 2 is at memory location 4000 1 2 * 4, or 4008. If you use a subscript that is out of bounds, your program will attempt to access an address that is not part of the array’s space." title="An array and its associated memory address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1905000"/>
            <a:ext cx="6045200" cy="3962400"/>
          </a:xfrm>
          <a:prstGeom prst="rect">
            <a:avLst/>
          </a:prstGeom>
        </p:spPr>
      </p:pic>
      <p:sp>
        <p:nvSpPr>
          <p:cNvPr id="5" name="Slide Number Placeholder 4"/>
          <p:cNvSpPr>
            <a:spLocks noGrp="1"/>
          </p:cNvSpPr>
          <p:nvPr>
            <p:ph type="sldNum" sz="quarter" idx="10"/>
          </p:nvPr>
        </p:nvSpPr>
        <p:spPr/>
        <p:txBody>
          <a:bodyPr/>
          <a:lstStyle/>
          <a:p>
            <a:pPr>
              <a:defRPr/>
            </a:pPr>
            <a:fld id="{30479DC7-1A26-4832-8409-27512E30F006}" type="slidenum">
              <a:rPr lang="en-US"/>
              <a:pPr>
                <a:defRPr/>
              </a:pPr>
              <a:t>40</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2"/>
          <p:cNvSpPr>
            <a:spLocks noGrp="1" noChangeArrowheads="1"/>
          </p:cNvSpPr>
          <p:nvPr>
            <p:ph type="title"/>
          </p:nvPr>
        </p:nvSpPr>
        <p:spPr/>
        <p:txBody>
          <a:bodyPr/>
          <a:lstStyle/>
          <a:p>
            <a:pPr eaLnBrk="1" hangingPunct="1"/>
            <a:r>
              <a:rPr lang="en-US" dirty="0" smtClean="0"/>
              <a:t>Remaining within Array Bounds </a:t>
            </a:r>
            <a:br>
              <a:rPr lang="en-US" dirty="0" smtClean="0"/>
            </a:br>
            <a:r>
              <a:rPr lang="en-US" sz="1200" dirty="0" smtClean="0"/>
              <a:t>(continued -3)</a:t>
            </a:r>
          </a:p>
        </p:txBody>
      </p:sp>
      <p:pic>
        <p:nvPicPr>
          <p:cNvPr id="2" name="Picture 1" descr="This program accepts a numeric value for monthNum and displays the name associated with that month." title="Determining the month string from a user’s numeric entr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9719" y="1867694"/>
            <a:ext cx="5304562" cy="4038600"/>
          </a:xfrm>
          <a:prstGeom prst="rect">
            <a:avLst/>
          </a:prstGeom>
        </p:spPr>
      </p:pic>
      <p:sp>
        <p:nvSpPr>
          <p:cNvPr id="5" name="Slide Number Placeholder 4"/>
          <p:cNvSpPr>
            <a:spLocks noGrp="1"/>
          </p:cNvSpPr>
          <p:nvPr>
            <p:ph type="sldNum" sz="quarter" idx="10"/>
          </p:nvPr>
        </p:nvSpPr>
        <p:spPr/>
        <p:txBody>
          <a:bodyPr/>
          <a:lstStyle/>
          <a:p>
            <a:pPr>
              <a:defRPr/>
            </a:pPr>
            <a:fld id="{30479DC7-1A26-4832-8409-27512E30F006}" type="slidenum">
              <a:rPr lang="en-US"/>
              <a:pPr>
                <a:defRPr/>
              </a:pPr>
              <a:t>41</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278909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0"/>
            <a:ext cx="8077200" cy="1524000"/>
          </a:xfrm>
        </p:spPr>
        <p:txBody>
          <a:bodyPr/>
          <a:lstStyle/>
          <a:p>
            <a:pPr eaLnBrk="1" hangingPunct="1"/>
            <a:r>
              <a:rPr lang="en-US" dirty="0" smtClean="0"/>
              <a:t>Remaining within Array Bounds </a:t>
            </a:r>
            <a:r>
              <a:rPr lang="en-US" sz="1200" dirty="0" smtClean="0"/>
              <a:t>(continued -4)</a:t>
            </a:r>
          </a:p>
        </p:txBody>
      </p:sp>
      <p:sp>
        <p:nvSpPr>
          <p:cNvPr id="55299" name="Rectangle 3"/>
          <p:cNvSpPr>
            <a:spLocks noGrp="1" noChangeArrowheads="1"/>
          </p:cNvSpPr>
          <p:nvPr>
            <p:ph idx="1"/>
          </p:nvPr>
        </p:nvSpPr>
        <p:spPr>
          <a:xfrm>
            <a:off x="457200" y="1828800"/>
            <a:ext cx="8077200" cy="4343400"/>
          </a:xfrm>
        </p:spPr>
        <p:txBody>
          <a:bodyPr/>
          <a:lstStyle/>
          <a:p>
            <a:r>
              <a:rPr lang="en-US" dirty="0" smtClean="0"/>
              <a:t>To improve a program, add </a:t>
            </a:r>
            <a:r>
              <a:rPr lang="en-US" dirty="0"/>
              <a:t>a test </a:t>
            </a:r>
            <a:r>
              <a:rPr lang="en-US" dirty="0" smtClean="0"/>
              <a:t>to ensure </a:t>
            </a:r>
            <a:r>
              <a:rPr lang="en-US" dirty="0"/>
              <a:t>the </a:t>
            </a:r>
            <a:r>
              <a:rPr lang="en-US" dirty="0" smtClean="0"/>
              <a:t>entered subscript is valid</a:t>
            </a:r>
          </a:p>
          <a:p>
            <a:r>
              <a:rPr lang="en-US" dirty="0" smtClean="0"/>
              <a:t>If entered subscript is not valid:</a:t>
            </a:r>
            <a:endParaRPr lang="en-US" dirty="0"/>
          </a:p>
          <a:p>
            <a:pPr lvl="1" eaLnBrk="1" hangingPunct="1">
              <a:lnSpc>
                <a:spcPct val="90000"/>
              </a:lnSpc>
            </a:pPr>
            <a:r>
              <a:rPr lang="en-US" dirty="0"/>
              <a:t>Display an error message and end the </a:t>
            </a:r>
            <a:r>
              <a:rPr lang="en-US" dirty="0" smtClean="0"/>
              <a:t>program</a:t>
            </a:r>
          </a:p>
          <a:p>
            <a:pPr lvl="1" eaLnBrk="1" hangingPunct="1">
              <a:lnSpc>
                <a:spcPct val="90000"/>
              </a:lnSpc>
            </a:pPr>
            <a:r>
              <a:rPr lang="en-US" dirty="0"/>
              <a:t>Use a default </a:t>
            </a:r>
            <a:r>
              <a:rPr lang="en-US" dirty="0" smtClean="0"/>
              <a:t>value</a:t>
            </a:r>
          </a:p>
          <a:p>
            <a:pPr lvl="1" eaLnBrk="1" hangingPunct="1">
              <a:lnSpc>
                <a:spcPct val="90000"/>
              </a:lnSpc>
            </a:pPr>
            <a:r>
              <a:rPr lang="en-US" dirty="0"/>
              <a:t>Continuously </a:t>
            </a:r>
            <a:r>
              <a:rPr lang="en-US" dirty="0" err="1"/>
              <a:t>reprompt</a:t>
            </a:r>
            <a:r>
              <a:rPr lang="en-US" dirty="0"/>
              <a:t> the user for a new value until it is </a:t>
            </a:r>
            <a:r>
              <a:rPr lang="en-US" dirty="0" smtClean="0"/>
              <a:t>valid</a:t>
            </a:r>
          </a:p>
        </p:txBody>
      </p:sp>
      <p:sp>
        <p:nvSpPr>
          <p:cNvPr id="5" name="Slide Number Placeholder 4"/>
          <p:cNvSpPr>
            <a:spLocks noGrp="1"/>
          </p:cNvSpPr>
          <p:nvPr>
            <p:ph type="sldNum" sz="quarter" idx="10"/>
          </p:nvPr>
        </p:nvSpPr>
        <p:spPr/>
        <p:txBody>
          <a:bodyPr/>
          <a:lstStyle/>
          <a:p>
            <a:pPr>
              <a:defRPr/>
            </a:pPr>
            <a:fld id="{9C485B68-BE47-4BA3-8878-C9C132088E6C}" type="slidenum">
              <a:rPr lang="en-US"/>
              <a:pPr>
                <a:defRPr/>
              </a:pPr>
              <a:t>42</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33585025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dirty="0" smtClean="0"/>
              <a:t>Using a </a:t>
            </a:r>
            <a:r>
              <a:rPr lang="en-US" dirty="0" smtClean="0">
                <a:latin typeface="Courier New" pitchFamily="49" charset="0"/>
              </a:rPr>
              <a:t>for</a:t>
            </a:r>
            <a:r>
              <a:rPr lang="en-US" dirty="0" smtClean="0"/>
              <a:t> Loop to Process an Array</a:t>
            </a:r>
          </a:p>
        </p:txBody>
      </p:sp>
      <p:sp>
        <p:nvSpPr>
          <p:cNvPr id="56323" name="Rectangle 3"/>
          <p:cNvSpPr>
            <a:spLocks noGrp="1" noChangeArrowheads="1"/>
          </p:cNvSpPr>
          <p:nvPr>
            <p:ph idx="1"/>
          </p:nvPr>
        </p:nvSpPr>
        <p:spPr>
          <a:xfrm>
            <a:off x="381000" y="1752600"/>
            <a:ext cx="8077200" cy="4572000"/>
          </a:xfrm>
        </p:spPr>
        <p:txBody>
          <a:bodyPr/>
          <a:lstStyle/>
          <a:p>
            <a:pPr eaLnBrk="1" hangingPunct="1"/>
            <a:r>
              <a:rPr lang="en-US" dirty="0" smtClean="0">
                <a:latin typeface="Courier New" pitchFamily="49" charset="0"/>
              </a:rPr>
              <a:t>for</a:t>
            </a:r>
            <a:r>
              <a:rPr lang="en-US" dirty="0" smtClean="0"/>
              <a:t> loop: a single statement</a:t>
            </a:r>
          </a:p>
          <a:p>
            <a:pPr lvl="1" eaLnBrk="1" hangingPunct="1"/>
            <a:r>
              <a:rPr lang="en-US" dirty="0" smtClean="0"/>
              <a:t>Initializes the loop control variable</a:t>
            </a:r>
          </a:p>
          <a:p>
            <a:pPr lvl="1" eaLnBrk="1" hangingPunct="1"/>
            <a:r>
              <a:rPr lang="en-US" dirty="0" smtClean="0"/>
              <a:t>Compares it to a limit</a:t>
            </a:r>
          </a:p>
          <a:p>
            <a:pPr lvl="1" eaLnBrk="1" hangingPunct="1"/>
            <a:r>
              <a:rPr lang="en-US" dirty="0" smtClean="0"/>
              <a:t>Alters it</a:t>
            </a:r>
          </a:p>
          <a:p>
            <a:pPr eaLnBrk="1" hangingPunct="1"/>
            <a:r>
              <a:rPr lang="en-US" dirty="0" smtClean="0"/>
              <a:t>The </a:t>
            </a:r>
            <a:r>
              <a:rPr lang="en-US" dirty="0" smtClean="0">
                <a:latin typeface="Courier New" pitchFamily="49" charset="0"/>
              </a:rPr>
              <a:t>for</a:t>
            </a:r>
            <a:r>
              <a:rPr lang="en-US" dirty="0" smtClean="0"/>
              <a:t> loop is especially convenient when there is a need to process every element in the array</a:t>
            </a:r>
          </a:p>
          <a:p>
            <a:pPr eaLnBrk="1" hangingPunct="1"/>
            <a:r>
              <a:rPr lang="en-US" dirty="0" smtClean="0"/>
              <a:t>Must stay within array bounds</a:t>
            </a:r>
          </a:p>
          <a:p>
            <a:pPr eaLnBrk="1" hangingPunct="1"/>
            <a:r>
              <a:rPr lang="en-US" dirty="0" smtClean="0"/>
              <a:t>Highest usable subscript is one less than the array size</a:t>
            </a:r>
          </a:p>
        </p:txBody>
      </p:sp>
      <p:sp>
        <p:nvSpPr>
          <p:cNvPr id="5" name="Slide Number Placeholder 4"/>
          <p:cNvSpPr>
            <a:spLocks noGrp="1"/>
          </p:cNvSpPr>
          <p:nvPr>
            <p:ph type="sldNum" sz="quarter" idx="10"/>
          </p:nvPr>
        </p:nvSpPr>
        <p:spPr/>
        <p:txBody>
          <a:bodyPr/>
          <a:lstStyle/>
          <a:p>
            <a:pPr>
              <a:defRPr/>
            </a:pPr>
            <a:fld id="{E0ED4539-0328-499D-9A7D-95CA3855B0FD}" type="slidenum">
              <a:rPr lang="en-US"/>
              <a:pPr>
                <a:defRPr/>
              </a:pPr>
              <a:t>43</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76200"/>
            <a:ext cx="8077200" cy="1447800"/>
          </a:xfrm>
        </p:spPr>
        <p:txBody>
          <a:bodyPr/>
          <a:lstStyle/>
          <a:p>
            <a:pPr eaLnBrk="1" hangingPunct="1"/>
            <a:r>
              <a:rPr lang="en-US" dirty="0" smtClean="0"/>
              <a:t>Using a </a:t>
            </a:r>
            <a:r>
              <a:rPr lang="en-US" dirty="0" smtClean="0">
                <a:latin typeface="Courier New" pitchFamily="49" charset="0"/>
              </a:rPr>
              <a:t>for</a:t>
            </a:r>
            <a:r>
              <a:rPr lang="en-US" dirty="0" smtClean="0"/>
              <a:t> Loop to Process Arrays </a:t>
            </a:r>
            <a:r>
              <a:rPr lang="en-US" sz="1100" dirty="0" smtClean="0"/>
              <a:t>(continued -1)</a:t>
            </a:r>
          </a:p>
        </p:txBody>
      </p:sp>
      <p:pic>
        <p:nvPicPr>
          <p:cNvPr id="3" name="Picture 2" descr="A for loop that correctly displays all of a company’s department names that are stored in an array declared as DEPTS.&#10;This  loop is slightly inefficient because, as it executes five times, the subtraction operation that deducts 1 from SIZE occurs each time." title="Pseudocode that uses a for loop to display an array of department nam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2590800"/>
            <a:ext cx="7458363" cy="2895600"/>
          </a:xfrm>
          <a:prstGeom prst="rect">
            <a:avLst/>
          </a:prstGeom>
        </p:spPr>
      </p:pic>
      <p:sp>
        <p:nvSpPr>
          <p:cNvPr id="6" name="Slide Number Placeholder 4"/>
          <p:cNvSpPr>
            <a:spLocks noGrp="1"/>
          </p:cNvSpPr>
          <p:nvPr>
            <p:ph type="sldNum" sz="quarter" idx="10"/>
          </p:nvPr>
        </p:nvSpPr>
        <p:spPr/>
        <p:txBody>
          <a:bodyPr/>
          <a:lstStyle/>
          <a:p>
            <a:pPr>
              <a:defRPr/>
            </a:pPr>
            <a:fld id="{1C4E1F69-96F2-4882-B765-970BD8F5CA97}" type="slidenum">
              <a:rPr lang="en-US"/>
              <a:pPr>
                <a:defRPr/>
              </a:pPr>
              <a:t>44</a:t>
            </a:fld>
            <a:endParaRPr lang="en-US" dirty="0"/>
          </a:p>
        </p:txBody>
      </p:sp>
      <p:sp>
        <p:nvSpPr>
          <p:cNvPr id="5"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76200"/>
            <a:ext cx="8077200" cy="1447800"/>
          </a:xfrm>
        </p:spPr>
        <p:txBody>
          <a:bodyPr/>
          <a:lstStyle/>
          <a:p>
            <a:pPr eaLnBrk="1" hangingPunct="1"/>
            <a:r>
              <a:rPr lang="en-US" dirty="0" smtClean="0"/>
              <a:t>Using a </a:t>
            </a:r>
            <a:r>
              <a:rPr lang="en-US" dirty="0" smtClean="0">
                <a:latin typeface="Courier New" pitchFamily="49" charset="0"/>
              </a:rPr>
              <a:t>for</a:t>
            </a:r>
            <a:r>
              <a:rPr lang="en-US" dirty="0" smtClean="0"/>
              <a:t> Loop to Process Arrays </a:t>
            </a:r>
            <a:r>
              <a:rPr lang="en-US" sz="1200" dirty="0" smtClean="0"/>
              <a:t>(continued -2)</a:t>
            </a:r>
          </a:p>
        </p:txBody>
      </p:sp>
      <p:pic>
        <p:nvPicPr>
          <p:cNvPr id="3" name="Picture 2" title="Pseudocode that uses a more efficient for loop to output department nam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2209800"/>
            <a:ext cx="7924800" cy="3263153"/>
          </a:xfrm>
          <a:prstGeom prst="rect">
            <a:avLst/>
          </a:prstGeom>
        </p:spPr>
      </p:pic>
      <p:sp>
        <p:nvSpPr>
          <p:cNvPr id="5" name="Slide Number Placeholder 4"/>
          <p:cNvSpPr>
            <a:spLocks noGrp="1"/>
          </p:cNvSpPr>
          <p:nvPr>
            <p:ph type="sldNum" sz="quarter" idx="10"/>
          </p:nvPr>
        </p:nvSpPr>
        <p:spPr/>
        <p:txBody>
          <a:bodyPr/>
          <a:lstStyle/>
          <a:p>
            <a:pPr>
              <a:defRPr/>
            </a:pPr>
            <a:fld id="{2E3DE461-2562-4E8B-AA1B-9E8F41AD5610}" type="slidenum">
              <a:rPr lang="en-US"/>
              <a:pPr>
                <a:defRPr/>
              </a:pPr>
              <a:t>45</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dirty="0" smtClean="0"/>
              <a:t>Summary</a:t>
            </a:r>
          </a:p>
        </p:txBody>
      </p:sp>
      <p:sp>
        <p:nvSpPr>
          <p:cNvPr id="59395" name="Rectangle 3"/>
          <p:cNvSpPr>
            <a:spLocks noGrp="1" noChangeArrowheads="1"/>
          </p:cNvSpPr>
          <p:nvPr>
            <p:ph idx="1"/>
          </p:nvPr>
        </p:nvSpPr>
        <p:spPr>
          <a:xfrm>
            <a:off x="457200" y="1676400"/>
            <a:ext cx="8534400" cy="4572000"/>
          </a:xfrm>
        </p:spPr>
        <p:txBody>
          <a:bodyPr/>
          <a:lstStyle/>
          <a:p>
            <a:pPr eaLnBrk="1" hangingPunct="1">
              <a:lnSpc>
                <a:spcPct val="90000"/>
              </a:lnSpc>
            </a:pPr>
            <a:r>
              <a:rPr lang="en-US" dirty="0" smtClean="0"/>
              <a:t>Array: a named series or list of values in memory</a:t>
            </a:r>
          </a:p>
          <a:p>
            <a:pPr lvl="1" eaLnBrk="1" hangingPunct="1">
              <a:lnSpc>
                <a:spcPct val="90000"/>
              </a:lnSpc>
            </a:pPr>
            <a:r>
              <a:rPr lang="en-US" dirty="0" smtClean="0"/>
              <a:t>Same data type</a:t>
            </a:r>
          </a:p>
          <a:p>
            <a:pPr lvl="1" eaLnBrk="1" hangingPunct="1">
              <a:lnSpc>
                <a:spcPct val="90000"/>
              </a:lnSpc>
            </a:pPr>
            <a:r>
              <a:rPr lang="en-US" dirty="0" smtClean="0"/>
              <a:t>Different subscript</a:t>
            </a:r>
          </a:p>
          <a:p>
            <a:pPr eaLnBrk="1" hangingPunct="1">
              <a:lnSpc>
                <a:spcPct val="90000"/>
              </a:lnSpc>
            </a:pPr>
            <a:r>
              <a:rPr lang="en-US" dirty="0" smtClean="0"/>
              <a:t>Use a variable as a subscript to the array to replace multiple nested decisions</a:t>
            </a:r>
          </a:p>
          <a:p>
            <a:pPr eaLnBrk="1" hangingPunct="1">
              <a:lnSpc>
                <a:spcPct val="90000"/>
              </a:lnSpc>
            </a:pPr>
            <a:r>
              <a:rPr lang="en-US" dirty="0" smtClean="0"/>
              <a:t>Constants can be used to hold an array’s size</a:t>
            </a:r>
          </a:p>
          <a:p>
            <a:pPr eaLnBrk="1" hangingPunct="1">
              <a:lnSpc>
                <a:spcPct val="90000"/>
              </a:lnSpc>
            </a:pPr>
            <a:r>
              <a:rPr lang="en-US" dirty="0" smtClean="0"/>
              <a:t>Searching through an array requires</a:t>
            </a:r>
          </a:p>
          <a:p>
            <a:pPr lvl="1" eaLnBrk="1" hangingPunct="1">
              <a:lnSpc>
                <a:spcPct val="90000"/>
              </a:lnSpc>
            </a:pPr>
            <a:r>
              <a:rPr lang="en-US" dirty="0" smtClean="0"/>
              <a:t>Initializing a subscript</a:t>
            </a:r>
          </a:p>
          <a:p>
            <a:pPr lvl="1" eaLnBrk="1" hangingPunct="1">
              <a:lnSpc>
                <a:spcPct val="90000"/>
              </a:lnSpc>
            </a:pPr>
            <a:r>
              <a:rPr lang="en-US" dirty="0" smtClean="0"/>
              <a:t>Using a loop to test each element</a:t>
            </a:r>
          </a:p>
          <a:p>
            <a:pPr lvl="1" eaLnBrk="1" hangingPunct="1">
              <a:lnSpc>
                <a:spcPct val="90000"/>
              </a:lnSpc>
            </a:pPr>
            <a:r>
              <a:rPr lang="en-US" dirty="0" smtClean="0"/>
              <a:t>Setting a flag when a match is found</a:t>
            </a:r>
          </a:p>
        </p:txBody>
      </p:sp>
      <p:sp>
        <p:nvSpPr>
          <p:cNvPr id="5" name="Slide Number Placeholder 4"/>
          <p:cNvSpPr>
            <a:spLocks noGrp="1"/>
          </p:cNvSpPr>
          <p:nvPr>
            <p:ph type="sldNum" sz="quarter" idx="10"/>
          </p:nvPr>
        </p:nvSpPr>
        <p:spPr/>
        <p:txBody>
          <a:bodyPr/>
          <a:lstStyle/>
          <a:p>
            <a:pPr>
              <a:defRPr/>
            </a:pPr>
            <a:fld id="{66312FD8-9714-4DB0-95B3-095240B0A6F1}" type="slidenum">
              <a:rPr lang="en-US"/>
              <a:pPr>
                <a:defRPr/>
              </a:pPr>
              <a:t>46</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dirty="0" smtClean="0"/>
              <a:t>Summary </a:t>
            </a:r>
            <a:r>
              <a:rPr lang="en-US" sz="1200" dirty="0" smtClean="0"/>
              <a:t>(continued -1)</a:t>
            </a:r>
          </a:p>
        </p:txBody>
      </p:sp>
      <p:sp>
        <p:nvSpPr>
          <p:cNvPr id="60419" name="Rectangle 3"/>
          <p:cNvSpPr>
            <a:spLocks noGrp="1" noChangeArrowheads="1"/>
          </p:cNvSpPr>
          <p:nvPr>
            <p:ph idx="1"/>
          </p:nvPr>
        </p:nvSpPr>
        <p:spPr>
          <a:xfrm>
            <a:off x="457200" y="1600200"/>
            <a:ext cx="8077200" cy="4572000"/>
          </a:xfrm>
        </p:spPr>
        <p:txBody>
          <a:bodyPr/>
          <a:lstStyle/>
          <a:p>
            <a:pPr eaLnBrk="1" hangingPunct="1"/>
            <a:r>
              <a:rPr lang="en-US" dirty="0" smtClean="0"/>
              <a:t>Parallel arrays: each element in one array is associated with the element in a second array</a:t>
            </a:r>
          </a:p>
          <a:p>
            <a:pPr lvl="1" eaLnBrk="1" hangingPunct="1"/>
            <a:r>
              <a:rPr lang="en-US" dirty="0" smtClean="0"/>
              <a:t>Elements in each array have the same relative position</a:t>
            </a:r>
          </a:p>
          <a:p>
            <a:pPr eaLnBrk="1" hangingPunct="1"/>
            <a:r>
              <a:rPr lang="en-US" dirty="0" smtClean="0"/>
              <a:t>For range comparisons, store either the low- or high-end value of each range</a:t>
            </a:r>
          </a:p>
        </p:txBody>
      </p:sp>
      <p:sp>
        <p:nvSpPr>
          <p:cNvPr id="5" name="Slide Number Placeholder 4"/>
          <p:cNvSpPr>
            <a:spLocks noGrp="1"/>
          </p:cNvSpPr>
          <p:nvPr>
            <p:ph type="sldNum" sz="quarter" idx="10"/>
          </p:nvPr>
        </p:nvSpPr>
        <p:spPr/>
        <p:txBody>
          <a:bodyPr/>
          <a:lstStyle/>
          <a:p>
            <a:pPr>
              <a:defRPr/>
            </a:pPr>
            <a:fld id="{914F9DBC-752E-4F2B-8256-1D2CA5DFCB23}" type="slidenum">
              <a:rPr lang="en-US"/>
              <a:pPr>
                <a:defRPr/>
              </a:pPr>
              <a:t>47</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smtClean="0"/>
              <a:t>Summary </a:t>
            </a:r>
            <a:r>
              <a:rPr lang="en-US" sz="1200" dirty="0" smtClean="0"/>
              <a:t>(continued -2)</a:t>
            </a:r>
          </a:p>
        </p:txBody>
      </p:sp>
      <p:sp>
        <p:nvSpPr>
          <p:cNvPr id="61443" name="Rectangle 3"/>
          <p:cNvSpPr>
            <a:spLocks noGrp="1" noChangeArrowheads="1"/>
          </p:cNvSpPr>
          <p:nvPr>
            <p:ph idx="1"/>
          </p:nvPr>
        </p:nvSpPr>
        <p:spPr>
          <a:xfrm>
            <a:off x="533400" y="1600200"/>
            <a:ext cx="8077200" cy="4572000"/>
          </a:xfrm>
        </p:spPr>
        <p:txBody>
          <a:bodyPr/>
          <a:lstStyle/>
          <a:p>
            <a:pPr eaLnBrk="1" hangingPunct="1"/>
            <a:r>
              <a:rPr lang="en-US" dirty="0" smtClean="0"/>
              <a:t>Access data in an array</a:t>
            </a:r>
          </a:p>
          <a:p>
            <a:pPr lvl="1" eaLnBrk="1" hangingPunct="1"/>
            <a:r>
              <a:rPr lang="en-US" dirty="0" smtClean="0"/>
              <a:t>Use a subscript containing a value that accesses memory within the array bounds</a:t>
            </a:r>
          </a:p>
          <a:p>
            <a:pPr eaLnBrk="1" hangingPunct="1"/>
            <a:r>
              <a:rPr lang="en-US" dirty="0" smtClean="0"/>
              <a:t>A subscript is out of bounds if it is not within the defined range of acceptable subscripts</a:t>
            </a:r>
          </a:p>
          <a:p>
            <a:pPr eaLnBrk="1" hangingPunct="1"/>
            <a:r>
              <a:rPr lang="en-US" dirty="0" smtClean="0"/>
              <a:t>The </a:t>
            </a:r>
            <a:r>
              <a:rPr lang="en-US" dirty="0" smtClean="0">
                <a:latin typeface="Courier New" pitchFamily="49" charset="0"/>
              </a:rPr>
              <a:t>for</a:t>
            </a:r>
            <a:r>
              <a:rPr lang="en-US" dirty="0" smtClean="0"/>
              <a:t> loop is a convenient tool for working with arrays when processing each element of an array from beginning to end</a:t>
            </a:r>
          </a:p>
        </p:txBody>
      </p:sp>
      <p:sp>
        <p:nvSpPr>
          <p:cNvPr id="5" name="Slide Number Placeholder 4"/>
          <p:cNvSpPr>
            <a:spLocks noGrp="1"/>
          </p:cNvSpPr>
          <p:nvPr>
            <p:ph type="sldNum" sz="quarter" idx="10"/>
          </p:nvPr>
        </p:nvSpPr>
        <p:spPr/>
        <p:txBody>
          <a:bodyPr/>
          <a:lstStyle/>
          <a:p>
            <a:pPr>
              <a:defRPr/>
            </a:pPr>
            <a:fld id="{84DA16EA-2DB9-4C1B-AD6F-5ED017622C85}" type="slidenum">
              <a:rPr lang="en-US"/>
              <a:pPr>
                <a:defRPr/>
              </a:pPr>
              <a:t>48</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33400" y="152400"/>
            <a:ext cx="8077200" cy="1295400"/>
          </a:xfrm>
        </p:spPr>
        <p:txBody>
          <a:bodyPr/>
          <a:lstStyle/>
          <a:p>
            <a:pPr eaLnBrk="1" hangingPunct="1"/>
            <a:r>
              <a:rPr lang="en-US" dirty="0" smtClean="0"/>
              <a:t>How Arrays Occupy Computer Memory </a:t>
            </a:r>
            <a:r>
              <a:rPr lang="en-US" sz="1200" dirty="0" smtClean="0"/>
              <a:t>(continued)</a:t>
            </a:r>
          </a:p>
        </p:txBody>
      </p:sp>
      <p:sp>
        <p:nvSpPr>
          <p:cNvPr id="3" name="Rectangle 2"/>
          <p:cNvSpPr/>
          <p:nvPr/>
        </p:nvSpPr>
        <p:spPr>
          <a:xfrm>
            <a:off x="152400" y="1677004"/>
            <a:ext cx="2438400" cy="2246769"/>
          </a:xfrm>
          <a:prstGeom prst="rect">
            <a:avLst/>
          </a:prstGeom>
        </p:spPr>
        <p:txBody>
          <a:bodyPr wrap="square">
            <a:spAutoFit/>
          </a:bodyPr>
          <a:lstStyle/>
          <a:p>
            <a:r>
              <a:rPr lang="en-US" dirty="0">
                <a:solidFill>
                  <a:schemeClr val="tx1"/>
                </a:solidFill>
                <a:latin typeface="New York"/>
                <a:ea typeface="Times New Roman" panose="02020603050405020304" pitchFamily="18" charset="0"/>
                <a:cs typeface="Times New Roman" panose="02020603050405020304" pitchFamily="18" charset="0"/>
              </a:rPr>
              <a:t>When programmers refer to array element </a:t>
            </a:r>
            <a:r>
              <a:rPr lang="en-US" dirty="0">
                <a:solidFill>
                  <a:schemeClr val="tx1"/>
                </a:solidFill>
                <a:latin typeface="Courier New" panose="02070309020205020404" pitchFamily="49" charset="0"/>
                <a:ea typeface="Times New Roman" panose="02020603050405020304" pitchFamily="18" charset="0"/>
              </a:rPr>
              <a:t>prices[0]</a:t>
            </a:r>
            <a:r>
              <a:rPr lang="en-US" dirty="0">
                <a:solidFill>
                  <a:schemeClr val="tx1"/>
                </a:solidFill>
                <a:latin typeface="New York"/>
                <a:ea typeface="Times New Roman" panose="02020603050405020304" pitchFamily="18" charset="0"/>
                <a:cs typeface="Times New Roman" panose="02020603050405020304" pitchFamily="18" charset="0"/>
              </a:rPr>
              <a:t>, they say “</a:t>
            </a:r>
            <a:r>
              <a:rPr lang="en-US" dirty="0">
                <a:solidFill>
                  <a:schemeClr val="tx1"/>
                </a:solidFill>
                <a:latin typeface="Courier New" panose="02070309020205020404" pitchFamily="49" charset="0"/>
                <a:ea typeface="Times New Roman" panose="02020603050405020304" pitchFamily="18" charset="0"/>
              </a:rPr>
              <a:t>prices</a:t>
            </a:r>
            <a:r>
              <a:rPr lang="en-US" dirty="0">
                <a:solidFill>
                  <a:schemeClr val="tx1"/>
                </a:solidFill>
                <a:latin typeface="New York"/>
                <a:ea typeface="Times New Roman" panose="02020603050405020304" pitchFamily="18" charset="0"/>
                <a:cs typeface="Times New Roman" panose="02020603050405020304" pitchFamily="18" charset="0"/>
              </a:rPr>
              <a:t> sub 0” or simply “</a:t>
            </a:r>
            <a:r>
              <a:rPr lang="en-US" dirty="0">
                <a:solidFill>
                  <a:schemeClr val="tx1"/>
                </a:solidFill>
                <a:latin typeface="Courier New" panose="02070309020205020404" pitchFamily="49" charset="0"/>
                <a:ea typeface="Times New Roman" panose="02020603050405020304" pitchFamily="18" charset="0"/>
              </a:rPr>
              <a:t>prices</a:t>
            </a:r>
            <a:r>
              <a:rPr lang="en-US" dirty="0">
                <a:solidFill>
                  <a:schemeClr val="tx1"/>
                </a:solidFill>
                <a:latin typeface="New York"/>
                <a:ea typeface="Times New Roman" panose="02020603050405020304" pitchFamily="18" charset="0"/>
                <a:cs typeface="Times New Roman" panose="02020603050405020304" pitchFamily="18" charset="0"/>
              </a:rPr>
              <a:t> zero.”</a:t>
            </a:r>
            <a:endParaRPr lang="en-US" dirty="0">
              <a:solidFill>
                <a:schemeClr val="tx1"/>
              </a:solidFill>
            </a:endParaRPr>
          </a:p>
        </p:txBody>
      </p:sp>
      <p:pic>
        <p:nvPicPr>
          <p:cNvPr id="4" name="Picture 3" descr="This array named prices contains three elements, so the elements are prices[0], prices[1], and prices[2]. The array elements have been&#10;assigned the values 25.00, 36.50, and 47.99, respectively. The element prices[0] is zero numbers away from the beginning of the array. The element prices[1] is one number away from the beginning of the&#10;array, and prices[2] is two numbers away." title="Appearance of a three-element arr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677004"/>
            <a:ext cx="5554980" cy="4612034"/>
          </a:xfrm>
          <a:prstGeom prst="rect">
            <a:avLst/>
          </a:prstGeom>
        </p:spPr>
      </p:pic>
      <p:sp>
        <p:nvSpPr>
          <p:cNvPr id="6" name="Slide Number Placeholder 4"/>
          <p:cNvSpPr>
            <a:spLocks noGrp="1"/>
          </p:cNvSpPr>
          <p:nvPr>
            <p:ph type="sldNum" sz="quarter" idx="10"/>
          </p:nvPr>
        </p:nvSpPr>
        <p:spPr/>
        <p:txBody>
          <a:bodyPr/>
          <a:lstStyle/>
          <a:p>
            <a:pPr>
              <a:defRPr/>
            </a:pPr>
            <a:fld id="{C8FE0558-1460-46D5-B8D6-BE180FCD4E11}" type="slidenum">
              <a:rPr lang="en-US"/>
              <a:pPr>
                <a:defRPr/>
              </a:pPr>
              <a:t>5</a:t>
            </a:fld>
            <a:endParaRPr lang="en-US" dirty="0"/>
          </a:p>
        </p:txBody>
      </p:sp>
      <p:sp>
        <p:nvSpPr>
          <p:cNvPr id="5"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t>Characteristics of Arrays</a:t>
            </a:r>
          </a:p>
        </p:txBody>
      </p:sp>
      <p:sp>
        <p:nvSpPr>
          <p:cNvPr id="23555" name="Rectangle 3"/>
          <p:cNvSpPr>
            <a:spLocks noGrp="1" noChangeArrowheads="1"/>
          </p:cNvSpPr>
          <p:nvPr>
            <p:ph idx="1"/>
          </p:nvPr>
        </p:nvSpPr>
        <p:spPr>
          <a:xfrm>
            <a:off x="457200" y="1470819"/>
            <a:ext cx="8458200" cy="4832350"/>
          </a:xfrm>
        </p:spPr>
        <p:txBody>
          <a:bodyPr/>
          <a:lstStyle/>
          <a:p>
            <a:pPr eaLnBrk="1" hangingPunct="1"/>
            <a:r>
              <a:rPr lang="en-US" sz="2600" dirty="0"/>
              <a:t>An array is a list of data items in contiguous memory locations</a:t>
            </a:r>
          </a:p>
          <a:p>
            <a:pPr eaLnBrk="1" hangingPunct="1"/>
            <a:r>
              <a:rPr lang="en-US" sz="2600" dirty="0"/>
              <a:t>Each data item in an array is an </a:t>
            </a:r>
            <a:r>
              <a:rPr lang="en-US" sz="2600" i="1" dirty="0"/>
              <a:t>element</a:t>
            </a:r>
          </a:p>
          <a:p>
            <a:r>
              <a:rPr lang="en-US" sz="2600" dirty="0"/>
              <a:t>Each array element is the same data type and the same size</a:t>
            </a:r>
          </a:p>
          <a:p>
            <a:r>
              <a:rPr lang="en-US" sz="2600" dirty="0"/>
              <a:t>Each element is differentiated from the others by a subscript, which is a whole number</a:t>
            </a:r>
          </a:p>
          <a:p>
            <a:r>
              <a:rPr lang="en-US" sz="2600" dirty="0"/>
              <a:t>Usable subscripts for an array range from 0 to one less than the number of elements in an array </a:t>
            </a:r>
          </a:p>
          <a:p>
            <a:r>
              <a:rPr lang="en-US" sz="2600" dirty="0"/>
              <a:t>Each array element can be used in the same way as a single item of the same data type</a:t>
            </a:r>
          </a:p>
          <a:p>
            <a:pPr lvl="1" eaLnBrk="1" hangingPunct="1"/>
            <a:endParaRPr lang="en-US" dirty="0" smtClean="0"/>
          </a:p>
        </p:txBody>
      </p:sp>
      <p:sp>
        <p:nvSpPr>
          <p:cNvPr id="5" name="Slide Number Placeholder 4"/>
          <p:cNvSpPr>
            <a:spLocks noGrp="1"/>
          </p:cNvSpPr>
          <p:nvPr>
            <p:ph type="sldNum" sz="quarter" idx="10"/>
          </p:nvPr>
        </p:nvSpPr>
        <p:spPr/>
        <p:txBody>
          <a:bodyPr/>
          <a:lstStyle/>
          <a:p>
            <a:pPr>
              <a:defRPr/>
            </a:pPr>
            <a:fld id="{99621F4E-4F27-413E-ACB1-69280B879308}" type="slidenum">
              <a:rPr lang="en-US"/>
              <a:pPr>
                <a:defRPr/>
              </a:pPr>
              <a:t>6</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extLst>
      <p:ext uri="{BB962C8B-B14F-4D97-AF65-F5344CB8AC3E}">
        <p14:creationId xmlns:p14="http://schemas.microsoft.com/office/powerpoint/2010/main" val="2456095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smtClean="0"/>
              <a:t>How an Array Can </a:t>
            </a:r>
            <a:br>
              <a:rPr lang="en-US" dirty="0" smtClean="0"/>
            </a:br>
            <a:r>
              <a:rPr lang="en-US" dirty="0" smtClean="0"/>
              <a:t>Replace Nested Decisions</a:t>
            </a:r>
          </a:p>
        </p:txBody>
      </p:sp>
      <p:sp>
        <p:nvSpPr>
          <p:cNvPr id="21507" name="Rectangle 3"/>
          <p:cNvSpPr>
            <a:spLocks noGrp="1" noChangeArrowheads="1"/>
          </p:cNvSpPr>
          <p:nvPr>
            <p:ph idx="1"/>
          </p:nvPr>
        </p:nvSpPr>
        <p:spPr>
          <a:xfrm>
            <a:off x="457200" y="1676400"/>
            <a:ext cx="8229600" cy="4572000"/>
          </a:xfrm>
        </p:spPr>
        <p:txBody>
          <a:bodyPr/>
          <a:lstStyle/>
          <a:p>
            <a:pPr eaLnBrk="1" hangingPunct="1">
              <a:lnSpc>
                <a:spcPct val="90000"/>
              </a:lnSpc>
            </a:pPr>
            <a:r>
              <a:rPr lang="en-US" dirty="0" smtClean="0"/>
              <a:t>Example: Human Resources Department Dependents report</a:t>
            </a:r>
          </a:p>
          <a:p>
            <a:pPr lvl="1" eaLnBrk="1" hangingPunct="1">
              <a:lnSpc>
                <a:spcPct val="90000"/>
              </a:lnSpc>
            </a:pPr>
            <a:r>
              <a:rPr lang="en-US" dirty="0" smtClean="0"/>
              <a:t>List employees who have </a:t>
            </a:r>
            <a:br>
              <a:rPr lang="en-US" dirty="0" smtClean="0"/>
            </a:br>
            <a:r>
              <a:rPr lang="en-US" dirty="0" smtClean="0"/>
              <a:t>claimed zero through five </a:t>
            </a:r>
            <a:br>
              <a:rPr lang="en-US" dirty="0" smtClean="0"/>
            </a:br>
            <a:r>
              <a:rPr lang="en-US" dirty="0" smtClean="0"/>
              <a:t>dependents</a:t>
            </a:r>
          </a:p>
          <a:p>
            <a:pPr lvl="2" eaLnBrk="1" hangingPunct="1">
              <a:lnSpc>
                <a:spcPct val="90000"/>
              </a:lnSpc>
            </a:pPr>
            <a:r>
              <a:rPr lang="en-US" dirty="0" smtClean="0"/>
              <a:t>Assume no employee has more </a:t>
            </a:r>
            <a:br>
              <a:rPr lang="en-US" dirty="0" smtClean="0"/>
            </a:br>
            <a:r>
              <a:rPr lang="en-US" dirty="0" smtClean="0"/>
              <a:t>than five dependents</a:t>
            </a:r>
          </a:p>
          <a:p>
            <a:pPr eaLnBrk="1" hangingPunct="1">
              <a:lnSpc>
                <a:spcPct val="90000"/>
              </a:lnSpc>
            </a:pPr>
            <a:r>
              <a:rPr lang="en-US" dirty="0" smtClean="0"/>
              <a:t>Application produces counts </a:t>
            </a:r>
            <a:br>
              <a:rPr lang="en-US" dirty="0" smtClean="0"/>
            </a:br>
            <a:r>
              <a:rPr lang="en-US" dirty="0" smtClean="0"/>
              <a:t>for dependent categories </a:t>
            </a:r>
          </a:p>
          <a:p>
            <a:pPr lvl="1" eaLnBrk="1" hangingPunct="1">
              <a:lnSpc>
                <a:spcPct val="90000"/>
              </a:lnSpc>
            </a:pPr>
            <a:r>
              <a:rPr lang="en-US" dirty="0" smtClean="0"/>
              <a:t>Uses a series of decisions</a:t>
            </a:r>
          </a:p>
          <a:p>
            <a:pPr eaLnBrk="1" hangingPunct="1">
              <a:lnSpc>
                <a:spcPct val="90000"/>
              </a:lnSpc>
            </a:pPr>
            <a:r>
              <a:rPr lang="en-US" dirty="0" smtClean="0"/>
              <a:t>Application does not scale </a:t>
            </a:r>
            <a:br>
              <a:rPr lang="en-US" dirty="0" smtClean="0"/>
            </a:br>
            <a:r>
              <a:rPr lang="en-US" dirty="0" smtClean="0"/>
              <a:t>up to more dependents</a:t>
            </a:r>
          </a:p>
        </p:txBody>
      </p:sp>
      <p:pic>
        <p:nvPicPr>
          <p:cNvPr id="2" name="Picture 1" descr="A a report that lists the number of employees who have claimed 0, 1, 2, 3, 4, or 5 dependents." title="Typical Dependents repor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0220" y="2276542"/>
            <a:ext cx="3116580" cy="3954652"/>
          </a:xfrm>
          <a:prstGeom prst="rect">
            <a:avLst/>
          </a:prstGeom>
        </p:spPr>
      </p:pic>
      <p:sp>
        <p:nvSpPr>
          <p:cNvPr id="5" name="Slide Number Placeholder 4"/>
          <p:cNvSpPr>
            <a:spLocks noGrp="1"/>
          </p:cNvSpPr>
          <p:nvPr>
            <p:ph type="sldNum" sz="quarter" idx="10"/>
          </p:nvPr>
        </p:nvSpPr>
        <p:spPr/>
        <p:txBody>
          <a:bodyPr/>
          <a:lstStyle/>
          <a:p>
            <a:pPr>
              <a:defRPr/>
            </a:pPr>
            <a:fld id="{F832B84A-9A9B-43EB-BAE6-AE2CFD5E46F4}" type="slidenum">
              <a:rPr lang="en-US"/>
              <a:pPr>
                <a:defRPr/>
              </a:pPr>
              <a:t>7</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158960" y="511072"/>
            <a:ext cx="3839718" cy="2971800"/>
          </a:xfrm>
        </p:spPr>
        <p:txBody>
          <a:bodyPr/>
          <a:lstStyle/>
          <a:p>
            <a:pPr eaLnBrk="1" hangingPunct="1"/>
            <a:r>
              <a:rPr lang="en-US" dirty="0" smtClean="0"/>
              <a:t>How an Array Can </a:t>
            </a:r>
            <a:br>
              <a:rPr lang="en-US" dirty="0" smtClean="0"/>
            </a:br>
            <a:r>
              <a:rPr lang="en-US" dirty="0" smtClean="0"/>
              <a:t>Replace Nested Decisions </a:t>
            </a:r>
            <a:r>
              <a:rPr lang="en-US" sz="1200" dirty="0" smtClean="0"/>
              <a:t>(continued -1)</a:t>
            </a:r>
            <a:endParaRPr lang="en-US" dirty="0" smtClean="0"/>
          </a:p>
        </p:txBody>
      </p:sp>
      <p:pic>
        <p:nvPicPr>
          <p:cNvPr id="3" name="Picture 2" descr="The logic of using nested ifs is correct, but the process is cumbersome and certainly not recommended." title="Flowchart and pseudocode of decision hard waythe-making process using a series of decisi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59555" y="511072"/>
            <a:ext cx="4453890" cy="5980938"/>
          </a:xfrm>
          <a:prstGeom prst="rect">
            <a:avLst/>
          </a:prstGeom>
        </p:spPr>
      </p:pic>
      <p:sp>
        <p:nvSpPr>
          <p:cNvPr id="5" name="Slide Number Placeholder 4"/>
          <p:cNvSpPr>
            <a:spLocks noGrp="1"/>
          </p:cNvSpPr>
          <p:nvPr>
            <p:ph type="sldNum" sz="quarter" idx="10"/>
          </p:nvPr>
        </p:nvSpPr>
        <p:spPr/>
        <p:txBody>
          <a:bodyPr/>
          <a:lstStyle/>
          <a:p>
            <a:pPr>
              <a:defRPr/>
            </a:pPr>
            <a:fld id="{E205C667-6216-4DF5-8CC7-3A273EDCC9AD}" type="slidenum">
              <a:rPr lang="en-US"/>
              <a:pPr>
                <a:defRPr/>
              </a:pPr>
              <a:t>8</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smtClean="0"/>
              <a:t>How an Array Can Replace </a:t>
            </a:r>
            <a:br>
              <a:rPr lang="en-US" dirty="0" smtClean="0"/>
            </a:br>
            <a:r>
              <a:rPr lang="en-US" dirty="0" smtClean="0"/>
              <a:t>Nested Decisions </a:t>
            </a:r>
            <a:r>
              <a:rPr lang="en-US" sz="1200" dirty="0" smtClean="0"/>
              <a:t>(continued -2)</a:t>
            </a:r>
          </a:p>
        </p:txBody>
      </p:sp>
      <p:sp>
        <p:nvSpPr>
          <p:cNvPr id="23555" name="Rectangle 3"/>
          <p:cNvSpPr>
            <a:spLocks noGrp="1" noChangeArrowheads="1"/>
          </p:cNvSpPr>
          <p:nvPr>
            <p:ph idx="1"/>
          </p:nvPr>
        </p:nvSpPr>
        <p:spPr>
          <a:xfrm>
            <a:off x="457200" y="1752600"/>
            <a:ext cx="8458200" cy="4419600"/>
          </a:xfrm>
        </p:spPr>
        <p:txBody>
          <a:bodyPr/>
          <a:lstStyle/>
          <a:p>
            <a:pPr eaLnBrk="1" hangingPunct="1"/>
            <a:r>
              <a:rPr lang="en-US" dirty="0" smtClean="0"/>
              <a:t>The array reduces the number of statements needed</a:t>
            </a:r>
          </a:p>
          <a:p>
            <a:pPr eaLnBrk="1" hangingPunct="1"/>
            <a:r>
              <a:rPr lang="en-US" dirty="0" smtClean="0"/>
              <a:t>Six dependent count accumulators are redefined as a single array</a:t>
            </a:r>
          </a:p>
          <a:p>
            <a:pPr eaLnBrk="1" hangingPunct="1"/>
            <a:r>
              <a:rPr lang="en-US" dirty="0" smtClean="0"/>
              <a:t>Variable as a subscript to the array</a:t>
            </a:r>
          </a:p>
          <a:p>
            <a:pPr eaLnBrk="1" hangingPunct="1"/>
            <a:r>
              <a:rPr lang="en-US" dirty="0" smtClean="0"/>
              <a:t>Array subscript variable must be:</a:t>
            </a:r>
          </a:p>
          <a:p>
            <a:pPr lvl="1" eaLnBrk="1" hangingPunct="1"/>
            <a:r>
              <a:rPr lang="en-US" dirty="0" smtClean="0"/>
              <a:t>Numeric with no decimal places</a:t>
            </a:r>
          </a:p>
          <a:p>
            <a:pPr lvl="1" eaLnBrk="1" hangingPunct="1"/>
            <a:r>
              <a:rPr lang="en-US" dirty="0" smtClean="0"/>
              <a:t>Initialized to 0</a:t>
            </a:r>
          </a:p>
          <a:p>
            <a:pPr lvl="1" eaLnBrk="1" hangingPunct="1"/>
            <a:r>
              <a:rPr lang="en-US" dirty="0" smtClean="0"/>
              <a:t>Incremented by 1 each time the logic passes through the loop</a:t>
            </a:r>
          </a:p>
          <a:p>
            <a:pPr lvl="1" eaLnBrk="1" hangingPunct="1"/>
            <a:endParaRPr lang="en-US" dirty="0" smtClean="0"/>
          </a:p>
        </p:txBody>
      </p:sp>
      <p:sp>
        <p:nvSpPr>
          <p:cNvPr id="5" name="Slide Number Placeholder 4"/>
          <p:cNvSpPr>
            <a:spLocks noGrp="1"/>
          </p:cNvSpPr>
          <p:nvPr>
            <p:ph type="sldNum" sz="quarter" idx="10"/>
          </p:nvPr>
        </p:nvSpPr>
        <p:spPr/>
        <p:txBody>
          <a:bodyPr/>
          <a:lstStyle/>
          <a:p>
            <a:pPr>
              <a:defRPr/>
            </a:pPr>
            <a:fld id="{99621F4E-4F27-413E-ACB1-69280B879308}" type="slidenum">
              <a:rPr lang="en-US"/>
              <a:pPr>
                <a:defRPr/>
              </a:pPr>
              <a:t>9</a:t>
            </a:fld>
            <a:endParaRPr lang="en-US" dirty="0"/>
          </a:p>
        </p:txBody>
      </p:sp>
      <p:sp>
        <p:nvSpPr>
          <p:cNvPr id="4" name="Footer Placeholder 3"/>
          <p:cNvSpPr>
            <a:spLocks noGrp="1"/>
          </p:cNvSpPr>
          <p:nvPr>
            <p:ph type="ftr" sz="quarter" idx="11"/>
          </p:nvPr>
        </p:nvSpPr>
        <p:spPr/>
        <p:txBody>
          <a:bodyPr/>
          <a:lstStyle/>
          <a:p>
            <a:pPr>
              <a:defRPr/>
            </a:pPr>
            <a:r>
              <a:rPr lang="en-US" dirty="0" smtClean="0"/>
              <a:t>Programming Logic and Design, Ninth Edition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Farrell_PL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1931</Words>
  <Application>Microsoft Office PowerPoint</Application>
  <PresentationFormat>On-screen Show (4:3)</PresentationFormat>
  <Paragraphs>328</Paragraphs>
  <Slides>48</Slides>
  <Notes>47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48</vt:i4>
      </vt:variant>
    </vt:vector>
  </HeadingPairs>
  <TitlesOfParts>
    <vt:vector size="55" baseType="lpstr">
      <vt:lpstr>Arial</vt:lpstr>
      <vt:lpstr>Calibri</vt:lpstr>
      <vt:lpstr>Courier New</vt:lpstr>
      <vt:lpstr>New York</vt:lpstr>
      <vt:lpstr>Times New Roman</vt:lpstr>
      <vt:lpstr>1_Default Design</vt:lpstr>
      <vt:lpstr>1_Farrell_PLD</vt:lpstr>
      <vt:lpstr>Programming Logic and Design Ninth Edition</vt:lpstr>
      <vt:lpstr>Objectives</vt:lpstr>
      <vt:lpstr>Understanding Arrays</vt:lpstr>
      <vt:lpstr>How Arrays Occupy Computer Memory</vt:lpstr>
      <vt:lpstr>How Arrays Occupy Computer Memory (continued)</vt:lpstr>
      <vt:lpstr>Characteristics of Arrays</vt:lpstr>
      <vt:lpstr>How an Array Can  Replace Nested Decisions</vt:lpstr>
      <vt:lpstr>How an Array Can  Replace Nested Decisions (continued -1)</vt:lpstr>
      <vt:lpstr>How an Array Can Replace  Nested Decisions (continued -2)</vt:lpstr>
      <vt:lpstr>How an Array Can  Replace Nested Decisions (continued -4)</vt:lpstr>
      <vt:lpstr>How an Array Can  Replace Nested Decisions (continued -5)</vt:lpstr>
      <vt:lpstr>How an Array Can Replace  Nested Decisions (continued -6)</vt:lpstr>
      <vt:lpstr>How an Array Can  Replace Nested Decisions (continued -7)</vt:lpstr>
      <vt:lpstr>How an Array Can  Replace Nested Decisions (continued -8)</vt:lpstr>
      <vt:lpstr>Using Constants with Arrays</vt:lpstr>
      <vt:lpstr>Using a Constant as  the Size of an Array</vt:lpstr>
      <vt:lpstr>Using Constants as  Array Element Values</vt:lpstr>
      <vt:lpstr>Using a Constant as  an Array Subscript</vt:lpstr>
      <vt:lpstr>Searching an Array for  an Exact Match</vt:lpstr>
      <vt:lpstr>Searching an Array for an Exact Match  (continued -1)</vt:lpstr>
      <vt:lpstr>Searching an Array for  an Exact Match (continued -2)</vt:lpstr>
      <vt:lpstr>Searching an Array for  an Exact Match (continued -3)</vt:lpstr>
      <vt:lpstr>Searching an Array for  an Exact Match (continued -4)</vt:lpstr>
      <vt:lpstr>Using Parallel Arrays</vt:lpstr>
      <vt:lpstr>Using Parallel Arrays (continued -1)</vt:lpstr>
      <vt:lpstr>Using Parallel Arrays (continued -2)</vt:lpstr>
      <vt:lpstr>Using Parallel Arrays (continued -3)</vt:lpstr>
      <vt:lpstr>Using Parallel Arrays (continued -4)</vt:lpstr>
      <vt:lpstr>Using Parallel Arrays (continued -5)</vt:lpstr>
      <vt:lpstr>Improving Search Efficiency</vt:lpstr>
      <vt:lpstr>Improving Search Efficiency (continued -1)</vt:lpstr>
      <vt:lpstr>Improving Search Efficiency (continued -2)</vt:lpstr>
      <vt:lpstr>Searching an Array for  a Range Match</vt:lpstr>
      <vt:lpstr>Searching an Array for  a Range Match (continued -1)</vt:lpstr>
      <vt:lpstr>Searching an Array for  a Range Match (continued -2)</vt:lpstr>
      <vt:lpstr>Searching an Array for  a Range Match (continued -3)</vt:lpstr>
      <vt:lpstr>Searching an Array for a Range Match (continued -4)</vt:lpstr>
      <vt:lpstr>Remaining within Array Bounds</vt:lpstr>
      <vt:lpstr>Remaining within Array Bounds (continued -1)</vt:lpstr>
      <vt:lpstr>Remaining within Array Bounds  (continued -2)</vt:lpstr>
      <vt:lpstr>Remaining within Array Bounds  (continued -3)</vt:lpstr>
      <vt:lpstr>Remaining within Array Bounds (continued -4)</vt:lpstr>
      <vt:lpstr>Using a for Loop to Process an Array</vt:lpstr>
      <vt:lpstr>Using a for Loop to Process Arrays (continued -1)</vt:lpstr>
      <vt:lpstr>Using a for Loop to Process Arrays (continued -2)</vt:lpstr>
      <vt:lpstr>Summary</vt:lpstr>
      <vt:lpstr>Summary (continued -1)</vt:lpstr>
      <vt:lpstr>Summary (continued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
  <cp:lastModifiedBy/>
  <cp:revision>433</cp:revision>
  <dcterms:created xsi:type="dcterms:W3CDTF">2002-09-27T23:29:22Z</dcterms:created>
  <dcterms:modified xsi:type="dcterms:W3CDTF">2021-10-01T16:16:39Z</dcterms:modified>
</cp:coreProperties>
</file>