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382" r:id="rId2"/>
    <p:sldId id="381" r:id="rId3"/>
    <p:sldId id="256" r:id="rId4"/>
    <p:sldId id="333" r:id="rId5"/>
    <p:sldId id="298" r:id="rId6"/>
    <p:sldId id="299" r:id="rId7"/>
    <p:sldId id="300" r:id="rId8"/>
    <p:sldId id="297" r:id="rId9"/>
    <p:sldId id="335" r:id="rId10"/>
    <p:sldId id="336" r:id="rId11"/>
    <p:sldId id="301" r:id="rId12"/>
    <p:sldId id="383" r:id="rId13"/>
    <p:sldId id="315" r:id="rId14"/>
    <p:sldId id="337" r:id="rId15"/>
    <p:sldId id="338" r:id="rId16"/>
    <p:sldId id="303" r:id="rId17"/>
    <p:sldId id="304" r:id="rId18"/>
    <p:sldId id="305" r:id="rId19"/>
    <p:sldId id="306" r:id="rId20"/>
    <p:sldId id="339" r:id="rId21"/>
    <p:sldId id="340" r:id="rId22"/>
    <p:sldId id="341" r:id="rId23"/>
    <p:sldId id="344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80" r:id="rId57"/>
    <p:sldId id="37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35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ling Long" userId="c8be95e1-5ed3-4dec-b0cf-e86860487412" providerId="ADAL" clId="{FEB47F2F-78FB-420D-A2C2-CCEC40F9EAF7}"/>
    <pc:docChg chg="addSld delSld modSld">
      <pc:chgData name="Zhiling Long" userId="c8be95e1-5ed3-4dec-b0cf-e86860487412" providerId="ADAL" clId="{FEB47F2F-78FB-420D-A2C2-CCEC40F9EAF7}" dt="2022-01-24T21:47:23.961" v="3"/>
      <pc:docMkLst>
        <pc:docMk/>
      </pc:docMkLst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03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04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05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06"/>
        </pc:sldMkLst>
      </pc:sldChg>
      <pc:sldChg chg="add">
        <pc:chgData name="Zhiling Long" userId="c8be95e1-5ed3-4dec-b0cf-e86860487412" providerId="ADAL" clId="{FEB47F2F-78FB-420D-A2C2-CCEC40F9EAF7}" dt="2022-01-24T21:47:23.961" v="3"/>
        <pc:sldMkLst>
          <pc:docMk/>
          <pc:sldMk cId="991950770" sldId="325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37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38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39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40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41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42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43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44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45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46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47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48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49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50"/>
        </pc:sldMkLst>
      </pc:sldChg>
      <pc:sldChg chg="add">
        <pc:chgData name="Zhiling Long" userId="c8be95e1-5ed3-4dec-b0cf-e86860487412" providerId="ADAL" clId="{FEB47F2F-78FB-420D-A2C2-CCEC40F9EAF7}" dt="2022-01-24T21:45:09.780" v="0"/>
        <pc:sldMkLst>
          <pc:docMk/>
          <pc:sldMk cId="0" sldId="351"/>
        </pc:sldMkLst>
      </pc:sldChg>
      <pc:sldChg chg="add del">
        <pc:chgData name="Zhiling Long" userId="c8be95e1-5ed3-4dec-b0cf-e86860487412" providerId="ADAL" clId="{FEB47F2F-78FB-420D-A2C2-CCEC40F9EAF7}" dt="2022-01-24T21:46:52.565" v="2"/>
        <pc:sldMkLst>
          <pc:docMk/>
          <pc:sldMk cId="776462052" sldId="35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9862-A953-4658-AEDE-4A84BB01C1A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EE63-3492-44B6-A2D2-B08AFBAF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9EE63-3492-44B6-A2D2-B08AFBAFF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9EE63-3492-44B6-A2D2-B08AFBAFF4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2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9EE63-3492-44B6-A2D2-B08AFBAFF4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D6AD946E-180C-403C-9CA1-0482D0121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00F43AD6-2DBE-4D05-B194-9E07F0400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17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D6429E6F-166B-408E-A4BA-7910515E7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D0C624DA-0143-461F-8290-12D69AA67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681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F8944-481B-466D-83CB-FA77C5A634A3}" type="slidenum">
              <a:rPr lang="en-US" altLang="en-US"/>
              <a:pPr/>
              <a:t>49</a:t>
            </a:fld>
            <a:endParaRPr lang="en-US" altLang="en-US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123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1E662-86E0-4992-A113-6FC291E074F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0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9EE63-3492-44B6-A2D2-B08AFBAFF4E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26ECB-523F-4614-9C30-114F456BC79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9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F1-ADE6-4902-88FF-E6852F8FD48C}" type="datetime1">
              <a:rPr lang="en-US" smtClean="0"/>
              <a:t>3/19/2022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76FD-9EFB-40D7-89BD-E6FA84A071C8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F734-DA61-4858-9790-3C23413E34FF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F2C113-904F-452A-897D-89FB4DC0C2AC}" type="datetime1">
              <a:rPr lang="en-US" altLang="en-US" smtClean="0"/>
              <a:t>3/19/2022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55E82D-E8F1-4D67-B185-C02CD28CE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6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E4DD-3AEF-4383-A644-9BD6DAA1334E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0F9-68ED-42F0-B7D6-7F6565ACE430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AB72-8CBE-48FA-9300-02AE9DEB73C6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269B-1709-4041-BCF8-44CF75A7D2DE}" type="datetime1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1501-A98B-4D50-88F4-F34337E5F9FD}" type="datetime1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F4A6-7753-4923-B445-9F2ED365E872}" type="datetime1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3E39-0716-4916-9F8E-24CAD4B62FCA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803-06C8-4E1B-BBC2-1E55045C3E47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B67E7B-1C71-4210-B48C-8CFC49F12138}" type="datetime1">
              <a:rPr lang="en-US" smtClean="0"/>
              <a:t>3/19/2022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CC433F-C87E-4AC6-BB50-47BBDB9EEB6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png"/><Relationship Id="rId4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352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Boolean Algebra </a:t>
            </a:r>
            <a:br>
              <a:rPr lang="en-US" dirty="0" smtClean="0"/>
            </a:br>
            <a:r>
              <a:rPr lang="en-US" dirty="0" smtClean="0"/>
              <a:t>Digital Logic </a:t>
            </a:r>
            <a:br>
              <a:rPr lang="en-US" dirty="0" smtClean="0"/>
            </a:br>
            <a:r>
              <a:rPr lang="en-US" dirty="0" smtClean="0"/>
              <a:t>Computer Org. &amp; Arch. Computer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763000" cy="5257800"/>
          </a:xfrm>
        </p:spPr>
        <p:txBody>
          <a:bodyPr/>
          <a:lstStyle/>
          <a:p>
            <a:r>
              <a:rPr lang="en-US" dirty="0"/>
              <a:t>A visual representation of a Boolean function.</a:t>
            </a:r>
          </a:p>
          <a:p>
            <a:r>
              <a:rPr lang="en-US" dirty="0"/>
              <a:t>Input variables to the left, and an output to the rightmost</a:t>
            </a:r>
          </a:p>
          <a:p>
            <a:r>
              <a:rPr lang="en-US" dirty="0"/>
              <a:t>All possible input values  (combinations) are listed.</a:t>
            </a:r>
          </a:p>
          <a:p>
            <a:r>
              <a:rPr lang="en-US" dirty="0"/>
              <a:t>Normally, they are listed in ascending order.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05890" y="3338943"/>
          <a:ext cx="4572003" cy="315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f(A,B)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Like regular algebra, there are laws in the Boolean algebra that ease the computation, or </a:t>
            </a:r>
            <a:r>
              <a:rPr lang="en-US" sz="2400" dirty="0" smtClean="0"/>
              <a:t>simplify </a:t>
            </a:r>
            <a:r>
              <a:rPr lang="en-US" sz="2400" dirty="0"/>
              <a:t>Boolean expressions.</a:t>
            </a:r>
          </a:p>
          <a:p>
            <a:r>
              <a:rPr lang="en-US" sz="2400" dirty="0"/>
              <a:t>Some of the laws from regular algebra may NOT apply to Boolean algebra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Examples:</a:t>
            </a:r>
          </a:p>
          <a:p>
            <a:pPr lvl="1"/>
            <a:r>
              <a:rPr lang="en-US" sz="2000" dirty="0" smtClean="0"/>
              <a:t>Distribution law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Inverse law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Commutative law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30998"/>
              </p:ext>
            </p:extLst>
          </p:nvPr>
        </p:nvGraphicFramePr>
        <p:xfrm>
          <a:off x="1168491" y="3567317"/>
          <a:ext cx="1905000" cy="56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1460160" imgH="431640" progId="Equation.3">
                  <p:embed/>
                </p:oleObj>
              </mc:Choice>
              <mc:Fallback>
                <p:oleObj name="Equation" r:id="rId3" imgW="1460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91" y="3567317"/>
                        <a:ext cx="1905000" cy="5633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078286"/>
              </p:ext>
            </p:extLst>
          </p:nvPr>
        </p:nvGraphicFramePr>
        <p:xfrm>
          <a:off x="1219200" y="4542562"/>
          <a:ext cx="1041309" cy="71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5" imgW="736560" imgH="507960" progId="Equation.3">
                  <p:embed/>
                </p:oleObj>
              </mc:Choice>
              <mc:Fallback>
                <p:oleObj name="Equation" r:id="rId5" imgW="736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42562"/>
                        <a:ext cx="1041309" cy="7181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798323"/>
              </p:ext>
            </p:extLst>
          </p:nvPr>
        </p:nvGraphicFramePr>
        <p:xfrm>
          <a:off x="1168492" y="5748779"/>
          <a:ext cx="1133458" cy="57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7" imgW="799920" imgH="406080" progId="Equation.3">
                  <p:embed/>
                </p:oleObj>
              </mc:Choice>
              <mc:Fallback>
                <p:oleObj name="Equation" r:id="rId7" imgW="799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92" y="5748779"/>
                        <a:ext cx="1133458" cy="5758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191000" cy="579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More example laws:</a:t>
            </a:r>
          </a:p>
          <a:p>
            <a:pPr lvl="1"/>
            <a:r>
              <a:rPr lang="en-US" sz="2000" dirty="0" smtClean="0"/>
              <a:t>Associative law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Identity law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 smtClean="0"/>
              <a:t>Redundance</a:t>
            </a:r>
            <a:r>
              <a:rPr lang="en-US" sz="2000" dirty="0" smtClean="0"/>
              <a:t> law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990600"/>
            <a:ext cx="4191000" cy="579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r>
              <a:rPr lang="en-US" sz="2000" dirty="0" smtClean="0"/>
              <a:t>False law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True law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De Morgan’s law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02364"/>
              </p:ext>
            </p:extLst>
          </p:nvPr>
        </p:nvGraphicFramePr>
        <p:xfrm>
          <a:off x="1142999" y="1905000"/>
          <a:ext cx="369404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3" imgW="2095200" imgH="431640" progId="Equation.3">
                  <p:embed/>
                </p:oleObj>
              </mc:Choice>
              <mc:Fallback>
                <p:oleObj name="Equation" r:id="rId3" imgW="2095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99" y="1905000"/>
                        <a:ext cx="3694041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01293"/>
              </p:ext>
            </p:extLst>
          </p:nvPr>
        </p:nvGraphicFramePr>
        <p:xfrm>
          <a:off x="1143000" y="3352800"/>
          <a:ext cx="1108972" cy="73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5" imgW="571320" imgH="380880" progId="Equation.3">
                  <p:embed/>
                </p:oleObj>
              </mc:Choice>
              <mc:Fallback>
                <p:oleObj name="Equation" r:id="rId5" imgW="5713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1108972" cy="7385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733077"/>
              </p:ext>
            </p:extLst>
          </p:nvPr>
        </p:nvGraphicFramePr>
        <p:xfrm>
          <a:off x="1155876" y="4800601"/>
          <a:ext cx="1358724" cy="72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7" imgW="761760" imgH="406080" progId="Equation.3">
                  <p:embed/>
                </p:oleObj>
              </mc:Choice>
              <mc:Fallback>
                <p:oleObj name="Equation" r:id="rId7" imgW="761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876" y="4800601"/>
                        <a:ext cx="1358724" cy="7232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20439"/>
              </p:ext>
            </p:extLst>
          </p:nvPr>
        </p:nvGraphicFramePr>
        <p:xfrm>
          <a:off x="5600700" y="1837018"/>
          <a:ext cx="952500" cy="67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9" imgW="571320" imgH="406080" progId="Equation.3">
                  <p:embed/>
                </p:oleObj>
              </mc:Choice>
              <mc:Fallback>
                <p:oleObj name="Equation" r:id="rId9" imgW="571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837018"/>
                        <a:ext cx="952500" cy="6775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808811"/>
              </p:ext>
            </p:extLst>
          </p:nvPr>
        </p:nvGraphicFramePr>
        <p:xfrm>
          <a:off x="5599921" y="3352800"/>
          <a:ext cx="953279" cy="76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11" imgW="507960" imgH="406080" progId="Equation.3">
                  <p:embed/>
                </p:oleObj>
              </mc:Choice>
              <mc:Fallback>
                <p:oleObj name="Equation" r:id="rId11" imgW="507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921" y="3352800"/>
                        <a:ext cx="953279" cy="7626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910149"/>
              </p:ext>
            </p:extLst>
          </p:nvPr>
        </p:nvGraphicFramePr>
        <p:xfrm>
          <a:off x="5638800" y="4763374"/>
          <a:ext cx="1786627" cy="72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13" imgW="1066680" imgH="431640" progId="Equation.3">
                  <p:embed/>
                </p:oleObj>
              </mc:Choice>
              <mc:Fallback>
                <p:oleObj name="Equation" r:id="rId13" imgW="1066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63374"/>
                        <a:ext cx="1786627" cy="7230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37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Boolean Expression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Consider A+AB</a:t>
            </a:r>
          </a:p>
          <a:p>
            <a:r>
              <a:rPr lang="en-US" dirty="0"/>
              <a:t>Actually, A+AB=A</a:t>
            </a:r>
          </a:p>
          <a:p>
            <a:endParaRPr lang="en-US" dirty="0"/>
          </a:p>
          <a:p>
            <a:r>
              <a:rPr lang="en-US" dirty="0"/>
              <a:t>Consider </a:t>
            </a:r>
          </a:p>
          <a:p>
            <a:r>
              <a:rPr lang="en-US" dirty="0"/>
              <a:t>Actually, </a:t>
            </a:r>
          </a:p>
          <a:p>
            <a:endParaRPr lang="en-US" dirty="0"/>
          </a:p>
          <a:p>
            <a:r>
              <a:rPr lang="en-US" dirty="0"/>
              <a:t>We can apply Boolean Algebra laws to simplify expressions.</a:t>
            </a:r>
          </a:p>
          <a:p>
            <a:pPr lvl="1"/>
            <a:r>
              <a:rPr lang="en-US" dirty="0"/>
              <a:t>Key to design efficient digital circuits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511662"/>
              </p:ext>
            </p:extLst>
          </p:nvPr>
        </p:nvGraphicFramePr>
        <p:xfrm>
          <a:off x="2166937" y="2514600"/>
          <a:ext cx="18716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Document" r:id="rId5" imgW="1904835" imgH="581977" progId="Word.Document.12">
                  <p:embed/>
                </p:oleObj>
              </mc:Choice>
              <mc:Fallback>
                <p:oleObj name="Document" r:id="rId5" imgW="1904835" imgH="581977" progId="Word.Document.12">
                  <p:embed/>
                  <p:pic>
                    <p:nvPicPr>
                      <p:cNvPr id="71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7" y="2514600"/>
                        <a:ext cx="18716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699544"/>
              </p:ext>
            </p:extLst>
          </p:nvPr>
        </p:nvGraphicFramePr>
        <p:xfrm>
          <a:off x="2133600" y="3054350"/>
          <a:ext cx="26701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Document" r:id="rId7" imgW="2724281" imgH="1025388" progId="Word.Document.12">
                  <p:embed/>
                </p:oleObj>
              </mc:Choice>
              <mc:Fallback>
                <p:oleObj name="Document" r:id="rId7" imgW="2724281" imgH="1025388" progId="Word.Document.12">
                  <p:embed/>
                  <p:pic>
                    <p:nvPicPr>
                      <p:cNvPr id="71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54350"/>
                        <a:ext cx="26701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Logic </a:t>
            </a:r>
            <a:r>
              <a:rPr lang="en-US" dirty="0"/>
              <a:t>Gates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2-Input Boolean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99" y="2202870"/>
          <a:ext cx="4572003" cy="315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f(A,B)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ED6B7F-3610-4B69-BC96-1DECC963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function </a:t>
            </a:r>
            <a:r>
              <a:rPr lang="en-US" i="1" dirty="0"/>
              <a:t>f(A, B)</a:t>
            </a:r>
            <a:r>
              <a:rPr lang="en-US" dirty="0"/>
              <a:t> is true only if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true. </a:t>
            </a:r>
            <a:r>
              <a:rPr lang="en-US" i="1" dirty="0"/>
              <a:t>f(A, B)=AB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function is also called Boolean product.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75883" y="2202871"/>
          <a:ext cx="4572003" cy="315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f(A,B)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2B8BFF6A-FDF3-4777-A155-77AE2E6C3FA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04621" y="2938853"/>
          <a:ext cx="2988830" cy="226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Visio" r:id="rId3" imgW="463567" imgH="350317" progId="Visio.Drawing.11">
                  <p:embed/>
                </p:oleObj>
              </mc:Choice>
              <mc:Fallback>
                <p:oleObj name="Visio" r:id="rId3" imgW="463567" imgH="350317" progId="Visio.Drawing.11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xmlns="" id="{2B8BFF6A-FDF3-4777-A155-77AE2E6C3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621" y="2938853"/>
                        <a:ext cx="2988830" cy="2262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537FCE-D028-44F5-8ABD-867E285F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function </a:t>
            </a:r>
            <a:r>
              <a:rPr lang="en-US" i="1" dirty="0"/>
              <a:t>f(A, B)</a:t>
            </a:r>
            <a:r>
              <a:rPr lang="en-US" dirty="0"/>
              <a:t> is false only if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false. </a:t>
            </a:r>
            <a:r>
              <a:rPr lang="en-US" i="1" dirty="0"/>
              <a:t>f(A, B)=A+B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function is also called Boolean sum.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1875" y="2202871"/>
          <a:ext cx="4572003" cy="315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f(A,B)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C5287277-0E7A-430E-B6AD-2E32573A058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93476" y="2765108"/>
          <a:ext cx="3152563" cy="238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Visio" r:id="rId3" imgW="463567" imgH="350317" progId="Visio.Drawing.11">
                  <p:embed/>
                </p:oleObj>
              </mc:Choice>
              <mc:Fallback>
                <p:oleObj name="Visio" r:id="rId3" imgW="463567" imgH="350317" progId="Visio.Drawing.11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xmlns="" id="{C5287277-0E7A-430E-B6AD-2E32573A0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476" y="2765108"/>
                        <a:ext cx="3152563" cy="238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E05C67-9911-4AF7-9079-300B0598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function </a:t>
            </a:r>
            <a:r>
              <a:rPr lang="en-US" i="1" dirty="0"/>
              <a:t>f(A)</a:t>
            </a:r>
            <a:r>
              <a:rPr lang="en-US" dirty="0"/>
              <a:t> is true only if </a:t>
            </a:r>
            <a:r>
              <a:rPr lang="en-US" i="1" dirty="0"/>
              <a:t>A</a:t>
            </a:r>
            <a:r>
              <a:rPr lang="en-US" dirty="0"/>
              <a:t> is false.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function is also called Boolean inverse.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67542" y="1578844"/>
          <a:ext cx="14779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3" imgW="622080" imgH="241200" progId="Equation.3">
                  <p:embed/>
                </p:oleObj>
              </mc:Choice>
              <mc:Fallback>
                <p:oleObj name="Equation" r:id="rId3" imgW="622080" imgH="241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542" y="1578844"/>
                        <a:ext cx="14779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11808" y="2854036"/>
          <a:ext cx="3408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596">
                <a:tc>
                  <a:txBody>
                    <a:bodyPr/>
                    <a:lstStyle/>
                    <a:p>
                      <a:pPr algn="ctr"/>
                      <a:r>
                        <a:rPr lang="en-US" sz="4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i="1" dirty="0"/>
                        <a:t>f(A)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B0F1BA15-7D99-443B-B6A0-D310A821F91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76552" y="3070762"/>
          <a:ext cx="2174730" cy="166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Visio" r:id="rId5" imgW="580339" imgH="445685" progId="Visio.Drawing.11">
                  <p:embed/>
                </p:oleObj>
              </mc:Choice>
              <mc:Fallback>
                <p:oleObj name="Visio" r:id="rId5" imgW="580339" imgH="445685" progId="Visio.Drawing.11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B0F1BA15-7D99-443B-B6A0-D310A821F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552" y="3070762"/>
                        <a:ext cx="2174730" cy="1669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7BD063-79A7-4501-9E7A-33F58790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OR (XOR)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function </a:t>
            </a:r>
            <a:r>
              <a:rPr lang="en-US" i="1" dirty="0"/>
              <a:t>f(A, B)</a:t>
            </a:r>
            <a:r>
              <a:rPr lang="en-US" dirty="0"/>
              <a:t> is true only if one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is true, not both. 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72425" y="1609430"/>
          <a:ext cx="2899367" cy="56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1041120" imgH="203040" progId="Equation.3">
                  <p:embed/>
                </p:oleObj>
              </mc:Choice>
              <mc:Fallback>
                <p:oleObj name="Equation" r:id="rId3" imgW="1041120" imgH="203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425" y="1609430"/>
                        <a:ext cx="2899367" cy="565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66739" y="2382986"/>
          <a:ext cx="4572003" cy="315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f(A,B)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xmlns="" id="{551B3E04-703B-4432-8AAA-2279450AC17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97970" y="2986479"/>
          <a:ext cx="2988830" cy="226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Visio" r:id="rId5" imgW="463567" imgH="350317" progId="Visio.Drawing.11">
                  <p:embed/>
                </p:oleObj>
              </mc:Choice>
              <mc:Fallback>
                <p:oleObj name="Visio" r:id="rId5" imgW="463567" imgH="350317" progId="Visio.Drawing.11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xmlns="" id="{551B3E04-703B-4432-8AAA-2279450AC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970" y="2986479"/>
                        <a:ext cx="2988830" cy="2262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66E638-0A2C-4C97-A2D8-896DDED4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dirty="0" smtClean="0"/>
              <a:t>Objectives</a:t>
            </a:r>
            <a:endParaRPr lang="en-US" alt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In this lecture, you will learn basic concepts about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Boolean algebra</a:t>
            </a: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Digital logic gates</a:t>
            </a: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Digital logic </a:t>
            </a:r>
            <a:r>
              <a:rPr lang="en-US" altLang="en-US" dirty="0" smtClean="0"/>
              <a:t>circuits</a:t>
            </a: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Computer organization &amp; architecture</a:t>
            </a: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Computer operating systems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68435" y="983672"/>
          <a:ext cx="4572003" cy="315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f(A,B)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53340" y="1812059"/>
          <a:ext cx="2224291" cy="612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3" imgW="876240" imgH="241200" progId="Equation.3">
                  <p:embed/>
                </p:oleObj>
              </mc:Choice>
              <mc:Fallback>
                <p:oleObj name="Equation" r:id="rId3" imgW="876240" imgH="241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340" y="1812059"/>
                        <a:ext cx="2224291" cy="612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042843" y="4070205"/>
          <a:ext cx="2531630" cy="191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Visio" r:id="rId5" imgW="463567" imgH="350317" progId="Visio.Drawing.11">
                  <p:embed/>
                </p:oleObj>
              </mc:Choice>
              <mc:Fallback>
                <p:oleObj name="Visio" r:id="rId5" imgW="463567" imgH="350317" progId="Visio.Drawing.11">
                  <p:embed/>
                  <p:pic>
                    <p:nvPicPr>
                      <p:cNvPr id="139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843" y="4070205"/>
                        <a:ext cx="2531630" cy="1916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296D3C-31A6-4D7B-AE39-61AC3DAA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68435" y="983672"/>
          <a:ext cx="4572003" cy="315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f(A,B)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577850" y="1811338"/>
          <a:ext cx="25781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3" imgW="1015920" imgH="241200" progId="Equation.3">
                  <p:embed/>
                </p:oleObj>
              </mc:Choice>
              <mc:Fallback>
                <p:oleObj name="Equation" r:id="rId3" imgW="1015920" imgH="241200" progId="Equation.3">
                  <p:embed/>
                  <p:pic>
                    <p:nvPicPr>
                      <p:cNvPr id="140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811338"/>
                        <a:ext cx="25781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793459" y="4139479"/>
          <a:ext cx="2694925" cy="203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Visio" r:id="rId5" imgW="463567" imgH="350317" progId="Visio.Drawing.11">
                  <p:embed/>
                </p:oleObj>
              </mc:Choice>
              <mc:Fallback>
                <p:oleObj name="Visio" r:id="rId5" imgW="463567" imgH="350317" progId="Visio.Drawing.11">
                  <p:embed/>
                  <p:pic>
                    <p:nvPicPr>
                      <p:cNvPr id="140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59" y="4139479"/>
                        <a:ext cx="2694925" cy="2039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9C7FD-9510-44A0-BFD5-7C268AB2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Symbols that represent electronic circuits for gates</a:t>
            </a:r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1095375" y="2174875"/>
          <a:ext cx="7240588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Visio" r:id="rId3" imgW="1743727" imgH="790854" progId="Visio.Drawing.11">
                  <p:embed/>
                </p:oleObj>
              </mc:Choice>
              <mc:Fallback>
                <p:oleObj name="Visio" r:id="rId3" imgW="1743727" imgH="790854" progId="Visio.Drawing.11">
                  <p:embed/>
                  <p:pic>
                    <p:nvPicPr>
                      <p:cNvPr id="115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174875"/>
                        <a:ext cx="7240588" cy="328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C28C4A63-19BE-4AF3-9DED-C2F35D1729A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237288" y="2208213"/>
          <a:ext cx="21748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Visio" r:id="rId5" imgW="580339" imgH="445685" progId="Visio.Drawing.11">
                  <p:embed/>
                </p:oleObj>
              </mc:Choice>
              <mc:Fallback>
                <p:oleObj name="Visio" r:id="rId5" imgW="580339" imgH="445685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C28C4A63-19BE-4AF3-9DED-C2F35D1729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2208213"/>
                        <a:ext cx="2174875" cy="1670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43DE91-27A7-42BB-9107-AA69C676F3A2}"/>
              </a:ext>
            </a:extLst>
          </p:cNvPr>
          <p:cNvSpPr txBox="1"/>
          <p:nvPr/>
        </p:nvSpPr>
        <p:spPr>
          <a:xfrm>
            <a:off x="6803136" y="3037332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not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B5D949-0762-493F-999F-02771BA84656}"/>
              </a:ext>
            </a:extLst>
          </p:cNvPr>
          <p:cNvSpPr/>
          <p:nvPr/>
        </p:nvSpPr>
        <p:spPr>
          <a:xfrm>
            <a:off x="6867144" y="3429000"/>
            <a:ext cx="914400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5C6701-ABF1-4E76-B1E8-C2274192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Transistors are used to implement logic gates.</a:t>
            </a:r>
          </a:p>
          <a:p>
            <a:r>
              <a:rPr lang="en-US" dirty="0"/>
              <a:t>E.g., NOT gate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221615" y="1566426"/>
          <a:ext cx="2791258" cy="518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Visio" r:id="rId3" imgW="1037404" imgH="1924439" progId="Visio.Drawing.11">
                  <p:embed/>
                </p:oleObj>
              </mc:Choice>
              <mc:Fallback>
                <p:oleObj name="Visio" r:id="rId3" imgW="1037404" imgH="1924439" progId="Visio.Drawing.11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615" y="1566426"/>
                        <a:ext cx="2791258" cy="518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EDBC71-3287-4D3A-9C7C-C65309AC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 are subject to inputs only.</a:t>
            </a:r>
          </a:p>
          <a:p>
            <a:r>
              <a:rPr lang="en-US" dirty="0"/>
              <a:t>Switching time form on to off, or off back to on, takes a few nanoseconds in transistors.</a:t>
            </a:r>
          </a:p>
          <a:p>
            <a:r>
              <a:rPr lang="en-US" dirty="0"/>
              <a:t>Propagation delay from inputs to outputs refers to the time between the inputs change and the new reflected outputs.</a:t>
            </a:r>
          </a:p>
          <a:p>
            <a:r>
              <a:rPr lang="en-US" dirty="0"/>
              <a:t>Gate delay refers to the propagation delay for a gate.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554ECD-5D78-4140-B93A-3E15BDA4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Boolean function can be computed using one type of computationally complete gates.</a:t>
            </a:r>
          </a:p>
          <a:p>
            <a:r>
              <a:rPr lang="en-US" dirty="0"/>
              <a:t>NOR and NAND are computationally complete gates.</a:t>
            </a:r>
          </a:p>
          <a:p>
            <a:r>
              <a:rPr lang="en-US" dirty="0"/>
              <a:t>They are easily to be manufactured than others.</a:t>
            </a:r>
          </a:p>
          <a:p>
            <a:r>
              <a:rPr lang="en-US" dirty="0"/>
              <a:t>Normally, you have a pack of NANDs in an IC. You want to reuse them as many as possible to save cost and space.</a:t>
            </a:r>
          </a:p>
        </p:txBody>
      </p:sp>
      <p:pic>
        <p:nvPicPr>
          <p:cNvPr id="4" name="Picture 3" descr="logic_74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6429" y="4249164"/>
            <a:ext cx="3005571" cy="2608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3413"/>
            <a:ext cx="3208282" cy="17511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0D212B-3C66-4CE1-8EE6-316AC4E3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NOT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60219" y="1047462"/>
          <a:ext cx="3228108" cy="71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3" imgW="990360" imgH="203040" progId="Equation.3">
                  <p:embed/>
                </p:oleObj>
              </mc:Choice>
              <mc:Fallback>
                <p:oleObj name="Equation" r:id="rId3" imgW="990360" imgH="20304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19" y="1047462"/>
                        <a:ext cx="3228108" cy="718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2895889" y="1721572"/>
          <a:ext cx="4363892" cy="458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Visio" r:id="rId5" imgW="889187" imgH="772353" progId="Visio.Drawing.11">
                  <p:embed/>
                </p:oleObj>
              </mc:Choice>
              <mc:Fallback>
                <p:oleObj name="Visio" r:id="rId5" imgW="889187" imgH="772353" progId="Visio.Drawing.11">
                  <p:embed/>
                  <p:pic>
                    <p:nvPicPr>
                      <p:cNvPr id="143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889" y="1721572"/>
                        <a:ext cx="4363892" cy="458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D49616E-CD45-4B4C-9166-C9D62433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AND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616527" y="1035917"/>
          <a:ext cx="2445328" cy="119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3" imgW="1091880" imgH="533160" progId="Equation.3">
                  <p:embed/>
                </p:oleObj>
              </mc:Choice>
              <mc:Fallback>
                <p:oleObj name="Equation" r:id="rId3" imgW="1091880" imgH="53316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27" y="1035917"/>
                        <a:ext cx="2445328" cy="1193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3095481" y="1879888"/>
          <a:ext cx="5161828" cy="438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Visio" r:id="rId5" imgW="1442444" imgH="1095152" progId="Visio.Drawing.11">
                  <p:embed/>
                </p:oleObj>
              </mc:Choice>
              <mc:Fallback>
                <p:oleObj name="Visio" r:id="rId5" imgW="1442444" imgH="1095152" progId="Visio.Drawing.11">
                  <p:embed/>
                  <p:pic>
                    <p:nvPicPr>
                      <p:cNvPr id="142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481" y="1879888"/>
                        <a:ext cx="5161828" cy="438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17C0B92-37B1-472D-97F6-46C2E6C1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OR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1751590" y="1755196"/>
          <a:ext cx="5605173" cy="4761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Visio" r:id="rId3" imgW="1442444" imgH="1095152" progId="Visio.Drawing.11">
                  <p:embed/>
                </p:oleObj>
              </mc:Choice>
              <mc:Fallback>
                <p:oleObj name="Visio" r:id="rId3" imgW="1442444" imgH="1095152" progId="Visio.Drawing.11">
                  <p:embed/>
                  <p:pic>
                    <p:nvPicPr>
                      <p:cNvPr id="144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590" y="1755196"/>
                        <a:ext cx="5605173" cy="4761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xmlns="" id="{EE99932E-284F-4DA9-82A0-DB0DCC156B61}"/>
                  </a:ext>
                </a:extLst>
              </p:cNvPr>
              <p:cNvSpPr txBox="1"/>
              <p:nvPr/>
            </p:nvSpPr>
            <p:spPr bwMode="auto">
              <a:xfrm>
                <a:off x="396494" y="1081215"/>
                <a:ext cx="3956050" cy="11938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E99932E-284F-4DA9-82A0-DB0DCC15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494" y="1081215"/>
                <a:ext cx="3956050" cy="1193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97549B0-6014-4386-9B0B-C836F136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 the inputs</a:t>
            </a:r>
          </a:p>
          <a:p>
            <a:r>
              <a:rPr lang="en-US" dirty="0"/>
              <a:t>Exchange AND </a:t>
            </a:r>
            <a:r>
              <a:rPr lang="en-US" dirty="0" err="1"/>
              <a:t>and</a:t>
            </a:r>
            <a:r>
              <a:rPr lang="en-US" dirty="0"/>
              <a:t> OR</a:t>
            </a:r>
          </a:p>
          <a:p>
            <a:r>
              <a:rPr lang="en-US" dirty="0"/>
              <a:t>Invert the output</a:t>
            </a:r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4176006" y="1719692"/>
          <a:ext cx="3831937" cy="462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Visio" r:id="rId3" imgW="1042010" imgH="1256860" progId="Visio.Drawing.11">
                  <p:embed/>
                </p:oleObj>
              </mc:Choice>
              <mc:Fallback>
                <p:oleObj name="Visio" r:id="rId3" imgW="1042010" imgH="1256860" progId="Visio.Drawing.11">
                  <p:embed/>
                  <p:pic>
                    <p:nvPicPr>
                      <p:cNvPr id="145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006" y="1719692"/>
                        <a:ext cx="3831937" cy="462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320142-8114-464D-A219-7B78D918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5" y="1371600"/>
            <a:ext cx="8270748" cy="1828800"/>
          </a:xfrm>
        </p:spPr>
        <p:txBody>
          <a:bodyPr/>
          <a:lstStyle/>
          <a:p>
            <a:r>
              <a:rPr lang="en-US" dirty="0" smtClean="0"/>
              <a:t>Digital </a:t>
            </a:r>
            <a:r>
              <a:rPr lang="en-US" dirty="0"/>
              <a:t>Logic </a:t>
            </a:r>
            <a:r>
              <a:rPr lang="en-US" dirty="0" smtClean="0"/>
              <a:t>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5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algebra deals with operations over binary digits and generates binary results.</a:t>
            </a:r>
          </a:p>
          <a:p>
            <a:r>
              <a:rPr lang="en-US" dirty="0"/>
              <a:t>Arithmetic operations can be described by truth tables.</a:t>
            </a:r>
          </a:p>
          <a:p>
            <a:r>
              <a:rPr lang="en-US" dirty="0"/>
              <a:t>Truth tables can be converted to Boolean expressions.</a:t>
            </a:r>
          </a:p>
          <a:p>
            <a:r>
              <a:rPr lang="en-US" dirty="0"/>
              <a:t>Digital circuits can be built based on Boolean expressions (sum or product).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44B26A-AC8D-479A-ADFE-0CB86C56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14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a logic circuit depends only on its inputs.</a:t>
            </a:r>
          </a:p>
          <a:p>
            <a:r>
              <a:rPr lang="en-US" dirty="0"/>
              <a:t>E.g., the full adder</a:t>
            </a:r>
          </a:p>
          <a:p>
            <a:r>
              <a:rPr lang="en-US" dirty="0"/>
              <a:t>It is called combinational logic, combinational circuit,  or combinatorial logic.</a:t>
            </a:r>
          </a:p>
          <a:p>
            <a:r>
              <a:rPr lang="en-US" dirty="0"/>
              <a:t>Combinational logic does not remember its previous state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6DBFC4-5567-4DAF-84BC-A591B157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5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what are inputs and what are outputs</a:t>
            </a:r>
          </a:p>
          <a:p>
            <a:r>
              <a:rPr lang="en-US" dirty="0"/>
              <a:t>Build truth tables</a:t>
            </a:r>
          </a:p>
          <a:p>
            <a:r>
              <a:rPr lang="en-US" dirty="0"/>
              <a:t>Derive Boolean functions </a:t>
            </a:r>
          </a:p>
          <a:p>
            <a:r>
              <a:rPr lang="en-US" dirty="0" smtClean="0"/>
              <a:t>Simplify </a:t>
            </a:r>
            <a:r>
              <a:rPr lang="en-US" dirty="0"/>
              <a:t>Boolean functions</a:t>
            </a:r>
          </a:p>
          <a:p>
            <a:r>
              <a:rPr lang="en-US" dirty="0"/>
              <a:t>Create the circuit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714E62-64F7-4913-B9B1-10211EA2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Half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 table and Boolean function</a:t>
            </a:r>
            <a:endParaRPr lang="en-US" dirty="0"/>
          </a:p>
        </p:txBody>
      </p:sp>
      <p:graphicFrame>
        <p:nvGraphicFramePr>
          <p:cNvPr id="1474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279544"/>
              </p:ext>
            </p:extLst>
          </p:nvPr>
        </p:nvGraphicFramePr>
        <p:xfrm>
          <a:off x="228600" y="2081347"/>
          <a:ext cx="5335588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Document" r:id="rId3" imgW="3879218" imgH="3299308" progId="Word.Document.12">
                  <p:embed/>
                </p:oleObj>
              </mc:Choice>
              <mc:Fallback>
                <p:oleObj name="Document" r:id="rId3" imgW="3879218" imgH="329930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81347"/>
                        <a:ext cx="5335588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72703" y="5191413"/>
          <a:ext cx="3723579" cy="973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5" imgW="825480" imgH="215640" progId="Equation.3">
                  <p:embed/>
                </p:oleObj>
              </mc:Choice>
              <mc:Fallback>
                <p:oleObj name="Equation" r:id="rId5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03" y="5191413"/>
                        <a:ext cx="3723579" cy="973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16E27F-D444-4184-AE8D-BA522D48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37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Half Adder</a:t>
            </a:r>
            <a:endParaRPr lang="en-US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62" y="1898071"/>
            <a:ext cx="7503249" cy="328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7F11471D-D2BB-4ED6-949D-782C82D15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671312"/>
              </p:ext>
            </p:extLst>
          </p:nvPr>
        </p:nvGraphicFramePr>
        <p:xfrm>
          <a:off x="848421" y="5655541"/>
          <a:ext cx="3723579" cy="973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4" imgW="825480" imgH="215640" progId="Equation.3">
                  <p:embed/>
                </p:oleObj>
              </mc:Choice>
              <mc:Fallback>
                <p:oleObj name="Equation" r:id="rId4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421" y="5655541"/>
                        <a:ext cx="3723579" cy="973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CB36C7D-645F-4E0F-96C9-285CEC21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Logic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04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Full </a:t>
            </a:r>
            <a:r>
              <a:rPr lang="en-US" dirty="0"/>
              <a:t>Adder</a:t>
            </a:r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360219" y="2459597"/>
          <a:ext cx="8298874" cy="2497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Visio" r:id="rId3" imgW="4969459" imgH="1494739" progId="Visio.Drawing.11">
                  <p:embed/>
                </p:oleObj>
              </mc:Choice>
              <mc:Fallback>
                <p:oleObj name="Visio" r:id="rId3" imgW="4969459" imgH="14947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19" y="2459597"/>
                        <a:ext cx="8298874" cy="2497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22DCAA0-21FE-4321-9C84-6FA2BF3F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47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1-Bit </a:t>
            </a:r>
            <a:r>
              <a:rPr lang="en-US" dirty="0"/>
              <a:t>ALU</a:t>
            </a:r>
          </a:p>
        </p:txBody>
      </p:sp>
      <p:pic>
        <p:nvPicPr>
          <p:cNvPr id="180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902" y="851791"/>
            <a:ext cx="6609583" cy="574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07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 of sequential logic are based on inputs and its current internal state.</a:t>
            </a:r>
          </a:p>
          <a:p>
            <a:r>
              <a:rPr lang="en-US" dirty="0" smtClean="0"/>
              <a:t>Usuall</a:t>
            </a:r>
            <a:r>
              <a:rPr lang="en-US" dirty="0" smtClean="0"/>
              <a:t>y, sequential </a:t>
            </a:r>
            <a:r>
              <a:rPr lang="en-US" dirty="0"/>
              <a:t>logic circuit involves clock, which triggers state transition.</a:t>
            </a:r>
          </a:p>
          <a:p>
            <a:r>
              <a:rPr lang="en-US" dirty="0"/>
              <a:t>Sequential logic: Latch, Flip-Flop, Registers, Memory,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993004E-FF68-48B8-9DA9-C4485771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4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sequential logic</a:t>
            </a:r>
          </a:p>
          <a:p>
            <a:r>
              <a:rPr lang="en-US" dirty="0"/>
              <a:t>Can keep (or, remember) one bit of information</a:t>
            </a:r>
          </a:p>
          <a:p>
            <a:r>
              <a:rPr lang="en-US" dirty="0"/>
              <a:t>No clock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AB54B7-8C3A-4DD4-B0A8-7F8390F7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503" y="2781320"/>
            <a:ext cx="4208203" cy="275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4294" y="2781303"/>
            <a:ext cx="4208203" cy="275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902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by George Boole (1815-1864), British mathematician and philosopher</a:t>
            </a:r>
          </a:p>
          <a:p>
            <a:r>
              <a:rPr lang="en-US" dirty="0"/>
              <a:t>In general, an algebra over finite sets of discrete values</a:t>
            </a:r>
          </a:p>
          <a:p>
            <a:r>
              <a:rPr lang="en-US" dirty="0"/>
              <a:t>Variables can have values of either 0 (false) or 1 (true).</a:t>
            </a:r>
          </a:p>
          <a:p>
            <a:r>
              <a:rPr lang="en-US" dirty="0"/>
              <a:t>Fundamental in today’s digital computing.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="" xmlns:a16="http://schemas.microsoft.com/office/drawing/2014/main" id="{DFA780D2-A247-47AB-BDD3-7518E5F3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8986"/>
            <a:ext cx="8229600" cy="914400"/>
          </a:xfrm>
        </p:spPr>
        <p:txBody>
          <a:bodyPr/>
          <a:lstStyle/>
          <a:p>
            <a:r>
              <a:rPr lang="en-US" altLang="en-US"/>
              <a:t>Clocks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="" xmlns:a16="http://schemas.microsoft.com/office/drawing/2014/main" id="{90F1C004-76B8-4B87-A2AB-0DDF960F5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940" y="5279574"/>
            <a:ext cx="4408714" cy="429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1400" dirty="0"/>
              <a:t>(a) A clock. (b) The timing diagram for the clock. </a:t>
            </a:r>
          </a:p>
          <a:p>
            <a:pPr marL="0" indent="0">
              <a:buNone/>
            </a:pPr>
            <a:r>
              <a:rPr lang="en-US" altLang="en-US" sz="1400" dirty="0"/>
              <a:t>(c) Generation of an asymmetric clock.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="" xmlns:a16="http://schemas.microsoft.com/office/drawing/2014/main" id="{03F9E338-FB06-4DC6-BDEE-A8A9FF8F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32" y="1149124"/>
            <a:ext cx="5276422" cy="406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68947CB-C9F3-4A30-9D96-6B117EF6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ABE0653-1914-4389-A257-683B67812893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3820886" cy="52578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Every computer contains at least one clock that:</a:t>
            </a:r>
          </a:p>
          <a:p>
            <a:pPr lvl="1"/>
            <a:r>
              <a:rPr lang="en-US" altLang="en-US" dirty="0"/>
              <a:t>Regulates how quickly instructions can be executed</a:t>
            </a:r>
          </a:p>
          <a:p>
            <a:pPr lvl="1"/>
            <a:r>
              <a:rPr lang="en-US" altLang="en-US" dirty="0"/>
              <a:t>Synchronizes the activities of its components.</a:t>
            </a:r>
          </a:p>
          <a:p>
            <a:r>
              <a:rPr lang="en-US" altLang="en-US" dirty="0"/>
              <a:t>A fixed number of clock cycles are required to carry out each data movement or computational operation.</a:t>
            </a:r>
          </a:p>
        </p:txBody>
      </p:sp>
    </p:spTree>
    <p:extLst>
      <p:ext uri="{BB962C8B-B14F-4D97-AF65-F5344CB8AC3E}">
        <p14:creationId xmlns:p14="http://schemas.microsoft.com/office/powerpoint/2010/main" val="3334538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="" xmlns:a16="http://schemas.microsoft.com/office/drawing/2014/main" id="{85A7E533-D3BA-4579-A86A-AAA6D4D9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D Flip-Flop</a:t>
            </a:r>
            <a:endParaRPr lang="en-US" altLang="en-US" dirty="0"/>
          </a:p>
        </p:txBody>
      </p:sp>
      <p:pic>
        <p:nvPicPr>
          <p:cNvPr id="33796" name="Picture 2">
            <a:extLst>
              <a:ext uri="{FF2B5EF4-FFF2-40B4-BE49-F238E27FC236}">
                <a16:creationId xmlns="" xmlns:a16="http://schemas.microsoft.com/office/drawing/2014/main" id="{CF47DE52-1BC6-4F5C-853F-37159268C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E6D8C00-8AD1-4DD0-BE6C-B64B2F76EFE7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flip-flop is a latch triggered by a rising edge or a falling edge of the clock.</a:t>
            </a:r>
          </a:p>
        </p:txBody>
      </p:sp>
      <p:pic>
        <p:nvPicPr>
          <p:cNvPr id="9" name="Picture 2" descr="synchronous clock signals">
            <a:extLst>
              <a:ext uri="{FF2B5EF4-FFF2-40B4-BE49-F238E27FC236}">
                <a16:creationId xmlns="" xmlns:a16="http://schemas.microsoft.com/office/drawing/2014/main" id="{7CE7CA5B-01AA-46A6-B73C-7DDBE65F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41683"/>
            <a:ext cx="3124200" cy="108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51EA0B-AEAB-43E0-9A47-94DBA1B2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5272087"/>
            <a:ext cx="2476500" cy="11906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B53D83B0-A052-4934-B746-5647CCEB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424612"/>
            <a:ext cx="32004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Symbols for D </a:t>
            </a:r>
            <a:r>
              <a:rPr lang="en-US" altLang="en-US" sz="2000" dirty="0" smtClean="0"/>
              <a:t>flip-flops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514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Registers are groups of flip-flops, where each flip-flop is capable of storing one bit of information. </a:t>
            </a:r>
          </a:p>
          <a:p>
            <a:r>
              <a:rPr lang="en-US" dirty="0"/>
              <a:t>Normally, 8-bit/16-bit/32-bit/64-bit registers</a:t>
            </a:r>
          </a:p>
          <a:p>
            <a:r>
              <a:rPr lang="en-US" dirty="0"/>
              <a:t>Store data in CPU for computation</a:t>
            </a:r>
          </a:p>
          <a:p>
            <a:r>
              <a:rPr lang="en-US" dirty="0"/>
              <a:t>Can also be used to build memories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61ED729-855D-4197-B124-80522F02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26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="" xmlns:a16="http://schemas.microsoft.com/office/drawing/2014/main" id="{E53C9370-3734-4B9F-9938-72741F40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Registers</a:t>
            </a:r>
            <a:endParaRPr lang="en-US" altLang="en-US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="" xmlns:a16="http://schemas.microsoft.com/office/drawing/2014/main" id="{94A9B358-90A7-4389-AA65-F2DAAF0B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257800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An 8-bit register constructed from single-bit flip-flops</a:t>
            </a:r>
          </a:p>
        </p:txBody>
      </p:sp>
      <p:pic>
        <p:nvPicPr>
          <p:cNvPr id="35844" name="Picture 2">
            <a:extLst>
              <a:ext uri="{FF2B5EF4-FFF2-40B4-BE49-F238E27FC236}">
                <a16:creationId xmlns="" xmlns:a16="http://schemas.microsoft.com/office/drawing/2014/main" id="{F1329C8A-E330-465A-AFDE-9B86E30D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5563"/>
            <a:ext cx="7086600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CABB687-2B2D-43F1-A17A-759C32B8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of Integrated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SSI</a:t>
            </a:r>
          </a:p>
          <a:p>
            <a:pPr lvl="1"/>
            <a:r>
              <a:rPr lang="en-US" dirty="0"/>
              <a:t>Small-scale integration packages gates</a:t>
            </a:r>
          </a:p>
          <a:p>
            <a:pPr lvl="1"/>
            <a:r>
              <a:rPr lang="en-US" dirty="0"/>
              <a:t>Dozens of gates per chip </a:t>
            </a:r>
          </a:p>
          <a:p>
            <a:r>
              <a:rPr lang="en-US" dirty="0"/>
              <a:t>MSI</a:t>
            </a:r>
          </a:p>
          <a:p>
            <a:pPr lvl="1"/>
            <a:r>
              <a:rPr lang="en-US" dirty="0"/>
              <a:t>Medium-scale integration packages functions, </a:t>
            </a:r>
            <a:r>
              <a:rPr lang="en-US" i="1" dirty="0"/>
              <a:t>e.g. adders, multiplexors</a:t>
            </a:r>
          </a:p>
          <a:p>
            <a:pPr lvl="1"/>
            <a:r>
              <a:rPr lang="en-US" dirty="0"/>
              <a:t>Hundreds of gates per chip </a:t>
            </a:r>
          </a:p>
          <a:p>
            <a:r>
              <a:rPr lang="en-US" dirty="0"/>
              <a:t>LSI</a:t>
            </a:r>
          </a:p>
          <a:p>
            <a:pPr lvl="1"/>
            <a:r>
              <a:rPr lang="en-US" dirty="0"/>
              <a:t>Large-scale integration packages complete units, e.g. a calculator chip</a:t>
            </a:r>
          </a:p>
          <a:p>
            <a:pPr lvl="1"/>
            <a:r>
              <a:rPr lang="en-US" dirty="0"/>
              <a:t>Thousands of gates per chip</a:t>
            </a:r>
          </a:p>
          <a:p>
            <a:r>
              <a:rPr lang="en-US" dirty="0"/>
              <a:t>VLSI</a:t>
            </a:r>
          </a:p>
          <a:p>
            <a:pPr lvl="1"/>
            <a:r>
              <a:rPr lang="en-US" dirty="0"/>
              <a:t>Very large-scale integration packages complex units with millions of transistors.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9AFD09-A120-4A46-A057-665CB2F6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91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/>
              <a:t>Computer </a:t>
            </a:r>
            <a:r>
              <a:rPr lang="en-US" sz="4800" dirty="0" smtClean="0"/>
              <a:t>Organization &amp; Architecture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16538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>
            <a:extLst>
              <a:ext uri="{FF2B5EF4-FFF2-40B4-BE49-F238E27FC236}">
                <a16:creationId xmlns="" xmlns:a16="http://schemas.microsoft.com/office/drawing/2014/main" id="{5BC7085A-23D4-4118-80EF-529EA67FD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92F438-A03F-4D1C-8A4B-10BD8E847FB1}" type="slidenum">
              <a:rPr lang="en-US" altLang="en-US" sz="10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accent2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="" xmlns:a16="http://schemas.microsoft.com/office/drawing/2014/main" id="{48E30B33-5294-42C1-B588-AAE3FFEA6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7175"/>
            <a:ext cx="7239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Basic Structure of Computers</a:t>
            </a:r>
          </a:p>
        </p:txBody>
      </p:sp>
      <p:pic>
        <p:nvPicPr>
          <p:cNvPr id="8198" name="Picture 3" descr="ch1-1">
            <a:extLst>
              <a:ext uri="{FF2B5EF4-FFF2-40B4-BE49-F238E27FC236}">
                <a16:creationId xmlns="" xmlns:a16="http://schemas.microsoft.com/office/drawing/2014/main" id="{F81CAB36-46F1-43C4-8397-5A21042F13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28800"/>
            <a:ext cx="4724400" cy="32242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9" name="Text Box 4">
            <a:extLst>
              <a:ext uri="{FF2B5EF4-FFF2-40B4-BE49-F238E27FC236}">
                <a16:creationId xmlns="" xmlns:a16="http://schemas.microsoft.com/office/drawing/2014/main" id="{D7B263AC-140B-43B5-857E-C31442C1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914400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Coded info is stored in memory for later use</a:t>
            </a:r>
          </a:p>
        </p:txBody>
      </p:sp>
      <p:sp>
        <p:nvSpPr>
          <p:cNvPr id="8200" name="Text Box 5">
            <a:extLst>
              <a:ext uri="{FF2B5EF4-FFF2-40B4-BE49-F238E27FC236}">
                <a16:creationId xmlns="" xmlns:a16="http://schemas.microsoft.com/office/drawing/2014/main" id="{DB671E61-25F1-41DD-B657-C495B1BAD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19812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Input unit accepts code info from human operators, electromechanical devices (ie keyboard), other computers via networks</a:t>
            </a:r>
          </a:p>
        </p:txBody>
      </p:sp>
      <p:sp>
        <p:nvSpPr>
          <p:cNvPr id="8201" name="Text Box 6">
            <a:extLst>
              <a:ext uri="{FF2B5EF4-FFF2-40B4-BE49-F238E27FC236}">
                <a16:creationId xmlns="" xmlns:a16="http://schemas.microsoft.com/office/drawing/2014/main" id="{84CC7707-D6B7-46C1-8B7C-69FEA8A93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33600"/>
            <a:ext cx="1981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ALU uses the coded info to perform the desired operations</a:t>
            </a:r>
          </a:p>
        </p:txBody>
      </p:sp>
      <p:sp>
        <p:nvSpPr>
          <p:cNvPr id="8202" name="Text Box 7">
            <a:extLst>
              <a:ext uri="{FF2B5EF4-FFF2-40B4-BE49-F238E27FC236}">
                <a16:creationId xmlns="" xmlns:a16="http://schemas.microsoft.com/office/drawing/2014/main" id="{9291CCCC-A059-42CB-B5EC-F23BD0F77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19050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The output unit sends the results back out externally</a:t>
            </a:r>
          </a:p>
        </p:txBody>
      </p:sp>
      <p:sp>
        <p:nvSpPr>
          <p:cNvPr id="8203" name="Text Box 8">
            <a:extLst>
              <a:ext uri="{FF2B5EF4-FFF2-40B4-BE49-F238E27FC236}">
                <a16:creationId xmlns="" xmlns:a16="http://schemas.microsoft.com/office/drawing/2014/main" id="{64AF68C5-A1F0-4684-9630-D5B503E7F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19200"/>
            <a:ext cx="3200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Program is stored in memory and determines the processing steps</a:t>
            </a:r>
          </a:p>
        </p:txBody>
      </p:sp>
      <p:sp>
        <p:nvSpPr>
          <p:cNvPr id="8204" name="Text Box 9">
            <a:extLst>
              <a:ext uri="{FF2B5EF4-FFF2-40B4-BE49-F238E27FC236}">
                <a16:creationId xmlns="" xmlns:a16="http://schemas.microsoft.com/office/drawing/2014/main" id="{5B37D3FD-7F0E-4C75-9948-EA2AE9FB1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76600"/>
            <a:ext cx="1752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All actions are coordinated by the control unit</a:t>
            </a:r>
          </a:p>
        </p:txBody>
      </p:sp>
      <p:sp>
        <p:nvSpPr>
          <p:cNvPr id="8205" name="Text Box 10">
            <a:extLst>
              <a:ext uri="{FF2B5EF4-FFF2-40B4-BE49-F238E27FC236}">
                <a16:creationId xmlns="" xmlns:a16="http://schemas.microsoft.com/office/drawing/2014/main" id="{F893B91C-4B0B-4EEC-8D19-039191A0D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236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Collectively called the I/O unit</a:t>
            </a:r>
          </a:p>
        </p:txBody>
      </p:sp>
      <p:sp>
        <p:nvSpPr>
          <p:cNvPr id="8206" name="Text Box 11">
            <a:extLst>
              <a:ext uri="{FF2B5EF4-FFF2-40B4-BE49-F238E27FC236}">
                <a16:creationId xmlns="" xmlns:a16="http://schemas.microsoft.com/office/drawing/2014/main" id="{EAD0A145-1F69-47A3-875D-21090BB82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19600"/>
            <a:ext cx="236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Collectively called the processor</a:t>
            </a:r>
          </a:p>
        </p:txBody>
      </p:sp>
      <p:sp>
        <p:nvSpPr>
          <p:cNvPr id="8207" name="Line 12">
            <a:extLst>
              <a:ext uri="{FF2B5EF4-FFF2-40B4-BE49-F238E27FC236}">
                <a16:creationId xmlns="" xmlns:a16="http://schemas.microsoft.com/office/drawing/2014/main" id="{2AB8651A-0CDD-49F4-84AC-73488A1B6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581400"/>
            <a:ext cx="838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3">
            <a:extLst>
              <a:ext uri="{FF2B5EF4-FFF2-40B4-BE49-F238E27FC236}">
                <a16:creationId xmlns="" xmlns:a16="http://schemas.microsoft.com/office/drawing/2014/main" id="{0F3B6A37-A484-4065-A75F-D82B1396E1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4384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4">
            <a:extLst>
              <a:ext uri="{FF2B5EF4-FFF2-40B4-BE49-F238E27FC236}">
                <a16:creationId xmlns="" xmlns:a16="http://schemas.microsoft.com/office/drawing/2014/main" id="{18E8B761-C362-42B9-A645-87EACBED8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1430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5">
            <a:extLst>
              <a:ext uri="{FF2B5EF4-FFF2-40B4-BE49-F238E27FC236}">
                <a16:creationId xmlns="" xmlns:a16="http://schemas.microsoft.com/office/drawing/2014/main" id="{B865496C-F827-4744-9EE8-F36317C54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676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16">
            <a:extLst>
              <a:ext uri="{FF2B5EF4-FFF2-40B4-BE49-F238E27FC236}">
                <a16:creationId xmlns="" xmlns:a16="http://schemas.microsoft.com/office/drawing/2014/main" id="{2F7E146D-D040-4185-84EE-7E75484020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2514600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17">
            <a:extLst>
              <a:ext uri="{FF2B5EF4-FFF2-40B4-BE49-F238E27FC236}">
                <a16:creationId xmlns="" xmlns:a16="http://schemas.microsoft.com/office/drawing/2014/main" id="{74069007-D536-4C84-AEC8-A409AB039E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3581400"/>
            <a:ext cx="4572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18">
            <a:extLst>
              <a:ext uri="{FF2B5EF4-FFF2-40B4-BE49-F238E27FC236}">
                <a16:creationId xmlns="" xmlns:a16="http://schemas.microsoft.com/office/drawing/2014/main" id="{5AD4BBAF-9CF8-465B-B871-7D6A716C6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038600"/>
            <a:ext cx="6858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19">
            <a:extLst>
              <a:ext uri="{FF2B5EF4-FFF2-40B4-BE49-F238E27FC236}">
                <a16:creationId xmlns="" xmlns:a16="http://schemas.microsoft.com/office/drawing/2014/main" id="{F518C3D5-9CDC-4278-B527-7AE2A45FFA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4114800"/>
            <a:ext cx="6096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Rectangle 20">
            <a:extLst>
              <a:ext uri="{FF2B5EF4-FFF2-40B4-BE49-F238E27FC236}">
                <a16:creationId xmlns="" xmlns:a16="http://schemas.microsoft.com/office/drawing/2014/main" id="{A55B5CB8-6B10-4956-9A70-6909AE5E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572000"/>
            <a:ext cx="3657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4058C25-6557-423B-81C7-0D5F4CB2249C}"/>
              </a:ext>
            </a:extLst>
          </p:cNvPr>
          <p:cNvSpPr/>
          <p:nvPr/>
        </p:nvSpPr>
        <p:spPr>
          <a:xfrm>
            <a:off x="1993874" y="5235968"/>
            <a:ext cx="550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von Neumann Architecture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71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6">
            <a:extLst>
              <a:ext uri="{FF2B5EF4-FFF2-40B4-BE49-F238E27FC236}">
                <a16:creationId xmlns="" xmlns:a16="http://schemas.microsoft.com/office/drawing/2014/main" id="{6CCABFAA-9063-48F9-8887-B2BA99F08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DFE45-56F7-4532-A772-C28E1A931234}" type="slidenum">
              <a:rPr lang="en-US" altLang="en-US" sz="10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>
              <a:solidFill>
                <a:schemeClr val="accent2"/>
              </a:solidFill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="" xmlns:a16="http://schemas.microsoft.com/office/drawing/2014/main" id="{E4B63FAB-59F1-4603-ABE1-D015EC994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2053"/>
            <a:ext cx="76200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1800" dirty="0"/>
              <a:t>Buses consist of data lines, control lines, and address lines.</a:t>
            </a:r>
          </a:p>
        </p:txBody>
      </p:sp>
      <p:sp>
        <p:nvSpPr>
          <p:cNvPr id="20486" name="Rectangle 4">
            <a:extLst>
              <a:ext uri="{FF2B5EF4-FFF2-40B4-BE49-F238E27FC236}">
                <a16:creationId xmlns="" xmlns:a16="http://schemas.microsoft.com/office/drawing/2014/main" id="{D3AEC58D-81D7-4DA9-B1FD-3F8A5FD2B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1462"/>
            <a:ext cx="4495800" cy="5476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altLang="en-US" sz="4500" dirty="0"/>
              <a:t>The Bus</a:t>
            </a:r>
          </a:p>
        </p:txBody>
      </p:sp>
      <p:pic>
        <p:nvPicPr>
          <p:cNvPr id="20487" name="Picture 5" descr="8">
            <a:extLst>
              <a:ext uri="{FF2B5EF4-FFF2-40B4-BE49-F238E27FC236}">
                <a16:creationId xmlns="" xmlns:a16="http://schemas.microsoft.com/office/drawing/2014/main" id="{24000444-D1E7-4B39-8AB1-F979BBA7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56" y="2141764"/>
            <a:ext cx="6200849" cy="368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Rectangle 6">
            <a:extLst>
              <a:ext uri="{FF2B5EF4-FFF2-40B4-BE49-F238E27FC236}">
                <a16:creationId xmlns="" xmlns:a16="http://schemas.microsoft.com/office/drawing/2014/main" id="{0A878D47-7432-4534-86FA-08DB30D8B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40" y="4201884"/>
            <a:ext cx="2057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</a:rPr>
              <a:t>Data lines convey bits from one device to another. Move the actual information that must be moved from one location to another.</a:t>
            </a:r>
          </a:p>
        </p:txBody>
      </p:sp>
      <p:sp>
        <p:nvSpPr>
          <p:cNvPr id="20489" name="Rectangle 8">
            <a:extLst>
              <a:ext uri="{FF2B5EF4-FFF2-40B4-BE49-F238E27FC236}">
                <a16:creationId xmlns="" xmlns:a16="http://schemas.microsoft.com/office/drawing/2014/main" id="{86C5D0BB-9E92-4674-ABA4-453635CB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121" y="4308020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</a:rPr>
              <a:t>Control lines determine the direction of data flow, and when each device can access the bus.</a:t>
            </a:r>
          </a:p>
        </p:txBody>
      </p:sp>
      <p:sp>
        <p:nvSpPr>
          <p:cNvPr id="20490" name="Rectangle 9">
            <a:extLst>
              <a:ext uri="{FF2B5EF4-FFF2-40B4-BE49-F238E27FC236}">
                <a16:creationId xmlns="" xmlns:a16="http://schemas.microsoft.com/office/drawing/2014/main" id="{BB2CFE15-C0F8-4614-BAF9-A6B41BC03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121" y="2114548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</a:rPr>
              <a:t>Address lines determine the location of the source or destination of the data.</a:t>
            </a:r>
          </a:p>
        </p:txBody>
      </p:sp>
      <p:sp>
        <p:nvSpPr>
          <p:cNvPr id="20491" name="Line 10">
            <a:extLst>
              <a:ext uri="{FF2B5EF4-FFF2-40B4-BE49-F238E27FC236}">
                <a16:creationId xmlns="" xmlns:a16="http://schemas.microsoft.com/office/drawing/2014/main" id="{4B9AC0C9-D2E6-44D7-B549-C6C0EF687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0378" y="3608614"/>
            <a:ext cx="1676400" cy="11430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1">
            <a:extLst>
              <a:ext uri="{FF2B5EF4-FFF2-40B4-BE49-F238E27FC236}">
                <a16:creationId xmlns="" xmlns:a16="http://schemas.microsoft.com/office/drawing/2014/main" id="{48395E35-38EA-49AB-88B1-182B55BD76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9377" y="3905253"/>
            <a:ext cx="1295400" cy="4572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2">
            <a:extLst>
              <a:ext uri="{FF2B5EF4-FFF2-40B4-BE49-F238E27FC236}">
                <a16:creationId xmlns="" xmlns:a16="http://schemas.microsoft.com/office/drawing/2014/main" id="{F6135D3F-1888-4945-80B2-AE4B5A864D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9121" y="2596243"/>
            <a:ext cx="381000" cy="5334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0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CPU</a:t>
            </a:r>
          </a:p>
        </p:txBody>
      </p:sp>
      <p:pic>
        <p:nvPicPr>
          <p:cNvPr id="4" name="Content Placeholder 3" descr="AMDAthlon6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98665" y="3526978"/>
            <a:ext cx="4932646" cy="3279321"/>
          </a:xfrm>
        </p:spPr>
      </p:pic>
      <p:pic>
        <p:nvPicPr>
          <p:cNvPr id="6" name="Content Placeholder 3" descr="AMD-07-09-barcelona.jpg">
            <a:extLst>
              <a:ext uri="{FF2B5EF4-FFF2-40B4-BE49-F238E27FC236}">
                <a16:creationId xmlns="" xmlns:a16="http://schemas.microsoft.com/office/drawing/2014/main" id="{53945116-DDFA-43B8-A4BA-59C699DF78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6138" y="1379763"/>
            <a:ext cx="5001272" cy="5170807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74093032-A178-445B-A558-B78CC113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679" y="840919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4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Inside CPU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1F3F2C76-8D93-4C04-89FD-4E9955C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18" y="1932217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4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Outside Appearance (Top &amp; Bottom)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831C5AD-6CA3-466F-B16B-1C73DBF4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6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Memory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5786"/>
            <a:ext cx="5667531" cy="52578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 memory consists of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linear array of addressable storage cells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are similar to registers.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="" xmlns:a16="http://schemas.microsoft.com/office/drawing/2014/main" id="{920BDF12-C5F1-43F6-9D85-FC89920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503046-482D-4E99-AC6B-DC29EB570C97}" type="slidenum">
              <a:rPr lang="en-US" altLang="en-US" sz="10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00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10F5920-FAC8-4D69-939E-F450A6A54EEC}"/>
              </a:ext>
            </a:extLst>
          </p:cNvPr>
          <p:cNvGrpSpPr/>
          <p:nvPr/>
        </p:nvGrpSpPr>
        <p:grpSpPr>
          <a:xfrm>
            <a:off x="6396037" y="3675449"/>
            <a:ext cx="2366963" cy="2834208"/>
            <a:chOff x="6345952" y="1139521"/>
            <a:chExt cx="2366963" cy="2834208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75BBF6A2-ECE1-4DAE-BA32-76F795FBF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5952" y="1139521"/>
              <a:ext cx="2366963" cy="28342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D25E9367-C8D3-46A8-9207-08E65055FFA5}"/>
                </a:ext>
              </a:extLst>
            </p:cNvPr>
            <p:cNvSpPr txBox="1"/>
            <p:nvPr/>
          </p:nvSpPr>
          <p:spPr>
            <a:xfrm>
              <a:off x="7543800" y="1963579"/>
              <a:ext cx="10921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62D06EA2-F749-4260-9DCB-1DF618E3D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" r="2008"/>
          <a:stretch>
            <a:fillRect/>
          </a:stretch>
        </p:blipFill>
        <p:spPr bwMode="auto">
          <a:xfrm>
            <a:off x="6345951" y="1023257"/>
            <a:ext cx="2237661" cy="130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5B0A7341-C630-4C64-96FC-BF20B58D7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" b="2679"/>
          <a:stretch>
            <a:fillRect/>
          </a:stretch>
        </p:blipFill>
        <p:spPr bwMode="auto">
          <a:xfrm>
            <a:off x="6324600" y="1861457"/>
            <a:ext cx="2397644" cy="16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Content Placeholder 3" descr="ram.jpg">
            <a:extLst>
              <a:ext uri="{FF2B5EF4-FFF2-40B4-BE49-F238E27FC236}">
                <a16:creationId xmlns="" xmlns:a16="http://schemas.microsoft.com/office/drawing/2014/main" id="{49494266-13FB-495E-8324-73C36630C58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800" y="2561349"/>
            <a:ext cx="4738007" cy="404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1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Variables/Values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Boolean variable can be either 1 (true) or 0 (false).</a:t>
            </a:r>
          </a:p>
          <a:p>
            <a:r>
              <a:rPr lang="en-US" dirty="0"/>
              <a:t>Boolean algebra is operating over these Boolean values.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Motherboard</a:t>
            </a:r>
          </a:p>
        </p:txBody>
      </p:sp>
      <p:pic>
        <p:nvPicPr>
          <p:cNvPr id="4" name="Content Placeholder 3" descr="motherboard-labelled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9863" y="1219200"/>
            <a:ext cx="8445537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C0E844-82EB-43F0-9A3E-A708C2B9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6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Computer Operating </a:t>
            </a:r>
            <a:r>
              <a:rPr lang="en-US" sz="4800" dirty="0" smtClean="0"/>
              <a:t>Systems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57211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828800"/>
            <a:ext cx="4543425" cy="44196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An Operating </a:t>
            </a:r>
            <a:r>
              <a:rPr lang="en-US" altLang="en-US" dirty="0" smtClean="0"/>
              <a:t>System (OS) </a:t>
            </a:r>
            <a:r>
              <a:rPr lang="en-US" altLang="en-US" dirty="0"/>
              <a:t>is low-level </a:t>
            </a:r>
            <a:r>
              <a:rPr lang="en-US" altLang="en-US" dirty="0" smtClean="0"/>
              <a:t>system software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manages </a:t>
            </a:r>
            <a:r>
              <a:rPr lang="en-US" altLang="en-US" dirty="0"/>
              <a:t>computer </a:t>
            </a:r>
            <a:r>
              <a:rPr lang="en-US" altLang="en-US" dirty="0" smtClean="0"/>
              <a:t>hardware and software resources;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provides </a:t>
            </a:r>
            <a:r>
              <a:rPr lang="en-US" altLang="en-US" dirty="0"/>
              <a:t>common services for computer </a:t>
            </a:r>
            <a:r>
              <a:rPr lang="en-US" altLang="en-US" dirty="0" smtClean="0"/>
              <a:t>programs to </a:t>
            </a:r>
            <a:r>
              <a:rPr lang="en-US" altLang="en-US" dirty="0"/>
              <a:t>interact with </a:t>
            </a:r>
            <a:r>
              <a:rPr lang="en-US" altLang="en-US" dirty="0" smtClean="0"/>
              <a:t>computer hardware and </a:t>
            </a:r>
            <a:r>
              <a:rPr lang="en-US" altLang="en-US" dirty="0"/>
              <a:t>other </a:t>
            </a:r>
            <a:r>
              <a:rPr lang="en-US" altLang="en-US" dirty="0" smtClean="0"/>
              <a:t>programs.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1600"/>
            <a:ext cx="3248025" cy="48070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0600" y="608693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https://en.wikipedia.org/wiki/File:Operating_system_placement.svg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E82D-E8F1-4D67-B185-C02CD28CEE99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2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dirty="0" smtClean="0"/>
              <a:t>OS Services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Program execution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OS provides an environment where a</a:t>
            </a:r>
            <a:r>
              <a:rPr lang="en-US" altLang="en-US" dirty="0" smtClean="0"/>
              <a:t> </a:t>
            </a:r>
            <a:r>
              <a:rPr lang="en-US" altLang="en-US" dirty="0"/>
              <a:t>user </a:t>
            </a:r>
            <a:r>
              <a:rPr lang="en-US" altLang="en-US" dirty="0" smtClean="0"/>
              <a:t>can run programs without having </a:t>
            </a:r>
            <a:r>
              <a:rPr lang="en-US" altLang="en-US" dirty="0"/>
              <a:t>to worry about memory allocation or CPU scheduling. 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I/O operations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OS helps a user/program utilize input/output devices without knowing hardware details </a:t>
            </a:r>
            <a:r>
              <a:rPr lang="en-US" altLang="en-US" dirty="0"/>
              <a:t>of the </a:t>
            </a:r>
            <a:r>
              <a:rPr lang="en-US" altLang="en-US" dirty="0" smtClean="0"/>
              <a:t>I/O devices. </a:t>
            </a:r>
            <a:r>
              <a:rPr lang="en-US" altLang="en-US" dirty="0"/>
              <a:t>  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File system manipulation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OS provides an interface for a user/program to access and manage files and </a:t>
            </a:r>
            <a:r>
              <a:rPr lang="en-US" altLang="en-US" dirty="0" err="1" smtClean="0"/>
              <a:t>directorys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OS facilitates communication between processes to </a:t>
            </a:r>
            <a:r>
              <a:rPr lang="en-US" altLang="en-US" dirty="0"/>
              <a:t>exchange </a:t>
            </a:r>
            <a:r>
              <a:rPr lang="en-US" altLang="en-US" dirty="0" smtClean="0"/>
              <a:t>information, whether the </a:t>
            </a:r>
            <a:r>
              <a:rPr lang="en-US" altLang="en-US" dirty="0"/>
              <a:t>processes </a:t>
            </a:r>
            <a:r>
              <a:rPr lang="en-US" altLang="en-US" dirty="0" smtClean="0"/>
              <a:t>are running </a:t>
            </a:r>
            <a:r>
              <a:rPr lang="en-US" altLang="en-US" dirty="0"/>
              <a:t>on the same computer or </a:t>
            </a:r>
            <a:r>
              <a:rPr lang="en-US" altLang="en-US" dirty="0" smtClean="0"/>
              <a:t>on </a:t>
            </a:r>
            <a:r>
              <a:rPr lang="en-US" altLang="en-US" dirty="0"/>
              <a:t>different computers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dirty="0" smtClean="0"/>
              <a:t>OS Services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Error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OS constantly checks for errors in CPU, I/O, memory, etc., and takes actions to ensure correct and consistent computing.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Resource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OS manages resources (memory, CPU, file storage, etc.) using schedulers for multi-user or multi-tasking environments.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Protection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OS </a:t>
            </a:r>
            <a:r>
              <a:rPr lang="en-US" altLang="en-US" dirty="0"/>
              <a:t>ensures that all access to system resources is </a:t>
            </a:r>
            <a:r>
              <a:rPr lang="en-US" altLang="en-US" dirty="0" smtClean="0"/>
              <a:t>controlled and authenticated.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3600" dirty="0" smtClean="0"/>
              <a:t>Common Operating Systems</a:t>
            </a:r>
            <a:endParaRPr lang="en-US" alt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/>
          <a:lstStyle/>
          <a:p>
            <a:r>
              <a:rPr lang="en-US" dirty="0" smtClean="0"/>
              <a:t>Linux</a:t>
            </a:r>
          </a:p>
          <a:p>
            <a:r>
              <a:rPr lang="en-US" dirty="0" smtClean="0"/>
              <a:t>Microsoft Windows</a:t>
            </a:r>
          </a:p>
          <a:p>
            <a:r>
              <a:rPr lang="en-US" dirty="0" smtClean="0"/>
              <a:t>Apple </a:t>
            </a:r>
            <a:r>
              <a:rPr lang="en-US" dirty="0" err="1" smtClean="0"/>
              <a:t>macOS</a:t>
            </a:r>
            <a:endParaRPr lang="en-US" dirty="0" smtClean="0"/>
          </a:p>
          <a:p>
            <a:r>
              <a:rPr lang="en-US" dirty="0" smtClean="0"/>
              <a:t>Google Android</a:t>
            </a:r>
          </a:p>
          <a:p>
            <a:r>
              <a:rPr lang="en-US" dirty="0" smtClean="0"/>
              <a:t>Apple iOS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704105"/>
            <a:ext cx="1377841" cy="1644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622" y="3708427"/>
            <a:ext cx="1781578" cy="2224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579" y="1575949"/>
            <a:ext cx="1917636" cy="1772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412" y="3708427"/>
            <a:ext cx="1639600" cy="1550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916" y="5373688"/>
            <a:ext cx="1152525" cy="7524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dirty="0" smtClean="0"/>
              <a:t>Summary</a:t>
            </a:r>
            <a:endParaRPr lang="en-US" alt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Boolean algebra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Boolean variable, operators, function, truth table</a:t>
            </a: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Digital logic gates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Six basic gates, symbols, and truth tables</a:t>
            </a: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Digital logic </a:t>
            </a:r>
            <a:r>
              <a:rPr lang="en-US" altLang="en-US" dirty="0" smtClean="0"/>
              <a:t>circuits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Combinational logic, sequential logic</a:t>
            </a: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Computer Organization &amp; Architecture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von Neumann architecture</a:t>
            </a:r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Computer Operating Systems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Functions, services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operators (&lt;, &lt;=, ==, &gt;, &gt;=, and !=), </a:t>
            </a:r>
          </a:p>
          <a:p>
            <a:r>
              <a:rPr lang="en-US" dirty="0"/>
              <a:t>Logic AND, OR, NOT</a:t>
            </a:r>
          </a:p>
          <a:p>
            <a:pPr lvl="1"/>
            <a:r>
              <a:rPr lang="en-US" dirty="0"/>
              <a:t>Notations used for AND is a period (.) or nothing like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Notations used for OR is a plus sign (+) like</a:t>
            </a:r>
          </a:p>
          <a:p>
            <a:pPr lvl="1"/>
            <a:r>
              <a:rPr lang="en-US" dirty="0"/>
              <a:t>Notations for NOT like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0" y="2438400"/>
          <a:ext cx="838200" cy="103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330120" imgH="406080" progId="Equation.3">
                  <p:embed/>
                </p:oleObj>
              </mc:Choice>
              <mc:Fallback>
                <p:oleObj name="Equation" r:id="rId3" imgW="330120" imgH="4060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838200" cy="10316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231454"/>
              </p:ext>
            </p:extLst>
          </p:nvPr>
        </p:nvGraphicFramePr>
        <p:xfrm>
          <a:off x="7086600" y="33528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355320" imgH="177480" progId="Equation.3">
                  <p:embed/>
                </p:oleObj>
              </mc:Choice>
              <mc:Fallback>
                <p:oleObj name="Equation" r:id="rId5" imgW="355320" imgH="177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352800"/>
                        <a:ext cx="1066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18423"/>
              </p:ext>
            </p:extLst>
          </p:nvPr>
        </p:nvGraphicFramePr>
        <p:xfrm>
          <a:off x="1981200" y="4419600"/>
          <a:ext cx="4864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7" imgW="965160" imgH="241200" progId="Equation.3">
                  <p:embed/>
                </p:oleObj>
              </mc:Choice>
              <mc:Fallback>
                <p:oleObj name="Equation" r:id="rId7" imgW="965160" imgH="24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48645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Dictate which operation will perform first</a:t>
            </a:r>
          </a:p>
          <a:p>
            <a:endParaRPr lang="en-US" dirty="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xmlns="" id="{D5FC5001-7B8B-4FCE-82B9-C44553FFE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48924"/>
              </p:ext>
            </p:extLst>
          </p:nvPr>
        </p:nvGraphicFramePr>
        <p:xfrm>
          <a:off x="490537" y="2438400"/>
          <a:ext cx="7662863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7928884" imgH="3892082" progId="Word.Document.12">
                  <p:embed/>
                </p:oleObj>
              </mc:Choice>
              <mc:Fallback>
                <p:oleObj name="Document" r:id="rId3" imgW="7928884" imgH="3892082" progId="Word.Document.12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xmlns="" id="{D5FC5001-7B8B-4FCE-82B9-C44553FFE5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2438400"/>
                        <a:ext cx="7662863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2325AD2D-8F76-42A0-A2C9-FC2DE0CB4FB7}"/>
              </a:ext>
            </a:extLst>
          </p:cNvPr>
          <p:cNvSpPr/>
          <p:nvPr/>
        </p:nvSpPr>
        <p:spPr>
          <a:xfrm>
            <a:off x="8168831" y="3371850"/>
            <a:ext cx="213169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0A3F6C-AE20-4DDD-9E9D-A66F887FAE58}"/>
              </a:ext>
            </a:extLst>
          </p:cNvPr>
          <p:cNvSpPr txBox="1"/>
          <p:nvPr/>
        </p:nvSpPr>
        <p:spPr>
          <a:xfrm>
            <a:off x="8305801" y="3448050"/>
            <a:ext cx="10667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Precedence Order Decreases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Boolean expression can be the following</a:t>
            </a:r>
          </a:p>
          <a:p>
            <a:pPr lvl="0"/>
            <a:r>
              <a:rPr lang="en-US" dirty="0"/>
              <a:t>A Boolean variable, </a:t>
            </a:r>
          </a:p>
          <a:p>
            <a:pPr lvl="0"/>
            <a:r>
              <a:rPr lang="en-US" dirty="0"/>
              <a:t>A relational expression, or</a:t>
            </a:r>
          </a:p>
          <a:p>
            <a:r>
              <a:rPr lang="en-US" dirty="0"/>
              <a:t>Any combination of Boolean variables, relational expressions, and Boolean expressions with logical operators AND, OR, NOT, and parentheses.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Boolean function maps a set of Boolean variables to a Boolean value.</a:t>
            </a:r>
          </a:p>
          <a:p>
            <a:r>
              <a:rPr lang="en-US" dirty="0"/>
              <a:t>Consider </a:t>
            </a:r>
          </a:p>
          <a:p>
            <a:endParaRPr lang="en-US" dirty="0"/>
          </a:p>
          <a:p>
            <a:r>
              <a:rPr lang="en-US" dirty="0"/>
              <a:t>Boolean variables A, and B can only hold 0 or 1. The operator “+” denotes an OR.</a:t>
            </a:r>
          </a:p>
          <a:p>
            <a:r>
              <a:rPr lang="en-US" dirty="0"/>
              <a:t>So, the Boolean function represents logical OR.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46035" y="2052781"/>
          <a:ext cx="2759365" cy="551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1015920" imgH="203040" progId="Equation.3">
                  <p:embed/>
                </p:oleObj>
              </mc:Choice>
              <mc:Fallback>
                <p:oleObj name="Equation" r:id="rId3" imgW="1015920" imgH="203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035" y="2052781"/>
                        <a:ext cx="2759365" cy="551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24213" y="4408054"/>
          <a:ext cx="2195224" cy="662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5" imgW="672840" imgH="203040" progId="Equation.3">
                  <p:embed/>
                </p:oleObj>
              </mc:Choice>
              <mc:Fallback>
                <p:oleObj name="Equation" r:id="rId5" imgW="672840" imgH="203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213" y="4408054"/>
                        <a:ext cx="2195224" cy="662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24213" y="5226050"/>
          <a:ext cx="20304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7" imgW="622080" imgH="203040" progId="Equation.3">
                  <p:embed/>
                </p:oleObj>
              </mc:Choice>
              <mc:Fallback>
                <p:oleObj name="Equation" r:id="rId7" imgW="622080" imgH="203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213" y="5226050"/>
                        <a:ext cx="2030412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21507" y="5226050"/>
          <a:ext cx="203041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9" imgW="622080" imgH="203040" progId="Equation.3">
                  <p:embed/>
                </p:oleObj>
              </mc:Choice>
              <mc:Fallback>
                <p:oleObj name="Equation" r:id="rId9" imgW="622080" imgH="2030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507" y="5226050"/>
                        <a:ext cx="2030412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18802" y="5226050"/>
          <a:ext cx="19478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11" imgW="596880" imgH="203040" progId="Equation.3">
                  <p:embed/>
                </p:oleObj>
              </mc:Choice>
              <mc:Fallback>
                <p:oleObj name="Equation" r:id="rId11" imgW="596880" imgH="2030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802" y="5226050"/>
                        <a:ext cx="1947863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33F-C87E-4AC6-BB50-47BBDB9EEB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10321</TotalTime>
  <Words>1626</Words>
  <Application>Microsoft Office PowerPoint</Application>
  <PresentationFormat>On-screen Show (4:3)</PresentationFormat>
  <Paragraphs>452</Paragraphs>
  <Slides>57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Cambria Math</vt:lpstr>
      <vt:lpstr>Constantia</vt:lpstr>
      <vt:lpstr>Times New Roman</vt:lpstr>
      <vt:lpstr>Wingdings 2</vt:lpstr>
      <vt:lpstr>Flow</vt:lpstr>
      <vt:lpstr>Equation</vt:lpstr>
      <vt:lpstr>Document</vt:lpstr>
      <vt:lpstr>Visio</vt:lpstr>
      <vt:lpstr>Boolean Algebra  Digital Logic  Computer Org. &amp; Arch. Computer Operating Systems</vt:lpstr>
      <vt:lpstr>Objectives</vt:lpstr>
      <vt:lpstr>Boolean Algebra</vt:lpstr>
      <vt:lpstr>Boolean Algebra</vt:lpstr>
      <vt:lpstr>Boolean Variables/Values</vt:lpstr>
      <vt:lpstr>Boolean Operators</vt:lpstr>
      <vt:lpstr>Operator Precedence</vt:lpstr>
      <vt:lpstr>Boolean Expression</vt:lpstr>
      <vt:lpstr>Boolean Functions</vt:lpstr>
      <vt:lpstr>Truth Table</vt:lpstr>
      <vt:lpstr>Laws of Boolean Algebra</vt:lpstr>
      <vt:lpstr>Laws of Boolean Algebra</vt:lpstr>
      <vt:lpstr>Boolean Expression Simplification</vt:lpstr>
      <vt:lpstr>Digital Logic Gates</vt:lpstr>
      <vt:lpstr>2-Input Boolean Functions</vt:lpstr>
      <vt:lpstr>AND</vt:lpstr>
      <vt:lpstr>OR</vt:lpstr>
      <vt:lpstr>NOT</vt:lpstr>
      <vt:lpstr>Exclusive OR (XOR)</vt:lpstr>
      <vt:lpstr>NAND</vt:lpstr>
      <vt:lpstr>NOR</vt:lpstr>
      <vt:lpstr>Gate Symbols</vt:lpstr>
      <vt:lpstr>Transistor Implementation</vt:lpstr>
      <vt:lpstr>Characteristics of Gates</vt:lpstr>
      <vt:lpstr>Computational Completeness</vt:lpstr>
      <vt:lpstr>Equivalent NOT</vt:lpstr>
      <vt:lpstr>Equivalent AND</vt:lpstr>
      <vt:lpstr>Equivalent OR</vt:lpstr>
      <vt:lpstr>Logic Gate Equivalence</vt:lpstr>
      <vt:lpstr>Digital Logic Circuits</vt:lpstr>
      <vt:lpstr>Digital Computation</vt:lpstr>
      <vt:lpstr>Combinational Logic</vt:lpstr>
      <vt:lpstr>Combinational Logic Design</vt:lpstr>
      <vt:lpstr>Example: Half Adder</vt:lpstr>
      <vt:lpstr>Example: Half Adder</vt:lpstr>
      <vt:lpstr>Example: Full Adder</vt:lpstr>
      <vt:lpstr>Example: 1-Bit ALU</vt:lpstr>
      <vt:lpstr>Sequential Logic</vt:lpstr>
      <vt:lpstr>Example: Latch</vt:lpstr>
      <vt:lpstr>Clocks</vt:lpstr>
      <vt:lpstr>Example: D Flip-Flop</vt:lpstr>
      <vt:lpstr>Example: Registers</vt:lpstr>
      <vt:lpstr>Example: Registers</vt:lpstr>
      <vt:lpstr>Density of Integrated Circuit</vt:lpstr>
      <vt:lpstr>Computer Organization &amp; Architecture</vt:lpstr>
      <vt:lpstr>Basic Structure of Computers</vt:lpstr>
      <vt:lpstr>The Bus</vt:lpstr>
      <vt:lpstr>CPU</vt:lpstr>
      <vt:lpstr>Memory</vt:lpstr>
      <vt:lpstr>Motherboard</vt:lpstr>
      <vt:lpstr> Computer Operating Systems</vt:lpstr>
      <vt:lpstr>Definition</vt:lpstr>
      <vt:lpstr>OS Services </vt:lpstr>
      <vt:lpstr>OS Services </vt:lpstr>
      <vt:lpstr>Common Operating Systems</vt:lpstr>
      <vt:lpstr>Summary</vt:lpstr>
      <vt:lpstr>Thank You!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</dc:title>
  <dc:creator>clo</dc:creator>
  <cp:lastModifiedBy>long</cp:lastModifiedBy>
  <cp:revision>304</cp:revision>
  <dcterms:created xsi:type="dcterms:W3CDTF">2010-07-22T13:47:07Z</dcterms:created>
  <dcterms:modified xsi:type="dcterms:W3CDTF">2022-03-19T16:31:10Z</dcterms:modified>
</cp:coreProperties>
</file>