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  <p:sldMasterId id="2147484928" r:id="rId2"/>
  </p:sldMasterIdLst>
  <p:notesMasterIdLst>
    <p:notesMasterId r:id="rId58"/>
  </p:notesMasterIdLst>
  <p:handoutMasterIdLst>
    <p:handoutMasterId r:id="rId59"/>
  </p:handoutMasterIdLst>
  <p:sldIdLst>
    <p:sldId id="898" r:id="rId3"/>
    <p:sldId id="257" r:id="rId4"/>
    <p:sldId id="850" r:id="rId5"/>
    <p:sldId id="899" r:id="rId6"/>
    <p:sldId id="851" r:id="rId7"/>
    <p:sldId id="893" r:id="rId8"/>
    <p:sldId id="856" r:id="rId9"/>
    <p:sldId id="854" r:id="rId10"/>
    <p:sldId id="883" r:id="rId11"/>
    <p:sldId id="913" r:id="rId12"/>
    <p:sldId id="901" r:id="rId13"/>
    <p:sldId id="894" r:id="rId14"/>
    <p:sldId id="858" r:id="rId15"/>
    <p:sldId id="882" r:id="rId16"/>
    <p:sldId id="857" r:id="rId17"/>
    <p:sldId id="859" r:id="rId18"/>
    <p:sldId id="884" r:id="rId19"/>
    <p:sldId id="860" r:id="rId20"/>
    <p:sldId id="861" r:id="rId21"/>
    <p:sldId id="895" r:id="rId22"/>
    <p:sldId id="862" r:id="rId23"/>
    <p:sldId id="863" r:id="rId24"/>
    <p:sldId id="864" r:id="rId25"/>
    <p:sldId id="865" r:id="rId26"/>
    <p:sldId id="886" r:id="rId27"/>
    <p:sldId id="903" r:id="rId28"/>
    <p:sldId id="888" r:id="rId29"/>
    <p:sldId id="904" r:id="rId30"/>
    <p:sldId id="866" r:id="rId31"/>
    <p:sldId id="890" r:id="rId32"/>
    <p:sldId id="905" r:id="rId33"/>
    <p:sldId id="867" r:id="rId34"/>
    <p:sldId id="915" r:id="rId35"/>
    <p:sldId id="891" r:id="rId36"/>
    <p:sldId id="906" r:id="rId37"/>
    <p:sldId id="907" r:id="rId38"/>
    <p:sldId id="868" r:id="rId39"/>
    <p:sldId id="896" r:id="rId40"/>
    <p:sldId id="908" r:id="rId41"/>
    <p:sldId id="869" r:id="rId42"/>
    <p:sldId id="870" r:id="rId43"/>
    <p:sldId id="909" r:id="rId44"/>
    <p:sldId id="910" r:id="rId45"/>
    <p:sldId id="873" r:id="rId46"/>
    <p:sldId id="892" r:id="rId47"/>
    <p:sldId id="874" r:id="rId48"/>
    <p:sldId id="875" r:id="rId49"/>
    <p:sldId id="876" r:id="rId50"/>
    <p:sldId id="877" r:id="rId51"/>
    <p:sldId id="878" r:id="rId52"/>
    <p:sldId id="879" r:id="rId53"/>
    <p:sldId id="912" r:id="rId54"/>
    <p:sldId id="911" r:id="rId55"/>
    <p:sldId id="881" r:id="rId56"/>
    <p:sldId id="84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489" autoAdjust="0"/>
    <p:restoredTop sz="94434" autoAdjust="0"/>
  </p:normalViewPr>
  <p:slideViewPr>
    <p:cSldViewPr>
      <p:cViewPr varScale="1">
        <p:scale>
          <a:sx n="94" d="100"/>
          <a:sy n="94" d="100"/>
        </p:scale>
        <p:origin x="137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211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D6130F0-5801-4A71-96E8-4126A43680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37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D2C1868-3750-40E7-9A43-BEADA5B37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9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08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6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39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7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4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84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5026A-A0DD-4FCA-B5A4-7ECE256A64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79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5026A-A0DD-4FCA-B5A4-7ECE256A64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5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023613-BFB4-4C33-B3D4-717AF7D18B1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0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7DA4-9F29-455F-91B8-561F3EB38FF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9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695035-8CC6-464C-BB9A-399D04F089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3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934774-420F-4B99-A2F7-321C104B00E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2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DB5B7-3F64-4C7B-8B27-152D6795671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96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99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205A2-3DA7-4A0F-AA11-52E3BD18D3B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1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51CBC-2F2A-4A8E-97F9-40D85EBA721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5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0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51CBC-2F2A-4A8E-97F9-40D85EBA721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2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ECE56-E2C6-405B-BE08-0142F1B332B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93D33-66C1-45D2-A291-447B6A529E1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2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07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24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17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9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6A09C-8B19-46CB-B4AE-C0128CAC3B5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0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CD4B4-816D-43A8-94AB-113DA09932A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68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CD4B4-816D-43A8-94AB-113DA09932A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4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91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0FECB-246D-4FA3-A2D8-92F25C837209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4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A9F8D-B836-48D0-BB48-6DCE529AB5A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41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ACA78-4D6E-479B-8307-78B0A2B0D1C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95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33DDE-586D-458C-BB86-76D25BF772F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15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312AE-AB29-4DEA-B45A-7DBD3010F78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2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194CC-5764-43FA-A7C3-213712BAA2C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33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2F3BA-276F-41DF-913B-ACA4BC50E7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2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87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32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467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643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F79A1-5F3D-40F3-AEBE-D5F914A9177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89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5E28F-5CC1-41A8-865F-76C818E016D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CC38-6EF5-45B0-80BE-0F88D45284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35D9-F5D2-495D-AC6E-659BB222DF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9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1DA4-543D-410F-8329-3240F344A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EA12-76DC-45DF-8A83-6EE060355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AFFCB-B704-4F28-A71C-CC7B6F9D2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FCC7BD-DA78-4ED7-8E9B-A962F9D69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B24AC6-0B22-491B-ABF1-C13D9865B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BE8846-AB18-4CD8-BE42-DB9C5E705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994DB7-D483-4E02-9E46-9C348CFF3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05B6E-30C3-4C31-87BB-F5A2D3F2F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29A635-63AC-4936-94B2-C5C5763C9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7C8885-E69C-4029-AC3D-67B5165A61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D780-9F7B-4612-BF32-543D2FF944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AE519-0AE0-4302-9CD6-EF58352239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E7FD4-5325-451D-97E1-5A3F7D7EE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00106-3A3B-46E8-832D-2CB29AFCB2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BBAC-6868-407E-970F-CABF9234E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EC62E-23CD-4732-8312-CFFF2E6457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81CF4-C5CE-44DA-A7C7-0E5F803A4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6D76-5F74-4108-886D-21D15069D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3930-C9B5-4EB9-AA06-A687ABEA0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6A39B-4A95-48D8-872D-D6088FCAA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0475B-22D2-44F1-B6E0-9296C54D4B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BE8744-563B-48E9-9B85-6ECE5AE1F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1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EFBEE045-2E96-438A-A84B-2D907B94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14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1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dirty="0"/>
              <a:t>Programming Logic and Design</a:t>
            </a:r>
            <a:br>
              <a:rPr lang="en-US" dirty="0"/>
            </a:br>
            <a:r>
              <a:rPr lang="en-US" i="1" dirty="0"/>
              <a:t>Ninth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2</a:t>
            </a:r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sz="3400" i="1" dirty="0"/>
              <a:t>Elements of High-Quality Programs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41369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/>
              <a:t>(continued -2)</a:t>
            </a:r>
          </a:p>
        </p:txBody>
      </p:sp>
      <p:pic>
        <p:nvPicPr>
          <p:cNvPr id="4" name="Picture 3" descr="Flowchart and pseudocode of number-doubling program with variable declarations.&#10;&#10;num myNumber&#10;num myAnswer&#10;" title="Number-doubling program with variable declarati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94462"/>
            <a:ext cx="6172200" cy="4585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975141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</a:t>
            </a:r>
            <a:endParaRPr lang="en-US" sz="1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Camel casing</a:t>
            </a:r>
          </a:p>
          <a:p>
            <a:pPr lvl="1" eaLnBrk="1" hangingPunct="1"/>
            <a:r>
              <a:rPr lang="en-US" dirty="0"/>
              <a:t>Variable names have a “hump” in the middle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Pascal casing</a:t>
            </a:r>
          </a:p>
          <a:p>
            <a:pPr lvl="1" eaLnBrk="1" hangingPunct="1"/>
            <a:r>
              <a:rPr lang="en-US" dirty="0"/>
              <a:t>Variable names have the first letter in each word in uppercase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Hungarian notation</a:t>
            </a:r>
          </a:p>
          <a:p>
            <a:pPr lvl="1" eaLnBrk="1" hangingPunct="1"/>
            <a:r>
              <a:rPr lang="en-US" dirty="0"/>
              <a:t>A form of camel casing in which the data type is part of the name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numHourlyWage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70310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 </a:t>
            </a:r>
            <a:r>
              <a:rPr lang="en-US" sz="1200" dirty="0"/>
              <a:t>(continued)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Snake casing</a:t>
            </a:r>
          </a:p>
          <a:p>
            <a:pPr lvl="1" eaLnBrk="1" hangingPunct="1"/>
            <a:r>
              <a:rPr lang="en-US" dirty="0"/>
              <a:t>Parts of variable names are separated by underscores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Mixed case with underscores</a:t>
            </a:r>
          </a:p>
          <a:p>
            <a:pPr lvl="1" eaLnBrk="1" hangingPunct="1"/>
            <a:r>
              <a:rPr lang="en-US" dirty="0"/>
              <a:t>Similar to snake casing, but new words start with a uppercase letter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Kebob case</a:t>
            </a:r>
          </a:p>
          <a:p>
            <a:pPr lvl="1" eaLnBrk="1" hangingPunct="1"/>
            <a:r>
              <a:rPr lang="en-US" dirty="0"/>
              <a:t>Parts of variable names are separated by dashes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hourly-wage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99608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Assignment statement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eaLnBrk="1" hangingPunct="1"/>
            <a:r>
              <a:rPr lang="en-US" b="1" dirty="0"/>
              <a:t>Assignment operator</a:t>
            </a:r>
          </a:p>
          <a:p>
            <a:pPr lvl="1" eaLnBrk="1" hangingPunct="1"/>
            <a:r>
              <a:rPr lang="en-US" dirty="0"/>
              <a:t>Equal sign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binary operator</a:t>
            </a:r>
            <a:r>
              <a:rPr lang="en-US" dirty="0"/>
              <a:t>, meaning it requires two operands—one on each side</a:t>
            </a:r>
          </a:p>
          <a:p>
            <a:pPr lvl="1"/>
            <a:r>
              <a:rPr lang="en-US" sz="2400" dirty="0"/>
              <a:t>Always operates from right to left, which means that it has </a:t>
            </a:r>
            <a:r>
              <a:rPr lang="en-US" sz="2400" b="1" dirty="0"/>
              <a:t>right-associativity</a:t>
            </a:r>
            <a:r>
              <a:rPr lang="en-US" sz="2400" dirty="0"/>
              <a:t> or </a:t>
            </a:r>
            <a:r>
              <a:rPr lang="en-US" sz="2400" b="1" dirty="0"/>
              <a:t>right-to-left associativity</a:t>
            </a:r>
          </a:p>
          <a:p>
            <a:pPr lvl="1"/>
            <a:r>
              <a:rPr lang="en-US" dirty="0"/>
              <a:t>The result to the left of an assignment operator is called an </a:t>
            </a:r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Initializing a Variable</a:t>
            </a:r>
            <a:endParaRPr lang="en-US" sz="1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Initializing the variable - </a:t>
            </a:r>
            <a:r>
              <a:rPr lang="en-US" dirty="0"/>
              <a:t>declare a starting value</a:t>
            </a:r>
          </a:p>
          <a:p>
            <a:pPr lvl="1" eaLnBrk="1" hangingPunct="1"/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yourSalary</a:t>
            </a:r>
            <a:r>
              <a:rPr lang="en-US" dirty="0"/>
              <a:t> = 14.55 </a:t>
            </a:r>
          </a:p>
          <a:p>
            <a:pPr lvl="1" eaLnBrk="1" hangingPunct="1"/>
            <a:r>
              <a:rPr lang="en-US" dirty="0"/>
              <a:t>string </a:t>
            </a:r>
            <a:r>
              <a:rPr lang="en-US" dirty="0" err="1"/>
              <a:t>yourName</a:t>
            </a:r>
            <a:r>
              <a:rPr lang="en-US" dirty="0"/>
              <a:t> = “</a:t>
            </a:r>
            <a:r>
              <a:rPr lang="en-US" dirty="0" err="1"/>
              <a:t>Janita</a:t>
            </a:r>
            <a:r>
              <a:rPr lang="en-US" dirty="0"/>
              <a:t>”</a:t>
            </a:r>
          </a:p>
          <a:p>
            <a:pPr eaLnBrk="1" hangingPunct="1"/>
            <a:r>
              <a:rPr lang="en-US" b="1" dirty="0"/>
              <a:t>Garbage</a:t>
            </a:r>
            <a:r>
              <a:rPr lang="en-US" dirty="0"/>
              <a:t> – a variable’s unknown value</a:t>
            </a:r>
          </a:p>
          <a:p>
            <a:pPr eaLnBrk="1" hangingPunct="1"/>
            <a:r>
              <a:rPr lang="en-US" dirty="0"/>
              <a:t>Variables must be declared before they are used in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Named Constants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 eaLnBrk="1" hangingPunct="1"/>
            <a:r>
              <a:rPr lang="en-US" b="1"/>
              <a:t>Named constant </a:t>
            </a:r>
          </a:p>
          <a:p>
            <a:pPr lvl="1" eaLnBrk="1" hangingPunct="1"/>
            <a:r>
              <a:rPr lang="en-US"/>
              <a:t>Similar to a variable</a:t>
            </a:r>
          </a:p>
          <a:p>
            <a:pPr lvl="1" eaLnBrk="1" hangingPunct="1"/>
            <a:r>
              <a:rPr lang="en-US"/>
              <a:t>Can be assigned a value only once</a:t>
            </a:r>
          </a:p>
          <a:p>
            <a:pPr lvl="1" eaLnBrk="1" hangingPunct="1"/>
            <a:r>
              <a:rPr lang="en-US"/>
              <a:t>Assign a useful name to a value that will never be changed during a program’s execution</a:t>
            </a:r>
          </a:p>
          <a:p>
            <a:pPr eaLnBrk="1" hangingPunct="1"/>
            <a:r>
              <a:rPr lang="en-US" b="1"/>
              <a:t>Magic number </a:t>
            </a:r>
          </a:p>
          <a:p>
            <a:pPr lvl="1" eaLnBrk="1" hangingPunct="1"/>
            <a:r>
              <a:rPr lang="en-US"/>
              <a:t>Unnamed constant</a:t>
            </a:r>
          </a:p>
          <a:p>
            <a:pPr lvl="1" eaLnBrk="1" hangingPunct="1"/>
            <a:r>
              <a:rPr lang="en-US"/>
              <a:t>Use </a:t>
            </a:r>
            <a:r>
              <a:rPr lang="en-US">
                <a:latin typeface="Courier New" pitchFamily="49" charset="0"/>
                <a:cs typeface="Courier New" pitchFamily="49" charset="0"/>
              </a:rPr>
              <a:t>taxAmount = price * SALES_TAX_AMOUNT </a:t>
            </a:r>
            <a:r>
              <a:rPr lang="en-US"/>
              <a:t>instead of </a:t>
            </a:r>
            <a:r>
              <a:rPr lang="en-US">
                <a:latin typeface="Courier New" pitchFamily="49" charset="0"/>
                <a:cs typeface="Courier New" pitchFamily="49" charset="0"/>
              </a:rPr>
              <a:t>taxAmount = price * .06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Standard arithmetic operators:</a:t>
            </a:r>
          </a:p>
          <a:p>
            <a:pPr marL="457200" lvl="1" indent="0" eaLnBrk="1" hangingPunct="1">
              <a:buFontTx/>
              <a:buNone/>
            </a:pPr>
            <a:r>
              <a:rPr lang="en-US"/>
              <a:t>+ (plus sign)—addition</a:t>
            </a:r>
          </a:p>
          <a:p>
            <a:pPr marL="457200" lvl="1" indent="0" eaLnBrk="1" hangingPunct="1">
              <a:buFontTx/>
              <a:buNone/>
            </a:pPr>
            <a:r>
              <a:rPr lang="en-US"/>
              <a:t>− (minus sign)—subtraction</a:t>
            </a:r>
          </a:p>
          <a:p>
            <a:pPr marL="457200" lvl="1" indent="0" eaLnBrk="1" hangingPunct="1">
              <a:buFontTx/>
              <a:buNone/>
            </a:pPr>
            <a:r>
              <a:rPr lang="en-US"/>
              <a:t>* (asterisk)—multiplication</a:t>
            </a:r>
          </a:p>
          <a:p>
            <a:pPr marL="457200" lvl="1" indent="0" eaLnBrk="1" hangingPunct="1">
              <a:buFontTx/>
              <a:buNone/>
            </a:pPr>
            <a:r>
              <a:rPr lang="en-US"/>
              <a:t>/ (slash)—division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-1)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 of precedence</a:t>
            </a:r>
          </a:p>
          <a:p>
            <a:pPr lvl="1" eaLnBrk="1" hangingPunct="1"/>
            <a:r>
              <a:rPr lang="en-US" dirty="0"/>
              <a:t>Also called the </a:t>
            </a:r>
            <a:r>
              <a:rPr lang="en-US" b="1" dirty="0"/>
              <a:t>order of operations</a:t>
            </a:r>
          </a:p>
          <a:p>
            <a:pPr lvl="1" eaLnBrk="1" hangingPunct="1"/>
            <a:r>
              <a:rPr lang="en-US" dirty="0"/>
              <a:t>Dictate the order in which operations in the same statement are carried out</a:t>
            </a:r>
          </a:p>
          <a:p>
            <a:pPr lvl="1" eaLnBrk="1" hangingPunct="1"/>
            <a:r>
              <a:rPr lang="en-US" dirty="0"/>
              <a:t>Expressions within parentheses are evaluated first</a:t>
            </a:r>
          </a:p>
          <a:p>
            <a:pPr lvl="1" eaLnBrk="1" hangingPunct="1"/>
            <a:r>
              <a:rPr lang="en-US" dirty="0"/>
              <a:t>All the arithmetic operators have </a:t>
            </a:r>
            <a:r>
              <a:rPr lang="en-US" b="1" dirty="0"/>
              <a:t>left-to-right associativity</a:t>
            </a:r>
          </a:p>
          <a:p>
            <a:pPr lvl="1" eaLnBrk="1" hangingPunct="1"/>
            <a:r>
              <a:rPr lang="en-US" dirty="0"/>
              <a:t>Multiplication and division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r>
              <a:rPr lang="en-US" dirty="0"/>
              <a:t>Addition and subtraction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-2)</a:t>
            </a:r>
          </a:p>
        </p:txBody>
      </p:sp>
      <p:pic>
        <p:nvPicPr>
          <p:cNvPr id="4098" name="Picture 2" descr="The order of precedence goes from left to right with division and multiplication being the highest followed by subtraction and addition." title="Precedence and Associativity of Five Common Operato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60064" cy="31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Integer Data Type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an integer by another integer is a special case</a:t>
            </a:r>
          </a:p>
          <a:p>
            <a:pPr lvl="1"/>
            <a:r>
              <a:rPr lang="en-US" dirty="0"/>
              <a:t>Dividing two integers results in an integer, and any fractional part of the result is lost</a:t>
            </a:r>
          </a:p>
          <a:p>
            <a:pPr lvl="1"/>
            <a:r>
              <a:rPr lang="en-US" dirty="0"/>
              <a:t>The decimal portion of the result is cut off, or truncated</a:t>
            </a:r>
          </a:p>
          <a:p>
            <a:r>
              <a:rPr lang="en-US" dirty="0"/>
              <a:t>A </a:t>
            </a:r>
            <a:r>
              <a:rPr lang="en-US" b="1" dirty="0"/>
              <a:t>remainder operator (</a:t>
            </a:r>
            <a:r>
              <a:rPr lang="en-US" dirty="0"/>
              <a:t>called the modulo operator or the modulus operator) contains the remainder of a division operation</a:t>
            </a:r>
          </a:p>
          <a:p>
            <a:pPr lvl="1"/>
            <a:r>
              <a:rPr lang="nl-NL" dirty="0"/>
              <a:t>24 Mod 10 is 4</a:t>
            </a:r>
          </a:p>
          <a:p>
            <a:pPr lvl="1"/>
            <a:r>
              <a:rPr lang="en-US" dirty="0"/>
              <a:t>Because when 24 is divided by 10, 4 is the remainder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D9FBA-B9F0-4D49-A251-D2F5A99F3C4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In this chapter, you will learn about:</a:t>
            </a:r>
          </a:p>
          <a:p>
            <a:pPr eaLnBrk="1" hangingPunct="1"/>
            <a:r>
              <a:rPr lang="en-US"/>
              <a:t>Declaring and using variables and constants</a:t>
            </a:r>
          </a:p>
          <a:p>
            <a:pPr eaLnBrk="1" hangingPunct="1"/>
            <a:r>
              <a:rPr lang="en-US"/>
              <a:t>Performing arithmetic operations</a:t>
            </a:r>
          </a:p>
          <a:p>
            <a:pPr eaLnBrk="1" hangingPunct="1"/>
            <a:r>
              <a:rPr lang="en-US"/>
              <a:t>The advantages of modularization</a:t>
            </a:r>
          </a:p>
          <a:p>
            <a:pPr eaLnBrk="1" hangingPunct="1"/>
            <a:r>
              <a:rPr lang="en-US"/>
              <a:t>Modularizing a program</a:t>
            </a:r>
          </a:p>
          <a:p>
            <a:pPr eaLnBrk="1" hangingPunct="1"/>
            <a:r>
              <a:rPr lang="en-US"/>
              <a:t>Hierarchy charts</a:t>
            </a:r>
          </a:p>
          <a:p>
            <a:pPr eaLnBrk="1" hangingPunct="1"/>
            <a:r>
              <a:rPr lang="en-US"/>
              <a:t>Features of good program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the Advantages</a:t>
            </a:r>
            <a:br>
              <a:rPr lang="en-US" dirty="0"/>
            </a:br>
            <a:r>
              <a:rPr lang="en-US" dirty="0"/>
              <a:t>of Modularization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Modules</a:t>
            </a:r>
          </a:p>
          <a:p>
            <a:pPr lvl="1" eaLnBrk="1" hangingPunct="1"/>
            <a:r>
              <a:rPr lang="en-US" dirty="0"/>
              <a:t>Subunit of programming problem</a:t>
            </a:r>
          </a:p>
          <a:p>
            <a:pPr lvl="1" eaLnBrk="1" hangingPunct="1"/>
            <a:r>
              <a:rPr lang="en-US" dirty="0"/>
              <a:t>Also called </a:t>
            </a:r>
            <a:r>
              <a:rPr lang="en-US" b="1" dirty="0"/>
              <a:t>subroutines</a:t>
            </a:r>
            <a:r>
              <a:rPr lang="en-US" dirty="0"/>
              <a:t>, </a:t>
            </a:r>
            <a:r>
              <a:rPr lang="en-US" b="1" dirty="0"/>
              <a:t>procedures</a:t>
            </a:r>
            <a:r>
              <a:rPr lang="en-US" dirty="0"/>
              <a:t>, </a:t>
            </a:r>
            <a:r>
              <a:rPr lang="en-US" b="1" dirty="0"/>
              <a:t>functions</a:t>
            </a:r>
            <a:r>
              <a:rPr lang="en-US" dirty="0"/>
              <a:t>, or </a:t>
            </a:r>
            <a:r>
              <a:rPr lang="en-US" b="1" dirty="0"/>
              <a:t>methods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call a module </a:t>
            </a:r>
            <a:r>
              <a:rPr lang="en-US" dirty="0"/>
              <a:t>is to use its name to invoke the module, causing it to execute</a:t>
            </a:r>
          </a:p>
          <a:p>
            <a:pPr eaLnBrk="1" hangingPunct="1"/>
            <a:r>
              <a:rPr lang="en-US" b="1" dirty="0"/>
              <a:t>Modularization</a:t>
            </a:r>
          </a:p>
          <a:p>
            <a:pPr lvl="1" eaLnBrk="1" hangingPunct="1"/>
            <a:r>
              <a:rPr lang="en-US" dirty="0"/>
              <a:t>Breaking down a large program into modules</a:t>
            </a:r>
          </a:p>
          <a:p>
            <a:pPr lvl="1" eaLnBrk="1" hangingPunct="1"/>
            <a:r>
              <a:rPr lang="en-US" dirty="0"/>
              <a:t>Called </a:t>
            </a:r>
            <a:r>
              <a:rPr lang="en-US" b="1" dirty="0"/>
              <a:t>functional decomposition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D9FBA-B9F0-4D49-A251-D2F5A99F3C4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15682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Modularization Provides Abstraction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Abstraction </a:t>
            </a:r>
          </a:p>
          <a:p>
            <a:pPr lvl="1" eaLnBrk="1" hangingPunct="1"/>
            <a:r>
              <a:rPr lang="en-US"/>
              <a:t>Paying attention to important properties while ignoring nonessential details</a:t>
            </a:r>
          </a:p>
          <a:p>
            <a:pPr lvl="1" eaLnBrk="1" hangingPunct="1"/>
            <a:r>
              <a:rPr lang="en-US"/>
              <a:t>Selective ignorance</a:t>
            </a:r>
          </a:p>
          <a:p>
            <a:pPr eaLnBrk="1" hangingPunct="1"/>
            <a:r>
              <a:rPr lang="en-US"/>
              <a:t>Newer high-level programming languages 	</a:t>
            </a:r>
          </a:p>
          <a:p>
            <a:pPr lvl="1" eaLnBrk="1" hangingPunct="1"/>
            <a:r>
              <a:rPr lang="en-US"/>
              <a:t>Use English-like vocabulary </a:t>
            </a:r>
          </a:p>
          <a:p>
            <a:pPr lvl="1" eaLnBrk="1" hangingPunct="1"/>
            <a:r>
              <a:rPr lang="en-US"/>
              <a:t>One broad statement corresponds to dozens of machine instructions</a:t>
            </a:r>
          </a:p>
          <a:p>
            <a:pPr eaLnBrk="1" hangingPunct="1"/>
            <a:r>
              <a:rPr lang="en-US"/>
              <a:t>Modules provide another way to achieve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DCD91-E7AC-4D7F-9D49-B3150F84FA1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Modularization Allows Multiple Programmers to Work on a Problem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Easier to divide the task among various people</a:t>
            </a:r>
          </a:p>
          <a:p>
            <a:pPr eaLnBrk="1" hangingPunct="1"/>
            <a:r>
              <a:rPr lang="en-US"/>
              <a:t>Rarely does a single programmer write a commercial program</a:t>
            </a:r>
          </a:p>
          <a:p>
            <a:pPr lvl="1" eaLnBrk="1" hangingPunct="1"/>
            <a:r>
              <a:rPr lang="en-US"/>
              <a:t>Professional software developers can write new programs quickly by dividing large programs into modules</a:t>
            </a:r>
          </a:p>
          <a:p>
            <a:pPr lvl="1" eaLnBrk="1" hangingPunct="1"/>
            <a:r>
              <a:rPr lang="en-US"/>
              <a:t>Assign each module to an individual programmer or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F6D5-74E1-4229-B138-B7CD2CD2740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Modularization Allows You to </a:t>
            </a:r>
            <a:br>
              <a:rPr lang="en-US"/>
            </a:br>
            <a:r>
              <a:rPr lang="en-US"/>
              <a:t>Reuse Work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Reusability</a:t>
            </a:r>
          </a:p>
          <a:p>
            <a:pPr lvl="1" eaLnBrk="1" hangingPunct="1"/>
            <a:r>
              <a:rPr lang="en-US"/>
              <a:t>Feature of modular programs</a:t>
            </a:r>
          </a:p>
          <a:p>
            <a:pPr lvl="1" eaLnBrk="1" hangingPunct="1"/>
            <a:r>
              <a:rPr lang="en-US"/>
              <a:t>Allows individual modules to be used in a variety of applications</a:t>
            </a:r>
          </a:p>
          <a:p>
            <a:pPr lvl="1" eaLnBrk="1" hangingPunct="1"/>
            <a:r>
              <a:rPr lang="en-US"/>
              <a:t>Many real-world examples of reusability</a:t>
            </a:r>
          </a:p>
          <a:p>
            <a:pPr eaLnBrk="1" hangingPunct="1"/>
            <a:r>
              <a:rPr lang="en-US" b="1"/>
              <a:t>Reliability</a:t>
            </a:r>
          </a:p>
          <a:p>
            <a:pPr lvl="1" eaLnBrk="1" hangingPunct="1"/>
            <a:r>
              <a:rPr lang="en-US"/>
              <a:t>Assures that a module has been tested and proven to function correctly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DFD9F-A42B-4DEA-A523-0010BF06EB3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Modularizing a Program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Main program</a:t>
            </a:r>
          </a:p>
          <a:p>
            <a:pPr lvl="1" eaLnBrk="1" hangingPunct="1"/>
            <a:r>
              <a:rPr lang="en-US"/>
              <a:t>Basic steps (</a:t>
            </a:r>
            <a:r>
              <a:rPr lang="en-US" b="1"/>
              <a:t>mainline logic</a:t>
            </a:r>
            <a:r>
              <a:rPr lang="en-US"/>
              <a:t>) of the program</a:t>
            </a:r>
          </a:p>
          <a:p>
            <a:pPr eaLnBrk="1" hangingPunct="1"/>
            <a:r>
              <a:rPr lang="en-US"/>
              <a:t>Include in a module</a:t>
            </a:r>
          </a:p>
          <a:p>
            <a:pPr lvl="1" eaLnBrk="1" hangingPunct="1"/>
            <a:r>
              <a:rPr lang="en-US" b="1"/>
              <a:t>Module header</a:t>
            </a:r>
          </a:p>
          <a:p>
            <a:pPr lvl="1" eaLnBrk="1" hangingPunct="1"/>
            <a:r>
              <a:rPr lang="en-US" b="1"/>
              <a:t>Module body</a:t>
            </a:r>
          </a:p>
          <a:p>
            <a:pPr lvl="1" eaLnBrk="1" hangingPunct="1"/>
            <a:r>
              <a:rPr lang="en-US" b="1"/>
              <a:t>Module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/>
              <a:t> statement</a:t>
            </a:r>
          </a:p>
          <a:p>
            <a:pPr eaLnBrk="1" hangingPunct="1"/>
            <a:r>
              <a:rPr lang="en-US"/>
              <a:t>Naming a module </a:t>
            </a:r>
          </a:p>
          <a:p>
            <a:pPr lvl="1" eaLnBrk="1" hangingPunct="1"/>
            <a:r>
              <a:rPr lang="en-US"/>
              <a:t>Similar to naming a variable</a:t>
            </a:r>
          </a:p>
          <a:p>
            <a:pPr lvl="1" eaLnBrk="1" hangingPunct="1"/>
            <a:r>
              <a:rPr lang="en-US"/>
              <a:t>Module names are followed by a set of parentheses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9240F-275F-487C-AE75-C534277CC2C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Modularizing a Program </a:t>
            </a:r>
            <a:r>
              <a:rPr lang="en-US" sz="1100" dirty="0"/>
              <a:t>(continued -1)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main program wants to use a module</a:t>
            </a:r>
          </a:p>
          <a:p>
            <a:pPr lvl="1" eaLnBrk="1" hangingPunct="1"/>
            <a:r>
              <a:rPr lang="en-US" dirty="0"/>
              <a:t>“Calls” the module’s name</a:t>
            </a:r>
          </a:p>
          <a:p>
            <a:pPr eaLnBrk="1" hangingPunct="1"/>
            <a:r>
              <a:rPr lang="en-US" dirty="0"/>
              <a:t>Flowchart </a:t>
            </a:r>
          </a:p>
          <a:p>
            <a:pPr lvl="1" eaLnBrk="1" hangingPunct="1"/>
            <a:r>
              <a:rPr lang="en-US" dirty="0"/>
              <a:t>Symbol used to call a module is a rectangle with a bar across the top</a:t>
            </a:r>
          </a:p>
          <a:p>
            <a:pPr lvl="1" eaLnBrk="1" hangingPunct="1"/>
            <a:r>
              <a:rPr lang="en-US" dirty="0"/>
              <a:t>Place the name of the module you are calling inside the rectangle</a:t>
            </a:r>
          </a:p>
          <a:p>
            <a:pPr lvl="1" eaLnBrk="1" hangingPunct="1"/>
            <a:r>
              <a:rPr lang="en-US" dirty="0"/>
              <a:t>Draw each module separately with its own sentinel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Modularizing a Program </a:t>
            </a:r>
            <a:r>
              <a:rPr lang="en-US" sz="1100" dirty="0"/>
              <a:t>(continued -2)</a:t>
            </a:r>
          </a:p>
        </p:txBody>
      </p:sp>
      <p:pic>
        <p:nvPicPr>
          <p:cNvPr id="3" name="Picture 2" descr="There are no modules used in this program." title="Program that produces a bill using only main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40" y="1158316"/>
            <a:ext cx="4893719" cy="51980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97696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Modularizing a Program </a:t>
            </a:r>
            <a:r>
              <a:rPr lang="en-US" sz="1200" dirty="0"/>
              <a:t>(continued -3)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Statements taken out of a main program and put into a module have been </a:t>
            </a:r>
            <a:r>
              <a:rPr lang="en-US" b="1" dirty="0"/>
              <a:t>encapsulated</a:t>
            </a:r>
          </a:p>
          <a:p>
            <a:pPr eaLnBrk="1" hangingPunct="1"/>
            <a:r>
              <a:rPr lang="en-US" dirty="0"/>
              <a:t>Main program becomes shorter and easier to understand</a:t>
            </a:r>
          </a:p>
          <a:p>
            <a:pPr eaLnBrk="1" hangingPunct="1"/>
            <a:r>
              <a:rPr lang="en-US" dirty="0"/>
              <a:t>Modules are reusable</a:t>
            </a:r>
          </a:p>
          <a:p>
            <a:pPr eaLnBrk="1" hangingPunct="1"/>
            <a:r>
              <a:rPr lang="en-US" dirty="0"/>
              <a:t>When statements contribute to the same job, we get greater </a:t>
            </a:r>
            <a:r>
              <a:rPr lang="en-US" b="1" dirty="0"/>
              <a:t>functional cohesion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628B5-5028-4EDA-AE95-1386667DCFD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Modularizing a Program </a:t>
            </a:r>
            <a:r>
              <a:rPr lang="en-US" sz="1100" dirty="0"/>
              <a:t>(continued -4)</a:t>
            </a:r>
          </a:p>
        </p:txBody>
      </p:sp>
      <p:pic>
        <p:nvPicPr>
          <p:cNvPr id="2" name="Picture 1" descr="Program that produces a bill using main program that calls displayAddressInfo() module.&#10;" title="Program using a modul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77701"/>
            <a:ext cx="4267200" cy="55437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94785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Variables and Constants</a:t>
            </a:r>
            <a:br>
              <a:rPr lang="en-US"/>
            </a:br>
            <a:r>
              <a:rPr lang="en-US"/>
              <a:t>within Modules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Place any statements within modules</a:t>
            </a:r>
          </a:p>
          <a:p>
            <a:pPr lvl="1" eaLnBrk="1" hangingPunct="1"/>
            <a:r>
              <a:rPr lang="en-US"/>
              <a:t>Input, processing, and output statements</a:t>
            </a:r>
          </a:p>
          <a:p>
            <a:pPr lvl="1" eaLnBrk="1" hangingPunct="1"/>
            <a:r>
              <a:rPr lang="en-US"/>
              <a:t>Variable and constant declarations</a:t>
            </a:r>
          </a:p>
          <a:p>
            <a:pPr eaLnBrk="1" hangingPunct="1"/>
            <a:r>
              <a:rPr lang="en-US"/>
              <a:t>Variables and constants declared in a module are usable only within the module</a:t>
            </a:r>
          </a:p>
          <a:p>
            <a:pPr lvl="1" eaLnBrk="1" hangingPunct="1"/>
            <a:r>
              <a:rPr lang="en-US" b="1"/>
              <a:t>Visible</a:t>
            </a:r>
          </a:p>
          <a:p>
            <a:pPr lvl="1" eaLnBrk="1" hangingPunct="1"/>
            <a:r>
              <a:rPr lang="en-US" b="1"/>
              <a:t>In scope</a:t>
            </a:r>
            <a:r>
              <a:rPr lang="en-US"/>
              <a:t>,</a:t>
            </a:r>
            <a:r>
              <a:rPr lang="en-US" b="1"/>
              <a:t> </a:t>
            </a:r>
            <a:r>
              <a:rPr lang="en-US"/>
              <a:t>also called </a:t>
            </a:r>
            <a:r>
              <a:rPr lang="en-US" b="1"/>
              <a:t>local </a:t>
            </a:r>
          </a:p>
          <a:p>
            <a:pPr eaLnBrk="1" hangingPunct="1"/>
            <a:r>
              <a:rPr lang="en-US" b="1"/>
              <a:t>Portable</a:t>
            </a:r>
          </a:p>
          <a:p>
            <a:pPr lvl="1" eaLnBrk="1" hangingPunct="1"/>
            <a:r>
              <a:rPr lang="en-US"/>
              <a:t>Self-contained units that are easily transported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DB467-D1FC-4BA7-AB17-1889EA34427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and Using Variables</a:t>
            </a:r>
            <a:br>
              <a:rPr lang="en-US"/>
            </a:br>
            <a:r>
              <a:rPr lang="en-US"/>
              <a:t>and 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Understanding Data Types</a:t>
            </a:r>
          </a:p>
          <a:p>
            <a:pPr lvl="1" eaLnBrk="1" hangingPunct="1"/>
            <a:r>
              <a:rPr lang="en-US" dirty="0"/>
              <a:t>Data type describes:</a:t>
            </a:r>
          </a:p>
          <a:p>
            <a:pPr lvl="2" eaLnBrk="1" hangingPunct="1"/>
            <a:r>
              <a:rPr lang="en-US" dirty="0"/>
              <a:t>What values can be held by the item</a:t>
            </a:r>
          </a:p>
          <a:p>
            <a:pPr lvl="2" eaLnBrk="1" hangingPunct="1"/>
            <a:r>
              <a:rPr lang="en-US" dirty="0"/>
              <a:t>How the item is stored in memory</a:t>
            </a:r>
          </a:p>
          <a:p>
            <a:pPr lvl="2" eaLnBrk="1" hangingPunct="1"/>
            <a:r>
              <a:rPr lang="en-US" dirty="0"/>
              <a:t>What operations can be performed on the item</a:t>
            </a:r>
          </a:p>
          <a:p>
            <a:pPr lvl="1" eaLnBrk="1" hangingPunct="1"/>
            <a:r>
              <a:rPr lang="en-US" dirty="0"/>
              <a:t>All programming languages support these data types:</a:t>
            </a:r>
          </a:p>
          <a:p>
            <a:pPr lvl="2" eaLnBrk="1" hangingPunct="1"/>
            <a:r>
              <a:rPr lang="en-US" b="1" dirty="0"/>
              <a:t>Numeric</a:t>
            </a:r>
            <a:r>
              <a:rPr lang="en-US" dirty="0"/>
              <a:t> consists of numbers that can be used in math</a:t>
            </a:r>
          </a:p>
          <a:p>
            <a:pPr lvl="2" eaLnBrk="1" hangingPunct="1"/>
            <a:r>
              <a:rPr lang="en-US" b="1" dirty="0"/>
              <a:t>String</a:t>
            </a:r>
            <a:r>
              <a:rPr lang="en-US" dirty="0"/>
              <a:t> is anything not used in math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Variables and Constants</a:t>
            </a:r>
            <a:br>
              <a:rPr lang="en-US" dirty="0"/>
            </a:br>
            <a:r>
              <a:rPr lang="en-US" dirty="0"/>
              <a:t>within Modules </a:t>
            </a:r>
            <a:r>
              <a:rPr lang="en-US" sz="1200" dirty="0"/>
              <a:t>(continued -1)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Global</a:t>
            </a:r>
            <a:r>
              <a:rPr lang="en-US"/>
              <a:t> variables and constants </a:t>
            </a:r>
          </a:p>
          <a:p>
            <a:pPr lvl="1" eaLnBrk="1" hangingPunct="1"/>
            <a:r>
              <a:rPr lang="en-US"/>
              <a:t>Declared at the </a:t>
            </a:r>
            <a:r>
              <a:rPr lang="en-US" b="1"/>
              <a:t>program</a:t>
            </a:r>
            <a:r>
              <a:rPr lang="en-US"/>
              <a:t> </a:t>
            </a:r>
            <a:r>
              <a:rPr lang="en-US" b="1"/>
              <a:t>level</a:t>
            </a:r>
          </a:p>
          <a:p>
            <a:pPr lvl="1" eaLnBrk="1" hangingPunct="1"/>
            <a:r>
              <a:rPr lang="en-US"/>
              <a:t>Visible to and usable in all the modules called by the program</a:t>
            </a:r>
          </a:p>
          <a:p>
            <a:pPr lvl="1" eaLnBrk="1" hangingPunct="1"/>
            <a:r>
              <a:rPr lang="en-US"/>
              <a:t>Many programmers avoid global variables to minimize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B446-33C8-4753-8321-2E0FE73F4B2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Declaring Variables and Constants</a:t>
            </a:r>
            <a:br>
              <a:rPr lang="en-US" sz="4000" dirty="0"/>
            </a:br>
            <a:r>
              <a:rPr lang="en-US" sz="4000" dirty="0"/>
              <a:t>within Modules </a:t>
            </a:r>
            <a:r>
              <a:rPr lang="en-US" sz="1200" dirty="0"/>
              <a:t>(continued -2)</a:t>
            </a:r>
          </a:p>
        </p:txBody>
      </p:sp>
      <p:pic>
        <p:nvPicPr>
          <p:cNvPr id="3" name="Picture 2" descr="The billing program with constants declared within the module." title="The billing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62779"/>
            <a:ext cx="3733800" cy="52586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B446-33C8-4753-8321-2E0FE73F4B29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13186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Understanding the Most Common</a:t>
            </a:r>
            <a:br>
              <a:rPr lang="en-US" dirty="0"/>
            </a:br>
            <a:r>
              <a:rPr lang="en-US" dirty="0"/>
              <a:t>Configuration for Mainline Logic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Mainline logic of almost every procedural computer program follows a general structure</a:t>
            </a:r>
          </a:p>
          <a:p>
            <a:pPr lvl="1" eaLnBrk="1" hangingPunct="1"/>
            <a:r>
              <a:rPr lang="en-US" dirty="0"/>
              <a:t>Declarations for global variables and constants</a:t>
            </a:r>
          </a:p>
          <a:p>
            <a:pPr lvl="1"/>
            <a:r>
              <a:rPr lang="en-US" b="1" dirty="0"/>
              <a:t>Housekeeping tasks - </a:t>
            </a:r>
            <a:r>
              <a:rPr lang="en-US" dirty="0"/>
              <a:t>steps you must perform at the beginning of a program to get ready for the rest of the program</a:t>
            </a:r>
            <a:endParaRPr lang="en-US" b="1" dirty="0"/>
          </a:p>
          <a:p>
            <a:pPr lvl="1" eaLnBrk="1" hangingPunct="1"/>
            <a:r>
              <a:rPr lang="en-US" b="1" dirty="0"/>
              <a:t>Detail loop tasks - </a:t>
            </a:r>
            <a:r>
              <a:rPr lang="en-US" dirty="0"/>
              <a:t>do the core work of the program</a:t>
            </a:r>
            <a:endParaRPr lang="en-US" b="1" dirty="0"/>
          </a:p>
          <a:p>
            <a:pPr lvl="1"/>
            <a:r>
              <a:rPr lang="en-US" b="1" dirty="0"/>
              <a:t>End-of-job tasks - </a:t>
            </a:r>
            <a:r>
              <a:rPr lang="en-US" dirty="0"/>
              <a:t>steps you take at the end of the program to finish the application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AAD8A-DDEB-4BAC-B34C-EB887FAEFB46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a repetition of a series of steps</a:t>
            </a:r>
          </a:p>
          <a:p>
            <a:pPr lvl="1" eaLnBrk="1" hangingPunct="1"/>
            <a:r>
              <a:rPr lang="en-US" dirty="0"/>
              <a:t>Avoid an </a:t>
            </a:r>
            <a:r>
              <a:rPr lang="en-US" b="1" dirty="0"/>
              <a:t>infinite loop </a:t>
            </a:r>
            <a:r>
              <a:rPr lang="en-US" dirty="0"/>
              <a:t>(repeating flow of logic that never ends)</a:t>
            </a:r>
          </a:p>
          <a:p>
            <a:pPr eaLnBrk="1" hangingPunct="1"/>
            <a:r>
              <a:rPr lang="en-US" b="1" dirty="0"/>
              <a:t>Making a decision</a:t>
            </a:r>
          </a:p>
          <a:p>
            <a:pPr lvl="1" eaLnBrk="1" hangingPunct="1"/>
            <a:r>
              <a:rPr lang="en-US" dirty="0"/>
              <a:t>Testing a value</a:t>
            </a:r>
          </a:p>
          <a:p>
            <a:pPr lvl="1" eaLnBrk="1" hangingPunct="1"/>
            <a:r>
              <a:rPr lang="en-US" b="1" dirty="0"/>
              <a:t>Decision symbol: </a:t>
            </a:r>
            <a:r>
              <a:rPr lang="en-US" dirty="0"/>
              <a:t>Diamond shape</a:t>
            </a:r>
          </a:p>
          <a:p>
            <a:pPr eaLnBrk="1" hangingPunct="1"/>
            <a:r>
              <a:rPr lang="en-US" b="1" dirty="0"/>
              <a:t>Dummy value</a:t>
            </a:r>
          </a:p>
          <a:p>
            <a:pPr lvl="1" eaLnBrk="1" hangingPunct="1"/>
            <a:r>
              <a:rPr lang="en-US" dirty="0"/>
              <a:t>Data-entry value that the user will never need</a:t>
            </a:r>
          </a:p>
          <a:p>
            <a:pPr lvl="1" eaLnBrk="1" hangingPunct="1"/>
            <a:r>
              <a:rPr lang="en-US" b="1" dirty="0"/>
              <a:t>Sentinel value</a:t>
            </a:r>
          </a:p>
          <a:p>
            <a:pPr eaLnBrk="1" hangingPunct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/>
              <a:t> </a:t>
            </a:r>
            <a:r>
              <a:rPr lang="en-US" dirty="0"/>
              <a:t>(“end of file”)</a:t>
            </a:r>
          </a:p>
          <a:p>
            <a:pPr lvl="1" eaLnBrk="1" hangingPunct="1"/>
            <a:r>
              <a:rPr lang="en-US" dirty="0"/>
              <a:t>Marker at the end of a file that automatically acts as a sentinel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327B25-46C4-4F54-9DAE-49C28CD8AA7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641DA0-0881-498B-82AA-AF9AD84A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Understanding the Most Common</a:t>
            </a:r>
            <a:br>
              <a:rPr lang="en-US" dirty="0"/>
            </a:br>
            <a:r>
              <a:rPr lang="en-US" dirty="0"/>
              <a:t>Configuration for Mainline Logic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the Most Common</a:t>
            </a:r>
            <a:br>
              <a:rPr lang="en-US" sz="4000" dirty="0"/>
            </a:br>
            <a:r>
              <a:rPr lang="en-US" sz="4000" dirty="0"/>
              <a:t>Configuration for Mainline Logic </a:t>
            </a:r>
            <a:r>
              <a:rPr lang="en-US" sz="1200" dirty="0"/>
              <a:t>(continued -1)</a:t>
            </a:r>
          </a:p>
        </p:txBody>
      </p:sp>
      <p:pic>
        <p:nvPicPr>
          <p:cNvPr id="3" name="Picture 2" descr="Flowchart and pseudocode of mainline logic for a typical procedural program." title="Mainline logic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91907"/>
            <a:ext cx="5638800" cy="46342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the Most Common</a:t>
            </a:r>
            <a:br>
              <a:rPr lang="en-US" sz="4000" dirty="0"/>
            </a:br>
            <a:r>
              <a:rPr lang="en-US" sz="4000" dirty="0"/>
              <a:t>Configuration for Mainline Logic </a:t>
            </a:r>
            <a:r>
              <a:rPr lang="en-US" sz="1200" dirty="0"/>
              <a:t>(continued -2)</a:t>
            </a:r>
          </a:p>
        </p:txBody>
      </p:sp>
      <p:pic>
        <p:nvPicPr>
          <p:cNvPr id="4" name="Picture 3" descr="Sample payroll report showing output from the payroll program." title="Sample payroll repo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576536"/>
            <a:ext cx="5600700" cy="4640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3781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Understanding the Most Common</a:t>
            </a:r>
            <a:br>
              <a:rPr lang="en-US" sz="3600" dirty="0"/>
            </a:br>
            <a:r>
              <a:rPr lang="en-US" sz="3600" dirty="0"/>
              <a:t>Configuration for Mainline Logic </a:t>
            </a:r>
            <a:r>
              <a:rPr lang="en-US" sz="1200" dirty="0"/>
              <a:t>(continued -3)</a:t>
            </a:r>
          </a:p>
        </p:txBody>
      </p:sp>
      <p:pic>
        <p:nvPicPr>
          <p:cNvPr id="2" name="Picture 1" descr="Flowchart and pseudocode logic for payroll report." title="Logic for payroll repo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50" y="1396987"/>
            <a:ext cx="4451099" cy="5461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197520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Hierarchy Charts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Hierarchy chart </a:t>
            </a:r>
          </a:p>
          <a:p>
            <a:pPr lvl="1" eaLnBrk="1" hangingPunct="1"/>
            <a:r>
              <a:rPr lang="en-US"/>
              <a:t>Shows the overall picture of how modules are related to one another</a:t>
            </a:r>
          </a:p>
          <a:p>
            <a:pPr lvl="1" eaLnBrk="1" hangingPunct="1"/>
            <a:r>
              <a:rPr lang="en-US"/>
              <a:t>Tells you which modules exist within a program and which modules call others</a:t>
            </a:r>
          </a:p>
          <a:p>
            <a:pPr lvl="1" eaLnBrk="1" hangingPunct="1"/>
            <a:r>
              <a:rPr lang="en-US"/>
              <a:t>Specific module may be called from several locations within a program</a:t>
            </a:r>
          </a:p>
          <a:p>
            <a:pPr eaLnBrk="1" hangingPunct="1"/>
            <a:r>
              <a:rPr lang="en-US"/>
              <a:t>Planning tool </a:t>
            </a:r>
          </a:p>
          <a:p>
            <a:pPr lvl="1" eaLnBrk="1" hangingPunct="1"/>
            <a:r>
              <a:rPr lang="en-US"/>
              <a:t>Develop the overall relationship of program modules before you write them </a:t>
            </a:r>
          </a:p>
          <a:p>
            <a:pPr eaLnBrk="1" hangingPunct="1"/>
            <a:r>
              <a:rPr lang="en-US"/>
              <a:t>Documentation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Hierarchy Charts </a:t>
            </a:r>
            <a:r>
              <a:rPr lang="en-US" sz="1100" dirty="0"/>
              <a:t>(continued -1)</a:t>
            </a:r>
          </a:p>
        </p:txBody>
      </p:sp>
      <p:pic>
        <p:nvPicPr>
          <p:cNvPr id="2" name="Picture 1" descr="Hierarchy chart of payroll report program." title="Hierarchy cha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5764752" cy="2819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1085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Hierarchy Charts </a:t>
            </a:r>
            <a:r>
              <a:rPr lang="en-US" sz="1100" dirty="0"/>
              <a:t>(continued -2)</a:t>
            </a:r>
          </a:p>
        </p:txBody>
      </p:sp>
      <p:pic>
        <p:nvPicPr>
          <p:cNvPr id="3" name="Picture 2" descr="Billing program hierarchy chart." title="Hierarchy cha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6810260" cy="45210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5019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Unnamed, Literal 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There are two types of constants</a:t>
            </a:r>
          </a:p>
          <a:p>
            <a:pPr lvl="1" eaLnBrk="1" hangingPunct="1"/>
            <a:r>
              <a:rPr lang="en-US" b="1" dirty="0"/>
              <a:t>Numeric constant </a:t>
            </a:r>
            <a:r>
              <a:rPr lang="en-US" dirty="0"/>
              <a:t>(or </a:t>
            </a:r>
            <a:r>
              <a:rPr lang="en-US" b="1" dirty="0"/>
              <a:t>literal numeric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Contains numbers only</a:t>
            </a:r>
          </a:p>
          <a:p>
            <a:pPr lvl="2" eaLnBrk="1" hangingPunct="1"/>
            <a:r>
              <a:rPr lang="en-US" dirty="0"/>
              <a:t>Number does not change</a:t>
            </a:r>
          </a:p>
          <a:p>
            <a:pPr lvl="1" eaLnBrk="1" hangingPunct="1"/>
            <a:r>
              <a:rPr lang="en-US" b="1" dirty="0"/>
              <a:t>String constant </a:t>
            </a:r>
            <a:r>
              <a:rPr lang="en-US" dirty="0"/>
              <a:t>(or </a:t>
            </a:r>
            <a:r>
              <a:rPr lang="en-US" b="1" dirty="0"/>
              <a:t>literal string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Also known as </a:t>
            </a:r>
            <a:r>
              <a:rPr lang="en-US" b="1" dirty="0"/>
              <a:t>Alphanumeric values</a:t>
            </a:r>
          </a:p>
          <a:p>
            <a:pPr lvl="2" eaLnBrk="1" hangingPunct="1"/>
            <a:r>
              <a:rPr lang="en-US" dirty="0"/>
              <a:t>Can contain both alphabetic characters and numbers</a:t>
            </a:r>
          </a:p>
          <a:p>
            <a:pPr lvl="2" eaLnBrk="1" hangingPunct="1"/>
            <a:r>
              <a:rPr lang="en-US" dirty="0"/>
              <a:t>Strings are enclosed in quotation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51369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Features of Good Program Design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Use program comments </a:t>
            </a:r>
            <a:r>
              <a:rPr lang="en-US" dirty="0"/>
              <a:t>where appropriate</a:t>
            </a:r>
          </a:p>
          <a:p>
            <a:pPr eaLnBrk="1" hangingPunct="1"/>
            <a:r>
              <a:rPr lang="en-US" dirty="0"/>
              <a:t>Identifiers should be chosen carefully</a:t>
            </a:r>
          </a:p>
          <a:p>
            <a:pPr eaLnBrk="1" hangingPunct="1"/>
            <a:r>
              <a:rPr lang="en-US" dirty="0"/>
              <a:t>Strive to design clear statements within your programs and modules</a:t>
            </a:r>
          </a:p>
          <a:p>
            <a:pPr eaLnBrk="1" hangingPunct="1"/>
            <a:r>
              <a:rPr lang="en-US" dirty="0"/>
              <a:t>Write clear prompts and echo input</a:t>
            </a:r>
          </a:p>
          <a:p>
            <a:pPr eaLnBrk="1" hangingPunct="1"/>
            <a:r>
              <a:rPr lang="en-US" dirty="0"/>
              <a:t>Continue to maintain good programming habits as you develop your programming skills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D2E7C-B766-4188-B530-7F47E7EB4532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Program Comments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Program comments </a:t>
            </a:r>
          </a:p>
          <a:p>
            <a:pPr lvl="1" eaLnBrk="1" hangingPunct="1"/>
            <a:r>
              <a:rPr lang="en-US" dirty="0"/>
              <a:t>Written explanations of programming statements</a:t>
            </a:r>
          </a:p>
          <a:p>
            <a:pPr lvl="1" eaLnBrk="1" hangingPunct="1"/>
            <a:r>
              <a:rPr lang="en-US" dirty="0"/>
              <a:t>Not part of the program logic </a:t>
            </a:r>
          </a:p>
          <a:p>
            <a:pPr lvl="1" eaLnBrk="1" hangingPunct="1"/>
            <a:r>
              <a:rPr lang="en-US" dirty="0"/>
              <a:t>Serve as internal documentation for the program</a:t>
            </a:r>
          </a:p>
          <a:p>
            <a:pPr eaLnBrk="1" hangingPunct="1"/>
            <a:r>
              <a:rPr lang="en-US" dirty="0"/>
              <a:t>Syntax used differs among programming languages</a:t>
            </a:r>
          </a:p>
          <a:p>
            <a:pPr eaLnBrk="1" hangingPunct="1"/>
            <a:r>
              <a:rPr lang="en-US" dirty="0"/>
              <a:t>Flowchart</a:t>
            </a:r>
          </a:p>
          <a:p>
            <a:pPr lvl="1" eaLnBrk="1" hangingPunct="1"/>
            <a:r>
              <a:rPr lang="en-US" dirty="0"/>
              <a:t>Use an </a:t>
            </a:r>
            <a:r>
              <a:rPr lang="en-US" b="1" dirty="0"/>
              <a:t>annotation symbol </a:t>
            </a:r>
            <a:r>
              <a:rPr lang="en-US" dirty="0"/>
              <a:t>to hold information that expands on what is stored within another flowchart symbol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68636-9F5C-4951-87C1-408EAFCAB5A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Program Comments </a:t>
            </a:r>
            <a:r>
              <a:rPr lang="en-US" sz="1100" dirty="0"/>
              <a:t>(continued -1)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Examples of declarations:</a:t>
            </a:r>
          </a:p>
          <a:p>
            <a:pPr marL="0" indent="0" eaLnBrk="1" hangingPunct="1">
              <a:buNone/>
            </a:pPr>
            <a:r>
              <a:rPr lang="en-US" dirty="0"/>
              <a:t>  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sqFeet</a:t>
            </a:r>
            <a:r>
              <a:rPr lang="en-US" dirty="0"/>
              <a:t>    	      //  </a:t>
            </a:r>
            <a:r>
              <a:rPr lang="en-US" dirty="0" err="1"/>
              <a:t>sqFeet</a:t>
            </a:r>
            <a:r>
              <a:rPr lang="en-US" dirty="0"/>
              <a:t> is an estimate provided by the seller of the property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dirty="0"/>
              <a:t>  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pricePerFoot</a:t>
            </a:r>
            <a:r>
              <a:rPr lang="en-US" dirty="0"/>
              <a:t>    //  </a:t>
            </a:r>
            <a:r>
              <a:rPr lang="en-US" dirty="0" err="1"/>
              <a:t>pricePerFoot</a:t>
            </a:r>
            <a:r>
              <a:rPr lang="en-US" dirty="0"/>
              <a:t> is determined by current market conditions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dirty="0"/>
              <a:t>  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lotPremium</a:t>
            </a:r>
            <a:r>
              <a:rPr lang="en-US" dirty="0"/>
              <a:t>     //  </a:t>
            </a:r>
            <a:r>
              <a:rPr lang="en-US" dirty="0" err="1"/>
              <a:t>lotPremium</a:t>
            </a:r>
            <a:r>
              <a:rPr lang="en-US" dirty="0"/>
              <a:t> depends on amenities such as whether lot is waterfront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68636-9F5C-4951-87C1-408EAFCAB5A6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3055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Program Comments </a:t>
            </a:r>
            <a:r>
              <a:rPr lang="en-US" sz="1100" dirty="0"/>
              <a:t>(continued -2)</a:t>
            </a:r>
          </a:p>
        </p:txBody>
      </p:sp>
      <p:pic>
        <p:nvPicPr>
          <p:cNvPr id="2" name="Picture 1" descr="Flowchart that includes annotation symbols with comments." title="Flowchart that includes annotation symbol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638"/>
            <a:ext cx="5334000" cy="4858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56439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Choosing Identifiers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General guidelines</a:t>
            </a:r>
          </a:p>
          <a:p>
            <a:pPr lvl="1" eaLnBrk="1" hangingPunct="1"/>
            <a:r>
              <a:rPr lang="en-US"/>
              <a:t>Give a variable or a constant a name that is a noun (because it represents a thing)</a:t>
            </a:r>
          </a:p>
          <a:p>
            <a:pPr lvl="1" eaLnBrk="1" hangingPunct="1"/>
            <a:r>
              <a:rPr lang="en-US"/>
              <a:t>Give a module an identifier that is a verb (because it performs an action)</a:t>
            </a:r>
          </a:p>
          <a:p>
            <a:pPr lvl="1" eaLnBrk="1" hangingPunct="1"/>
            <a:r>
              <a:rPr lang="en-US"/>
              <a:t>Use meaningful names</a:t>
            </a:r>
          </a:p>
          <a:p>
            <a:pPr lvl="2" eaLnBrk="1" hangingPunct="1"/>
            <a:r>
              <a:rPr lang="en-US" b="1"/>
              <a:t>Self-documenting</a:t>
            </a:r>
          </a:p>
          <a:p>
            <a:pPr lvl="1" eaLnBrk="1" hangingPunct="1"/>
            <a:r>
              <a:rPr lang="en-US"/>
              <a:t>Use pronounceable names</a:t>
            </a:r>
          </a:p>
          <a:p>
            <a:pPr lvl="1" eaLnBrk="1" hangingPunct="1"/>
            <a:r>
              <a:rPr lang="en-US"/>
              <a:t>Be judicious in your use of abbreviations</a:t>
            </a:r>
          </a:p>
          <a:p>
            <a:pPr lvl="1" eaLnBrk="1" hangingPunct="1"/>
            <a:r>
              <a:rPr lang="en-US"/>
              <a:t>Avoid digits in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2A65A-8962-4510-93E6-C7FA647927DB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Choosing Identifiers </a:t>
            </a:r>
            <a:r>
              <a:rPr lang="en-US" sz="1200" dirty="0"/>
              <a:t>(continued)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guidelines (continued)</a:t>
            </a:r>
          </a:p>
          <a:p>
            <a:pPr lvl="1" eaLnBrk="1" hangingPunct="1"/>
            <a:r>
              <a:rPr lang="en-US" dirty="0"/>
              <a:t>Use the system your language allows to separate words in long, multiword variable names</a:t>
            </a:r>
          </a:p>
          <a:p>
            <a:pPr lvl="1" eaLnBrk="1" hangingPunct="1"/>
            <a:r>
              <a:rPr lang="en-US" dirty="0"/>
              <a:t>Consider including a form of the verb </a:t>
            </a:r>
            <a:r>
              <a:rPr lang="en-US" i="1" dirty="0"/>
              <a:t>to be</a:t>
            </a:r>
          </a:p>
          <a:p>
            <a:pPr lvl="1" eaLnBrk="1" hangingPunct="1"/>
            <a:r>
              <a:rPr lang="en-US" dirty="0"/>
              <a:t>Name constants using all uppercase letters separated by underscores (_)</a:t>
            </a:r>
          </a:p>
          <a:p>
            <a:pPr eaLnBrk="1" hangingPunct="1"/>
            <a:r>
              <a:rPr lang="en-US" dirty="0"/>
              <a:t>Programmers create a list of all variables</a:t>
            </a:r>
          </a:p>
          <a:p>
            <a:pPr lvl="1" eaLnBrk="1" hangingPunct="1"/>
            <a:r>
              <a:rPr lang="en-US" b="1" dirty="0"/>
              <a:t>Data dictionary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FB486-B80D-40A2-AF41-E942F5EAC4C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Clear Statements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Avoid confusing line breaks</a:t>
            </a:r>
          </a:p>
          <a:p>
            <a:pPr eaLnBrk="1" hangingPunct="1"/>
            <a:r>
              <a:rPr lang="en-US"/>
              <a:t>Use temporary variables to clarify long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FBDB0-5F07-45E4-A373-BF49A9D73C0F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Avoiding Confusing Line Breaks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Most modern programming languages are </a:t>
            </a:r>
            <a:br>
              <a:rPr lang="en-US"/>
            </a:br>
            <a:r>
              <a:rPr lang="en-US"/>
              <a:t>free-form</a:t>
            </a:r>
          </a:p>
          <a:p>
            <a:pPr eaLnBrk="1" hangingPunct="1"/>
            <a:r>
              <a:rPr lang="en-US"/>
              <a:t>Make sure your meaning is clear</a:t>
            </a:r>
          </a:p>
          <a:p>
            <a:pPr eaLnBrk="1" hangingPunct="1"/>
            <a:r>
              <a:rPr lang="en-US"/>
              <a:t>Do not combine multiple statements on one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C150D-40BE-4077-8FAB-A8A2787B3EFA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Temporary Variables to Clarify Long Statements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Temporary variable </a:t>
            </a:r>
          </a:p>
          <a:p>
            <a:pPr lvl="1" eaLnBrk="1" hangingPunct="1"/>
            <a:r>
              <a:rPr lang="en-US" b="1"/>
              <a:t>Work variable</a:t>
            </a:r>
          </a:p>
          <a:p>
            <a:pPr lvl="1" eaLnBrk="1" hangingPunct="1"/>
            <a:r>
              <a:rPr lang="en-US"/>
              <a:t>Not used for input or output</a:t>
            </a:r>
          </a:p>
          <a:p>
            <a:pPr lvl="1" eaLnBrk="1" hangingPunct="1"/>
            <a:r>
              <a:rPr lang="en-US"/>
              <a:t>Working variable that you use during a program’s execution</a:t>
            </a:r>
          </a:p>
          <a:p>
            <a:pPr eaLnBrk="1" hangingPunct="1"/>
            <a:r>
              <a:rPr lang="en-US"/>
              <a:t>Consider using a series of temporary variables to hold intermediate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ED7EBF-611C-4E3A-BBEB-C96453C6FAC0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Using Temporary Variables to Clarify Long Statements </a:t>
            </a:r>
            <a:r>
              <a:rPr lang="en-US" sz="1200" dirty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0FF82-E588-46BB-BF10-4B3D1BDF7BDA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Using a single statement to compute commission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salesCommission</a:t>
            </a:r>
            <a:r>
              <a:rPr lang="en-US" dirty="0"/>
              <a:t> = (</a:t>
            </a:r>
            <a:r>
              <a:rPr lang="en-US" dirty="0" err="1"/>
              <a:t>sqFeet</a:t>
            </a:r>
            <a:r>
              <a:rPr lang="en-US" dirty="0"/>
              <a:t> * </a:t>
            </a:r>
            <a:r>
              <a:rPr lang="en-US" dirty="0" err="1"/>
              <a:t>pricePerFoot</a:t>
            </a:r>
            <a:r>
              <a:rPr lang="en-US" dirty="0"/>
              <a:t> + 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dirty="0" err="1"/>
              <a:t>lotPremium</a:t>
            </a:r>
            <a:r>
              <a:rPr lang="en-US" dirty="0"/>
              <a:t>) * </a:t>
            </a:r>
            <a:r>
              <a:rPr lang="en-US" dirty="0" err="1"/>
              <a:t>commissionRate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// Using multiple statements to compute commission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basePropertyPrice</a:t>
            </a:r>
            <a:r>
              <a:rPr lang="en-US" dirty="0"/>
              <a:t> = </a:t>
            </a:r>
            <a:r>
              <a:rPr lang="en-US" dirty="0" err="1"/>
              <a:t>sqFeet</a:t>
            </a:r>
            <a:r>
              <a:rPr lang="en-US" dirty="0"/>
              <a:t> * </a:t>
            </a:r>
            <a:r>
              <a:rPr lang="en-US" dirty="0" err="1"/>
              <a:t>pricePerFoot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totalSalesPrice</a:t>
            </a:r>
            <a:r>
              <a:rPr lang="en-US" dirty="0"/>
              <a:t> = </a:t>
            </a:r>
            <a:r>
              <a:rPr lang="en-US" dirty="0" err="1"/>
              <a:t>basePropertyPrice</a:t>
            </a:r>
            <a:r>
              <a:rPr lang="en-US" dirty="0"/>
              <a:t> + </a:t>
            </a:r>
            <a:r>
              <a:rPr lang="en-US" dirty="0" err="1"/>
              <a:t>lotPremium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salesCommission</a:t>
            </a:r>
            <a:r>
              <a:rPr lang="en-US" dirty="0"/>
              <a:t> = </a:t>
            </a:r>
            <a:r>
              <a:rPr lang="en-US" dirty="0" err="1"/>
              <a:t>totalSalesPrice</a:t>
            </a:r>
            <a:r>
              <a:rPr lang="en-US" dirty="0"/>
              <a:t> * </a:t>
            </a:r>
            <a:r>
              <a:rPr lang="en-US" dirty="0" err="1"/>
              <a:t>commissionRate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are named memory locations </a:t>
            </a:r>
          </a:p>
          <a:p>
            <a:pPr eaLnBrk="1" hangingPunct="1"/>
            <a:r>
              <a:rPr lang="en-US" dirty="0"/>
              <a:t>Contents can vary or differ over time</a:t>
            </a:r>
          </a:p>
          <a:p>
            <a:pPr eaLnBrk="1" hangingPunct="1"/>
            <a:r>
              <a:rPr lang="en-US" b="1" dirty="0"/>
              <a:t>Declaration </a:t>
            </a:r>
            <a:r>
              <a:rPr lang="en-US" dirty="0"/>
              <a:t>is a statement that provides a variable's:</a:t>
            </a:r>
          </a:p>
          <a:p>
            <a:pPr lvl="1" eaLnBrk="1" hangingPunct="1"/>
            <a:r>
              <a:rPr lang="en-US" dirty="0"/>
              <a:t>Data type </a:t>
            </a:r>
          </a:p>
          <a:p>
            <a:pPr lvl="1" eaLnBrk="1" hangingPunct="1"/>
            <a:r>
              <a:rPr lang="en-US" dirty="0"/>
              <a:t>Identifier (variable’s name)</a:t>
            </a:r>
          </a:p>
          <a:p>
            <a:pPr lvl="1" eaLnBrk="1" hangingPunct="1"/>
            <a:r>
              <a:rPr lang="en-US" dirty="0"/>
              <a:t>Optionally, an initial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Writing Clear Prompts and Echoing Input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Prompt </a:t>
            </a:r>
          </a:p>
          <a:p>
            <a:pPr lvl="1" eaLnBrk="1" hangingPunct="1"/>
            <a:r>
              <a:rPr lang="en-US"/>
              <a:t>Message displayed on a monitor to ask the user for a response </a:t>
            </a:r>
          </a:p>
          <a:p>
            <a:pPr lvl="1" eaLnBrk="1" hangingPunct="1"/>
            <a:r>
              <a:rPr lang="en-US"/>
              <a:t>Used both in command-line and GUI interactive programs</a:t>
            </a:r>
          </a:p>
          <a:p>
            <a:pPr eaLnBrk="1" hangingPunct="1"/>
            <a:r>
              <a:rPr lang="en-US" b="1"/>
              <a:t>Echoing input</a:t>
            </a:r>
          </a:p>
          <a:p>
            <a:pPr lvl="1" eaLnBrk="1" hangingPunct="1"/>
            <a:r>
              <a:rPr lang="en-US"/>
              <a:t>Repeating input back to a user either in a subsequent prompt or in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9EC88-9659-4449-8C46-824881073343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eaLnBrk="1" hangingPunct="1"/>
            <a:r>
              <a:rPr lang="en-US" dirty="0"/>
              <a:t>Writing Clear Prompts and Echoing Input </a:t>
            </a:r>
            <a:r>
              <a:rPr lang="en-US" sz="1200" dirty="0"/>
              <a:t>(continued -1)</a:t>
            </a:r>
          </a:p>
        </p:txBody>
      </p:sp>
      <p:pic>
        <p:nvPicPr>
          <p:cNvPr id="3" name="Picture 2" descr="Beginning of a program that accepts a name and balance as input" title="Declarations and program inp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935712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eaLnBrk="1" hangingPunct="1"/>
            <a:r>
              <a:rPr lang="en-US" sz="4000" dirty="0"/>
              <a:t>Writing Clear Prompts and Echoing Input </a:t>
            </a:r>
            <a:r>
              <a:rPr lang="en-US" sz="1200" dirty="0"/>
              <a:t>(continued -2)</a:t>
            </a:r>
          </a:p>
        </p:txBody>
      </p:sp>
      <p:pic>
        <p:nvPicPr>
          <p:cNvPr id="6" name="Picture 5" descr="Beginning of a program that accepts a name and balance as input and uses a separate prompt for each item." title="Beginning of a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79550"/>
            <a:ext cx="5667375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5251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Writing Clear Prompts and Echoing Input </a:t>
            </a:r>
            <a:r>
              <a:rPr lang="en-US" sz="1200" dirty="0"/>
              <a:t>(continued -3)</a:t>
            </a:r>
          </a:p>
        </p:txBody>
      </p:sp>
      <p:pic>
        <p:nvPicPr>
          <p:cNvPr id="2" name="Picture 1" descr="Beginning of a program that accepts a customer’s name and uses it in the second prompt." title="Program that echoes inp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40507"/>
            <a:ext cx="5943600" cy="48048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61724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Good Programming Habits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Every program you write will be better if you: </a:t>
            </a:r>
          </a:p>
          <a:p>
            <a:pPr lvl="1" eaLnBrk="1" hangingPunct="1"/>
            <a:r>
              <a:rPr lang="en-US"/>
              <a:t>Plan before you code</a:t>
            </a:r>
          </a:p>
          <a:p>
            <a:pPr lvl="1" eaLnBrk="1" hangingPunct="1"/>
            <a:r>
              <a:rPr lang="en-US"/>
              <a:t>Maintain the habit of first drawing flowcharts or writing pseudocode</a:t>
            </a:r>
          </a:p>
          <a:p>
            <a:pPr lvl="1" eaLnBrk="1" hangingPunct="1"/>
            <a:r>
              <a:rPr lang="en-US"/>
              <a:t>Desk-check your program logic on paper</a:t>
            </a:r>
          </a:p>
          <a:p>
            <a:pPr lvl="1" eaLnBrk="1" hangingPunct="1"/>
            <a:r>
              <a:rPr lang="en-US"/>
              <a:t>Think carefully about the variable and module names you use</a:t>
            </a:r>
          </a:p>
          <a:p>
            <a:pPr lvl="1" eaLnBrk="1" hangingPunct="1"/>
            <a:r>
              <a:rPr lang="en-US"/>
              <a:t>Design your program statements to be easy to read and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0E3469-32A3-466F-A7D3-714925012C3A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Programs contain literals, variables, and named constants</a:t>
            </a:r>
          </a:p>
          <a:p>
            <a:pPr eaLnBrk="1" hangingPunct="1"/>
            <a:r>
              <a:rPr lang="en-US"/>
              <a:t>Arithmetic follows rules of precedence</a:t>
            </a:r>
          </a:p>
          <a:p>
            <a:pPr eaLnBrk="1" hangingPunct="1"/>
            <a:r>
              <a:rPr lang="en-US"/>
              <a:t>Break down programming problems into modules</a:t>
            </a:r>
          </a:p>
          <a:p>
            <a:pPr lvl="1" eaLnBrk="1" hangingPunct="1"/>
            <a:r>
              <a:rPr lang="en-US"/>
              <a:t>Include a header, a body, and a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Hierarchy charts show relationship among modules</a:t>
            </a:r>
          </a:p>
          <a:p>
            <a:pPr eaLnBrk="1" hangingPunct="1"/>
            <a:r>
              <a:rPr lang="en-US"/>
              <a:t>As programs become more complicated: </a:t>
            </a:r>
          </a:p>
          <a:p>
            <a:pPr lvl="1" eaLnBrk="1" hangingPunct="1"/>
            <a:r>
              <a:rPr lang="en-US"/>
              <a:t>Need for good planning and design increases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BE4E82-B9C8-46F9-86A8-0172EFBA4917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Variables </a:t>
            </a:r>
            <a:r>
              <a:rPr lang="en-US" sz="1100" dirty="0"/>
              <a:t>(continued)</a:t>
            </a:r>
          </a:p>
        </p:txBody>
      </p:sp>
      <p:pic>
        <p:nvPicPr>
          <p:cNvPr id="4" name="Picture 3" descr="Flowchart and pseudocode for the number-doubling program." title="Number-doubling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858000" cy="5094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Data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Numeric variable </a:t>
            </a:r>
          </a:p>
          <a:p>
            <a:pPr lvl="1" eaLnBrk="1" hangingPunct="1"/>
            <a:r>
              <a:rPr lang="en-US" dirty="0"/>
              <a:t>Holds digits </a:t>
            </a:r>
          </a:p>
          <a:p>
            <a:pPr lvl="1" eaLnBrk="1" hangingPunct="1"/>
            <a:r>
              <a:rPr lang="en-US" dirty="0"/>
              <a:t>Can perform mathematical operations on it</a:t>
            </a:r>
          </a:p>
          <a:p>
            <a:pPr eaLnBrk="1" hangingPunct="1"/>
            <a:r>
              <a:rPr lang="en-US" b="1" dirty="0"/>
              <a:t>String variable </a:t>
            </a:r>
          </a:p>
          <a:p>
            <a:pPr lvl="1" eaLnBrk="1" hangingPunct="1"/>
            <a:r>
              <a:rPr lang="en-US" dirty="0"/>
              <a:t>Can hold text	</a:t>
            </a:r>
          </a:p>
          <a:p>
            <a:pPr lvl="1" eaLnBrk="1" hangingPunct="1"/>
            <a:r>
              <a:rPr lang="en-US" dirty="0"/>
              <a:t>Letters of the alphabet</a:t>
            </a:r>
          </a:p>
          <a:p>
            <a:pPr lvl="1" eaLnBrk="1" hangingPunct="1"/>
            <a:r>
              <a:rPr lang="en-US" dirty="0"/>
              <a:t>Special characters such as punctuation marks</a:t>
            </a:r>
          </a:p>
          <a:p>
            <a:pPr eaLnBrk="1" hangingPunct="1"/>
            <a:r>
              <a:rPr lang="en-US" b="1" dirty="0"/>
              <a:t>Type-safety </a:t>
            </a:r>
          </a:p>
          <a:p>
            <a:pPr lvl="1" eaLnBrk="1" hangingPunct="1"/>
            <a:r>
              <a:rPr lang="en-US" dirty="0"/>
              <a:t>Prevents assigning values of an incorrect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E1914-100A-42FE-BE88-DA6E22F8870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</a:t>
            </a:r>
            <a:r>
              <a:rPr lang="en-US" b="1" dirty="0"/>
              <a:t>identifier</a:t>
            </a:r>
            <a:r>
              <a:rPr lang="en-US" dirty="0"/>
              <a:t> is a variable’s name</a:t>
            </a:r>
          </a:p>
          <a:p>
            <a:pPr eaLnBrk="1" hangingPunct="1"/>
            <a:r>
              <a:rPr lang="en-US" dirty="0"/>
              <a:t>Programmer chooses reasonable and descriptive names for variables</a:t>
            </a:r>
          </a:p>
          <a:p>
            <a:pPr eaLnBrk="1" hangingPunct="1"/>
            <a:r>
              <a:rPr lang="en-US" dirty="0"/>
              <a:t>Programming languages have rules for creating identifiers</a:t>
            </a:r>
          </a:p>
          <a:p>
            <a:pPr lvl="1" eaLnBrk="1" hangingPunct="1"/>
            <a:r>
              <a:rPr lang="en-US" dirty="0"/>
              <a:t>Most languages allow letters and digits</a:t>
            </a:r>
          </a:p>
          <a:p>
            <a:pPr lvl="1" eaLnBrk="1" hangingPunct="1"/>
            <a:r>
              <a:rPr lang="en-US" dirty="0"/>
              <a:t>Some languages allow hyphens</a:t>
            </a:r>
          </a:p>
          <a:p>
            <a:pPr lvl="1" eaLnBrk="1" hangingPunct="1"/>
            <a:r>
              <a:rPr lang="en-US" dirty="0"/>
              <a:t>Reserved </a:t>
            </a:r>
            <a:r>
              <a:rPr lang="en-US" b="1" dirty="0"/>
              <a:t>keywords</a:t>
            </a:r>
            <a:r>
              <a:rPr lang="en-US" dirty="0"/>
              <a:t> are not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661BA-AE3C-4EB2-A040-322DDF9E5BF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/>
              <a:t>(continued -1)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names are case sensitive</a:t>
            </a:r>
          </a:p>
          <a:p>
            <a:pPr eaLnBrk="1" hangingPunct="1"/>
            <a:r>
              <a:rPr lang="en-US" dirty="0"/>
              <a:t>Variable names:	</a:t>
            </a:r>
          </a:p>
          <a:p>
            <a:pPr lvl="1" eaLnBrk="1" hangingPunct="1"/>
            <a:r>
              <a:rPr lang="en-US" dirty="0"/>
              <a:t>Must be one word</a:t>
            </a:r>
          </a:p>
          <a:p>
            <a:pPr lvl="1" eaLnBrk="1" hangingPunct="1"/>
            <a:r>
              <a:rPr lang="en-US" dirty="0"/>
              <a:t>Must start with a letter</a:t>
            </a:r>
          </a:p>
          <a:p>
            <a:pPr lvl="1" eaLnBrk="1" hangingPunct="1"/>
            <a:r>
              <a:rPr lang="en-US" dirty="0"/>
              <a:t>Should have some appropriate meaning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Microsoft Office PowerPoint</Application>
  <PresentationFormat>On-screen Show (4:3)</PresentationFormat>
  <Paragraphs>466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3_Default Design</vt:lpstr>
      <vt:lpstr>1_Farrell_PLD</vt:lpstr>
      <vt:lpstr>Programming Logic and Design Ninth Edition</vt:lpstr>
      <vt:lpstr>Objectives</vt:lpstr>
      <vt:lpstr>Declaring and Using Variables and Constants</vt:lpstr>
      <vt:lpstr>Understanding Unnamed, Literal Constants</vt:lpstr>
      <vt:lpstr>Working with Variables</vt:lpstr>
      <vt:lpstr>Working with Variables (continued)</vt:lpstr>
      <vt:lpstr>Understanding a Declaration’s Data Type</vt:lpstr>
      <vt:lpstr>Understanding a Declaration’s Identifier</vt:lpstr>
      <vt:lpstr>Understanding a Declaration’s Identifier (continued -1)</vt:lpstr>
      <vt:lpstr>Understanding a Declaration’s Identifier (continued -2)</vt:lpstr>
      <vt:lpstr>Variable Naming Conventions</vt:lpstr>
      <vt:lpstr>Variable Naming Conventions (continued)</vt:lpstr>
      <vt:lpstr>Assigning Values to Variables</vt:lpstr>
      <vt:lpstr>Initializing a Variable</vt:lpstr>
      <vt:lpstr>Declaring Named Constants</vt:lpstr>
      <vt:lpstr>Performing Arithmetic Operations</vt:lpstr>
      <vt:lpstr>Performing Arithmetic Operations (continued -1)</vt:lpstr>
      <vt:lpstr>Performing Arithmetic Operations (continued -2)</vt:lpstr>
      <vt:lpstr>The Integer Data Type</vt:lpstr>
      <vt:lpstr>Understanding the Advantages of Modularization</vt:lpstr>
      <vt:lpstr>Modularization Provides Abstraction</vt:lpstr>
      <vt:lpstr>Modularization Allows Multiple Programmers to Work on a Problem</vt:lpstr>
      <vt:lpstr>Modularization Allows You to  Reuse Work</vt:lpstr>
      <vt:lpstr>Modularizing a Program</vt:lpstr>
      <vt:lpstr>Modularizing a Program (continued -1)</vt:lpstr>
      <vt:lpstr>Modularizing a Program (continued -2)</vt:lpstr>
      <vt:lpstr>Modularizing a Program (continued -3)</vt:lpstr>
      <vt:lpstr>Modularizing a Program (continued -4)</vt:lpstr>
      <vt:lpstr>Declaring Variables and Constants within Modules</vt:lpstr>
      <vt:lpstr>Declaring Variables and Constants within Modules (continued -1)</vt:lpstr>
      <vt:lpstr>Declaring Variables and Constants within Modules (continued -2)</vt:lpstr>
      <vt:lpstr>Understanding the Most Common Configuration for Mainline Logic</vt:lpstr>
      <vt:lpstr>Understanding the Most Common Configuration for Mainline Logic</vt:lpstr>
      <vt:lpstr>Understanding the Most Common Configuration for Mainline Logic (continued -1)</vt:lpstr>
      <vt:lpstr>Understanding the Most Common Configuration for Mainline Logic (continued -2)</vt:lpstr>
      <vt:lpstr>Understanding the Most Common Configuration for Mainline Logic (continued -3)</vt:lpstr>
      <vt:lpstr>Creating Hierarchy Charts</vt:lpstr>
      <vt:lpstr>Creating Hierarchy Charts (continued -1)</vt:lpstr>
      <vt:lpstr>Creating Hierarchy Charts (continued -2)</vt:lpstr>
      <vt:lpstr>Features of Good Program Design</vt:lpstr>
      <vt:lpstr>Using Program Comments</vt:lpstr>
      <vt:lpstr>Using Program Comments (continued -1)</vt:lpstr>
      <vt:lpstr>Using Program Comments (continued -2)</vt:lpstr>
      <vt:lpstr>Choosing Identifiers</vt:lpstr>
      <vt:lpstr>Choosing Identifiers (continued)</vt:lpstr>
      <vt:lpstr>Designing Clear Statements</vt:lpstr>
      <vt:lpstr>Avoiding Confusing Line Breaks</vt:lpstr>
      <vt:lpstr>Using Temporary Variables to Clarify Long Statements</vt:lpstr>
      <vt:lpstr>Using Temporary Variables to Clarify Long Statements (continued)</vt:lpstr>
      <vt:lpstr>Writing Clear Prompts and Echoing Input</vt:lpstr>
      <vt:lpstr>Writing Clear Prompts and Echoing Input (continued -1)</vt:lpstr>
      <vt:lpstr>Writing Clear Prompts and Echoing Input (continued -2)</vt:lpstr>
      <vt:lpstr>Writing Clear Prompts and Echoing Input (continued -3)</vt:lpstr>
      <vt:lpstr>Maintaining Good Programming Habits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1006</cp:revision>
  <dcterms:created xsi:type="dcterms:W3CDTF">2002-09-27T23:29:22Z</dcterms:created>
  <dcterms:modified xsi:type="dcterms:W3CDTF">2022-03-21T20:50:47Z</dcterms:modified>
</cp:coreProperties>
</file>