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882" r:id="rId1"/>
  </p:sldMasterIdLst>
  <p:notesMasterIdLst>
    <p:notesMasterId r:id="rId25"/>
  </p:notesMasterIdLst>
  <p:handoutMasterIdLst>
    <p:handoutMasterId r:id="rId26"/>
  </p:handoutMasterIdLst>
  <p:sldIdLst>
    <p:sldId id="937" r:id="rId2"/>
    <p:sldId id="257" r:id="rId3"/>
    <p:sldId id="849" r:id="rId4"/>
    <p:sldId id="919" r:id="rId5"/>
    <p:sldId id="920" r:id="rId6"/>
    <p:sldId id="921" r:id="rId7"/>
    <p:sldId id="859" r:id="rId8"/>
    <p:sldId id="923" r:id="rId9"/>
    <p:sldId id="924" r:id="rId10"/>
    <p:sldId id="938" r:id="rId11"/>
    <p:sldId id="939" r:id="rId12"/>
    <p:sldId id="940" r:id="rId13"/>
    <p:sldId id="861" r:id="rId14"/>
    <p:sldId id="850" r:id="rId15"/>
    <p:sldId id="851" r:id="rId16"/>
    <p:sldId id="925" r:id="rId17"/>
    <p:sldId id="926" r:id="rId18"/>
    <p:sldId id="884" r:id="rId19"/>
    <p:sldId id="899" r:id="rId20"/>
    <p:sldId id="900" r:id="rId21"/>
    <p:sldId id="901" r:id="rId22"/>
    <p:sldId id="927" r:id="rId23"/>
    <p:sldId id="84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9" autoAdjust="0"/>
    <p:restoredTop sz="94500" autoAdjust="0"/>
  </p:normalViewPr>
  <p:slideViewPr>
    <p:cSldViewPr>
      <p:cViewPr varScale="1">
        <p:scale>
          <a:sx n="67" d="100"/>
          <a:sy n="67" d="100"/>
        </p:scale>
        <p:origin x="16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6BA85960-FF8D-4966-AFCE-76588880AE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30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E117145D-B78F-4F40-B0E2-55542D9A63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000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F53ABD-6A60-42B9-BFED-40EF7C91BC9B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05939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0946B-D037-4EE6-9007-A953BC9EBBE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0946B-D037-4EE6-9007-A953BC9EBBE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70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ECACEA-3A71-4EFB-BC72-F34E4F8071A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16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102A0A-9B1B-495B-A692-1695563020A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28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25BC65-E4DC-4A7A-9E3C-EF3B6F53141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04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25BC65-E4DC-4A7A-9E3C-EF3B6F53141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56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25BC65-E4DC-4A7A-9E3C-EF3B6F53141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3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674518-B63F-483F-BAA6-38E6FC3F0F6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21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674518-B63F-483F-BAA6-38E6FC3F0F6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77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674518-B63F-483F-BAA6-38E6FC3F0F6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3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AC90A4-38AA-460A-AE59-E4EBB584B38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29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674518-B63F-483F-BAA6-38E6FC3F0F6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67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674518-B63F-483F-BAA6-38E6FC3F0F6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53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3558A4-A535-4BE3-9B93-309853BEE12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6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AC90A4-38AA-460A-AE59-E4EBB584B38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AC90A4-38AA-460A-AE59-E4EBB584B38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6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AC90A4-38AA-460A-AE59-E4EBB584B38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48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0946B-D037-4EE6-9007-A953BC9EBBE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4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0946B-D037-4EE6-9007-A953BC9EBBE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89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0946B-D037-4EE6-9007-A953BC9EBBE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17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0946B-D037-4EE6-9007-A953BC9EBBE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8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163"/>
            <a:ext cx="9144000" cy="290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686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0A4A9-46CC-49A6-8980-AEC2300E98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A3C1D-55C6-40AA-B1E0-05265743EB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0AF05-15F3-48AB-A909-437515DB9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D9CCC-5717-4F7A-8350-CCDF597FD5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1D191-2F63-47D7-B430-7050E83CCD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B6C1F-85BA-43D0-8199-249FC72844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54F68-CA65-421A-9FB3-B6B76451E6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9A62B-65AC-4837-8A2D-56C9A4CD63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BA6C7-BA7F-48F1-B3AE-EF81C61B39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F07C1-47FC-4251-AEF7-899AC02332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1DB0802-8C73-4FE0-B249-A6FB9C5E4C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dirty="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05" r:id="rId1"/>
    <p:sldLayoutId id="2147484906" r:id="rId2"/>
    <p:sldLayoutId id="2147484907" r:id="rId3"/>
    <p:sldLayoutId id="2147484908" r:id="rId4"/>
    <p:sldLayoutId id="2147484909" r:id="rId5"/>
    <p:sldLayoutId id="2147484910" r:id="rId6"/>
    <p:sldLayoutId id="2147484911" r:id="rId7"/>
    <p:sldLayoutId id="2147484912" r:id="rId8"/>
    <p:sldLayoutId id="2147484913" r:id="rId9"/>
    <p:sldLayoutId id="2147484914" r:id="rId10"/>
    <p:sldLayoutId id="2147484915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86" y="608807"/>
            <a:ext cx="8229600" cy="1143000"/>
          </a:xfrm>
        </p:spPr>
        <p:txBody>
          <a:bodyPr/>
          <a:lstStyle/>
          <a:p>
            <a:r>
              <a:rPr lang="en-US" b="1" dirty="0"/>
              <a:t>Programming Logic and Design</a:t>
            </a:r>
            <a:br>
              <a:rPr lang="en-US" b="1" dirty="0"/>
            </a:br>
            <a:r>
              <a:rPr lang="en-US" b="1" i="1" dirty="0"/>
              <a:t>Ninth Edition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/>
              <a:t>Chapter </a:t>
            </a:r>
            <a:r>
              <a:rPr lang="en-US" sz="3400" i="1" dirty="0" smtClean="0"/>
              <a:t>9</a:t>
            </a:r>
          </a:p>
          <a:p>
            <a:pPr marL="0" indent="0" algn="ctr">
              <a:buNone/>
              <a:defRPr/>
            </a:pPr>
            <a:r>
              <a:rPr lang="en-US" sz="3200" i="1" dirty="0" smtClean="0"/>
              <a:t>Advanced Modularization Techniques</a:t>
            </a: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9071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9400" cy="4068762"/>
          </a:xfrm>
        </p:spPr>
        <p:txBody>
          <a:bodyPr/>
          <a:lstStyle/>
          <a:p>
            <a:r>
              <a:rPr lang="en-US" dirty="0"/>
              <a:t>Creating Methods that Require</a:t>
            </a:r>
            <a:br>
              <a:rPr lang="en-US" dirty="0"/>
            </a:br>
            <a:r>
              <a:rPr lang="en-US" dirty="0" smtClean="0"/>
              <a:t>Parameters </a:t>
            </a:r>
            <a:r>
              <a:rPr lang="en-US" sz="1200" dirty="0" smtClean="0"/>
              <a:t>(continued -3) </a:t>
            </a:r>
          </a:p>
        </p:txBody>
      </p:sp>
      <p:pic>
        <p:nvPicPr>
          <p:cNvPr id="3" name="Picture 2" descr="Flowchart of a program that uses a method to pass the language code so the prompt would appear in the appropriate language." title="Moon weight program that passes an argument to a method (continues)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184" y="603173"/>
            <a:ext cx="5347226" cy="57467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22460D-90BC-48C1-BDD5-455A774800A3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19400" cy="3763962"/>
          </a:xfrm>
        </p:spPr>
        <p:txBody>
          <a:bodyPr/>
          <a:lstStyle/>
          <a:p>
            <a:r>
              <a:rPr lang="en-US" dirty="0"/>
              <a:t>Creating Methods that Require</a:t>
            </a:r>
            <a:br>
              <a:rPr lang="en-US" dirty="0"/>
            </a:br>
            <a:r>
              <a:rPr lang="en-US" dirty="0" smtClean="0"/>
              <a:t>Parameters </a:t>
            </a:r>
            <a:r>
              <a:rPr lang="en-US" sz="1200" dirty="0" smtClean="0"/>
              <a:t>(continued -4) </a:t>
            </a:r>
          </a:p>
        </p:txBody>
      </p:sp>
      <p:pic>
        <p:nvPicPr>
          <p:cNvPr id="2" name="Picture 1" descr="Pseudocode of a program that uses a method to pass the language code so the prompt would appear in the appropriate language." title="Moon weight program that passes an argument to a metho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19" y="152400"/>
            <a:ext cx="5245608" cy="4684308"/>
          </a:xfrm>
          <a:prstGeom prst="rect">
            <a:avLst/>
          </a:prstGeom>
        </p:spPr>
      </p:pic>
      <p:pic>
        <p:nvPicPr>
          <p:cNvPr id="4" name="Picture 3" descr="Excecution and output of the moon weight program." title="Typical execution of moon weight progr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176" y="4876483"/>
            <a:ext cx="3889248" cy="16899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22460D-90BC-48C1-BDD5-455A774800A3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76600" cy="3535362"/>
          </a:xfrm>
        </p:spPr>
        <p:txBody>
          <a:bodyPr/>
          <a:lstStyle/>
          <a:p>
            <a:r>
              <a:rPr lang="en-US" dirty="0"/>
              <a:t>Creating Methods that Require</a:t>
            </a:r>
            <a:br>
              <a:rPr lang="en-US" dirty="0"/>
            </a:br>
            <a:r>
              <a:rPr lang="en-US" dirty="0" smtClean="0"/>
              <a:t>Parameters </a:t>
            </a:r>
            <a:r>
              <a:rPr lang="en-US" sz="1200" dirty="0" smtClean="0"/>
              <a:t>(continued -5) </a:t>
            </a:r>
          </a:p>
        </p:txBody>
      </p:sp>
      <p:pic>
        <p:nvPicPr>
          <p:cNvPr id="3" name="Picture 2" descr="A program that declares a variable, assigns a value to it, displays&#10;it, and sends it to a method. Within the method, the parameter is displayed, altered, and displayed again. When control returns to the main program, the original variable is displayed one last time." title="A program that calls a method in which the argument and parameter have the same identifi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609600"/>
            <a:ext cx="4912884" cy="5583258"/>
          </a:xfrm>
          <a:prstGeom prst="rect">
            <a:avLst/>
          </a:prstGeom>
        </p:spPr>
      </p:pic>
      <p:pic>
        <p:nvPicPr>
          <p:cNvPr id="7" name="Picture 6" descr="Even though the variable in the method was altered, the original variable in the main program retains its starting value because it never was altered; it occupies a different memory address from the variable in the method." title="Execution of the progr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5" y="4114800"/>
            <a:ext cx="3359165" cy="16867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22460D-90BC-48C1-BDD5-455A774800A3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8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Methods that Require</a:t>
            </a:r>
            <a:br>
              <a:rPr lang="en-US" dirty="0"/>
            </a:br>
            <a:r>
              <a:rPr lang="en-US" dirty="0"/>
              <a:t>Multiple Parameters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8E112E-0EE9-4EBD-95CB-B5BDEC86FD54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r>
              <a:rPr lang="en-US" dirty="0" smtClean="0"/>
              <a:t>Methods can require more than one parameter</a:t>
            </a:r>
          </a:p>
          <a:p>
            <a:pPr lvl="1"/>
            <a:r>
              <a:rPr lang="en-US" dirty="0" smtClean="0"/>
              <a:t>List the arguments within the method call, separated by commas</a:t>
            </a:r>
          </a:p>
          <a:p>
            <a:pPr lvl="1"/>
            <a:r>
              <a:rPr lang="en-US" dirty="0" smtClean="0"/>
              <a:t>List a data type and local identifier for each parameter within the method header’s parentheses </a:t>
            </a:r>
          </a:p>
          <a:p>
            <a:pPr lvl="1"/>
            <a:r>
              <a:rPr lang="en-US" dirty="0" smtClean="0"/>
              <a:t>Separate each declaration with a comma</a:t>
            </a:r>
          </a:p>
          <a:p>
            <a:pPr lvl="1"/>
            <a:r>
              <a:rPr lang="en-US" dirty="0" smtClean="0"/>
              <a:t>The data type must be repeated with each parameter</a:t>
            </a:r>
          </a:p>
          <a:p>
            <a:pPr lvl="1"/>
            <a:r>
              <a:rPr lang="en-US" dirty="0" smtClean="0"/>
              <a:t>Arguments sent are called actual parameters</a:t>
            </a:r>
          </a:p>
          <a:p>
            <a:pPr lvl="1"/>
            <a:r>
              <a:rPr lang="en-US" dirty="0" smtClean="0"/>
              <a:t>Variables that accept the parameters in the method are called formal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7258" y="274638"/>
            <a:ext cx="3886200" cy="4297362"/>
          </a:xfrm>
        </p:spPr>
        <p:txBody>
          <a:bodyPr/>
          <a:lstStyle/>
          <a:p>
            <a:r>
              <a:rPr lang="en-US" dirty="0"/>
              <a:t>Creating Methods that </a:t>
            </a:r>
            <a:r>
              <a:rPr lang="en-US" dirty="0" smtClean="0"/>
              <a:t>Require Multiple Parameters </a:t>
            </a:r>
            <a:br>
              <a:rPr lang="en-US" dirty="0" smtClean="0"/>
            </a:br>
            <a:r>
              <a:rPr lang="en-US" sz="1600" dirty="0" smtClean="0"/>
              <a:t>(continued -1)</a:t>
            </a:r>
          </a:p>
        </p:txBody>
      </p:sp>
      <p:pic>
        <p:nvPicPr>
          <p:cNvPr id="2" name="Picture 1" descr="This uses a method to which you pass two values—the amount to be taxed as well as a rate by which to tax it." title="A program that calls a computeTax method that requires two parameter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87" y="274638"/>
            <a:ext cx="4514163" cy="60817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2168F-10EC-43A2-9B98-69FC96EC86C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Methods that Return a Value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52F616-281A-422F-9E0A-E5698A0F5EF9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r>
              <a:rPr lang="en-US" dirty="0" smtClean="0"/>
              <a:t>A variable declared within a method ceases to exist when the method ends	</a:t>
            </a:r>
          </a:p>
          <a:p>
            <a:pPr lvl="1"/>
            <a:r>
              <a:rPr lang="en-US" dirty="0" smtClean="0"/>
              <a:t>Goes out of scope</a:t>
            </a:r>
          </a:p>
          <a:p>
            <a:r>
              <a:rPr lang="en-US" dirty="0" smtClean="0"/>
              <a:t>To retain a value that exists when a method ends, return the value from the method back to the calling method</a:t>
            </a:r>
          </a:p>
          <a:p>
            <a:r>
              <a:rPr lang="en-US" dirty="0" smtClean="0"/>
              <a:t>When a method returns a value, the method must have a </a:t>
            </a:r>
            <a:r>
              <a:rPr lang="en-US" b="1" dirty="0" smtClean="0"/>
              <a:t>return type </a:t>
            </a:r>
            <a:r>
              <a:rPr lang="en-US" dirty="0" smtClean="0"/>
              <a:t>that matches the data type of the value that is returned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Methods that Return a </a:t>
            </a:r>
            <a:r>
              <a:rPr lang="en-US" dirty="0" smtClean="0"/>
              <a:t>Value </a:t>
            </a:r>
            <a:r>
              <a:rPr lang="en-US" sz="1200" dirty="0" smtClean="0"/>
              <a:t>(continued -1)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52F616-281A-422F-9E0A-E5698A0F5EF9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r>
              <a:rPr lang="en-US" dirty="0" smtClean="0"/>
              <a:t>Return type for a method </a:t>
            </a:r>
          </a:p>
          <a:p>
            <a:pPr lvl="1"/>
            <a:r>
              <a:rPr lang="en-US" dirty="0" smtClean="0"/>
              <a:t>Indicates the data type of the value that the method will send back</a:t>
            </a:r>
          </a:p>
          <a:p>
            <a:pPr lvl="1"/>
            <a:r>
              <a:rPr lang="en-US" dirty="0" smtClean="0"/>
              <a:t>Can be any type</a:t>
            </a:r>
          </a:p>
          <a:p>
            <a:pPr lvl="1"/>
            <a:r>
              <a:rPr lang="en-US" dirty="0" smtClean="0"/>
              <a:t>Also called </a:t>
            </a:r>
            <a:r>
              <a:rPr lang="en-US" b="1" dirty="0" smtClean="0"/>
              <a:t>method’s type</a:t>
            </a:r>
          </a:p>
          <a:p>
            <a:pPr lvl="1"/>
            <a:r>
              <a:rPr lang="en-US" dirty="0" smtClean="0"/>
              <a:t>Listed in front of the method name when the method is defined</a:t>
            </a:r>
          </a:p>
          <a:p>
            <a:r>
              <a:rPr lang="en-US" dirty="0" smtClean="0"/>
              <a:t>Method can also return nothing</a:t>
            </a:r>
          </a:p>
          <a:p>
            <a:pPr lvl="1"/>
            <a:r>
              <a:rPr lang="en-US" dirty="0" smtClean="0"/>
              <a:t>Return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</a:t>
            </a:r>
          </a:p>
          <a:p>
            <a:pPr lvl="1"/>
            <a:r>
              <a:rPr lang="en-US" b="1" dirty="0" smtClean="0"/>
              <a:t>Void method</a:t>
            </a:r>
          </a:p>
        </p:txBody>
      </p:sp>
    </p:spTree>
    <p:extLst>
      <p:ext uri="{BB962C8B-B14F-4D97-AF65-F5344CB8AC3E}">
        <p14:creationId xmlns:p14="http://schemas.microsoft.com/office/powerpoint/2010/main" val="50685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Methods that Return a </a:t>
            </a:r>
            <a:r>
              <a:rPr lang="en-US" dirty="0" smtClean="0"/>
              <a:t>Value </a:t>
            </a:r>
            <a:r>
              <a:rPr lang="en-US" sz="1200" dirty="0" smtClean="0"/>
              <a:t>(continued -2)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52F616-281A-422F-9E0A-E5698A0F5EF9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r>
              <a:rPr lang="en-US" dirty="0" smtClean="0"/>
              <a:t>Example: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num getHoursWorked()</a:t>
            </a:r>
          </a:p>
          <a:p>
            <a:pPr lvl="1"/>
            <a:r>
              <a:rPr lang="en-US" dirty="0" smtClean="0"/>
              <a:t>Returns a numeric value</a:t>
            </a:r>
          </a:p>
          <a:p>
            <a:r>
              <a:rPr lang="en-US" dirty="0" smtClean="0"/>
              <a:t>Usually, you want to use the returned value in the calling method</a:t>
            </a:r>
          </a:p>
          <a:p>
            <a:pPr lvl="1"/>
            <a:r>
              <a:rPr lang="en-US" dirty="0" smtClean="0"/>
              <a:t>Not required</a:t>
            </a:r>
          </a:p>
          <a:p>
            <a:pPr lvl="1"/>
            <a:r>
              <a:rPr lang="en-US" dirty="0" smtClean="0"/>
              <a:t>Store in variable or use directly without storing</a:t>
            </a:r>
          </a:p>
          <a:p>
            <a:pPr lvl="2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output "Hours worked is ", getHoursWorked()</a:t>
            </a:r>
          </a:p>
        </p:txBody>
      </p:sp>
    </p:spTree>
    <p:extLst>
      <p:ext uri="{BB962C8B-B14F-4D97-AF65-F5344CB8AC3E}">
        <p14:creationId xmlns:p14="http://schemas.microsoft.com/office/powerpoint/2010/main" val="34135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Creating Methods that Return a </a:t>
            </a:r>
            <a:r>
              <a:rPr lang="en-US" dirty="0" smtClean="0"/>
              <a:t>Value </a:t>
            </a:r>
            <a:r>
              <a:rPr lang="en-US" sz="1200" dirty="0" smtClean="0"/>
              <a:t>(continued -3)</a:t>
            </a:r>
          </a:p>
        </p:txBody>
      </p:sp>
      <p:pic>
        <p:nvPicPr>
          <p:cNvPr id="2" name="Picture 1" descr="A variable named hours is declared in the main program. The getHoursWorked method call is part of an assignment statement. When the method is called, the logical control is transferred to&#10;the getHoursWorked method, which contains a variable named workHours. A value is obtained for this variable, which is returned to the main program where it is assigned to hours." title="A payroll program that calls a method that returns a valu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4334"/>
            <a:ext cx="3669792" cy="4465320"/>
          </a:xfrm>
          <a:prstGeom prst="rect">
            <a:avLst/>
          </a:prstGeom>
        </p:spPr>
      </p:pic>
      <p:pic>
        <p:nvPicPr>
          <p:cNvPr id="3" name="Picture 2" descr="A program that uses a method’s return value directly without storing it. The value of the workHours variable returned from the method is used directly in the calculation of gross in the main program." title="A program that uses a method’s returned value without storing i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24" y="1979782"/>
            <a:ext cx="4416552" cy="37947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32C77F-D9E8-43AF-A4DA-A5EE479625DE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4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Creating Methods that Return a Value </a:t>
            </a:r>
            <a:r>
              <a:rPr lang="en-US" sz="1200" dirty="0" smtClean="0"/>
              <a:t>(continued -4)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1676400"/>
            <a:ext cx="8077200" cy="45720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Technically, you are allowed to include multiple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statements in a method</a:t>
            </a:r>
          </a:p>
          <a:p>
            <a:pPr lvl="1"/>
            <a:r>
              <a:rPr lang="en-US" dirty="0" smtClean="0"/>
              <a:t>It’s not recommended</a:t>
            </a:r>
          </a:p>
          <a:p>
            <a:pPr lvl="1"/>
            <a:r>
              <a:rPr lang="en-US" dirty="0" smtClean="0"/>
              <a:t>Violates structured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32C77F-D9E8-43AF-A4DA-A5EE479625DE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3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 smtClean="0"/>
              <a:t>In this </a:t>
            </a:r>
            <a:r>
              <a:rPr lang="en-US" dirty="0" smtClean="0"/>
              <a:t>lecture, </a:t>
            </a:r>
            <a:r>
              <a:rPr lang="en-US" dirty="0" smtClean="0"/>
              <a:t>you will learn about:</a:t>
            </a:r>
          </a:p>
          <a:p>
            <a:pPr marL="400050" lvl="1" indent="0">
              <a:buNone/>
            </a:pPr>
            <a:r>
              <a:rPr lang="en-US" dirty="0"/>
              <a:t>•	The parts of a method</a:t>
            </a:r>
          </a:p>
          <a:p>
            <a:pPr marL="400050" lvl="1" indent="0">
              <a:buNone/>
            </a:pPr>
            <a:r>
              <a:rPr lang="en-US" dirty="0"/>
              <a:t>•	Methods with no parameters</a:t>
            </a:r>
          </a:p>
          <a:p>
            <a:pPr marL="400050" lvl="1" indent="0">
              <a:buNone/>
            </a:pPr>
            <a:r>
              <a:rPr lang="en-US" dirty="0"/>
              <a:t>•	Methods that require parameters</a:t>
            </a:r>
          </a:p>
          <a:p>
            <a:pPr marL="400050" lvl="1" indent="0">
              <a:buNone/>
            </a:pPr>
            <a:r>
              <a:rPr lang="en-US" dirty="0"/>
              <a:t>•	Methods that return a </a:t>
            </a:r>
            <a:r>
              <a:rPr lang="en-US" dirty="0" smtClean="0"/>
              <a:t>value</a:t>
            </a:r>
            <a:r>
              <a:rPr lang="en-US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E4EE77-6894-4CDC-8ADF-1ABB424DE40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Creating Methods that Return a Value </a:t>
            </a:r>
            <a:r>
              <a:rPr lang="en-US" sz="1200" dirty="0" smtClean="0"/>
              <a:t>(continued -5)</a:t>
            </a:r>
          </a:p>
        </p:txBody>
      </p:sp>
      <p:pic>
        <p:nvPicPr>
          <p:cNvPr id="2" name="Picture 1" descr="it is unstructured to return from a method at multiple points. Don't do it." title="Unstructured approach to returning one of several valu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48" y="1510030"/>
            <a:ext cx="4946904" cy="48463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32C77F-D9E8-43AF-A4DA-A5EE479625DE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4419600" cy="2087562"/>
          </a:xfrm>
        </p:spPr>
        <p:txBody>
          <a:bodyPr/>
          <a:lstStyle/>
          <a:p>
            <a:r>
              <a:rPr lang="en-US" dirty="0"/>
              <a:t>Creating Methods that Return a Value </a:t>
            </a:r>
            <a:r>
              <a:rPr lang="en-US" sz="1200" dirty="0" smtClean="0"/>
              <a:t>(continued -6)</a:t>
            </a:r>
          </a:p>
        </p:txBody>
      </p:sp>
      <p:pic>
        <p:nvPicPr>
          <p:cNvPr id="2" name="Picture 1" descr="The largest of three values is stored in a variable. Then, when the nested&#10;decision structure that determines the largest value is complete, the stored value is returned in the last method statement." title="Recommended, structured approach to returning one of several valu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20" y="485410"/>
            <a:ext cx="4145280" cy="58856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32C77F-D9E8-43AF-A4DA-A5EE479625DE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0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Creating Methods that Return a Value </a:t>
            </a:r>
            <a:r>
              <a:rPr lang="en-US" sz="1200" dirty="0" smtClean="0"/>
              <a:t>(continued -7)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533400" y="1676400"/>
            <a:ext cx="8077200" cy="45720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use a method, you should know:</a:t>
            </a:r>
          </a:p>
          <a:p>
            <a:pPr lvl="1"/>
            <a:r>
              <a:rPr lang="en-US" dirty="0" smtClean="0"/>
              <a:t>What the method does in general, but not necessarily how it carries out tasks internally</a:t>
            </a:r>
          </a:p>
          <a:p>
            <a:pPr lvl="1"/>
            <a:r>
              <a:rPr lang="en-US" dirty="0" smtClean="0"/>
              <a:t>The method’s name</a:t>
            </a:r>
          </a:p>
          <a:p>
            <a:pPr lvl="1"/>
            <a:r>
              <a:rPr lang="en-US" dirty="0" smtClean="0"/>
              <a:t>The method’s required parameters, if any</a:t>
            </a:r>
          </a:p>
          <a:p>
            <a:pPr lvl="1"/>
            <a:r>
              <a:rPr lang="en-US" dirty="0" smtClean="0"/>
              <a:t>The method’s return type, so that you can use any returned value appropriately</a:t>
            </a:r>
          </a:p>
          <a:p>
            <a:r>
              <a:rPr lang="en-US" b="1" dirty="0"/>
              <a:t>Overhead </a:t>
            </a:r>
            <a:r>
              <a:rPr lang="en-US" dirty="0"/>
              <a:t>refers to </a:t>
            </a:r>
            <a:r>
              <a:rPr lang="en-US" dirty="0" smtClean="0"/>
              <a:t>the extra resources </a:t>
            </a:r>
            <a:r>
              <a:rPr lang="en-US" dirty="0"/>
              <a:t>and time required by an </a:t>
            </a:r>
            <a:r>
              <a:rPr lang="en-US" dirty="0" smtClean="0"/>
              <a:t>operation, such as calling a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32C77F-D9E8-43AF-A4DA-A5EE479625DE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2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98C39C-FFBC-4220-AA27-55609657244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r>
              <a:rPr lang="en-US" dirty="0" smtClean="0"/>
              <a:t>A method is a program module that contains a series of statements that carry out a task</a:t>
            </a:r>
          </a:p>
          <a:p>
            <a:pPr lvl="1"/>
            <a:r>
              <a:rPr lang="en-US" dirty="0" smtClean="0"/>
              <a:t>Must include a header body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</a:t>
            </a:r>
          </a:p>
          <a:p>
            <a:pPr lvl="1"/>
            <a:r>
              <a:rPr lang="en-US" dirty="0" smtClean="0"/>
              <a:t>A program can contain an unlimited number of methods</a:t>
            </a:r>
          </a:p>
          <a:p>
            <a:pPr lvl="1"/>
            <a:r>
              <a:rPr lang="en-US" dirty="0" smtClean="0"/>
              <a:t>Methods can be called an unlimited number of times</a:t>
            </a:r>
          </a:p>
          <a:p>
            <a:r>
              <a:rPr lang="en-US" dirty="0" smtClean="0"/>
              <a:t>Data passed to a method is called an argument</a:t>
            </a:r>
          </a:p>
          <a:p>
            <a:r>
              <a:rPr lang="en-US" dirty="0" smtClean="0"/>
              <a:t>Data received by a method is called a parameter</a:t>
            </a:r>
          </a:p>
          <a:p>
            <a:r>
              <a:rPr lang="en-US" dirty="0" smtClean="0"/>
              <a:t>Returned values must have a return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Parts of a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F3DDB-446B-4377-9E15-215A09987F8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r>
              <a:rPr lang="en-US" b="1" dirty="0" smtClean="0"/>
              <a:t>Method </a:t>
            </a:r>
          </a:p>
          <a:p>
            <a:pPr lvl="1"/>
            <a:r>
              <a:rPr lang="en-US" dirty="0" smtClean="0"/>
              <a:t>A program module that contains a series of statements that carry out a task</a:t>
            </a:r>
          </a:p>
          <a:p>
            <a:pPr lvl="1"/>
            <a:r>
              <a:rPr lang="en-US" dirty="0" smtClean="0"/>
              <a:t>Invoke or call a method from another program or method</a:t>
            </a:r>
          </a:p>
          <a:p>
            <a:pPr lvl="1"/>
            <a:r>
              <a:rPr lang="en-US" dirty="0" smtClean="0"/>
              <a:t>Any program can contain an unlimited number of methods</a:t>
            </a:r>
          </a:p>
          <a:p>
            <a:pPr lvl="1"/>
            <a:r>
              <a:rPr lang="en-US" dirty="0" smtClean="0"/>
              <a:t>Each method can be called an unlimited number of times</a:t>
            </a:r>
          </a:p>
          <a:p>
            <a:pPr lvl="1"/>
            <a:r>
              <a:rPr lang="en-US" dirty="0" smtClean="0"/>
              <a:t>Calling program or method is called the method’s </a:t>
            </a:r>
            <a:r>
              <a:rPr lang="en-US" b="1" dirty="0" smtClean="0"/>
              <a:t>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Parts </a:t>
            </a:r>
            <a:r>
              <a:rPr lang="en-US" dirty="0" smtClean="0"/>
              <a:t>of a Method </a:t>
            </a:r>
            <a:r>
              <a:rPr lang="en-US" sz="1200" dirty="0" smtClean="0"/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F3DDB-446B-4377-9E15-215A09987F85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r>
              <a:rPr lang="en-US" dirty="0" smtClean="0"/>
              <a:t>Method must include</a:t>
            </a:r>
          </a:p>
          <a:p>
            <a:pPr lvl="1"/>
            <a:r>
              <a:rPr lang="en-US" b="1" dirty="0" smtClean="0"/>
              <a:t>Method header </a:t>
            </a:r>
            <a:r>
              <a:rPr lang="en-US" dirty="0" smtClean="0"/>
              <a:t>(also called the declaration or definition)</a:t>
            </a:r>
          </a:p>
          <a:p>
            <a:pPr lvl="1"/>
            <a:r>
              <a:rPr lang="en-US" b="1" dirty="0" smtClean="0"/>
              <a:t>Method body</a:t>
            </a:r>
          </a:p>
          <a:p>
            <a:pPr lvl="2"/>
            <a:r>
              <a:rPr lang="en-US" dirty="0" smtClean="0"/>
              <a:t>Contains the </a:t>
            </a:r>
            <a:r>
              <a:rPr lang="en-US" b="1" dirty="0" smtClean="0"/>
              <a:t>implementation </a:t>
            </a:r>
            <a:r>
              <a:rPr lang="en-US" dirty="0" smtClean="0"/>
              <a:t>(Statements that carry out the tasks)</a:t>
            </a:r>
          </a:p>
          <a:p>
            <a:pPr lvl="1"/>
            <a:r>
              <a:rPr lang="en-US" b="1" dirty="0" smtClean="0">
                <a:cs typeface="Courier New" pitchFamily="49" charset="0"/>
              </a:rPr>
              <a:t>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 smtClean="0"/>
              <a:t> statement </a:t>
            </a:r>
            <a:r>
              <a:rPr lang="en-US" sz="2000" dirty="0"/>
              <a:t>(Returns control to the calling method)</a:t>
            </a:r>
          </a:p>
          <a:p>
            <a:r>
              <a:rPr lang="en-US" dirty="0" smtClean="0"/>
              <a:t>Variables and constants </a:t>
            </a:r>
          </a:p>
          <a:p>
            <a:pPr lvl="1"/>
            <a:r>
              <a:rPr lang="en-US" b="1" dirty="0" smtClean="0"/>
              <a:t>Local</a:t>
            </a:r>
            <a:r>
              <a:rPr lang="en-US" dirty="0" smtClean="0"/>
              <a:t>: declared in a method</a:t>
            </a:r>
          </a:p>
          <a:p>
            <a:pPr lvl="1"/>
            <a:r>
              <a:rPr lang="en-US" b="1" dirty="0" smtClean="0"/>
              <a:t>Global</a:t>
            </a:r>
            <a:r>
              <a:rPr lang="en-US" dirty="0" smtClean="0"/>
              <a:t>: known to all program modules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0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4191000" cy="1143000"/>
          </a:xfrm>
        </p:spPr>
        <p:txBody>
          <a:bodyPr/>
          <a:lstStyle/>
          <a:p>
            <a:r>
              <a:rPr lang="en-US" dirty="0" smtClean="0"/>
              <a:t>Using Methods with No Parameters</a:t>
            </a:r>
            <a:endParaRPr lang="en-US" sz="1200" dirty="0" smtClean="0"/>
          </a:p>
        </p:txBody>
      </p:sp>
      <p:pic>
        <p:nvPicPr>
          <p:cNvPr id="2" name="Picture 1" descr="A program that allows a user to enter a preferred language (English or Spanish) and then, using the chosen language, asks the user to enter his or her weight. The&#10;program then calculates the user’s weight on the moon as 16.6 percent of the user’s weight on Earth." title="A program that calculates the user’s weight on the mo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28" y="253666"/>
            <a:ext cx="4393568" cy="6223334"/>
          </a:xfrm>
          <a:prstGeom prst="rect">
            <a:avLst/>
          </a:prstGeom>
        </p:spPr>
      </p:pic>
      <p:pic>
        <p:nvPicPr>
          <p:cNvPr id="3" name="Picture 2" descr="Typical program execution and output  in a command-line environment." title="Output of moon weight calculator progr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82" y="2971800"/>
            <a:ext cx="3946773" cy="1752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F3DDB-446B-4377-9E15-215A09987F85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4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Methods with No </a:t>
            </a:r>
            <a:r>
              <a:rPr lang="en-US" dirty="0" smtClean="0"/>
              <a:t>Parameters </a:t>
            </a:r>
            <a:r>
              <a:rPr lang="en-US" sz="1200" dirty="0" smtClean="0"/>
              <a:t>(continued -1)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FF3DDB-446B-4377-9E15-215A09987F85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r>
              <a:rPr lang="en-US" dirty="0" smtClean="0"/>
              <a:t>When methods must share data</a:t>
            </a:r>
          </a:p>
          <a:p>
            <a:pPr lvl="1"/>
            <a:r>
              <a:rPr lang="en-US" dirty="0" smtClean="0"/>
              <a:t>Pass the data into and return the data out of methods</a:t>
            </a:r>
          </a:p>
          <a:p>
            <a:r>
              <a:rPr lang="en-US" dirty="0" smtClean="0"/>
              <a:t>When you call a method from a program, you must know four things:</a:t>
            </a:r>
          </a:p>
          <a:p>
            <a:pPr lvl="1"/>
            <a:r>
              <a:rPr lang="en-US" dirty="0" smtClean="0"/>
              <a:t>What the method does</a:t>
            </a:r>
          </a:p>
          <a:p>
            <a:pPr lvl="1"/>
            <a:r>
              <a:rPr lang="en-US" dirty="0" smtClean="0"/>
              <a:t>Name of the called method</a:t>
            </a:r>
          </a:p>
          <a:p>
            <a:pPr lvl="1"/>
            <a:r>
              <a:rPr lang="en-US" dirty="0" smtClean="0"/>
              <a:t>Type of information to send to the method, if any</a:t>
            </a:r>
          </a:p>
          <a:p>
            <a:pPr lvl="1"/>
            <a:r>
              <a:rPr lang="en-US" dirty="0" smtClean="0"/>
              <a:t>Type of return data to expect from the method, if any</a:t>
            </a:r>
          </a:p>
        </p:txBody>
      </p:sp>
    </p:spTree>
    <p:extLst>
      <p:ext uri="{BB962C8B-B14F-4D97-AF65-F5344CB8AC3E}">
        <p14:creationId xmlns:p14="http://schemas.microsoft.com/office/powerpoint/2010/main" val="33127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Methods that Require</a:t>
            </a:r>
            <a:br>
              <a:rPr lang="en-US" dirty="0"/>
            </a:br>
            <a:r>
              <a:rPr lang="en-US" dirty="0" smtClean="0"/>
              <a:t>Parameters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22460D-90BC-48C1-BDD5-455A774800A3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r>
              <a:rPr lang="en-US" b="1" dirty="0" smtClean="0"/>
              <a:t>Argument to the method</a:t>
            </a:r>
          </a:p>
          <a:p>
            <a:pPr lvl="1"/>
            <a:r>
              <a:rPr lang="en-US" dirty="0" smtClean="0"/>
              <a:t>Pass a data item into a method from a calling program</a:t>
            </a:r>
          </a:p>
          <a:p>
            <a:r>
              <a:rPr lang="en-US" b="1" dirty="0" smtClean="0"/>
              <a:t>Parameter to the method</a:t>
            </a:r>
          </a:p>
          <a:p>
            <a:pPr lvl="1"/>
            <a:r>
              <a:rPr lang="en-US" dirty="0" smtClean="0"/>
              <a:t>Method receives the data </a:t>
            </a:r>
            <a:r>
              <a:rPr lang="en-US" dirty="0"/>
              <a:t>item</a:t>
            </a:r>
            <a:endParaRPr lang="en-US" dirty="0" smtClean="0"/>
          </a:p>
          <a:p>
            <a:r>
              <a:rPr lang="en-US" dirty="0" smtClean="0"/>
              <a:t>When a </a:t>
            </a:r>
            <a:r>
              <a:rPr lang="en-US" sz="2800" dirty="0" smtClean="0"/>
              <a:t>method receives a parameter, you must provide a </a:t>
            </a:r>
            <a:r>
              <a:rPr lang="en-US" sz="2800" b="1" dirty="0" smtClean="0"/>
              <a:t>parameter</a:t>
            </a:r>
            <a:r>
              <a:rPr lang="en-US" sz="2800" dirty="0" smtClean="0"/>
              <a:t> </a:t>
            </a:r>
            <a:r>
              <a:rPr lang="en-US" sz="2800" b="1" dirty="0" smtClean="0"/>
              <a:t>list</a:t>
            </a:r>
            <a:r>
              <a:rPr lang="en-US" sz="2800" dirty="0" smtClean="0"/>
              <a:t> that includes:</a:t>
            </a:r>
          </a:p>
          <a:p>
            <a:pPr lvl="1"/>
            <a:r>
              <a:rPr lang="en-US" dirty="0" smtClean="0"/>
              <a:t>The type of the parameter</a:t>
            </a:r>
          </a:p>
          <a:p>
            <a:pPr lvl="1"/>
            <a:r>
              <a:rPr lang="en-US" dirty="0" smtClean="0"/>
              <a:t>The local name for the parameter</a:t>
            </a:r>
            <a:endParaRPr lang="en-US" dirty="0"/>
          </a:p>
          <a:p>
            <a:r>
              <a:rPr lang="en-US" b="1" dirty="0"/>
              <a:t>Signature</a:t>
            </a:r>
          </a:p>
          <a:p>
            <a:pPr lvl="1"/>
            <a:r>
              <a:rPr lang="en-US" dirty="0"/>
              <a:t>Method’s name and parameter list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Methods that Require</a:t>
            </a:r>
            <a:br>
              <a:rPr lang="en-US" dirty="0"/>
            </a:br>
            <a:r>
              <a:rPr lang="en-US" dirty="0" smtClean="0"/>
              <a:t>Parameters </a:t>
            </a:r>
            <a:r>
              <a:rPr lang="en-US" sz="1200" dirty="0" smtClean="0"/>
              <a:t>(continued -1)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22460D-90BC-48C1-BDD5-455A774800A3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r>
              <a:rPr lang="en-US" dirty="0" smtClean="0"/>
              <a:t>Improve the moon weight program by making the final output more user-friendly</a:t>
            </a:r>
          </a:p>
          <a:p>
            <a:r>
              <a:rPr lang="en-US" dirty="0" smtClean="0"/>
              <a:t>Several approaches</a:t>
            </a:r>
          </a:p>
          <a:p>
            <a:pPr lvl="1"/>
            <a:r>
              <a:rPr lang="en-US" dirty="0" smtClean="0"/>
              <a:t>Rewrite the program without including any methods</a:t>
            </a:r>
          </a:p>
          <a:p>
            <a:pPr lvl="1"/>
            <a:r>
              <a:rPr lang="en-US" dirty="0" smtClean="0"/>
              <a:t>Retain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displayInstructions()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method, but make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langCode</a:t>
            </a:r>
            <a:r>
              <a:rPr lang="en-US" dirty="0" smtClean="0"/>
              <a:t> variable </a:t>
            </a:r>
            <a:r>
              <a:rPr lang="en-US" dirty="0" smtClean="0">
                <a:cs typeface="Courier New" pitchFamily="49" charset="0"/>
              </a:rPr>
              <a:t>global</a:t>
            </a:r>
          </a:p>
          <a:p>
            <a:pPr lvl="1"/>
            <a:r>
              <a:rPr lang="en-US" dirty="0" smtClean="0"/>
              <a:t>Retain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displayInstructions()</a:t>
            </a:r>
            <a:r>
              <a:rPr lang="en-US" dirty="0" smtClean="0"/>
              <a:t> method as is, but add a section to the main program that also asks the user for a preferred language</a:t>
            </a:r>
          </a:p>
          <a:p>
            <a:pPr lvl="1"/>
            <a:r>
              <a:rPr lang="en-US" dirty="0" smtClean="0"/>
              <a:t>Store the variable that holds the language code in the main program</a:t>
            </a:r>
          </a:p>
        </p:txBody>
      </p:sp>
    </p:spTree>
    <p:extLst>
      <p:ext uri="{BB962C8B-B14F-4D97-AF65-F5344CB8AC3E}">
        <p14:creationId xmlns:p14="http://schemas.microsoft.com/office/powerpoint/2010/main" val="5475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Methods that Require</a:t>
            </a:r>
            <a:br>
              <a:rPr lang="en-US" dirty="0"/>
            </a:br>
            <a:r>
              <a:rPr lang="en-US" dirty="0" smtClean="0"/>
              <a:t>Parameters </a:t>
            </a:r>
            <a:r>
              <a:rPr lang="en-US" sz="1200" dirty="0" smtClean="0"/>
              <a:t>(continued -2)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22460D-90BC-48C1-BDD5-455A774800A3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572000"/>
          </a:xfrm>
        </p:spPr>
        <p:txBody>
          <a:bodyPr/>
          <a:lstStyle/>
          <a:p>
            <a:r>
              <a:rPr lang="en-US" b="1" dirty="0" smtClean="0"/>
              <a:t>Passed by value</a:t>
            </a:r>
          </a:p>
          <a:p>
            <a:pPr lvl="1"/>
            <a:r>
              <a:rPr lang="en-US" dirty="0" smtClean="0"/>
              <a:t>A copy of a value is sent to the method and stored in a new memory location accessible to the method</a:t>
            </a:r>
          </a:p>
          <a:p>
            <a:r>
              <a:rPr lang="en-US" dirty="0" smtClean="0"/>
              <a:t>Each time a method executes, parameter variables listed in the method header are redeclared</a:t>
            </a:r>
          </a:p>
        </p:txBody>
      </p:sp>
    </p:spTree>
    <p:extLst>
      <p:ext uri="{BB962C8B-B14F-4D97-AF65-F5344CB8AC3E}">
        <p14:creationId xmlns:p14="http://schemas.microsoft.com/office/powerpoint/2010/main" val="9095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1028</Words>
  <Application>Microsoft Office PowerPoint</Application>
  <PresentationFormat>On-screen Show (4:3)</PresentationFormat>
  <Paragraphs>178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1_Farrell_PLD</vt:lpstr>
      <vt:lpstr>Programming Logic and Design Ninth Edition</vt:lpstr>
      <vt:lpstr>Objectives</vt:lpstr>
      <vt:lpstr>The Parts of a Method</vt:lpstr>
      <vt:lpstr>The Parts of a Method (continued)</vt:lpstr>
      <vt:lpstr>Using Methods with No Parameters</vt:lpstr>
      <vt:lpstr>Using Methods with No Parameters (continued -1)</vt:lpstr>
      <vt:lpstr>Creating Methods that Require Parameters</vt:lpstr>
      <vt:lpstr>Creating Methods that Require Parameters (continued -1) </vt:lpstr>
      <vt:lpstr>Creating Methods that Require Parameters (continued -2) </vt:lpstr>
      <vt:lpstr>Creating Methods that Require Parameters (continued -3) </vt:lpstr>
      <vt:lpstr>Creating Methods that Require Parameters (continued -4) </vt:lpstr>
      <vt:lpstr>Creating Methods that Require Parameters (continued -5) </vt:lpstr>
      <vt:lpstr>Creating Methods that Require Multiple Parameters</vt:lpstr>
      <vt:lpstr>Creating Methods that Require Multiple Parameters  (continued -1)</vt:lpstr>
      <vt:lpstr>Creating Methods that Return a Value</vt:lpstr>
      <vt:lpstr>Creating Methods that Return a Value (continued -1)</vt:lpstr>
      <vt:lpstr>Creating Methods that Return a Value (continued -2)</vt:lpstr>
      <vt:lpstr>Creating Methods that Return a Value (continued -3)</vt:lpstr>
      <vt:lpstr>Creating Methods that Return a Value (continued -4)</vt:lpstr>
      <vt:lpstr>Creating Methods that Return a Value (continued -5)</vt:lpstr>
      <vt:lpstr>Creating Methods that Return a Value (continued -6)</vt:lpstr>
      <vt:lpstr>Creating Methods that Return a Value (continued -7)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1006</cp:revision>
  <dcterms:created xsi:type="dcterms:W3CDTF">2002-09-27T23:29:22Z</dcterms:created>
  <dcterms:modified xsi:type="dcterms:W3CDTF">2022-04-22T16:15:18Z</dcterms:modified>
</cp:coreProperties>
</file>