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E09B5D5-E887-4175-A457-40EA2CD43D38}">
  <a:tblStyle styleId="{3E09B5D5-E887-4175-A457-40EA2CD43D3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49CF547-6B0F-4042-951D-E399F20F666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5991F9E-DA2A-4A4F-8A3D-4C51FD12641B}" styleName="Table_2">
    <a:wholeTbl>
      <a:tcTxStyle>
        <a:font>
          <a:latin typeface="Times New Roman"/>
          <a:ea typeface="Times New Roman"/>
          <a:cs typeface="Times New Roman"/>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f1000.com/work/citation?ids=5870976&amp;pre=&amp;suf=&amp;sa=0" TargetMode="External"/><Relationship Id="rId3" Type="http://schemas.openxmlformats.org/officeDocument/2006/relationships/hyperlink" Target="http://f1000.com/work/citation?ids=5870976&amp;pre=&amp;suf=&amp;sa=0" TargetMode="External"/><Relationship Id="rId4" Type="http://schemas.openxmlformats.org/officeDocument/2006/relationships/hyperlink" Target="http://f1000.com/work/citation?ids=8163483&amp;pre=&amp;suf=&amp;sa=0"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Sections should include: </a:t>
            </a:r>
            <a:endParaRPr/>
          </a:p>
          <a:p>
            <a:pPr indent="-298450" lvl="0" marL="457200" rtl="0" algn="l">
              <a:spcBef>
                <a:spcPts val="0"/>
              </a:spcBef>
              <a:spcAft>
                <a:spcPts val="0"/>
              </a:spcAft>
              <a:buSzPts val="1100"/>
              <a:buFont typeface="Arial"/>
              <a:buChar char="●"/>
            </a:pPr>
            <a:r>
              <a:rPr lang="en"/>
              <a:t>Intro (5 points), </a:t>
            </a:r>
            <a:endParaRPr/>
          </a:p>
          <a:p>
            <a:pPr indent="-298450" lvl="0" marL="457200" rtl="0" algn="l">
              <a:spcBef>
                <a:spcPts val="0"/>
              </a:spcBef>
              <a:spcAft>
                <a:spcPts val="0"/>
              </a:spcAft>
              <a:buSzPts val="1100"/>
              <a:buFont typeface="Arial"/>
              <a:buChar char="●"/>
            </a:pPr>
            <a:r>
              <a:rPr lang="en"/>
              <a:t>Methods (5 points), </a:t>
            </a:r>
            <a:endParaRPr/>
          </a:p>
          <a:p>
            <a:pPr indent="-298450" lvl="0" marL="457200" rtl="0" algn="l">
              <a:spcBef>
                <a:spcPts val="0"/>
              </a:spcBef>
              <a:spcAft>
                <a:spcPts val="0"/>
              </a:spcAft>
              <a:buSzPts val="1100"/>
              <a:buFont typeface="Arial"/>
              <a:buChar char="●"/>
            </a:pPr>
            <a:r>
              <a:rPr lang="en"/>
              <a:t>Results (5 points), and</a:t>
            </a:r>
            <a:endParaRPr/>
          </a:p>
          <a:p>
            <a:pPr indent="-298450" lvl="0" marL="457200" rtl="0" algn="l">
              <a:spcBef>
                <a:spcPts val="0"/>
              </a:spcBef>
              <a:spcAft>
                <a:spcPts val="0"/>
              </a:spcAft>
              <a:buSzPts val="1100"/>
              <a:buFont typeface="Arial"/>
              <a:buChar char="●"/>
            </a:pPr>
            <a:r>
              <a:rPr lang="en"/>
              <a:t>Discussion (10 points), </a:t>
            </a:r>
            <a:endParaRPr/>
          </a:p>
          <a:p>
            <a:pPr indent="-298450" lvl="0" marL="457200" rtl="0" algn="l">
              <a:spcBef>
                <a:spcPts val="0"/>
              </a:spcBef>
              <a:spcAft>
                <a:spcPts val="0"/>
              </a:spcAft>
              <a:buSzPts val="1100"/>
              <a:buFont typeface="Arial"/>
              <a:buChar char="●"/>
            </a:pPr>
            <a:r>
              <a:rPr lang="en"/>
              <a:t>with the remaining 5 points assigned for presentation style and format.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46d7ac410_0_1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46d7ac410_0_1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46d7ac41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46d7ac41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results showed no statistically significant association between those who sat for an average amount of time, which we defined as less than 12 hours per day and being overweight. Furthermore, there was no association between the high sitting group, which we defined as sitting more than 12 hours per day and being overweight. There was also no association between those who engaged in prolonged sitting, which we defined as a bout of sitting for greater than 8 consecutive hours, and being overweight. However, there was a statistically significant correlation between those with high sitting and a bout of sitting longer than 8 hours and being overweight (p = 0.0264). This could indicate that those who are doing the most sitting do have the greatest association with being overweight. Future research could investigate the relationship between high sitting per day and continuous bouts of sitting to determine if those factors have an interaction or covariance and how that interacts with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were some factors in our study which could have influenced our conclusions, such as our relatively small sample size. For that reason, our conclusions could have been underpowered. Also, the fact that we used a questionnaire, rather than activity trackers such as actigraphs, could have introduced recall bias for those who sat. Some people may not properly recall how much they sit per day, because they are likely estimating rather than measuring their sitting behavior.</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46d7ac410_0_1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46d7ac410_0_1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Furthermore, we did find that gender was a covariate, specifically as a confounding variable for being overweight. The percent change between the crude and adjusted odds ratio was 58.13% when adjusted for gender, which indicated that it was a confounding variable. Also, we had a few confounding variables which were limited, in that we could not quite measure them properly. For example, we had a free answer space in our questionnaire for medical conditions and prescriptions, but obtained a large and varied list. If we could better group medications, and had a medical expert on our team to help with it, we might have obtained different results. Similarly, we found eating habits to be non-significant to being overweight, but this goes against prior research and our results were varied, which could be why we got different results.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46d7ac410_0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46d7ac410_0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46d7ac410_0_1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46d7ac410_0_1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46d7ac41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46d7ac41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46d7ac41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46d7ac41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Uninterrupted prolonged sitting could increase the risk of obesity and many other commonly comorbid health pathologies, including cardiovascular disease and metabolic syndromes such as Type II diabetes</a:t>
            </a:r>
            <a:r>
              <a:rPr lang="en">
                <a:uFill>
                  <a:noFill/>
                </a:uFill>
                <a:hlinkClick r:id="rId2"/>
              </a:rPr>
              <a:t> </a:t>
            </a:r>
            <a:r>
              <a:rPr lang="en" u="sng">
                <a:solidFill>
                  <a:srgbClr val="1155CC"/>
                </a:solidFill>
                <a:hlinkClick r:id="rId3"/>
              </a:rPr>
              <a:t>(Balducci et al. 2017)</a:t>
            </a:r>
            <a:r>
              <a:rPr lang="en"/>
              <a:t>. Currently, college students tend to sit more and more hours than before</a:t>
            </a:r>
            <a:r>
              <a:rPr lang="en">
                <a:uFill>
                  <a:noFill/>
                </a:uFill>
                <a:hlinkClick r:id="rId4"/>
              </a:rPr>
              <a:t> (Moulin et al. 2019)</a:t>
            </a:r>
            <a:r>
              <a:rPr lang="en"/>
              <a:t>. The increased sitting time is likely caused by the surge in time working and studying in front of the computer. Due to the high stress of class work, college students are also at a high risk for sitting during leisure time (CITATION). This can result in high amounts of sitting per day, reducing caloric expenditure and increasing the risk of obesity (Villablanca et al. 2015).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Therefore, it would be highly beneficial to study the effect of prolonged sitting on health issues and start to intervene among college students to prevent chronic disease as soon as possible.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46d7ac41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46d7ac41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Data was collected by delivering questionnaires through the campus email system from March 23rd, 2020 to April 19th, 2020.</a:t>
            </a:r>
            <a:endParaRPr/>
          </a:p>
          <a:p>
            <a:pPr indent="0" lvl="0" marL="0" rtl="0" algn="l">
              <a:spcBef>
                <a:spcPts val="0"/>
              </a:spcBef>
              <a:spcAft>
                <a:spcPts val="0"/>
              </a:spcAft>
              <a:buNone/>
            </a:pPr>
            <a:r>
              <a:rPr lang="en"/>
              <a:t>Data cleaning by R. Data analysis by SAS and EpiInfo.</a:t>
            </a:r>
            <a:endParaRPr/>
          </a:p>
          <a:p>
            <a:pPr indent="0" lvl="0" marL="0" rtl="0" algn="l">
              <a:spcBef>
                <a:spcPts val="0"/>
              </a:spcBef>
              <a:spcAft>
                <a:spcPts val="0"/>
              </a:spcAft>
              <a:buNone/>
            </a:pPr>
            <a:r>
              <a:rPr lang="en"/>
              <a:t>We computed crude OR and adjusted OR with log reg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46d7ac410_0_1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46d7ac410_0_1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Avg: average hours spent sitting every day during three months prior to the survey</a:t>
            </a:r>
            <a:endParaRPr/>
          </a:p>
          <a:p>
            <a:pPr indent="0" lvl="0" marL="0" rtl="0" algn="l">
              <a:spcBef>
                <a:spcPts val="0"/>
              </a:spcBef>
              <a:spcAft>
                <a:spcPts val="0"/>
              </a:spcAft>
              <a:buNone/>
            </a:pPr>
            <a:r>
              <a:rPr lang="en"/>
              <a:t>Max: maximum hours spent sitting during three months prior to the survey</a:t>
            </a:r>
            <a:endParaRPr/>
          </a:p>
          <a:p>
            <a:pPr indent="0" lvl="0" marL="0" rtl="0" algn="l">
              <a:spcBef>
                <a:spcPts val="0"/>
              </a:spcBef>
              <a:spcAft>
                <a:spcPts val="0"/>
              </a:spcAft>
              <a:buNone/>
            </a:pPr>
            <a:r>
              <a:rPr lang="en"/>
              <a:t>Overweight, BMI (Body mass index) &gt;=25</a:t>
            </a:r>
            <a:endParaRPr/>
          </a:p>
          <a:p>
            <a:pPr indent="0" lvl="0" marL="0" rtl="0" algn="l">
              <a:spcBef>
                <a:spcPts val="0"/>
              </a:spcBef>
              <a:spcAft>
                <a:spcPts val="0"/>
              </a:spcAft>
              <a:buNone/>
            </a:pPr>
            <a:r>
              <a:rPr lang="en"/>
              <a:t>Hours spent exercising every week during 3 months prior to the survey</a:t>
            </a:r>
            <a:endParaRPr/>
          </a:p>
          <a:p>
            <a:pPr indent="0" lvl="0" marL="0" rtl="0" algn="l">
              <a:spcBef>
                <a:spcPts val="0"/>
              </a:spcBef>
              <a:spcAft>
                <a:spcPts val="0"/>
              </a:spcAft>
              <a:buNone/>
            </a:pPr>
            <a:r>
              <a:rPr lang="en"/>
              <a:t>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4cc6ef91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4cc6ef91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46d7ac41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46d7ac41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46d7ac410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46d7ac410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46d7ac410_0_1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46d7ac410_0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i.org/10.1186/1475-2891-11-4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8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Does excessive</a:t>
            </a:r>
            <a:r>
              <a:rPr lang="en" sz="3000"/>
              <a:t> sitting negatively impact student metabolic health? A cross-sectional study on UNC students</a:t>
            </a:r>
            <a:endParaRPr sz="3000"/>
          </a:p>
        </p:txBody>
      </p:sp>
      <p:sp>
        <p:nvSpPr>
          <p:cNvPr id="87" name="Google Shape;87;p13"/>
          <p:cNvSpPr txBox="1"/>
          <p:nvPr>
            <p:ph idx="1" type="subTitle"/>
          </p:nvPr>
        </p:nvSpPr>
        <p:spPr>
          <a:xfrm>
            <a:off x="-245575" y="3679150"/>
            <a:ext cx="9144000" cy="541200"/>
          </a:xfrm>
          <a:prstGeom prst="rect">
            <a:avLst/>
          </a:prstGeom>
        </p:spPr>
        <p:txBody>
          <a:bodyPr anchorCtr="0" anchor="t" bIns="91425" lIns="91425" spcFirstLastPara="1" rIns="91425" wrap="square" tIns="91425">
            <a:noAutofit/>
          </a:bodyPr>
          <a:lstStyle/>
          <a:p>
            <a:pPr indent="0" lvl="0" marL="2286000" rtl="0" algn="l">
              <a:spcBef>
                <a:spcPts val="0"/>
              </a:spcBef>
              <a:spcAft>
                <a:spcPts val="0"/>
              </a:spcAft>
              <a:buNone/>
            </a:pPr>
            <a:r>
              <a:rPr lang="en"/>
              <a:t>Team3:  Alexander Pomeroy, Chenghao Wang, Qianhui Yang, and Yue Yang</a:t>
            </a:r>
            <a:endParaRPr/>
          </a:p>
          <a:p>
            <a:pPr indent="0" lvl="0" marL="2286000" rtl="0" algn="l">
              <a:spcBef>
                <a:spcPts val="0"/>
              </a:spcBef>
              <a:spcAft>
                <a:spcPts val="0"/>
              </a:spcAft>
              <a:buNone/>
            </a:pPr>
            <a:r>
              <a:rPr lang="en"/>
              <a:t>                                                                                                                                       April 22,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2: Model building</a:t>
            </a:r>
            <a:endParaRPr/>
          </a:p>
        </p:txBody>
      </p:sp>
      <p:graphicFrame>
        <p:nvGraphicFramePr>
          <p:cNvPr id="146" name="Google Shape;146;p22"/>
          <p:cNvGraphicFramePr/>
          <p:nvPr/>
        </p:nvGraphicFramePr>
        <p:xfrm>
          <a:off x="729425" y="2345375"/>
          <a:ext cx="3000000" cy="3000000"/>
        </p:xfrm>
        <a:graphic>
          <a:graphicData uri="http://schemas.openxmlformats.org/drawingml/2006/table">
            <a:tbl>
              <a:tblPr bandRow="1">
                <a:noFill/>
                <a:tableStyleId>{85991F9E-DA2A-4A4F-8A3D-4C51FD12641B}</a:tableStyleId>
              </a:tblPr>
              <a:tblGrid>
                <a:gridCol w="1419100"/>
                <a:gridCol w="1382925"/>
                <a:gridCol w="1382925"/>
                <a:gridCol w="1382925"/>
                <a:gridCol w="1383725"/>
              </a:tblGrid>
              <a:tr h="484925">
                <a:tc gridSpan="5">
                  <a:txBody>
                    <a:bodyPr/>
                    <a:lstStyle/>
                    <a:p>
                      <a:pPr indent="0" lvl="0" marL="0" rtl="0" algn="l">
                        <a:spcBef>
                          <a:spcPts val="0"/>
                        </a:spcBef>
                        <a:spcAft>
                          <a:spcPts val="0"/>
                        </a:spcAft>
                        <a:buNone/>
                      </a:pPr>
                      <a:r>
                        <a:rPr lang="en" sz="1100"/>
                        <a:t>Table 2. Association between prolonged sitting and overweight among UNC undergraduate students, Spring 2020, n=52</a:t>
                      </a:r>
                      <a:endParaRPr sz="1100"/>
                    </a:p>
                    <a:p>
                      <a:pPr indent="0" lvl="0" marL="0" rtl="0" algn="l">
                        <a:spcBef>
                          <a:spcPts val="0"/>
                        </a:spcBef>
                        <a:spcAft>
                          <a:spcPts val="0"/>
                        </a:spcAft>
                        <a:buNone/>
                      </a:pPr>
                      <a:r>
                        <a:t/>
                      </a:r>
                      <a:endParaRPr sz="1100"/>
                    </a:p>
                  </a:txBody>
                  <a:tcPr marT="0" marB="0" marR="68575" marL="68575" anchor="b"/>
                </a:tc>
                <a:tc hMerge="1"/>
                <a:tc hMerge="1"/>
                <a:tc hMerge="1"/>
                <a:tc hMerge="1"/>
              </a:tr>
              <a:tr h="239825">
                <a:tc>
                  <a:txBody>
                    <a:bodyPr/>
                    <a:lstStyle/>
                    <a:p>
                      <a:pPr indent="0" lvl="0" marL="0" rtl="0" algn="l">
                        <a:spcBef>
                          <a:spcPts val="0"/>
                        </a:spcBef>
                        <a:spcAft>
                          <a:spcPts val="0"/>
                        </a:spcAft>
                        <a:buNone/>
                      </a:pPr>
                      <a:r>
                        <a:t/>
                      </a:r>
                      <a:endParaRPr sz="1100"/>
                    </a:p>
                  </a:txBody>
                  <a:tcPr marT="0" marB="0" marR="68575" marL="68575"/>
                </a:tc>
                <a:tc>
                  <a:txBody>
                    <a:bodyPr/>
                    <a:lstStyle/>
                    <a:p>
                      <a:pPr indent="0" lvl="0" marL="0" rtl="0" algn="l">
                        <a:spcBef>
                          <a:spcPts val="0"/>
                        </a:spcBef>
                        <a:spcAft>
                          <a:spcPts val="0"/>
                        </a:spcAft>
                        <a:buNone/>
                      </a:pPr>
                      <a:r>
                        <a:rPr lang="en" sz="1100"/>
                        <a:t>Crude</a:t>
                      </a:r>
                      <a:endParaRPr sz="1100"/>
                    </a:p>
                  </a:txBody>
                  <a:tcPr marT="0" marB="0" marR="68575" marL="68575"/>
                </a:tc>
                <a:tc>
                  <a:txBody>
                    <a:bodyPr/>
                    <a:lstStyle/>
                    <a:p>
                      <a:pPr indent="0" lvl="0" marL="0" rtl="0" algn="l">
                        <a:spcBef>
                          <a:spcPts val="0"/>
                        </a:spcBef>
                        <a:spcAft>
                          <a:spcPts val="0"/>
                        </a:spcAft>
                        <a:buNone/>
                      </a:pPr>
                      <a:r>
                        <a:rPr lang="en" sz="1100"/>
                        <a:t>95%CI</a:t>
                      </a:r>
                      <a:endParaRPr sz="1100"/>
                    </a:p>
                  </a:txBody>
                  <a:tcPr marT="0" marB="0" marR="68575" marL="68575"/>
                </a:tc>
                <a:tc>
                  <a:txBody>
                    <a:bodyPr/>
                    <a:lstStyle/>
                    <a:p>
                      <a:pPr indent="0" lvl="0" marL="0" rtl="0" algn="l">
                        <a:spcBef>
                          <a:spcPts val="0"/>
                        </a:spcBef>
                        <a:spcAft>
                          <a:spcPts val="0"/>
                        </a:spcAft>
                        <a:buNone/>
                      </a:pPr>
                      <a:r>
                        <a:rPr lang="en" sz="1100"/>
                        <a:t>Adjusted</a:t>
                      </a:r>
                      <a:endParaRPr sz="1100"/>
                    </a:p>
                  </a:txBody>
                  <a:tcPr marT="0" marB="0" marR="68575" marL="68575"/>
                </a:tc>
                <a:tc>
                  <a:txBody>
                    <a:bodyPr/>
                    <a:lstStyle/>
                    <a:p>
                      <a:pPr indent="0" lvl="0" marL="0" rtl="0" algn="l">
                        <a:spcBef>
                          <a:spcPts val="0"/>
                        </a:spcBef>
                        <a:spcAft>
                          <a:spcPts val="0"/>
                        </a:spcAft>
                        <a:buNone/>
                      </a:pPr>
                      <a:r>
                        <a:rPr lang="en" sz="1100"/>
                        <a:t>95%CI</a:t>
                      </a:r>
                      <a:endParaRPr sz="1100"/>
                    </a:p>
                  </a:txBody>
                  <a:tcPr marT="0" marB="0" marR="68575" marL="68575"/>
                </a:tc>
              </a:tr>
              <a:tr h="479650">
                <a:tc>
                  <a:txBody>
                    <a:bodyPr/>
                    <a:lstStyle/>
                    <a:p>
                      <a:pPr indent="0" lvl="0" marL="0" rtl="0" algn="l">
                        <a:spcBef>
                          <a:spcPts val="0"/>
                        </a:spcBef>
                        <a:spcAft>
                          <a:spcPts val="0"/>
                        </a:spcAft>
                        <a:buNone/>
                      </a:pPr>
                      <a:r>
                        <a:rPr lang="en" sz="1100"/>
                        <a:t>Prolonged sitting</a:t>
                      </a:r>
                      <a:endParaRPr sz="1100"/>
                    </a:p>
                  </a:txBody>
                  <a:tcPr marT="0" marB="0" marR="68575" marL="68575"/>
                </a:tc>
                <a:tc>
                  <a:txBody>
                    <a:bodyPr/>
                    <a:lstStyle/>
                    <a:p>
                      <a:pPr indent="0" lvl="0" marL="0" rtl="0" algn="l">
                        <a:spcBef>
                          <a:spcPts val="0"/>
                        </a:spcBef>
                        <a:spcAft>
                          <a:spcPts val="0"/>
                        </a:spcAft>
                        <a:buNone/>
                      </a:pPr>
                      <a:r>
                        <a:rPr lang="en" sz="1100"/>
                        <a:t>4.286</a:t>
                      </a:r>
                      <a:endParaRPr sz="1100"/>
                    </a:p>
                  </a:txBody>
                  <a:tcPr marT="0" marB="0" marR="68575" marL="68575"/>
                </a:tc>
                <a:tc>
                  <a:txBody>
                    <a:bodyPr/>
                    <a:lstStyle/>
                    <a:p>
                      <a:pPr indent="0" lvl="0" marL="0" rtl="0" algn="l">
                        <a:spcBef>
                          <a:spcPts val="0"/>
                        </a:spcBef>
                        <a:spcAft>
                          <a:spcPts val="0"/>
                        </a:spcAft>
                        <a:buNone/>
                      </a:pPr>
                      <a:r>
                        <a:rPr lang="en" sz="1100"/>
                        <a:t>1.323,13.881</a:t>
                      </a:r>
                      <a:endParaRPr sz="1100"/>
                    </a:p>
                  </a:txBody>
                  <a:tcPr marT="0" marB="0" marR="68575" marL="68575"/>
                </a:tc>
                <a:tc>
                  <a:txBody>
                    <a:bodyPr/>
                    <a:lstStyle/>
                    <a:p>
                      <a:pPr indent="0" lvl="0" marL="0" rtl="0" algn="l">
                        <a:spcBef>
                          <a:spcPts val="0"/>
                        </a:spcBef>
                        <a:spcAft>
                          <a:spcPts val="0"/>
                        </a:spcAft>
                        <a:buNone/>
                      </a:pPr>
                      <a:r>
                        <a:rPr lang="en" sz="1100"/>
                        <a:t>7.029</a:t>
                      </a:r>
                      <a:endParaRPr sz="1100"/>
                    </a:p>
                  </a:txBody>
                  <a:tcPr marT="0" marB="0" marR="68575" marL="68575"/>
                </a:tc>
                <a:tc>
                  <a:txBody>
                    <a:bodyPr/>
                    <a:lstStyle/>
                    <a:p>
                      <a:pPr indent="0" lvl="0" marL="0" rtl="0" algn="l">
                        <a:spcBef>
                          <a:spcPts val="0"/>
                        </a:spcBef>
                        <a:spcAft>
                          <a:spcPts val="0"/>
                        </a:spcAft>
                        <a:buNone/>
                      </a:pPr>
                      <a:r>
                        <a:rPr lang="en" sz="1100"/>
                        <a:t>1.674, 29.515</a:t>
                      </a:r>
                      <a:endParaRPr sz="1100"/>
                    </a:p>
                  </a:txBody>
                  <a:tcPr marT="0" marB="0" marR="68575" marL="68575"/>
                </a:tc>
              </a:tr>
              <a:tr h="239825">
                <a:tc gridSpan="5">
                  <a:txBody>
                    <a:bodyPr/>
                    <a:lstStyle/>
                    <a:p>
                      <a:pPr indent="0" lvl="0" marL="0" rtl="0" algn="l">
                        <a:spcBef>
                          <a:spcPts val="0"/>
                        </a:spcBef>
                        <a:spcAft>
                          <a:spcPts val="0"/>
                        </a:spcAft>
                        <a:buNone/>
                      </a:pPr>
                      <a:r>
                        <a:rPr lang="en" sz="1100"/>
                        <a:t>*&gt;=8 hr average sitting and &gt;= 12hr longest sitting   **Adjusted for gender</a:t>
                      </a:r>
                      <a:endParaRPr sz="1100"/>
                    </a:p>
                  </a:txBody>
                  <a:tcPr marT="0" marB="0" marR="68575" marL="68575"/>
                </a:tc>
                <a:tc hMerge="1"/>
                <a:tc hMerge="1"/>
                <a:tc hMerge="1"/>
                <a:tc h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No significant association between the average sitting hour group or long sitting hours group  and being overweight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No significant association between the prolonged sitting hour group and being overweight</a:t>
            </a:r>
            <a:endParaRPr>
              <a:solidFill>
                <a:srgbClr val="000000"/>
              </a:solidFill>
            </a:endParaRPr>
          </a:p>
          <a:p>
            <a:pPr indent="-311150" lvl="0" marL="457200" rtl="0" algn="l">
              <a:spcBef>
                <a:spcPts val="0"/>
              </a:spcBef>
              <a:spcAft>
                <a:spcPts val="0"/>
              </a:spcAft>
              <a:buClr>
                <a:srgbClr val="0000FF"/>
              </a:buClr>
              <a:buSzPts val="1300"/>
              <a:buChar char="●"/>
            </a:pPr>
            <a:r>
              <a:rPr lang="en">
                <a:solidFill>
                  <a:srgbClr val="0000FF"/>
                </a:solidFill>
              </a:rPr>
              <a:t>Significant association was found between the students engaged in prolonged sitting (longest &gt;= 12 hours per day and average &gt;= 8 hours per day) and being overweight (OR: 4.286, 95% CI: [1.3232, 13.8805])</a:t>
            </a:r>
            <a:endParaRPr>
              <a:solidFill>
                <a:srgbClr val="0000FF"/>
              </a:solidFill>
            </a:endParaRPr>
          </a:p>
          <a:p>
            <a:pPr indent="-311150" lvl="0" marL="457200" rtl="0" algn="l">
              <a:spcBef>
                <a:spcPts val="0"/>
              </a:spcBef>
              <a:spcAft>
                <a:spcPts val="0"/>
              </a:spcAft>
              <a:buClr>
                <a:srgbClr val="000000"/>
              </a:buClr>
              <a:buSzPts val="1300"/>
              <a:buChar char="●"/>
            </a:pPr>
            <a:r>
              <a:rPr lang="en">
                <a:solidFill>
                  <a:srgbClr val="000000"/>
                </a:solidFill>
              </a:rPr>
              <a:t>Limitations:</a:t>
            </a:r>
            <a:endParaRPr>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Low sample size, which leads to small statistical power and low reliability.</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Questionnaire could cause some recall bias</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confounder</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Gender is the only confounder that has been found in our study.</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Percent change between Crude and Adjusted OR: 58.13%</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Odds ratio when adjusted for gender: </a:t>
            </a:r>
            <a:r>
              <a:rPr lang="en">
                <a:solidFill>
                  <a:srgbClr val="000000"/>
                </a:solidFill>
                <a:latin typeface="Arial"/>
                <a:ea typeface="Arial"/>
                <a:cs typeface="Arial"/>
                <a:sym typeface="Arial"/>
              </a:rPr>
              <a:t>6.7769, 95%CI[1.6267, 28.2336]</a:t>
            </a:r>
            <a:endParaRPr sz="800">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Confounder limitations</a:t>
            </a:r>
            <a:endParaRPr>
              <a:solidFill>
                <a:srgbClr val="000000"/>
              </a:solidFill>
            </a:endParaRPr>
          </a:p>
          <a:p>
            <a:pPr indent="-292100" lvl="1" marL="914400" rtl="0" algn="l">
              <a:spcBef>
                <a:spcPts val="0"/>
              </a:spcBef>
              <a:spcAft>
                <a:spcPts val="0"/>
              </a:spcAft>
              <a:buClr>
                <a:srgbClr val="000000"/>
              </a:buClr>
              <a:buSzPts val="1000"/>
              <a:buChar char="○"/>
            </a:pPr>
            <a:r>
              <a:rPr lang="en" sz="1200">
                <a:solidFill>
                  <a:srgbClr val="000000"/>
                </a:solidFill>
              </a:rPr>
              <a:t>Medical conditions and prescriptions could be important, but it is hard to adjust for these factors in data analysis.</a:t>
            </a:r>
            <a:endParaRPr sz="10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Eating habit is also an important factor related to BMI. </a:t>
            </a:r>
            <a:r>
              <a:rPr lang="en">
                <a:solidFill>
                  <a:srgbClr val="000000"/>
                </a:solidFill>
              </a:rPr>
              <a:t>Our findings contrasted </a:t>
            </a:r>
            <a:r>
              <a:rPr lang="en" sz="1100">
                <a:solidFill>
                  <a:srgbClr val="000000"/>
                </a:solidFill>
              </a:rPr>
              <a:t> research </a:t>
            </a:r>
            <a:r>
              <a:rPr lang="en">
                <a:solidFill>
                  <a:srgbClr val="000000"/>
                </a:solidFill>
              </a:rPr>
              <a:t>that shows</a:t>
            </a:r>
            <a:r>
              <a:rPr lang="en" sz="1100">
                <a:solidFill>
                  <a:srgbClr val="000000"/>
                </a:solidFill>
              </a:rPr>
              <a:t> eating behaviours are common when people are sitting,  which could increase the probability of weight gain.</a:t>
            </a:r>
            <a:endParaRPr>
              <a:solidFill>
                <a:srgbClr val="000000"/>
              </a:solidFill>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25"/>
          <p:cNvPicPr preferRelativeResize="0"/>
          <p:nvPr/>
        </p:nvPicPr>
        <p:blipFill>
          <a:blip r:embed="rId3">
            <a:alphaModFix/>
          </a:blip>
          <a:stretch>
            <a:fillRect/>
          </a:stretch>
        </p:blipFill>
        <p:spPr>
          <a:xfrm>
            <a:off x="3274088" y="2256925"/>
            <a:ext cx="2390775"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171" name="Google Shape;171;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8450" lvl="0" marL="457200" rtl="0" algn="l">
              <a:lnSpc>
                <a:spcPct val="107916"/>
              </a:lnSpc>
              <a:spcBef>
                <a:spcPts val="0"/>
              </a:spcBef>
              <a:spcAft>
                <a:spcPts val="0"/>
              </a:spcAft>
              <a:buClr>
                <a:srgbClr val="000000"/>
              </a:buClr>
              <a:buSzPts val="1100"/>
              <a:buFont typeface="Calibri"/>
              <a:buAutoNum type="arabicPeriod"/>
            </a:pPr>
            <a:r>
              <a:rPr lang="en" sz="1000">
                <a:solidFill>
                  <a:srgbClr val="303030"/>
                </a:solidFill>
                <a:highlight>
                  <a:srgbClr val="FFFFFF"/>
                </a:highlight>
                <a:latin typeface="Arial"/>
                <a:ea typeface="Arial"/>
                <a:cs typeface="Arial"/>
                <a:sym typeface="Arial"/>
              </a:rPr>
              <a:t>Tremblay MS, Aubert S, Barnes JD, et al. Sedentary Behavior Research Network (SBRN) - Terminology Consensus Project process and outcome. </a:t>
            </a:r>
            <a:r>
              <a:rPr i="1" lang="en" sz="1000">
                <a:solidFill>
                  <a:srgbClr val="303030"/>
                </a:solidFill>
                <a:highlight>
                  <a:srgbClr val="FFFFFF"/>
                </a:highlight>
                <a:latin typeface="Arial"/>
                <a:ea typeface="Arial"/>
                <a:cs typeface="Arial"/>
                <a:sym typeface="Arial"/>
              </a:rPr>
              <a:t>Int J Behav Nutr Phys Act</a:t>
            </a:r>
            <a:r>
              <a:rPr lang="en" sz="1000">
                <a:solidFill>
                  <a:srgbClr val="303030"/>
                </a:solidFill>
                <a:highlight>
                  <a:srgbClr val="FFFFFF"/>
                </a:highlight>
                <a:latin typeface="Arial"/>
                <a:ea typeface="Arial"/>
                <a:cs typeface="Arial"/>
                <a:sym typeface="Arial"/>
              </a:rPr>
              <a:t>. 2017;14(1):75. Published 2017 Jun 10. doi:10.1186/s12966-017-0525-8</a:t>
            </a:r>
            <a:endParaRPr sz="1000">
              <a:solidFill>
                <a:srgbClr val="303030"/>
              </a:solidFill>
              <a:highlight>
                <a:srgbClr val="FFFFFF"/>
              </a:highlight>
              <a:latin typeface="Arial"/>
              <a:ea typeface="Arial"/>
              <a:cs typeface="Arial"/>
              <a:sym typeface="Arial"/>
            </a:endParaRPr>
          </a:p>
          <a:p>
            <a:pPr indent="-292100" lvl="0" marL="457200" rtl="0" algn="l">
              <a:lnSpc>
                <a:spcPct val="107916"/>
              </a:lnSpc>
              <a:spcBef>
                <a:spcPts val="0"/>
              </a:spcBef>
              <a:spcAft>
                <a:spcPts val="0"/>
              </a:spcAft>
              <a:buClr>
                <a:srgbClr val="303030"/>
              </a:buClr>
              <a:buSzPts val="1000"/>
              <a:buFont typeface="Arial"/>
              <a:buAutoNum type="arabicPeriod"/>
            </a:pPr>
            <a:r>
              <a:rPr lang="en" sz="1000">
                <a:solidFill>
                  <a:srgbClr val="303030"/>
                </a:solidFill>
                <a:highlight>
                  <a:srgbClr val="FFFFFF"/>
                </a:highlight>
                <a:latin typeface="Arial"/>
                <a:ea typeface="Arial"/>
                <a:cs typeface="Arial"/>
                <a:sym typeface="Arial"/>
              </a:rPr>
              <a:t>Restaino RM, Walsh LK, Morishima T, et al. Endothelial dysfunction following prolonged sitting is mediated by a reduction in shear stress. </a:t>
            </a:r>
            <a:r>
              <a:rPr i="1" lang="en" sz="1000">
                <a:solidFill>
                  <a:srgbClr val="303030"/>
                </a:solidFill>
                <a:highlight>
                  <a:srgbClr val="FFFFFF"/>
                </a:highlight>
                <a:latin typeface="Arial"/>
                <a:ea typeface="Arial"/>
                <a:cs typeface="Arial"/>
                <a:sym typeface="Arial"/>
              </a:rPr>
              <a:t>Am J Physiol Heart Circ Physiol</a:t>
            </a:r>
            <a:r>
              <a:rPr lang="en" sz="1000">
                <a:solidFill>
                  <a:srgbClr val="303030"/>
                </a:solidFill>
                <a:highlight>
                  <a:srgbClr val="FFFFFF"/>
                </a:highlight>
                <a:latin typeface="Arial"/>
                <a:ea typeface="Arial"/>
                <a:cs typeface="Arial"/>
                <a:sym typeface="Arial"/>
              </a:rPr>
              <a:t>. 2016;310(5):H648–H653. doi:10.1152/ajpheart.00943.2015</a:t>
            </a:r>
            <a:endParaRPr sz="1000">
              <a:solidFill>
                <a:srgbClr val="303030"/>
              </a:solidFill>
              <a:highlight>
                <a:srgbClr val="FFFFFF"/>
              </a:highlight>
              <a:latin typeface="Arial"/>
              <a:ea typeface="Arial"/>
              <a:cs typeface="Arial"/>
              <a:sym typeface="Arial"/>
            </a:endParaRPr>
          </a:p>
          <a:p>
            <a:pPr indent="-292100" lvl="0" marL="457200" rtl="0" algn="l">
              <a:lnSpc>
                <a:spcPct val="107916"/>
              </a:lnSpc>
              <a:spcBef>
                <a:spcPts val="0"/>
              </a:spcBef>
              <a:spcAft>
                <a:spcPts val="0"/>
              </a:spcAft>
              <a:buClr>
                <a:srgbClr val="303030"/>
              </a:buClr>
              <a:buSzPts val="1000"/>
              <a:buFont typeface="Arial"/>
              <a:buAutoNum type="arabicPeriod"/>
            </a:pPr>
            <a:r>
              <a:rPr lang="en" sz="1000">
                <a:solidFill>
                  <a:srgbClr val="333333"/>
                </a:solidFill>
                <a:highlight>
                  <a:srgbClr val="FFFFFF"/>
                </a:highlight>
                <a:latin typeface="Arial"/>
                <a:ea typeface="Arial"/>
                <a:cs typeface="Arial"/>
                <a:sym typeface="Arial"/>
              </a:rPr>
              <a:t>Jia B, Nussbaum MA. Influences of continuous sitting and psychosocial stress on low back kinematics, kinetics, discomfort, and localized muscle fatigue during unsupported sitting activities. </a:t>
            </a:r>
            <a:r>
              <a:rPr i="1" lang="en" sz="1000">
                <a:solidFill>
                  <a:srgbClr val="333333"/>
                </a:solidFill>
                <a:highlight>
                  <a:srgbClr val="FFFFFF"/>
                </a:highlight>
                <a:latin typeface="Arial"/>
                <a:ea typeface="Arial"/>
                <a:cs typeface="Arial"/>
                <a:sym typeface="Arial"/>
              </a:rPr>
              <a:t>Ergonomics</a:t>
            </a:r>
            <a:r>
              <a:rPr lang="en" sz="1000">
                <a:solidFill>
                  <a:srgbClr val="333333"/>
                </a:solidFill>
                <a:highlight>
                  <a:srgbClr val="FFFFFF"/>
                </a:highlight>
                <a:latin typeface="Arial"/>
                <a:ea typeface="Arial"/>
                <a:cs typeface="Arial"/>
                <a:sym typeface="Arial"/>
              </a:rPr>
              <a:t>. 2018;61:1671-1684.</a:t>
            </a:r>
            <a:endParaRPr sz="1000">
              <a:solidFill>
                <a:srgbClr val="333333"/>
              </a:solidFill>
              <a:highlight>
                <a:srgbClr val="FFFFFF"/>
              </a:highlight>
              <a:latin typeface="Arial"/>
              <a:ea typeface="Arial"/>
              <a:cs typeface="Arial"/>
              <a:sym typeface="Arial"/>
            </a:endParaRPr>
          </a:p>
          <a:p>
            <a:pPr indent="-292100" lvl="0" marL="457200" rtl="0" algn="l">
              <a:lnSpc>
                <a:spcPct val="107916"/>
              </a:lnSpc>
              <a:spcBef>
                <a:spcPts val="0"/>
              </a:spcBef>
              <a:spcAft>
                <a:spcPts val="0"/>
              </a:spcAft>
              <a:buClr>
                <a:srgbClr val="333333"/>
              </a:buClr>
              <a:buSzPts val="1000"/>
              <a:buFont typeface="Arial"/>
              <a:buAutoNum type="arabicPeriod"/>
            </a:pPr>
            <a:r>
              <a:rPr lang="en" sz="1000">
                <a:solidFill>
                  <a:srgbClr val="333333"/>
                </a:solidFill>
                <a:highlight>
                  <a:srgbClr val="FFFFFF"/>
                </a:highlight>
                <a:latin typeface="Roboto"/>
                <a:ea typeface="Roboto"/>
                <a:cs typeface="Roboto"/>
                <a:sym typeface="Roboto"/>
              </a:rPr>
              <a:t>Ekelund U, Steene-Johannessen J, Brown WJ, et al. Does physical activity attenuate, or even eliminate, the detrimental association of sitting time with mortality? A harmonised meta-analysis of data from more than 1 million men and women. </a:t>
            </a:r>
            <a:r>
              <a:rPr i="1" lang="en" sz="1000">
                <a:solidFill>
                  <a:srgbClr val="333333"/>
                </a:solidFill>
                <a:highlight>
                  <a:srgbClr val="FFFFFF"/>
                </a:highlight>
                <a:latin typeface="Roboto"/>
                <a:ea typeface="Roboto"/>
                <a:cs typeface="Roboto"/>
                <a:sym typeface="Roboto"/>
              </a:rPr>
              <a:t>Lancet</a:t>
            </a:r>
            <a:r>
              <a:rPr lang="en" sz="1000">
                <a:solidFill>
                  <a:srgbClr val="333333"/>
                </a:solidFill>
                <a:highlight>
                  <a:srgbClr val="FFFFFF"/>
                </a:highlight>
                <a:latin typeface="Roboto"/>
                <a:ea typeface="Roboto"/>
                <a:cs typeface="Roboto"/>
                <a:sym typeface="Roboto"/>
              </a:rPr>
              <a:t>. 2016;388(10051):1302-1310. doi:10.1016/S0140-6736(16)30370-1</a:t>
            </a:r>
            <a:endParaRPr sz="1000">
              <a:solidFill>
                <a:srgbClr val="333333"/>
              </a:solidFill>
              <a:highlight>
                <a:srgbClr val="FFFFFF"/>
              </a:highlight>
              <a:latin typeface="Roboto"/>
              <a:ea typeface="Roboto"/>
              <a:cs typeface="Roboto"/>
              <a:sym typeface="Roboto"/>
            </a:endParaRPr>
          </a:p>
          <a:p>
            <a:pPr indent="-292100" lvl="0" marL="457200" rtl="0" algn="l">
              <a:lnSpc>
                <a:spcPct val="107916"/>
              </a:lnSpc>
              <a:spcBef>
                <a:spcPts val="0"/>
              </a:spcBef>
              <a:spcAft>
                <a:spcPts val="0"/>
              </a:spcAft>
              <a:buClr>
                <a:srgbClr val="333333"/>
              </a:buClr>
              <a:buSzPts val="1000"/>
              <a:buFont typeface="Roboto"/>
              <a:buAutoNum type="arabicPeriod"/>
            </a:pPr>
            <a:r>
              <a:rPr lang="en" sz="1000">
                <a:solidFill>
                  <a:srgbClr val="333333"/>
                </a:solidFill>
                <a:highlight>
                  <a:srgbClr val="FFFFFF"/>
                </a:highlight>
                <a:latin typeface="Roboto"/>
                <a:ea typeface="Roboto"/>
                <a:cs typeface="Roboto"/>
                <a:sym typeface="Roboto"/>
              </a:rPr>
              <a:t>Ganasegeran, K., Al-Dubai, S.A., Qureshi, A.M. </a:t>
            </a:r>
            <a:r>
              <a:rPr i="1" lang="en" sz="1000">
                <a:solidFill>
                  <a:srgbClr val="333333"/>
                </a:solidFill>
                <a:highlight>
                  <a:srgbClr val="FFFFFF"/>
                </a:highlight>
                <a:latin typeface="Roboto"/>
                <a:ea typeface="Roboto"/>
                <a:cs typeface="Roboto"/>
                <a:sym typeface="Roboto"/>
              </a:rPr>
              <a:t>et al.</a:t>
            </a:r>
            <a:r>
              <a:rPr lang="en" sz="1000">
                <a:solidFill>
                  <a:srgbClr val="333333"/>
                </a:solidFill>
                <a:highlight>
                  <a:srgbClr val="FFFFFF"/>
                </a:highlight>
                <a:latin typeface="Roboto"/>
                <a:ea typeface="Roboto"/>
                <a:cs typeface="Roboto"/>
                <a:sym typeface="Roboto"/>
              </a:rPr>
              <a:t> Social and psychological factors affecting eating habits among university students in a Malaysian medical school: a cross-sectional study. </a:t>
            </a:r>
            <a:r>
              <a:rPr i="1" lang="en" sz="1000">
                <a:solidFill>
                  <a:srgbClr val="333333"/>
                </a:solidFill>
                <a:highlight>
                  <a:srgbClr val="FFFFFF"/>
                </a:highlight>
                <a:latin typeface="Roboto"/>
                <a:ea typeface="Roboto"/>
                <a:cs typeface="Roboto"/>
                <a:sym typeface="Roboto"/>
              </a:rPr>
              <a:t>Nutr J</a:t>
            </a:r>
            <a:r>
              <a:rPr lang="en" sz="1000">
                <a:solidFill>
                  <a:srgbClr val="333333"/>
                </a:solidFill>
                <a:highlight>
                  <a:srgbClr val="FFFFFF"/>
                </a:highlight>
                <a:latin typeface="Roboto"/>
                <a:ea typeface="Roboto"/>
                <a:cs typeface="Roboto"/>
                <a:sym typeface="Roboto"/>
              </a:rPr>
              <a:t> </a:t>
            </a:r>
            <a:r>
              <a:rPr b="1" lang="en" sz="1000">
                <a:solidFill>
                  <a:srgbClr val="333333"/>
                </a:solidFill>
                <a:highlight>
                  <a:srgbClr val="FFFFFF"/>
                </a:highlight>
                <a:latin typeface="Roboto"/>
                <a:ea typeface="Roboto"/>
                <a:cs typeface="Roboto"/>
                <a:sym typeface="Roboto"/>
              </a:rPr>
              <a:t>11, </a:t>
            </a:r>
            <a:r>
              <a:rPr lang="en" sz="1000">
                <a:solidFill>
                  <a:srgbClr val="333333"/>
                </a:solidFill>
                <a:highlight>
                  <a:srgbClr val="FFFFFF"/>
                </a:highlight>
                <a:latin typeface="Roboto"/>
                <a:ea typeface="Roboto"/>
                <a:cs typeface="Roboto"/>
                <a:sym typeface="Roboto"/>
              </a:rPr>
              <a:t>48 (2012). </a:t>
            </a:r>
            <a:r>
              <a:rPr lang="en" sz="1000" u="sng">
                <a:solidFill>
                  <a:srgbClr val="1155CC"/>
                </a:solidFill>
                <a:highlight>
                  <a:srgbClr val="FFFFFF"/>
                </a:highlight>
                <a:latin typeface="Roboto"/>
                <a:ea typeface="Roboto"/>
                <a:cs typeface="Roboto"/>
                <a:sym typeface="Roboto"/>
                <a:hlinkClick r:id="rId3"/>
              </a:rPr>
              <a:t>https://doi.org/10.1186/1475-2891-11-48</a:t>
            </a:r>
            <a:endParaRPr sz="1000">
              <a:solidFill>
                <a:srgbClr val="333333"/>
              </a:solidFill>
              <a:highlight>
                <a:srgbClr val="FFFFFF"/>
              </a:highlight>
              <a:latin typeface="Roboto"/>
              <a:ea typeface="Roboto"/>
              <a:cs typeface="Roboto"/>
              <a:sym typeface="Roboto"/>
            </a:endParaRPr>
          </a:p>
          <a:p>
            <a:pPr indent="-292100" lvl="0" marL="457200" rtl="0" algn="l">
              <a:lnSpc>
                <a:spcPct val="107916"/>
              </a:lnSpc>
              <a:spcBef>
                <a:spcPts val="0"/>
              </a:spcBef>
              <a:spcAft>
                <a:spcPts val="0"/>
              </a:spcAft>
              <a:buClr>
                <a:srgbClr val="333333"/>
              </a:buClr>
              <a:buSzPts val="1000"/>
              <a:buFont typeface="Roboto"/>
              <a:buAutoNum type="arabicPeriod"/>
            </a:pPr>
            <a:r>
              <a:rPr lang="en" sz="1000">
                <a:solidFill>
                  <a:srgbClr val="333333"/>
                </a:solidFill>
                <a:highlight>
                  <a:srgbClr val="FFFFFF"/>
                </a:highlight>
                <a:latin typeface="Roboto"/>
                <a:ea typeface="Roboto"/>
                <a:cs typeface="Roboto"/>
                <a:sym typeface="Roboto"/>
              </a:rPr>
              <a:t>Bargiota, A., Delizona, M., Tsitouras, A. </a:t>
            </a:r>
            <a:r>
              <a:rPr i="1" lang="en" sz="1000">
                <a:solidFill>
                  <a:srgbClr val="333333"/>
                </a:solidFill>
                <a:highlight>
                  <a:srgbClr val="FFFFFF"/>
                </a:highlight>
                <a:latin typeface="Roboto"/>
                <a:ea typeface="Roboto"/>
                <a:cs typeface="Roboto"/>
                <a:sym typeface="Roboto"/>
              </a:rPr>
              <a:t>et al.</a:t>
            </a:r>
            <a:r>
              <a:rPr lang="en" sz="1000">
                <a:solidFill>
                  <a:srgbClr val="333333"/>
                </a:solidFill>
                <a:highlight>
                  <a:srgbClr val="FFFFFF"/>
                </a:highlight>
                <a:latin typeface="Roboto"/>
                <a:ea typeface="Roboto"/>
                <a:cs typeface="Roboto"/>
                <a:sym typeface="Roboto"/>
              </a:rPr>
              <a:t> Eating habits and factors affecting food choice of adolescents living in rural areas. </a:t>
            </a:r>
            <a:r>
              <a:rPr i="1" lang="en" sz="1000">
                <a:solidFill>
                  <a:srgbClr val="333333"/>
                </a:solidFill>
                <a:highlight>
                  <a:srgbClr val="FFFFFF"/>
                </a:highlight>
                <a:latin typeface="Roboto"/>
                <a:ea typeface="Roboto"/>
                <a:cs typeface="Roboto"/>
                <a:sym typeface="Roboto"/>
              </a:rPr>
              <a:t>Hormones</a:t>
            </a:r>
            <a:r>
              <a:rPr lang="en" sz="1000">
                <a:solidFill>
                  <a:srgbClr val="333333"/>
                </a:solidFill>
                <a:highlight>
                  <a:srgbClr val="FFFFFF"/>
                </a:highlight>
                <a:latin typeface="Roboto"/>
                <a:ea typeface="Roboto"/>
                <a:cs typeface="Roboto"/>
                <a:sym typeface="Roboto"/>
              </a:rPr>
              <a:t> </a:t>
            </a:r>
            <a:r>
              <a:rPr b="1" lang="en" sz="1000">
                <a:solidFill>
                  <a:srgbClr val="333333"/>
                </a:solidFill>
                <a:highlight>
                  <a:srgbClr val="FFFFFF"/>
                </a:highlight>
                <a:latin typeface="Roboto"/>
                <a:ea typeface="Roboto"/>
                <a:cs typeface="Roboto"/>
                <a:sym typeface="Roboto"/>
              </a:rPr>
              <a:t>12, </a:t>
            </a:r>
            <a:r>
              <a:rPr lang="en" sz="1000">
                <a:solidFill>
                  <a:srgbClr val="333333"/>
                </a:solidFill>
                <a:highlight>
                  <a:srgbClr val="FFFFFF"/>
                </a:highlight>
                <a:latin typeface="Roboto"/>
                <a:ea typeface="Roboto"/>
                <a:cs typeface="Roboto"/>
                <a:sym typeface="Roboto"/>
              </a:rPr>
              <a:t>246–253 (2013). https://doi.org/10.14310/horm.2002.1408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Introduction</a:t>
            </a:r>
            <a:endParaRPr sz="2400"/>
          </a:p>
          <a:p>
            <a:pPr indent="-381000" lvl="0" marL="457200" rtl="0" algn="l">
              <a:spcBef>
                <a:spcPts val="0"/>
              </a:spcBef>
              <a:spcAft>
                <a:spcPts val="0"/>
              </a:spcAft>
              <a:buSzPts val="2400"/>
              <a:buChar char="●"/>
            </a:pPr>
            <a:r>
              <a:rPr lang="en" sz="2400"/>
              <a:t>Method</a:t>
            </a:r>
            <a:endParaRPr sz="2400"/>
          </a:p>
          <a:p>
            <a:pPr indent="-381000" lvl="0" marL="457200" rtl="0" algn="l">
              <a:spcBef>
                <a:spcPts val="0"/>
              </a:spcBef>
              <a:spcAft>
                <a:spcPts val="0"/>
              </a:spcAft>
              <a:buSzPts val="2400"/>
              <a:buChar char="●"/>
            </a:pPr>
            <a:r>
              <a:rPr lang="en" sz="2400"/>
              <a:t>Result</a:t>
            </a:r>
            <a:endParaRPr sz="2400"/>
          </a:p>
          <a:p>
            <a:pPr indent="-381000" lvl="0" marL="457200" rtl="0" algn="l">
              <a:spcBef>
                <a:spcPts val="0"/>
              </a:spcBef>
              <a:spcAft>
                <a:spcPts val="0"/>
              </a:spcAft>
              <a:buSzPts val="2400"/>
              <a:buChar char="●"/>
            </a:pPr>
            <a:r>
              <a:rPr lang="en" sz="2400"/>
              <a:t>Discussion</a:t>
            </a:r>
            <a:endParaRPr sz="2400"/>
          </a:p>
        </p:txBody>
      </p:sp>
      <p:pic>
        <p:nvPicPr>
          <p:cNvPr id="94" name="Google Shape;94;p14"/>
          <p:cNvPicPr preferRelativeResize="0"/>
          <p:nvPr/>
        </p:nvPicPr>
        <p:blipFill>
          <a:blip r:embed="rId3">
            <a:alphaModFix/>
          </a:blip>
          <a:stretch>
            <a:fillRect/>
          </a:stretch>
        </p:blipFill>
        <p:spPr>
          <a:xfrm>
            <a:off x="3877575" y="677222"/>
            <a:ext cx="5052075" cy="378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116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0" name="Google Shape;100;p15"/>
          <p:cNvSpPr txBox="1"/>
          <p:nvPr>
            <p:ph idx="1" type="body"/>
          </p:nvPr>
        </p:nvSpPr>
        <p:spPr>
          <a:xfrm>
            <a:off x="729450" y="1850275"/>
            <a:ext cx="7688700" cy="296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Uninterrupted prolonged sitting could </a:t>
            </a:r>
            <a:r>
              <a:rPr lang="en" sz="1800">
                <a:solidFill>
                  <a:srgbClr val="FF0000"/>
                </a:solidFill>
              </a:rPr>
              <a:t>increase the risk </a:t>
            </a:r>
            <a:r>
              <a:rPr lang="en" sz="1800"/>
              <a:t>of </a:t>
            </a:r>
            <a:r>
              <a:rPr lang="en" sz="1800">
                <a:solidFill>
                  <a:srgbClr val="0000FF"/>
                </a:solidFill>
              </a:rPr>
              <a:t>overweight</a:t>
            </a:r>
            <a:r>
              <a:rPr lang="en" sz="1800"/>
              <a:t> and other commonly </a:t>
            </a:r>
            <a:r>
              <a:rPr lang="en" sz="1800">
                <a:solidFill>
                  <a:srgbClr val="0000FF"/>
                </a:solidFill>
              </a:rPr>
              <a:t>comorbid diseases</a:t>
            </a:r>
            <a:r>
              <a:rPr lang="en" sz="1800"/>
              <a:t>.</a:t>
            </a:r>
            <a:endParaRPr sz="1800"/>
          </a:p>
          <a:p>
            <a:pPr indent="-342900" lvl="0" marL="457200" rtl="0" algn="l">
              <a:spcBef>
                <a:spcPts val="0"/>
              </a:spcBef>
              <a:spcAft>
                <a:spcPts val="0"/>
              </a:spcAft>
              <a:buSzPts val="1800"/>
              <a:buChar char="●"/>
            </a:pPr>
            <a:r>
              <a:rPr lang="en" sz="1800"/>
              <a:t>The </a:t>
            </a:r>
            <a:r>
              <a:rPr lang="en" sz="1800">
                <a:solidFill>
                  <a:srgbClr val="0000FF"/>
                </a:solidFill>
              </a:rPr>
              <a:t>trend</a:t>
            </a:r>
            <a:r>
              <a:rPr lang="en" sz="1800"/>
              <a:t> of uninterrupted prolonged sitting is </a:t>
            </a:r>
            <a:r>
              <a:rPr lang="en" sz="1800">
                <a:solidFill>
                  <a:srgbClr val="FF0000"/>
                </a:solidFill>
              </a:rPr>
              <a:t>rising</a:t>
            </a:r>
            <a:r>
              <a:rPr lang="en" sz="1800"/>
              <a:t> due to working and studying in front of the computer and high risk of sitting during leisure time.</a:t>
            </a:r>
            <a:endParaRPr sz="1800"/>
          </a:p>
          <a:p>
            <a:pPr indent="-342900" lvl="0" marL="457200" rtl="0" algn="l">
              <a:spcBef>
                <a:spcPts val="0"/>
              </a:spcBef>
              <a:spcAft>
                <a:spcPts val="0"/>
              </a:spcAft>
              <a:buSzPts val="1800"/>
              <a:buChar char="●"/>
            </a:pPr>
            <a:r>
              <a:rPr lang="en" sz="1800"/>
              <a:t>Studying the </a:t>
            </a:r>
            <a:r>
              <a:rPr lang="en" sz="1800">
                <a:solidFill>
                  <a:srgbClr val="FF0000"/>
                </a:solidFill>
              </a:rPr>
              <a:t>negative impact</a:t>
            </a:r>
            <a:r>
              <a:rPr lang="en" sz="1800"/>
              <a:t>  of </a:t>
            </a:r>
            <a:r>
              <a:rPr lang="en" sz="1800"/>
              <a:t>prolonged</a:t>
            </a:r>
            <a:r>
              <a:rPr lang="en" sz="1800"/>
              <a:t> sitting on health could give us insight into treatment strategies.</a:t>
            </a:r>
            <a:endParaRPr sz="1800"/>
          </a:p>
          <a:p>
            <a:pPr indent="-342900" lvl="0" marL="457200" rtl="0" algn="l">
              <a:spcBef>
                <a:spcPts val="0"/>
              </a:spcBef>
              <a:spcAft>
                <a:spcPts val="0"/>
              </a:spcAft>
              <a:buSzPts val="1800"/>
              <a:buChar char="●"/>
            </a:pPr>
            <a:r>
              <a:rPr lang="en" sz="1800"/>
              <a:t>Targeted interventions could potentially prevent students from uninterrupted prolonged sitting.</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069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106" name="Google Shape;106;p16"/>
          <p:cNvSpPr txBox="1"/>
          <p:nvPr>
            <p:ph idx="1" type="body"/>
          </p:nvPr>
        </p:nvSpPr>
        <p:spPr>
          <a:xfrm>
            <a:off x="214700" y="1364525"/>
            <a:ext cx="3633900" cy="30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Study design: </a:t>
            </a:r>
            <a:br>
              <a:rPr lang="en" sz="1800"/>
            </a:br>
            <a:r>
              <a:rPr lang="en" sz="1800"/>
              <a:t>	retrospective cross-sectional</a:t>
            </a:r>
            <a:br>
              <a:rPr lang="en" sz="1800"/>
            </a:br>
            <a:r>
              <a:rPr lang="en" sz="1800"/>
              <a:t>Questionnaires: </a:t>
            </a:r>
            <a:br>
              <a:rPr lang="en" sz="1800"/>
            </a:br>
            <a:r>
              <a:rPr lang="en" sz="1800"/>
              <a:t>	Qualtrics, </a:t>
            </a:r>
            <a:r>
              <a:rPr lang="en" sz="1800"/>
              <a:t>Mass email system</a:t>
            </a:r>
            <a:br>
              <a:rPr lang="en" sz="1800"/>
            </a:br>
            <a:r>
              <a:rPr lang="en" sz="1800"/>
              <a:t>	52 valid responses (</a:t>
            </a:r>
            <a:r>
              <a:rPr lang="en" sz="1800"/>
              <a:t>0.1827%)</a:t>
            </a:r>
            <a:br>
              <a:rPr lang="en" sz="1800"/>
            </a:br>
            <a:r>
              <a:rPr lang="en" sz="1800"/>
              <a:t>Statistical Analysis:</a:t>
            </a:r>
            <a:br>
              <a:rPr lang="en" sz="1800"/>
            </a:br>
            <a:r>
              <a:rPr lang="en" sz="1800"/>
              <a:t>	Crude odds ratio</a:t>
            </a:r>
            <a:br>
              <a:rPr lang="en" sz="1800"/>
            </a:br>
            <a:r>
              <a:rPr lang="en" sz="1800"/>
              <a:t>	logistic regression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id="107" name="Google Shape;107;p16"/>
          <p:cNvPicPr preferRelativeResize="0"/>
          <p:nvPr/>
        </p:nvPicPr>
        <p:blipFill>
          <a:blip r:embed="rId3">
            <a:alphaModFix/>
          </a:blip>
          <a:stretch>
            <a:fillRect/>
          </a:stretch>
        </p:blipFill>
        <p:spPr>
          <a:xfrm>
            <a:off x="4001000" y="687600"/>
            <a:ext cx="4990601" cy="34944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119625" y="1393075"/>
            <a:ext cx="22905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t>Descriptive Statistics</a:t>
            </a:r>
            <a:endParaRPr b="1" sz="2400"/>
          </a:p>
        </p:txBody>
      </p:sp>
      <p:graphicFrame>
        <p:nvGraphicFramePr>
          <p:cNvPr id="113" name="Google Shape;113;p17"/>
          <p:cNvGraphicFramePr/>
          <p:nvPr/>
        </p:nvGraphicFramePr>
        <p:xfrm>
          <a:off x="2613650" y="1021350"/>
          <a:ext cx="3000000" cy="3000000"/>
        </p:xfrm>
        <a:graphic>
          <a:graphicData uri="http://schemas.openxmlformats.org/drawingml/2006/table">
            <a:tbl>
              <a:tblPr>
                <a:noFill/>
                <a:tableStyleId>{3E09B5D5-E887-4175-A457-40EA2CD43D38}</a:tableStyleId>
              </a:tblPr>
              <a:tblGrid>
                <a:gridCol w="1539875"/>
                <a:gridCol w="2565325"/>
                <a:gridCol w="1593300"/>
              </a:tblGrid>
              <a:tr h="429250">
                <a:tc gridSpan="3">
                  <a:txBody>
                    <a:bodyPr/>
                    <a:lstStyle/>
                    <a:p>
                      <a:pPr indent="0" lvl="0" marL="6350" rtl="0" algn="l">
                        <a:spcBef>
                          <a:spcPts val="0"/>
                        </a:spcBef>
                        <a:spcAft>
                          <a:spcPts val="0"/>
                        </a:spcAft>
                        <a:buNone/>
                      </a:pPr>
                      <a:r>
                        <a:rPr lang="en" sz="1100"/>
                        <a:t>Table 1. Prevalence of Sitting, Obesity, and Key Potential Confounding Variables in UNC Students (n=52)</a:t>
                      </a:r>
                      <a:endParaRPr sz="1100"/>
                    </a:p>
                  </a:txBody>
                  <a:tcPr marT="22850" marB="22850" marR="22850" marL="22850" anchor="ctr"/>
                </a:tc>
                <a:tc hMerge="1"/>
                <a:tc hMerge="1"/>
              </a:tr>
              <a:tr h="239875">
                <a:tc>
                  <a:txBody>
                    <a:bodyPr/>
                    <a:lstStyle/>
                    <a:p>
                      <a:pPr indent="0" lvl="0" marL="0" rtl="0" algn="l">
                        <a:spcBef>
                          <a:spcPts val="0"/>
                        </a:spcBef>
                        <a:spcAft>
                          <a:spcPts val="0"/>
                        </a:spcAft>
                        <a:buNone/>
                      </a:pPr>
                      <a:r>
                        <a:rPr b="1" lang="en" sz="1100"/>
                        <a:t>Variable</a:t>
                      </a:r>
                      <a:endParaRPr sz="1100"/>
                    </a:p>
                  </a:txBody>
                  <a:tcPr marT="22850" marB="22850" marR="22850" marL="22850" anchor="ctr"/>
                </a:tc>
                <a:tc>
                  <a:txBody>
                    <a:bodyPr/>
                    <a:lstStyle/>
                    <a:p>
                      <a:pPr indent="0" lvl="0" marL="0" rtl="0" algn="l">
                        <a:spcBef>
                          <a:spcPts val="0"/>
                        </a:spcBef>
                        <a:spcAft>
                          <a:spcPts val="0"/>
                        </a:spcAft>
                        <a:buNone/>
                      </a:pPr>
                      <a:r>
                        <a:rPr b="1" lang="en" sz="1100"/>
                        <a:t>Response</a:t>
                      </a:r>
                      <a:endParaRPr sz="1100"/>
                    </a:p>
                  </a:txBody>
                  <a:tcPr marT="22850" marB="22850" marR="22850" marL="22850" anchor="ctr"/>
                </a:tc>
                <a:tc>
                  <a:txBody>
                    <a:bodyPr/>
                    <a:lstStyle/>
                    <a:p>
                      <a:pPr indent="0" lvl="0" marL="0" rtl="0" algn="l">
                        <a:spcBef>
                          <a:spcPts val="0"/>
                        </a:spcBef>
                        <a:spcAft>
                          <a:spcPts val="0"/>
                        </a:spcAft>
                        <a:buNone/>
                      </a:pPr>
                      <a:r>
                        <a:rPr b="1" lang="en" sz="1100"/>
                        <a:t>N (%) (or Mean</a:t>
                      </a:r>
                      <a:r>
                        <a:rPr lang="en" sz="1100"/>
                        <a:t> ± SD)</a:t>
                      </a:r>
                      <a:endParaRPr sz="1100"/>
                    </a:p>
                  </a:txBody>
                  <a:tcPr marT="22850" marB="22850" marR="22850" marL="22850" anchor="ctr"/>
                </a:tc>
              </a:tr>
              <a:tr h="568150">
                <a:tc>
                  <a:txBody>
                    <a:bodyPr/>
                    <a:lstStyle/>
                    <a:p>
                      <a:pPr indent="0" lvl="0" marL="0" rtl="0" algn="l">
                        <a:spcBef>
                          <a:spcPts val="0"/>
                        </a:spcBef>
                        <a:spcAft>
                          <a:spcPts val="0"/>
                        </a:spcAft>
                        <a:buNone/>
                      </a:pPr>
                      <a:r>
                        <a:rPr b="1" i="1" lang="en" sz="1100"/>
                        <a:t>Exposure (uninterrupted prolong sitting)*</a:t>
                      </a:r>
                      <a:endParaRPr sz="1100"/>
                    </a:p>
                  </a:txBody>
                  <a:tcPr marT="0" marB="0" marR="0" marL="0" anchor="ctr"/>
                </a:tc>
                <a:tc>
                  <a:txBody>
                    <a:bodyPr/>
                    <a:lstStyle/>
                    <a:p>
                      <a:pPr indent="0" lvl="0" marL="0" rtl="0" algn="l">
                        <a:spcBef>
                          <a:spcPts val="0"/>
                        </a:spcBef>
                        <a:spcAft>
                          <a:spcPts val="0"/>
                        </a:spcAft>
                        <a:buNone/>
                      </a:pPr>
                      <a:r>
                        <a:rPr lang="en" sz="1100"/>
                        <a:t>non-prolong sitting  (average&lt;8h, max&lt;12h )</a:t>
                      </a:r>
                      <a:endParaRPr sz="1100"/>
                    </a:p>
                  </a:txBody>
                  <a:tcPr marT="0" marB="0" marR="0" marL="0" anchor="ctr"/>
                </a:tc>
                <a:tc>
                  <a:txBody>
                    <a:bodyPr/>
                    <a:lstStyle/>
                    <a:p>
                      <a:pPr indent="0" lvl="0" marL="0" rtl="0" algn="l">
                        <a:spcBef>
                          <a:spcPts val="0"/>
                        </a:spcBef>
                        <a:spcAft>
                          <a:spcPts val="0"/>
                        </a:spcAft>
                        <a:buNone/>
                      </a:pPr>
                      <a:r>
                        <a:rPr lang="en" sz="1100"/>
                        <a:t>27 (51/92%)</a:t>
                      </a:r>
                      <a:endParaRPr sz="1100"/>
                    </a:p>
                  </a:txBody>
                  <a:tcPr marT="0" marB="0" marR="0" marL="0" anchor="ctr"/>
                </a:tc>
              </a:tr>
              <a:tr h="378775">
                <a:tc>
                  <a:txBody>
                    <a:bodyPr/>
                    <a:lstStyle/>
                    <a:p>
                      <a:pPr indent="0" lvl="0" marL="0" rtl="0" algn="l">
                        <a:spcBef>
                          <a:spcPts val="0"/>
                        </a:spcBef>
                        <a:spcAft>
                          <a:spcPts val="0"/>
                        </a:spcAft>
                        <a:buNone/>
                      </a:pPr>
                      <a:r>
                        <a:t/>
                      </a:r>
                      <a:endParaRPr sz="1100"/>
                    </a:p>
                  </a:txBody>
                  <a:tcPr marT="0" marB="0" marR="0" marL="0" anchor="ctr"/>
                </a:tc>
                <a:tc>
                  <a:txBody>
                    <a:bodyPr/>
                    <a:lstStyle/>
                    <a:p>
                      <a:pPr indent="0" lvl="0" marL="0" rtl="0" algn="l">
                        <a:spcBef>
                          <a:spcPts val="0"/>
                        </a:spcBef>
                        <a:spcAft>
                          <a:spcPts val="0"/>
                        </a:spcAft>
                        <a:buNone/>
                      </a:pPr>
                      <a:r>
                        <a:rPr lang="en" sz="1100"/>
                        <a:t>prolong sitting (average=&gt;8h, max=&gt;12h)</a:t>
                      </a:r>
                      <a:endParaRPr sz="1100"/>
                    </a:p>
                  </a:txBody>
                  <a:tcPr marT="0" marB="0" marR="0" marL="0" anchor="ctr"/>
                </a:tc>
                <a:tc>
                  <a:txBody>
                    <a:bodyPr/>
                    <a:lstStyle/>
                    <a:p>
                      <a:pPr indent="0" lvl="0" marL="0" rtl="0" algn="l">
                        <a:spcBef>
                          <a:spcPts val="0"/>
                        </a:spcBef>
                        <a:spcAft>
                          <a:spcPts val="0"/>
                        </a:spcAft>
                        <a:buNone/>
                      </a:pPr>
                      <a:r>
                        <a:rPr lang="en" sz="1100"/>
                        <a:t>25 (48.08%)</a:t>
                      </a:r>
                      <a:endParaRPr sz="1100"/>
                    </a:p>
                  </a:txBody>
                  <a:tcPr marT="0" marB="0" marR="0" marL="0" anchor="ctr"/>
                </a:tc>
              </a:tr>
              <a:tr h="378775">
                <a:tc>
                  <a:txBody>
                    <a:bodyPr/>
                    <a:lstStyle/>
                    <a:p>
                      <a:pPr indent="0" lvl="0" marL="0" rtl="0" algn="l">
                        <a:spcBef>
                          <a:spcPts val="0"/>
                        </a:spcBef>
                        <a:spcAft>
                          <a:spcPts val="0"/>
                        </a:spcAft>
                        <a:buNone/>
                      </a:pPr>
                      <a:r>
                        <a:rPr b="1" i="1" lang="en" sz="1100"/>
                        <a:t>Outcome (overweight)</a:t>
                      </a:r>
                      <a:endParaRPr sz="1100"/>
                    </a:p>
                  </a:txBody>
                  <a:tcPr marT="0" marB="0" marR="0" marL="0" anchor="ctr"/>
                </a:tc>
                <a:tc>
                  <a:txBody>
                    <a:bodyPr/>
                    <a:lstStyle/>
                    <a:p>
                      <a:pPr indent="0" lvl="0" marL="0" rtl="0" algn="l">
                        <a:spcBef>
                          <a:spcPts val="0"/>
                        </a:spcBef>
                        <a:spcAft>
                          <a:spcPts val="0"/>
                        </a:spcAft>
                        <a:buNone/>
                      </a:pPr>
                      <a:r>
                        <a:rPr lang="en" sz="1100"/>
                        <a:t>Yes</a:t>
                      </a:r>
                      <a:endParaRPr sz="1100"/>
                    </a:p>
                  </a:txBody>
                  <a:tcPr marT="0" marB="0" marR="0" marL="0" anchor="ctr"/>
                </a:tc>
                <a:tc>
                  <a:txBody>
                    <a:bodyPr/>
                    <a:lstStyle/>
                    <a:p>
                      <a:pPr indent="0" lvl="0" marL="0" rtl="0" algn="l">
                        <a:spcBef>
                          <a:spcPts val="0"/>
                        </a:spcBef>
                        <a:spcAft>
                          <a:spcPts val="0"/>
                        </a:spcAft>
                        <a:buNone/>
                      </a:pPr>
                      <a:r>
                        <a:rPr lang="en" sz="1100"/>
                        <a:t>22(42.3%)</a:t>
                      </a:r>
                      <a:endParaRPr sz="1100"/>
                    </a:p>
                  </a:txBody>
                  <a:tcPr marT="0" marB="0" marR="0" marL="0" anchor="ctr"/>
                </a:tc>
              </a:tr>
              <a:tr h="189375">
                <a:tc>
                  <a:txBody>
                    <a:bodyPr/>
                    <a:lstStyle/>
                    <a:p>
                      <a:pPr indent="0" lvl="0" marL="0" rtl="0" algn="l">
                        <a:spcBef>
                          <a:spcPts val="0"/>
                        </a:spcBef>
                        <a:spcAft>
                          <a:spcPts val="0"/>
                        </a:spcAft>
                        <a:buNone/>
                      </a:pPr>
                      <a:r>
                        <a:t/>
                      </a:r>
                      <a:endParaRPr sz="1100"/>
                    </a:p>
                  </a:txBody>
                  <a:tcPr marT="0" marB="0" marR="0" marL="0" anchor="ctr"/>
                </a:tc>
                <a:tc>
                  <a:txBody>
                    <a:bodyPr/>
                    <a:lstStyle/>
                    <a:p>
                      <a:pPr indent="0" lvl="0" marL="0" rtl="0" algn="l">
                        <a:spcBef>
                          <a:spcPts val="0"/>
                        </a:spcBef>
                        <a:spcAft>
                          <a:spcPts val="0"/>
                        </a:spcAft>
                        <a:buNone/>
                      </a:pPr>
                      <a:r>
                        <a:rPr lang="en" sz="1100"/>
                        <a:t>No</a:t>
                      </a:r>
                      <a:endParaRPr sz="1100"/>
                    </a:p>
                  </a:txBody>
                  <a:tcPr marT="0" marB="0" marR="0" marL="0" anchor="ctr"/>
                </a:tc>
                <a:tc>
                  <a:txBody>
                    <a:bodyPr/>
                    <a:lstStyle/>
                    <a:p>
                      <a:pPr indent="0" lvl="0" marL="0" rtl="0" algn="l">
                        <a:spcBef>
                          <a:spcPts val="0"/>
                        </a:spcBef>
                        <a:spcAft>
                          <a:spcPts val="0"/>
                        </a:spcAft>
                        <a:buNone/>
                      </a:pPr>
                      <a:r>
                        <a:rPr lang="en" sz="1100"/>
                        <a:t>30 (57.69%)</a:t>
                      </a:r>
                      <a:endParaRPr sz="1100"/>
                    </a:p>
                  </a:txBody>
                  <a:tcPr marT="0" marB="0" marR="0" marL="0" anchor="ctr"/>
                </a:tc>
              </a:tr>
              <a:tr h="189375">
                <a:tc>
                  <a:txBody>
                    <a:bodyPr/>
                    <a:lstStyle/>
                    <a:p>
                      <a:pPr indent="0" lvl="0" marL="0" rtl="0" algn="l">
                        <a:spcBef>
                          <a:spcPts val="0"/>
                        </a:spcBef>
                        <a:spcAft>
                          <a:spcPts val="0"/>
                        </a:spcAft>
                        <a:buNone/>
                      </a:pPr>
                      <a:r>
                        <a:rPr b="1" i="1" lang="en" sz="1100"/>
                        <a:t>Covariate (exercise)</a:t>
                      </a:r>
                      <a:endParaRPr sz="1100"/>
                    </a:p>
                  </a:txBody>
                  <a:tcPr marT="0" marB="0" marR="0" marL="0" anchor="ctr"/>
                </a:tc>
                <a:tc>
                  <a:txBody>
                    <a:bodyPr/>
                    <a:lstStyle/>
                    <a:p>
                      <a:pPr indent="0" lvl="0" marL="0" rtl="0" algn="l">
                        <a:spcBef>
                          <a:spcPts val="0"/>
                        </a:spcBef>
                        <a:spcAft>
                          <a:spcPts val="0"/>
                        </a:spcAft>
                        <a:buNone/>
                      </a:pPr>
                      <a:r>
                        <a:rPr lang="en" sz="1100"/>
                        <a:t>average hours spent exercising every week</a:t>
                      </a:r>
                      <a:endParaRPr sz="1100"/>
                    </a:p>
                  </a:txBody>
                  <a:tcPr marT="0" marB="0" marR="0" marL="0" anchor="ctr"/>
                </a:tc>
                <a:tc>
                  <a:txBody>
                    <a:bodyPr/>
                    <a:lstStyle/>
                    <a:p>
                      <a:pPr indent="0" lvl="0" marL="0" rtl="0" algn="l">
                        <a:spcBef>
                          <a:spcPts val="0"/>
                        </a:spcBef>
                        <a:spcAft>
                          <a:spcPts val="0"/>
                        </a:spcAft>
                        <a:buNone/>
                      </a:pPr>
                      <a:r>
                        <a:rPr lang="en" sz="1100"/>
                        <a:t>5.89 </a:t>
                      </a:r>
                      <a:r>
                        <a:rPr lang="en" sz="1100"/>
                        <a:t>± 3.97</a:t>
                      </a:r>
                      <a:endParaRPr sz="1100"/>
                    </a:p>
                  </a:txBody>
                  <a:tcPr marT="0" marB="0" marR="0" marL="0" anchor="ctr"/>
                </a:tc>
              </a:tr>
              <a:tr h="189375">
                <a:tc>
                  <a:txBody>
                    <a:bodyPr/>
                    <a:lstStyle/>
                    <a:p>
                      <a:pPr indent="0" lvl="0" marL="0" rtl="0" algn="l">
                        <a:spcBef>
                          <a:spcPts val="0"/>
                        </a:spcBef>
                        <a:spcAft>
                          <a:spcPts val="0"/>
                        </a:spcAft>
                        <a:buNone/>
                      </a:pPr>
                      <a:r>
                        <a:rPr b="1" i="1" lang="en" sz="1100"/>
                        <a:t>Age</a:t>
                      </a:r>
                      <a:endParaRPr sz="1100"/>
                    </a:p>
                  </a:txBody>
                  <a:tcPr marT="0" marB="0" marR="0" marL="0" anchor="ctr"/>
                </a:tc>
                <a:tc>
                  <a:txBody>
                    <a:bodyPr/>
                    <a:lstStyle/>
                    <a:p>
                      <a:pPr indent="0" lvl="0" marL="0" rtl="0" algn="l">
                        <a:spcBef>
                          <a:spcPts val="0"/>
                        </a:spcBef>
                        <a:spcAft>
                          <a:spcPts val="0"/>
                        </a:spcAft>
                        <a:buNone/>
                      </a:pPr>
                      <a:r>
                        <a:rPr lang="en" sz="1100"/>
                        <a:t>Age in years</a:t>
                      </a:r>
                      <a:endParaRPr sz="1100"/>
                    </a:p>
                  </a:txBody>
                  <a:tcPr marT="0" marB="0" marR="0" marL="0" anchor="ctr"/>
                </a:tc>
                <a:tc>
                  <a:txBody>
                    <a:bodyPr/>
                    <a:lstStyle/>
                    <a:p>
                      <a:pPr indent="0" lvl="0" marL="0" rtl="0" algn="l">
                        <a:spcBef>
                          <a:spcPts val="0"/>
                        </a:spcBef>
                        <a:spcAft>
                          <a:spcPts val="0"/>
                        </a:spcAft>
                        <a:buNone/>
                      </a:pPr>
                      <a:r>
                        <a:rPr lang="en" sz="1100"/>
                        <a:t>26.74 ± 8.18</a:t>
                      </a:r>
                      <a:endParaRPr sz="1100"/>
                    </a:p>
                  </a:txBody>
                  <a:tcPr marT="0" marB="0" marR="0" marL="0" anchor="ctr"/>
                </a:tc>
              </a:tr>
              <a:tr h="189375">
                <a:tc>
                  <a:txBody>
                    <a:bodyPr/>
                    <a:lstStyle/>
                    <a:p>
                      <a:pPr indent="0" lvl="0" marL="0" rtl="0" algn="l">
                        <a:spcBef>
                          <a:spcPts val="0"/>
                        </a:spcBef>
                        <a:spcAft>
                          <a:spcPts val="0"/>
                        </a:spcAft>
                        <a:buNone/>
                      </a:pPr>
                      <a:r>
                        <a:rPr b="1" i="1" lang="en" sz="1100"/>
                        <a:t>Gender</a:t>
                      </a:r>
                      <a:endParaRPr sz="1100"/>
                    </a:p>
                  </a:txBody>
                  <a:tcPr marT="0" marB="0" marR="0" marL="0" anchor="ctr"/>
                </a:tc>
                <a:tc>
                  <a:txBody>
                    <a:bodyPr/>
                    <a:lstStyle/>
                    <a:p>
                      <a:pPr indent="0" lvl="0" marL="0" rtl="0" algn="l">
                        <a:spcBef>
                          <a:spcPts val="0"/>
                        </a:spcBef>
                        <a:spcAft>
                          <a:spcPts val="0"/>
                        </a:spcAft>
                        <a:buNone/>
                      </a:pPr>
                      <a:r>
                        <a:rPr lang="en" sz="1100"/>
                        <a:t>Male</a:t>
                      </a:r>
                      <a:endParaRPr sz="1100"/>
                    </a:p>
                  </a:txBody>
                  <a:tcPr marT="0" marB="0" marR="0" marL="0" anchor="ctr"/>
                </a:tc>
                <a:tc>
                  <a:txBody>
                    <a:bodyPr/>
                    <a:lstStyle/>
                    <a:p>
                      <a:pPr indent="0" lvl="0" marL="0" rtl="0" algn="l">
                        <a:spcBef>
                          <a:spcPts val="0"/>
                        </a:spcBef>
                        <a:spcAft>
                          <a:spcPts val="0"/>
                        </a:spcAft>
                        <a:buNone/>
                      </a:pPr>
                      <a:r>
                        <a:rPr lang="en" sz="1100"/>
                        <a:t>13(25%)</a:t>
                      </a:r>
                      <a:endParaRPr sz="1100"/>
                    </a:p>
                  </a:txBody>
                  <a:tcPr marT="0" marB="0" marR="0" marL="0" anchor="ctr"/>
                </a:tc>
              </a:tr>
              <a:tr h="189375">
                <a:tc>
                  <a:txBody>
                    <a:bodyPr/>
                    <a:lstStyle/>
                    <a:p>
                      <a:pPr indent="0" lvl="0" marL="0" rtl="0" algn="l">
                        <a:spcBef>
                          <a:spcPts val="0"/>
                        </a:spcBef>
                        <a:spcAft>
                          <a:spcPts val="0"/>
                        </a:spcAft>
                        <a:buNone/>
                      </a:pPr>
                      <a:r>
                        <a:t/>
                      </a:r>
                      <a:endParaRPr sz="1100"/>
                    </a:p>
                  </a:txBody>
                  <a:tcPr marT="0" marB="0" marR="0" marL="0" anchor="ctr"/>
                </a:tc>
                <a:tc>
                  <a:txBody>
                    <a:bodyPr/>
                    <a:lstStyle/>
                    <a:p>
                      <a:pPr indent="0" lvl="0" marL="0" rtl="0" algn="l">
                        <a:spcBef>
                          <a:spcPts val="0"/>
                        </a:spcBef>
                        <a:spcAft>
                          <a:spcPts val="0"/>
                        </a:spcAft>
                        <a:buNone/>
                      </a:pPr>
                      <a:r>
                        <a:rPr lang="en" sz="1100"/>
                        <a:t>Female</a:t>
                      </a:r>
                      <a:endParaRPr sz="1100"/>
                    </a:p>
                  </a:txBody>
                  <a:tcPr marT="0" marB="0" marR="0" marL="0" anchor="ctr"/>
                </a:tc>
                <a:tc>
                  <a:txBody>
                    <a:bodyPr/>
                    <a:lstStyle/>
                    <a:p>
                      <a:pPr indent="0" lvl="0" marL="0" rtl="0" algn="l">
                        <a:spcBef>
                          <a:spcPts val="0"/>
                        </a:spcBef>
                        <a:spcAft>
                          <a:spcPts val="0"/>
                        </a:spcAft>
                        <a:buNone/>
                      </a:pPr>
                      <a:r>
                        <a:rPr lang="en" sz="1100"/>
                        <a:t>37(71.5%)</a:t>
                      </a:r>
                      <a:endParaRPr sz="1100"/>
                    </a:p>
                  </a:txBody>
                  <a:tcPr marT="0" marB="0" marR="0" marL="0" anchor="ctr"/>
                </a:tc>
              </a:tr>
              <a:tr h="189375">
                <a:tc>
                  <a:txBody>
                    <a:bodyPr/>
                    <a:lstStyle/>
                    <a:p>
                      <a:pPr indent="0" lvl="0" marL="0" rtl="0" algn="l">
                        <a:spcBef>
                          <a:spcPts val="0"/>
                        </a:spcBef>
                        <a:spcAft>
                          <a:spcPts val="0"/>
                        </a:spcAft>
                        <a:buNone/>
                      </a:pPr>
                      <a:r>
                        <a:rPr b="1" lang="en" sz="1100"/>
                        <a:t>Stress</a:t>
                      </a:r>
                      <a:endParaRPr b="1" sz="1100"/>
                    </a:p>
                  </a:txBody>
                  <a:tcPr marT="0" marB="0" marR="0" marL="0" anchor="ctr"/>
                </a:tc>
                <a:tc>
                  <a:txBody>
                    <a:bodyPr/>
                    <a:lstStyle/>
                    <a:p>
                      <a:pPr indent="0" lvl="0" marL="0" rtl="0" algn="l">
                        <a:spcBef>
                          <a:spcPts val="0"/>
                        </a:spcBef>
                        <a:spcAft>
                          <a:spcPts val="0"/>
                        </a:spcAft>
                        <a:buNone/>
                      </a:pPr>
                      <a:r>
                        <a:rPr lang="en" sz="1100"/>
                        <a:t>non or moderate</a:t>
                      </a:r>
                      <a:endParaRPr sz="1100"/>
                    </a:p>
                  </a:txBody>
                  <a:tcPr marT="0" marB="0" marR="0" marL="0" anchor="ctr"/>
                </a:tc>
                <a:tc>
                  <a:txBody>
                    <a:bodyPr/>
                    <a:lstStyle/>
                    <a:p>
                      <a:pPr indent="0" lvl="0" marL="0" rtl="0" algn="l">
                        <a:spcBef>
                          <a:spcPts val="0"/>
                        </a:spcBef>
                        <a:spcAft>
                          <a:spcPts val="0"/>
                        </a:spcAft>
                        <a:buNone/>
                      </a:pPr>
                      <a:r>
                        <a:rPr lang="en" sz="1100"/>
                        <a:t>9</a:t>
                      </a:r>
                      <a:r>
                        <a:rPr lang="en" sz="1100"/>
                        <a:t>(17.31%)</a:t>
                      </a:r>
                      <a:endParaRPr sz="1100"/>
                    </a:p>
                  </a:txBody>
                  <a:tcPr marT="0" marB="0" marR="0" marL="0" anchor="ctr"/>
                </a:tc>
              </a:tr>
              <a:tr h="189375">
                <a:tc>
                  <a:txBody>
                    <a:bodyPr/>
                    <a:lstStyle/>
                    <a:p>
                      <a:pPr indent="0" lvl="0" marL="0" rtl="0" algn="l">
                        <a:spcBef>
                          <a:spcPts val="0"/>
                        </a:spcBef>
                        <a:spcAft>
                          <a:spcPts val="0"/>
                        </a:spcAft>
                        <a:buNone/>
                      </a:pPr>
                      <a:r>
                        <a:t/>
                      </a:r>
                      <a:endParaRPr b="1" sz="1100"/>
                    </a:p>
                  </a:txBody>
                  <a:tcPr marT="0" marB="0" marR="0" marL="0" anchor="ctr"/>
                </a:tc>
                <a:tc>
                  <a:txBody>
                    <a:bodyPr/>
                    <a:lstStyle/>
                    <a:p>
                      <a:pPr indent="0" lvl="0" marL="0" rtl="0" algn="l">
                        <a:spcBef>
                          <a:spcPts val="0"/>
                        </a:spcBef>
                        <a:spcAft>
                          <a:spcPts val="0"/>
                        </a:spcAft>
                        <a:buNone/>
                      </a:pPr>
                      <a:r>
                        <a:rPr lang="en" sz="1100"/>
                        <a:t>medium to extreme</a:t>
                      </a:r>
                      <a:endParaRPr sz="1100"/>
                    </a:p>
                  </a:txBody>
                  <a:tcPr marT="0" marB="0" marR="0" marL="0" anchor="ctr"/>
                </a:tc>
                <a:tc>
                  <a:txBody>
                    <a:bodyPr/>
                    <a:lstStyle/>
                    <a:p>
                      <a:pPr indent="0" lvl="0" marL="0" rtl="0" algn="l">
                        <a:spcBef>
                          <a:spcPts val="0"/>
                        </a:spcBef>
                        <a:spcAft>
                          <a:spcPts val="0"/>
                        </a:spcAft>
                        <a:buNone/>
                      </a:pPr>
                      <a:r>
                        <a:rPr lang="en" sz="1100"/>
                        <a:t>43(82.69%)</a:t>
                      </a:r>
                      <a:endParaRPr sz="1100"/>
                    </a:p>
                  </a:txBody>
                  <a:tcPr marT="0" marB="0" marR="0" marL="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0 (Odds ratio for overweight versus ...)</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Hours sitting per day 1.10 (0.84, 1.45)</a:t>
            </a:r>
            <a:endParaRPr/>
          </a:p>
          <a:p>
            <a:pPr indent="0" lvl="0" marL="0" rtl="0" algn="l">
              <a:spcBef>
                <a:spcPts val="1600"/>
              </a:spcBef>
              <a:spcAft>
                <a:spcPts val="1600"/>
              </a:spcAft>
              <a:buNone/>
            </a:pPr>
            <a:r>
              <a:rPr lang="en"/>
              <a:t>Hours sitting longest per day 1.16(0.93,1.44)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0" y="446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1 (Crude Odds Ratio)</a:t>
            </a:r>
            <a:endParaRPr/>
          </a:p>
        </p:txBody>
      </p:sp>
      <p:sp>
        <p:nvSpPr>
          <p:cNvPr id="125" name="Google Shape;125;p19"/>
          <p:cNvSpPr txBox="1"/>
          <p:nvPr>
            <p:ph idx="1" type="body"/>
          </p:nvPr>
        </p:nvSpPr>
        <p:spPr>
          <a:xfrm>
            <a:off x="425700" y="3141700"/>
            <a:ext cx="7688700" cy="18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b="1" lang="en"/>
            </a:br>
            <a:endParaRPr b="1"/>
          </a:p>
          <a:p>
            <a:pPr indent="-311150" lvl="0" marL="457200" rtl="0" algn="l">
              <a:spcBef>
                <a:spcPts val="1600"/>
              </a:spcBef>
              <a:spcAft>
                <a:spcPts val="0"/>
              </a:spcAft>
              <a:buSzPts val="1300"/>
              <a:buChar char="●"/>
            </a:pPr>
            <a:r>
              <a:rPr lang="en"/>
              <a:t>Crude odds ratio of overweight versus prolonged sitting is 4.286 </a:t>
            </a:r>
            <a:endParaRPr/>
          </a:p>
          <a:p>
            <a:pPr indent="-311150" lvl="0" marL="457200" rtl="0" algn="l">
              <a:spcBef>
                <a:spcPts val="0"/>
              </a:spcBef>
              <a:spcAft>
                <a:spcPts val="0"/>
              </a:spcAft>
              <a:buSzPts val="1300"/>
              <a:buChar char="●"/>
            </a:pPr>
            <a:r>
              <a:rPr lang="en"/>
              <a:t>95% CI [1.323, 13.88]</a:t>
            </a:r>
            <a:endParaRPr/>
          </a:p>
          <a:p>
            <a:pPr indent="-311150" lvl="0" marL="457200" rtl="0" algn="l">
              <a:spcBef>
                <a:spcPts val="0"/>
              </a:spcBef>
              <a:spcAft>
                <a:spcPts val="0"/>
              </a:spcAft>
              <a:buSzPts val="1300"/>
              <a:buChar char="●"/>
            </a:pPr>
            <a:r>
              <a:rPr lang="en"/>
              <a:t>95% CI does not include 1, thus significant</a:t>
            </a:r>
            <a:endParaRPr/>
          </a:p>
        </p:txBody>
      </p:sp>
      <p:graphicFrame>
        <p:nvGraphicFramePr>
          <p:cNvPr id="126" name="Google Shape;126;p19"/>
          <p:cNvGraphicFramePr/>
          <p:nvPr/>
        </p:nvGraphicFramePr>
        <p:xfrm>
          <a:off x="635825" y="1273163"/>
          <a:ext cx="3000000" cy="3000000"/>
        </p:xfrm>
        <a:graphic>
          <a:graphicData uri="http://schemas.openxmlformats.org/drawingml/2006/table">
            <a:tbl>
              <a:tblPr>
                <a:noFill/>
                <a:tableStyleId>{C49CF547-6B0F-4042-951D-E399F20F6668}</a:tableStyleId>
              </a:tblPr>
              <a:tblGrid>
                <a:gridCol w="1922175"/>
                <a:gridCol w="1922175"/>
                <a:gridCol w="1922175"/>
                <a:gridCol w="19221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non-overweight</a:t>
                      </a:r>
                      <a:endParaRPr/>
                    </a:p>
                  </a:txBody>
                  <a:tcPr marT="91425" marB="91425" marR="91425" marL="91425"/>
                </a:tc>
                <a:tc>
                  <a:txBody>
                    <a:bodyPr/>
                    <a:lstStyle/>
                    <a:p>
                      <a:pPr indent="0" lvl="0" marL="0" rtl="0" algn="l">
                        <a:spcBef>
                          <a:spcPts val="0"/>
                        </a:spcBef>
                        <a:spcAft>
                          <a:spcPts val="0"/>
                        </a:spcAft>
                        <a:buNone/>
                      </a:pPr>
                      <a:r>
                        <a:rPr lang="en"/>
                        <a:t>overweight</a:t>
                      </a:r>
                      <a:endParaRPr/>
                    </a:p>
                  </a:txBody>
                  <a:tcPr marT="91425" marB="91425" marR="91425" marL="91425"/>
                </a:tc>
                <a:tc>
                  <a:txBody>
                    <a:bodyPr/>
                    <a:lstStyle/>
                    <a:p>
                      <a:pPr indent="0" lvl="0" marL="0" rtl="0" algn="l">
                        <a:spcBef>
                          <a:spcPts val="0"/>
                        </a:spcBef>
                        <a:spcAft>
                          <a:spcPts val="0"/>
                        </a:spcAft>
                        <a:buNone/>
                      </a:pPr>
                      <a:r>
                        <a:rPr lang="en"/>
                        <a:t>total</a:t>
                      </a:r>
                      <a:endParaRPr/>
                    </a:p>
                  </a:txBody>
                  <a:tcPr marT="91425" marB="91425" marR="91425" marL="91425"/>
                </a:tc>
              </a:tr>
              <a:tr h="381000">
                <a:tc>
                  <a:txBody>
                    <a:bodyPr/>
                    <a:lstStyle/>
                    <a:p>
                      <a:pPr indent="0" lvl="0" marL="0" rtl="0" algn="l">
                        <a:spcBef>
                          <a:spcPts val="0"/>
                        </a:spcBef>
                        <a:spcAft>
                          <a:spcPts val="0"/>
                        </a:spcAft>
                        <a:buNone/>
                      </a:pPr>
                      <a:r>
                        <a:rPr lang="en"/>
                        <a:t>non-Prolonged sitting</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27</a:t>
                      </a:r>
                      <a:endParaRPr/>
                    </a:p>
                  </a:txBody>
                  <a:tcPr marT="91425" marB="91425" marR="91425" marL="91425"/>
                </a:tc>
              </a:tr>
              <a:tr h="396200">
                <a:tc>
                  <a:txBody>
                    <a:bodyPr/>
                    <a:lstStyle/>
                    <a:p>
                      <a:pPr indent="0" lvl="0" marL="0" rtl="0" algn="l">
                        <a:spcBef>
                          <a:spcPts val="0"/>
                        </a:spcBef>
                        <a:spcAft>
                          <a:spcPts val="0"/>
                        </a:spcAft>
                        <a:buNone/>
                      </a:pPr>
                      <a:r>
                        <a:rPr lang="en"/>
                        <a:t>prolonged-sitting</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r>
              <a:tr h="381000">
                <a:tc>
                  <a:txBody>
                    <a:bodyPr/>
                    <a:lstStyle/>
                    <a:p>
                      <a:pPr indent="0" lvl="0" marL="0" rtl="0" algn="l">
                        <a:spcBef>
                          <a:spcPts val="0"/>
                        </a:spcBef>
                        <a:spcAft>
                          <a:spcPts val="0"/>
                        </a:spcAft>
                        <a:buNone/>
                      </a:pPr>
                      <a:r>
                        <a:rPr lang="en"/>
                        <a:t>total</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c>
                  <a:txBody>
                    <a:bodyPr/>
                    <a:lstStyle/>
                    <a:p>
                      <a:pPr indent="0" lvl="0" marL="0" rtl="0" algn="l">
                        <a:spcBef>
                          <a:spcPts val="0"/>
                        </a:spcBef>
                        <a:spcAft>
                          <a:spcPts val="0"/>
                        </a:spcAft>
                        <a:buNone/>
                      </a:pPr>
                      <a:r>
                        <a:rPr lang="en"/>
                        <a:t>22</a:t>
                      </a:r>
                      <a:endParaRPr/>
                    </a:p>
                  </a:txBody>
                  <a:tcPr marT="91425" marB="91425" marR="91425" marL="91425"/>
                </a:tc>
                <a:tc>
                  <a:txBody>
                    <a:bodyPr/>
                    <a:lstStyle/>
                    <a:p>
                      <a:pPr indent="0" lvl="0" marL="0" rtl="0" algn="l">
                        <a:spcBef>
                          <a:spcPts val="0"/>
                        </a:spcBef>
                        <a:spcAft>
                          <a:spcPts val="0"/>
                        </a:spcAft>
                        <a:buNone/>
                      </a:pPr>
                      <a:r>
                        <a:rPr lang="en"/>
                        <a:t>52</a:t>
                      </a:r>
                      <a:endParaRPr/>
                    </a:p>
                  </a:txBody>
                  <a:tcPr marT="91425" marB="91425" marR="91425" marL="91425"/>
                </a:tc>
              </a:tr>
            </a:tbl>
          </a:graphicData>
        </a:graphic>
      </p:graphicFrame>
      <p:pic>
        <p:nvPicPr>
          <p:cNvPr id="127" name="Google Shape;127;p19"/>
          <p:cNvPicPr preferRelativeResize="0"/>
          <p:nvPr/>
        </p:nvPicPr>
        <p:blipFill>
          <a:blip r:embed="rId3">
            <a:alphaModFix/>
          </a:blip>
          <a:stretch>
            <a:fillRect/>
          </a:stretch>
        </p:blipFill>
        <p:spPr>
          <a:xfrm>
            <a:off x="581750" y="1115275"/>
            <a:ext cx="7878998" cy="2725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1: percent change method</a:t>
            </a:r>
            <a:endParaRPr/>
          </a:p>
        </p:txBody>
      </p:sp>
      <p:sp>
        <p:nvSpPr>
          <p:cNvPr id="133" name="Google Shape;133;p20"/>
          <p:cNvSpPr txBox="1"/>
          <p:nvPr>
            <p:ph idx="1" type="body"/>
          </p:nvPr>
        </p:nvSpPr>
        <p:spPr>
          <a:xfrm>
            <a:off x="729450" y="20347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Crude OR (overweight versus prolonged sitting): 4.2857, 95%CI[1.3232, 13.8805]</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Adjusted OR (gender): 6.7769, 95%CI[1.6267, 28.2336]</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Adjusted OR (age): 11.000,95%CI[0.8456,143.0939]</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Adjusted OR (hours exercising per week): 4.5481, 95%CI [1.3294, 15.5597]</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Adjusted OR (hours sleeping per day): 4.5601, 95% CI [1.2744, 16.3174]</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Adjusted OR (stress): 4.0242 [1.2184, 13.2915]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The confounder found is gender, whose percent change for OR is 58.13%,</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19075" y="550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Result2: Logistic regression</a:t>
            </a:r>
            <a:endParaRPr/>
          </a:p>
        </p:txBody>
      </p:sp>
      <p:sp>
        <p:nvSpPr>
          <p:cNvPr id="139" name="Google Shape;139;p21"/>
          <p:cNvSpPr txBox="1"/>
          <p:nvPr>
            <p:ph idx="1" type="body"/>
          </p:nvPr>
        </p:nvSpPr>
        <p:spPr>
          <a:xfrm>
            <a:off x="192150" y="1265975"/>
            <a:ext cx="3828000" cy="3594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Prolonged sitting is significant associate to overweight; </a:t>
            </a:r>
            <a:endParaRPr/>
          </a:p>
          <a:p>
            <a:pPr indent="-311150" lvl="0" marL="457200" rtl="0" algn="l">
              <a:spcBef>
                <a:spcPts val="0"/>
              </a:spcBef>
              <a:spcAft>
                <a:spcPts val="0"/>
              </a:spcAft>
              <a:buSzPts val="1300"/>
              <a:buChar char="●"/>
            </a:pPr>
            <a:r>
              <a:rPr lang="en"/>
              <a:t>Odds ratio for prolonged sitting is 6.942, with 95%CI(1.414, 34.098)</a:t>
            </a:r>
            <a:endParaRPr/>
          </a:p>
          <a:p>
            <a:pPr indent="-311150" lvl="0" marL="457200" rtl="0" algn="l">
              <a:spcBef>
                <a:spcPts val="0"/>
              </a:spcBef>
              <a:spcAft>
                <a:spcPts val="0"/>
              </a:spcAft>
              <a:buSzPts val="1300"/>
              <a:buChar char="●"/>
            </a:pPr>
            <a:r>
              <a:rPr lang="en"/>
              <a:t>Among the model, gender and age (marginal significant) are significant associate to the overweight.</a:t>
            </a:r>
            <a:endParaRPr/>
          </a:p>
        </p:txBody>
      </p:sp>
      <p:pic>
        <p:nvPicPr>
          <p:cNvPr id="140" name="Google Shape;140;p21"/>
          <p:cNvPicPr preferRelativeResize="0"/>
          <p:nvPr/>
        </p:nvPicPr>
        <p:blipFill>
          <a:blip r:embed="rId3">
            <a:alphaModFix/>
          </a:blip>
          <a:stretch>
            <a:fillRect/>
          </a:stretch>
        </p:blipFill>
        <p:spPr>
          <a:xfrm>
            <a:off x="4079325" y="1130200"/>
            <a:ext cx="4912276" cy="369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