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12" embedTrueTypeFonts="1" saveSubsetFonts="1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330" r:id="rId3"/>
    <p:sldId id="331" r:id="rId5"/>
    <p:sldId id="332" r:id="rId6"/>
    <p:sldId id="377" r:id="rId7"/>
    <p:sldId id="387" r:id="rId8"/>
    <p:sldId id="378" r:id="rId9"/>
    <p:sldId id="379" r:id="rId10"/>
    <p:sldId id="382" r:id="rId11"/>
    <p:sldId id="380" r:id="rId12"/>
    <p:sldId id="381" r:id="rId13"/>
    <p:sldId id="384" r:id="rId14"/>
    <p:sldId id="338" r:id="rId15"/>
  </p:sldIdLst>
  <p:sldSz cx="12195175" cy="6859270"/>
  <p:notesSz cx="6858000" cy="9144000"/>
  <p:embeddedFontLst>
    <p:embeddedFont>
      <p:font typeface="微软雅黑" panose="020B0503020204020204" pitchFamily="34" charset="-122"/>
      <p:regular r:id="rId20"/>
    </p:embeddedFont>
    <p:embeddedFont>
      <p:font typeface="Arial Unicode MS" panose="020B0604020202020204" pitchFamily="34" charset="-122"/>
      <p:regular r:id="rId21"/>
    </p:embeddedFont>
    <p:embeddedFont>
      <p:font typeface="Calibri" panose="020F0502020204030204"/>
      <p:regular r:id="rId22"/>
      <p:bold r:id="rId23"/>
      <p:italic r:id="rId24"/>
      <p:boldItalic r:id="rId25"/>
    </p:embeddedFont>
  </p:embeddedFont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34FC"/>
    <a:srgbClr val="8D1B4C"/>
    <a:srgbClr val="005DA2"/>
    <a:srgbClr val="881A49"/>
    <a:srgbClr val="7E0000"/>
    <a:srgbClr val="FFD347"/>
    <a:srgbClr val="0071C1"/>
    <a:srgbClr val="FFC400"/>
    <a:srgbClr val="F79646"/>
    <a:srgbClr val="FFC9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3" autoAdjust="0"/>
    <p:restoredTop sz="93818" autoAdjust="0"/>
  </p:normalViewPr>
  <p:slideViewPr>
    <p:cSldViewPr>
      <p:cViewPr varScale="1">
        <p:scale>
          <a:sx n="70" d="100"/>
          <a:sy n="70" d="100"/>
        </p:scale>
        <p:origin x="60" y="3618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34" y="-90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54CAA-1DE3-4EBC-A44B-6DBFBB3A3C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5DB8A-FE1B-4E30-A4B9-29BF2D5B6A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2AE03-6EE8-41FD-8A37-86C6BC5E26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gallery dir="l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gallery dir="l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gallery dir="l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gallery dir="l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gallery dir="l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gallery dir="l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gallery dir="l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4000">
              <a:schemeClr val="bg1"/>
            </a:gs>
            <a:gs pos="15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-1" y="6692017"/>
            <a:ext cx="12195176" cy="166682"/>
            <a:chOff x="0" y="6526138"/>
            <a:chExt cx="12198350" cy="333450"/>
          </a:xfrm>
          <a:solidFill>
            <a:srgbClr val="8D1B4C"/>
          </a:solidFill>
        </p:grpSpPr>
        <p:sp>
          <p:nvSpPr>
            <p:cNvPr id="3" name="矩形 2"/>
            <p:cNvSpPr/>
            <p:nvPr/>
          </p:nvSpPr>
          <p:spPr>
            <a:xfrm>
              <a:off x="0" y="6526138"/>
              <a:ext cx="7323311" cy="333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" name="矩形 3"/>
            <p:cNvSpPr/>
            <p:nvPr/>
          </p:nvSpPr>
          <p:spPr>
            <a:xfrm>
              <a:off x="4875039" y="6526138"/>
              <a:ext cx="7323311" cy="333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5" name="组合 4"/>
          <p:cNvGrpSpPr/>
          <p:nvPr userDrawn="1"/>
        </p:nvGrpSpPr>
        <p:grpSpPr>
          <a:xfrm>
            <a:off x="-4945" y="-26590"/>
            <a:ext cx="12195176" cy="822252"/>
            <a:chOff x="0" y="6526138"/>
            <a:chExt cx="12198350" cy="333450"/>
          </a:xfrm>
          <a:solidFill>
            <a:srgbClr val="8D1B4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>
            <a:xfrm>
              <a:off x="0" y="6526138"/>
              <a:ext cx="7323311" cy="333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8D1B4C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875039" y="6526138"/>
              <a:ext cx="7323311" cy="333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8D1B4C"/>
                </a:solidFill>
              </a:endParaRPr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552971" y="45418"/>
            <a:ext cx="702451" cy="682444"/>
            <a:chOff x="507553" y="-5609"/>
            <a:chExt cx="909514" cy="909514"/>
          </a:xfrm>
        </p:grpSpPr>
        <p:sp>
          <p:nvSpPr>
            <p:cNvPr id="15" name="椭圆 14"/>
            <p:cNvSpPr/>
            <p:nvPr/>
          </p:nvSpPr>
          <p:spPr>
            <a:xfrm>
              <a:off x="524356" y="0"/>
              <a:ext cx="888271" cy="8982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553" y="-5609"/>
              <a:ext cx="909514" cy="909514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gallery dir="l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" y="6692017"/>
            <a:ext cx="12195176" cy="166682"/>
            <a:chOff x="0" y="6526138"/>
            <a:chExt cx="12198350" cy="333450"/>
          </a:xfrm>
          <a:solidFill>
            <a:srgbClr val="8D1B4C"/>
          </a:solidFill>
        </p:grpSpPr>
        <p:sp>
          <p:nvSpPr>
            <p:cNvPr id="4" name="矩形 3"/>
            <p:cNvSpPr/>
            <p:nvPr/>
          </p:nvSpPr>
          <p:spPr>
            <a:xfrm>
              <a:off x="0" y="6526138"/>
              <a:ext cx="7323311" cy="333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8D1B4C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875039" y="6526138"/>
              <a:ext cx="7323311" cy="333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8D1B4C"/>
                </a:solidFill>
              </a:endParaRPr>
            </a:p>
          </p:txBody>
        </p:sp>
      </p:grp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3072420" cy="79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336947" y="11046"/>
            <a:ext cx="792088" cy="754452"/>
            <a:chOff x="507553" y="-5609"/>
            <a:chExt cx="909514" cy="909514"/>
          </a:xfrm>
        </p:grpSpPr>
        <p:sp>
          <p:nvSpPr>
            <p:cNvPr id="14" name="椭圆 13"/>
            <p:cNvSpPr/>
            <p:nvPr/>
          </p:nvSpPr>
          <p:spPr>
            <a:xfrm>
              <a:off x="524356" y="0"/>
              <a:ext cx="888271" cy="8982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553" y="-5609"/>
              <a:ext cx="909514" cy="909514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1754901" y="2893490"/>
            <a:ext cx="8684895" cy="1198880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sz="3600" b="1" kern="100" dirty="0" smtClean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Simulink</a:t>
            </a:r>
            <a:r>
              <a:rPr lang="zh-CN" altLang="en-US" sz="3600" b="1" kern="100" dirty="0" smtClean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仿真生成嵌入式代码</a:t>
            </a:r>
            <a:endParaRPr lang="zh-CN" altLang="en-US" sz="3600" b="1" kern="100" dirty="0" smtClean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zh-CN" sz="3600" b="1" kern="100" dirty="0" smtClean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		        </a:t>
            </a:r>
            <a:r>
              <a:rPr lang="en-US" altLang="zh-CN" b="1" kern="100" dirty="0" smtClean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----</a:t>
            </a:r>
            <a:r>
              <a:rPr lang="zh-CN" altLang="en-US" b="1" kern="100" dirty="0" smtClean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以</a:t>
            </a:r>
            <a:r>
              <a:rPr lang="en-US" altLang="zh-CN" b="1" kern="100" dirty="0" smtClean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STM32</a:t>
            </a:r>
            <a:r>
              <a:rPr lang="zh-CN" altLang="en-US" b="1" kern="100" dirty="0" smtClean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为例</a:t>
            </a:r>
            <a:endParaRPr lang="zh-CN" altLang="en-US" b="1" kern="100" dirty="0" smtClean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39451" y="5323785"/>
            <a:ext cx="2316480" cy="460375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zh-CN" altLang="en-US" b="1" kern="100" dirty="0" smtClean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汇报人：郑绮欣</a:t>
            </a:r>
            <a:endParaRPr lang="zh-CN" altLang="en-US" b="1" kern="100" dirty="0" smtClean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5000">
        <p14:vortex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五边形 20"/>
          <p:cNvSpPr/>
          <p:nvPr/>
        </p:nvSpPr>
        <p:spPr>
          <a:xfrm flipH="1">
            <a:off x="11212513" y="6165329"/>
            <a:ext cx="985838" cy="504825"/>
          </a:xfrm>
          <a:prstGeom prst="homePlate">
            <a:avLst/>
          </a:prstGeom>
          <a:solidFill>
            <a:srgbClr val="8D1B4C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0C0C04-E408-48A9-82A4-3716296300D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/14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94740" y="956310"/>
            <a:ext cx="5669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6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步骤六</a:t>
            </a:r>
            <a:r>
              <a:rPr lang="en-US" altLang="zh-CN" sz="36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</a:t>
            </a:r>
            <a:r>
              <a:rPr lang="zh-CN" altLang="en-US" sz="36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生成代码</a:t>
            </a:r>
            <a:endParaRPr lang="en-US" altLang="zh-CN" sz="3600" b="1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24355" y="1859915"/>
            <a:ext cx="8412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当参数配置完成以后，我们就可以利用ctrl+B快捷键生成代码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 descr="22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3580" y="2320290"/>
            <a:ext cx="5916930" cy="414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flip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五边形 20"/>
          <p:cNvSpPr/>
          <p:nvPr/>
        </p:nvSpPr>
        <p:spPr>
          <a:xfrm flipH="1">
            <a:off x="11212513" y="6165329"/>
            <a:ext cx="985838" cy="504825"/>
          </a:xfrm>
          <a:prstGeom prst="homePlate">
            <a:avLst/>
          </a:prstGeom>
          <a:solidFill>
            <a:srgbClr val="8D1B4C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0C0C04-E408-48A9-82A4-3716296300D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/14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94740" y="956310"/>
            <a:ext cx="2621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6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步骤七</a:t>
            </a:r>
            <a:r>
              <a:rPr lang="en-US" altLang="zh-CN" sz="36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endParaRPr lang="zh-CN" altLang="en-US" sz="3600" b="1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24355" y="1859915"/>
            <a:ext cx="9479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打开相应的工程文件，编译工程，通过仿真器下载到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stm32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中，完成。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flip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12"/>
          <p:cNvSpPr txBox="1"/>
          <p:nvPr/>
        </p:nvSpPr>
        <p:spPr>
          <a:xfrm>
            <a:off x="1366095" y="3430189"/>
            <a:ext cx="9464262" cy="922020"/>
          </a:xfrm>
          <a:prstGeom prst="rect">
            <a:avLst/>
          </a:prstGeom>
          <a:noFill/>
        </p:spPr>
        <p:txBody>
          <a:bodyPr wrap="square" lIns="91448" tIns="45724" rIns="91448" bIns="45724" rtlCol="0" anchor="ctr">
            <a:spAutoFit/>
          </a:bodyPr>
          <a:lstStyle>
            <a:defPPr>
              <a:defRPr lang="zh-CN"/>
            </a:defPPr>
            <a:lvl1pPr algn="ctr">
              <a:defRPr sz="6000" b="1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5400" dirty="0">
                <a:solidFill>
                  <a:srgbClr val="8D1B4C"/>
                </a:solidFill>
              </a:rPr>
              <a:t>Thank you </a:t>
            </a:r>
            <a:endParaRPr lang="zh-CN" altLang="en-US" sz="5400" dirty="0">
              <a:solidFill>
                <a:srgbClr val="8D1B4C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289275" cy="795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408955" y="0"/>
            <a:ext cx="792088" cy="727861"/>
            <a:chOff x="507553" y="-5609"/>
            <a:chExt cx="909514" cy="909514"/>
          </a:xfrm>
        </p:grpSpPr>
        <p:sp>
          <p:nvSpPr>
            <p:cNvPr id="14" name="椭圆 13"/>
            <p:cNvSpPr/>
            <p:nvPr/>
          </p:nvSpPr>
          <p:spPr>
            <a:xfrm>
              <a:off x="524356" y="0"/>
              <a:ext cx="888271" cy="8982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553" y="-5609"/>
              <a:ext cx="909514" cy="90951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5000">
        <p14:vortex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-1" y="6692017"/>
            <a:ext cx="12195176" cy="166682"/>
            <a:chOff x="0" y="6526138"/>
            <a:chExt cx="12198350" cy="333450"/>
          </a:xfrm>
          <a:solidFill>
            <a:srgbClr val="8D1B4C"/>
          </a:solidFill>
        </p:grpSpPr>
        <p:sp>
          <p:nvSpPr>
            <p:cNvPr id="62" name="矩形 61"/>
            <p:cNvSpPr/>
            <p:nvPr/>
          </p:nvSpPr>
          <p:spPr>
            <a:xfrm>
              <a:off x="0" y="6526138"/>
              <a:ext cx="7323311" cy="333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8D1B4C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875039" y="6526138"/>
              <a:ext cx="7323311" cy="333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8D1B4C"/>
                </a:solidFill>
              </a:endParaRPr>
            </a:p>
          </p:txBody>
        </p:sp>
      </p:grpSp>
      <p:sp>
        <p:nvSpPr>
          <p:cNvPr id="22" name="五边形 21"/>
          <p:cNvSpPr/>
          <p:nvPr/>
        </p:nvSpPr>
        <p:spPr>
          <a:xfrm flipH="1">
            <a:off x="11212513" y="6165329"/>
            <a:ext cx="985838" cy="504825"/>
          </a:xfrm>
          <a:prstGeom prst="homePlate">
            <a:avLst/>
          </a:prstGeom>
          <a:solidFill>
            <a:srgbClr val="8D1B4C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0C0C04-E408-48A9-82A4-3716296300D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/14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9190" y="1296035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3600" b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47140" y="2103755"/>
            <a:ext cx="1035113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   S</a:t>
            </a:r>
            <a:r>
              <a:rPr lang="zh-CN" altLang="en-US"/>
              <a:t>imulink上的仿真无法直接运行到实物上，嵌入式开发比较复杂，仿真和实物严重脱节。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47140" y="3211830"/>
            <a:ext cx="1097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意义</a:t>
            </a:r>
            <a:endParaRPr lang="zh-CN" altLang="en-US" sz="3600"/>
          </a:p>
        </p:txBody>
      </p:sp>
      <p:sp>
        <p:nvSpPr>
          <p:cNvPr id="9" name="文本框 8"/>
          <p:cNvSpPr txBox="1"/>
          <p:nvPr/>
        </p:nvSpPr>
        <p:spPr>
          <a:xfrm>
            <a:off x="1139190" y="3991610"/>
            <a:ext cx="1035875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          </a:t>
            </a:r>
            <a:r>
              <a:rPr lang="en-US">
                <a:sym typeface="+mn-ea"/>
              </a:rPr>
              <a:t>1.</a:t>
            </a:r>
            <a:r>
              <a:rPr lang="en-US" altLang="zh-CN">
                <a:sym typeface="+mn-ea"/>
              </a:rPr>
              <a:t>Simulink</a:t>
            </a:r>
            <a:r>
              <a:rPr lang="zh-CN" altLang="en-US">
                <a:sym typeface="+mn-ea"/>
              </a:rPr>
              <a:t>的仿真直接生成代码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          2. </a:t>
            </a:r>
            <a:r>
              <a:rPr lang="zh-CN" altLang="en-US">
                <a:sym typeface="+mn-ea"/>
              </a:rPr>
              <a:t>验证仿真</a:t>
            </a:r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    3.</a:t>
            </a:r>
            <a:r>
              <a:rPr lang="zh-CN" altLang="en-US">
                <a:sym typeface="+mn-ea"/>
              </a:rPr>
              <a:t>省时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五边形 20"/>
          <p:cNvSpPr/>
          <p:nvPr/>
        </p:nvSpPr>
        <p:spPr>
          <a:xfrm flipH="1">
            <a:off x="11212513" y="6165329"/>
            <a:ext cx="985838" cy="504825"/>
          </a:xfrm>
          <a:prstGeom prst="homePlate">
            <a:avLst/>
          </a:prstGeom>
          <a:solidFill>
            <a:srgbClr val="8D1B4C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0C0C04-E408-48A9-82A4-3716296300D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/14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94740" y="956310"/>
            <a:ext cx="7498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步骤一</a:t>
            </a:r>
            <a:r>
              <a:rPr lang="en-US" altLang="zh-CN" sz="36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 	</a:t>
            </a:r>
            <a:r>
              <a:rPr lang="zh-CN" altLang="en-US" sz="36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安装软件</a:t>
            </a:r>
            <a:r>
              <a:rPr lang="en-US" altLang="zh-CN" sz="36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</a:t>
            </a:r>
            <a:endParaRPr lang="en-US" altLang="zh-CN" sz="3600" b="1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94740" y="2020570"/>
            <a:ext cx="1074864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MATLAB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正版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2.Toolchain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IAR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KEIL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STM32CubeMX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4.STM32-MAT/TARGET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flip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五边形 20"/>
          <p:cNvSpPr/>
          <p:nvPr/>
        </p:nvSpPr>
        <p:spPr>
          <a:xfrm flipH="1">
            <a:off x="11212513" y="6165329"/>
            <a:ext cx="985838" cy="504825"/>
          </a:xfrm>
          <a:prstGeom prst="homePlate">
            <a:avLst/>
          </a:prstGeom>
          <a:solidFill>
            <a:srgbClr val="8D1B4C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0C0C04-E408-48A9-82A4-3716296300D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/14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94740" y="956310"/>
            <a:ext cx="5669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步骤二</a:t>
            </a:r>
            <a:r>
              <a:rPr lang="en-US" altLang="zh-CN" sz="36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</a:t>
            </a:r>
            <a:r>
              <a:rPr lang="zh-CN" altLang="en-US" sz="36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准备硬件</a:t>
            </a:r>
            <a:endParaRPr lang="zh-CN" altLang="en-US" sz="3600" b="1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0" y="2247900"/>
            <a:ext cx="3279775" cy="26231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050" y="2247900"/>
            <a:ext cx="3423920" cy="26231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235" y="2294255"/>
            <a:ext cx="3998595" cy="26238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36065" y="5116830"/>
            <a:ext cx="792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电机</a:t>
            </a:r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42255" y="5116830"/>
            <a:ext cx="1097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仿真器</a:t>
            </a:r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16135" y="5116830"/>
            <a:ext cx="108013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stm32</a:t>
            </a:r>
            <a:endParaRPr lang="en-US" altLang="zh-CN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flip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五边形 20"/>
          <p:cNvSpPr/>
          <p:nvPr/>
        </p:nvSpPr>
        <p:spPr>
          <a:xfrm flipH="1">
            <a:off x="11212513" y="6165329"/>
            <a:ext cx="985838" cy="504825"/>
          </a:xfrm>
          <a:prstGeom prst="homePlate">
            <a:avLst/>
          </a:prstGeom>
          <a:solidFill>
            <a:srgbClr val="8D1B4C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0C0C04-E408-48A9-82A4-3716296300D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/14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4650" y="1651000"/>
            <a:ext cx="9354820" cy="3438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flip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五边形 20"/>
          <p:cNvSpPr/>
          <p:nvPr/>
        </p:nvSpPr>
        <p:spPr>
          <a:xfrm flipH="1">
            <a:off x="11212513" y="6165329"/>
            <a:ext cx="985838" cy="504825"/>
          </a:xfrm>
          <a:prstGeom prst="homePlate">
            <a:avLst/>
          </a:prstGeom>
          <a:solidFill>
            <a:srgbClr val="8D1B4C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0C0C04-E408-48A9-82A4-3716296300D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/14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94740" y="956310"/>
            <a:ext cx="1554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步骤三</a:t>
            </a:r>
            <a:endParaRPr lang="zh-CN" altLang="en-US" sz="3600" b="1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67460" y="1601470"/>
            <a:ext cx="10641965" cy="4954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STM32-MAT/TARGET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集成到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Mathworks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中：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打开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MATLAB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命令行输入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pathtool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命令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电机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«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添加子文件夹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…»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按钮，在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«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设置路径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»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窗口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STM32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安装路径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电机保存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安装完成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flip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五边形 20"/>
          <p:cNvSpPr/>
          <p:nvPr/>
        </p:nvSpPr>
        <p:spPr>
          <a:xfrm flipH="1">
            <a:off x="11212513" y="6165329"/>
            <a:ext cx="985838" cy="504825"/>
          </a:xfrm>
          <a:prstGeom prst="homePlate">
            <a:avLst/>
          </a:prstGeom>
          <a:solidFill>
            <a:srgbClr val="8D1B4C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0C0C04-E408-48A9-82A4-3716296300D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/14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15060" y="956310"/>
            <a:ext cx="5669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6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步骤四</a:t>
            </a:r>
            <a:r>
              <a:rPr lang="en-US" altLang="zh-CN" sz="36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配置环境</a:t>
            </a:r>
            <a:endParaRPr lang="en-US" altLang="zh-CN" sz="3600" b="1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5060" y="1601470"/>
            <a:ext cx="1064196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打开仿真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simulink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2.打开配置参数窗口并选择代码生成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955" y="3035300"/>
            <a:ext cx="2218690" cy="1228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375" y="3035300"/>
            <a:ext cx="6424930" cy="3343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305" y="3104515"/>
            <a:ext cx="2812415" cy="2360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flip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五边形 20"/>
          <p:cNvSpPr/>
          <p:nvPr/>
        </p:nvSpPr>
        <p:spPr>
          <a:xfrm flipH="1">
            <a:off x="11212513" y="6165329"/>
            <a:ext cx="985838" cy="504825"/>
          </a:xfrm>
          <a:prstGeom prst="homePlate">
            <a:avLst/>
          </a:prstGeom>
          <a:solidFill>
            <a:srgbClr val="8D1B4C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0C0C04-E408-48A9-82A4-3716296300D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/14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15060" y="956310"/>
            <a:ext cx="5669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6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步骤四</a:t>
            </a:r>
            <a:r>
              <a:rPr lang="en-US" altLang="zh-CN" sz="36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配置环境</a:t>
            </a:r>
            <a:endParaRPr lang="en-US" altLang="zh-CN" sz="3600" b="1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13560" y="1601470"/>
            <a:ext cx="87153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3.</a:t>
            </a:r>
            <a:r>
              <a:rPr lang="zh-CN" altLang="en-US"/>
              <a:t>选择STM32 Options and STM32 Project Files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5055" y="2061845"/>
            <a:ext cx="7836535" cy="4244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flip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五边形 20"/>
          <p:cNvSpPr/>
          <p:nvPr/>
        </p:nvSpPr>
        <p:spPr>
          <a:xfrm flipH="1">
            <a:off x="11212513" y="6165329"/>
            <a:ext cx="985838" cy="504825"/>
          </a:xfrm>
          <a:prstGeom prst="homePlate">
            <a:avLst/>
          </a:prstGeom>
          <a:solidFill>
            <a:srgbClr val="8D1B4C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0C0C04-E408-48A9-82A4-3716296300D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/14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94740" y="956310"/>
            <a:ext cx="7498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步骤五</a:t>
            </a:r>
            <a:r>
              <a:rPr lang="en-US" altLang="zh-CN" sz="36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</a:t>
            </a:r>
            <a:r>
              <a:rPr lang="zh-CN" altLang="en-US" sz="36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配置求解器</a:t>
            </a:r>
            <a:r>
              <a:rPr lang="en-US" altLang="zh-CN" sz="36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</a:t>
            </a:r>
            <a:endParaRPr lang="zh-CN" altLang="en-US" sz="3600" b="1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6680" y="1797685"/>
            <a:ext cx="6934835" cy="4161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flip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DA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WPS 演示</Application>
  <PresentationFormat>自定义</PresentationFormat>
  <Paragraphs>101</Paragraphs>
  <Slides>12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Times New Roman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001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</dc:title>
  <dc:creator>007</dc:creator>
  <cp:lastModifiedBy>zqx</cp:lastModifiedBy>
  <cp:revision>302</cp:revision>
  <dcterms:created xsi:type="dcterms:W3CDTF">2014-08-23T07:50:00Z</dcterms:created>
  <dcterms:modified xsi:type="dcterms:W3CDTF">2018-11-14T05:38:48Z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