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Proxima Nova"/>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124A084-9722-47BD-8EE4-2813B49BF569}">
  <a:tblStyle styleId="{9124A084-9722-47BD-8EE4-2813B49BF56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ProximaNova-bold.fntdata"/><Relationship Id="rId21" Type="http://schemas.openxmlformats.org/officeDocument/2006/relationships/slide" Target="slides/slide16.xml"/><Relationship Id="rId43" Type="http://schemas.openxmlformats.org/officeDocument/2006/relationships/font" Target="fonts/ProximaNova-regular.fntdata"/><Relationship Id="rId24" Type="http://schemas.openxmlformats.org/officeDocument/2006/relationships/slide" Target="slides/slide19.xml"/><Relationship Id="rId46" Type="http://schemas.openxmlformats.org/officeDocument/2006/relationships/font" Target="fonts/ProximaNova-boldItalic.fntdata"/><Relationship Id="rId23" Type="http://schemas.openxmlformats.org/officeDocument/2006/relationships/slide" Target="slides/slide18.xml"/><Relationship Id="rId45"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wrap="square" tIns="91425"/>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p:txBody>
      </p:sp>
      <p:sp>
        <p:nvSpPr>
          <p:cNvPr id="12" name="Shape 12"/>
          <p:cNvSpPr txBox="1"/>
          <p:nvPr>
            <p:ph idx="1" type="subTitle"/>
          </p:nvPr>
        </p:nvSpPr>
        <p:spPr>
          <a:xfrm>
            <a:off x="510450" y="3182313"/>
            <a:ext cx="8123100" cy="6300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wrap="square" tIns="91425"/>
          <a:lstStyle>
            <a:lvl1pPr lvl="0" algn="ctr">
              <a:spcBef>
                <a:spcPts val="0"/>
              </a:spcBef>
              <a:buSzPts val="14000"/>
              <a:buNone/>
              <a:defRPr b="1" sz="14000"/>
            </a:lvl1pPr>
            <a:lvl2pPr lvl="1" algn="ctr">
              <a:spcBef>
                <a:spcPts val="0"/>
              </a:spcBef>
              <a:buSzPts val="14000"/>
              <a:buNone/>
              <a:defRPr b="1" sz="14000"/>
            </a:lvl2pPr>
            <a:lvl3pPr lvl="2" algn="ctr">
              <a:spcBef>
                <a:spcPts val="0"/>
              </a:spcBef>
              <a:buSzPts val="14000"/>
              <a:buNone/>
              <a:defRPr b="1" sz="14000"/>
            </a:lvl3pPr>
            <a:lvl4pPr lvl="3" algn="ctr">
              <a:spcBef>
                <a:spcPts val="0"/>
              </a:spcBef>
              <a:buSzPts val="14000"/>
              <a:buNone/>
              <a:defRPr b="1" sz="14000"/>
            </a:lvl4pPr>
            <a:lvl5pPr lvl="4" algn="ctr">
              <a:spcBef>
                <a:spcPts val="0"/>
              </a:spcBef>
              <a:buSzPts val="14000"/>
              <a:buNone/>
              <a:defRPr b="1" sz="14000"/>
            </a:lvl5pPr>
            <a:lvl6pPr lvl="5" algn="ctr">
              <a:spcBef>
                <a:spcPts val="0"/>
              </a:spcBef>
              <a:buSzPts val="14000"/>
              <a:buNone/>
              <a:defRPr b="1" sz="14000"/>
            </a:lvl6pPr>
            <a:lvl7pPr lvl="6" algn="ctr">
              <a:spcBef>
                <a:spcPts val="0"/>
              </a:spcBef>
              <a:buSzPts val="14000"/>
              <a:buNone/>
              <a:defRPr b="1" sz="14000"/>
            </a:lvl7pPr>
            <a:lvl8pPr lvl="7" algn="ctr">
              <a:spcBef>
                <a:spcPts val="0"/>
              </a:spcBef>
              <a:buSzPts val="14000"/>
              <a:buNone/>
              <a:defRPr b="1" sz="14000"/>
            </a:lvl8pPr>
            <a:lvl9pPr lvl="8" algn="ctr">
              <a:spcBef>
                <a:spcPts val="0"/>
              </a:spcBef>
              <a:buSzPts val="14000"/>
              <a:buNone/>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17" name="Shape 1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2" name="Shape 2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42" name="Shape 42"/>
          <p:cNvSpPr txBox="1"/>
          <p:nvPr>
            <p:ph idx="1" type="subTitle"/>
          </p:nvPr>
        </p:nvSpPr>
        <p:spPr>
          <a:xfrm>
            <a:off x="265500" y="27690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2100"/>
              <a:buNone/>
              <a:defRPr sz="2100"/>
            </a:lvl1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 Id="rId4" Type="http://schemas.openxmlformats.org/officeDocument/2006/relationships/image" Target="../media/image18.png"/><Relationship Id="rId5"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1.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HOxSKBxUVpg" TargetMode="Externa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139775" y="423975"/>
            <a:ext cx="9144000" cy="2608500"/>
          </a:xfrm>
          <a:prstGeom prst="rect">
            <a:avLst/>
          </a:prstGeom>
        </p:spPr>
        <p:txBody>
          <a:bodyPr anchorCtr="0" anchor="b" bIns="91425" lIns="91425" rIns="91425" wrap="square" tIns="91425">
            <a:noAutofit/>
          </a:bodyPr>
          <a:lstStyle/>
          <a:p>
            <a:pPr indent="0" lvl="0" marL="0">
              <a:spcBef>
                <a:spcPts val="0"/>
              </a:spcBef>
              <a:buNone/>
            </a:pPr>
            <a:r>
              <a:rPr lang="en"/>
              <a:t>Neural networks and Physical Systems with Emergent Collective Computational Abilities, J. J. Hopfield (1982)</a:t>
            </a:r>
          </a:p>
        </p:txBody>
      </p:sp>
      <p:sp>
        <p:nvSpPr>
          <p:cNvPr id="60" name="Shape 60"/>
          <p:cNvSpPr txBox="1"/>
          <p:nvPr>
            <p:ph idx="1" type="subTitle"/>
          </p:nvPr>
        </p:nvSpPr>
        <p:spPr>
          <a:xfrm>
            <a:off x="362575" y="4438405"/>
            <a:ext cx="8222100" cy="432900"/>
          </a:xfrm>
          <a:prstGeom prst="rect">
            <a:avLst/>
          </a:prstGeom>
        </p:spPr>
        <p:txBody>
          <a:bodyPr anchorCtr="0" anchor="t" bIns="91425" lIns="91425" rIns="91425" wrap="square" tIns="91425">
            <a:noAutofit/>
          </a:bodyPr>
          <a:lstStyle/>
          <a:p>
            <a:pPr indent="0" lvl="0" marL="0">
              <a:spcBef>
                <a:spcPts val="0"/>
              </a:spcBef>
              <a:buNone/>
            </a:pPr>
            <a:r>
              <a:rPr lang="en"/>
              <a:t>Anthony Porturas and Jessie George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Information Storage Algorithm</a:t>
            </a:r>
          </a:p>
        </p:txBody>
      </p:sp>
      <p:sp>
        <p:nvSpPr>
          <p:cNvPr id="116" name="Shape 116"/>
          <p:cNvSpPr txBox="1"/>
          <p:nvPr>
            <p:ph idx="1" type="body"/>
          </p:nvPr>
        </p:nvSpPr>
        <p:spPr>
          <a:xfrm>
            <a:off x="396675" y="1992075"/>
            <a:ext cx="3309300" cy="2576700"/>
          </a:xfrm>
          <a:prstGeom prst="rect">
            <a:avLst/>
          </a:prstGeom>
        </p:spPr>
        <p:txBody>
          <a:bodyPr anchorCtr="0" anchor="t" bIns="91425" lIns="91425" rIns="91425" wrap="square" tIns="91425">
            <a:noAutofit/>
          </a:bodyPr>
          <a:lstStyle/>
          <a:p>
            <a:pPr indent="0" lvl="0" marL="0">
              <a:spcBef>
                <a:spcPts val="0"/>
              </a:spcBef>
              <a:buNone/>
            </a:pPr>
            <a:r>
              <a:rPr lang="en">
                <a:solidFill>
                  <a:srgbClr val="000000"/>
                </a:solidFill>
              </a:rPr>
              <a:t>T</a:t>
            </a:r>
            <a:r>
              <a:rPr baseline="-25000" lang="en">
                <a:solidFill>
                  <a:srgbClr val="000000"/>
                </a:solidFill>
              </a:rPr>
              <a:t>ii </a:t>
            </a:r>
            <a:r>
              <a:rPr lang="en">
                <a:solidFill>
                  <a:srgbClr val="000000"/>
                </a:solidFill>
              </a:rPr>
              <a:t>= 0</a:t>
            </a:r>
          </a:p>
          <a:p>
            <a:pPr indent="0" lvl="0" marL="0">
              <a:spcBef>
                <a:spcPts val="0"/>
              </a:spcBef>
              <a:buNone/>
            </a:pPr>
            <a:r>
              <a:rPr lang="en">
                <a:solidFill>
                  <a:srgbClr val="000000"/>
                </a:solidFill>
              </a:rPr>
              <a:t>s is the state number, s = 1 … n. </a:t>
            </a:r>
          </a:p>
          <a:p>
            <a:pPr indent="0" lvl="0" marL="0">
              <a:spcBef>
                <a:spcPts val="0"/>
              </a:spcBef>
              <a:buNone/>
            </a:pPr>
            <a:r>
              <a:rPr lang="en">
                <a:solidFill>
                  <a:srgbClr val="000000"/>
                </a:solidFill>
              </a:rPr>
              <a:t>V</a:t>
            </a:r>
            <a:r>
              <a:rPr baseline="-25000" lang="en">
                <a:solidFill>
                  <a:srgbClr val="000000"/>
                </a:solidFill>
              </a:rPr>
              <a:t>i</a:t>
            </a:r>
            <a:r>
              <a:rPr baseline="30000" lang="en">
                <a:solidFill>
                  <a:srgbClr val="000000"/>
                </a:solidFill>
              </a:rPr>
              <a:t>s </a:t>
            </a:r>
            <a:r>
              <a:rPr lang="en">
                <a:solidFill>
                  <a:srgbClr val="000000"/>
                </a:solidFill>
              </a:rPr>
              <a:t>is the state of neuron i.</a:t>
            </a:r>
          </a:p>
          <a:p>
            <a:pPr indent="0" lvl="0" marL="0">
              <a:spcBef>
                <a:spcPts val="0"/>
              </a:spcBef>
              <a:buNone/>
            </a:pPr>
            <a:r>
              <a:t/>
            </a:r>
            <a:endParaRPr>
              <a:solidFill>
                <a:srgbClr val="000000"/>
              </a:solidFill>
            </a:endParaRPr>
          </a:p>
          <a:p>
            <a:pPr indent="0" lvl="0" marL="0">
              <a:spcBef>
                <a:spcPts val="0"/>
              </a:spcBef>
              <a:buNone/>
            </a:pPr>
            <a:r>
              <a:t/>
            </a:r>
            <a:endParaRPr>
              <a:solidFill>
                <a:srgbClr val="000000"/>
              </a:solidFill>
            </a:endParaRPr>
          </a:p>
          <a:p>
            <a:pPr indent="0" lvl="0" marL="0">
              <a:spcBef>
                <a:spcPts val="0"/>
              </a:spcBef>
              <a:buNone/>
            </a:pPr>
            <a:r>
              <a:t/>
            </a:r>
            <a:endParaRPr>
              <a:solidFill>
                <a:srgbClr val="000000"/>
              </a:solidFill>
            </a:endParaRPr>
          </a:p>
          <a:p>
            <a:pPr indent="0" lvl="0" marL="0">
              <a:spcBef>
                <a:spcPts val="0"/>
              </a:spcBef>
              <a:buNone/>
            </a:pPr>
            <a:r>
              <a:t/>
            </a:r>
            <a:endParaRPr>
              <a:solidFill>
                <a:srgbClr val="000000"/>
              </a:solidFill>
            </a:endParaRPr>
          </a:p>
        </p:txBody>
      </p:sp>
      <p:pic>
        <p:nvPicPr>
          <p:cNvPr id="117" name="Shape 117"/>
          <p:cNvPicPr preferRelativeResize="0"/>
          <p:nvPr/>
        </p:nvPicPr>
        <p:blipFill>
          <a:blip r:embed="rId3">
            <a:alphaModFix/>
          </a:blip>
          <a:stretch>
            <a:fillRect/>
          </a:stretch>
        </p:blipFill>
        <p:spPr>
          <a:xfrm>
            <a:off x="1326280" y="1017725"/>
            <a:ext cx="6158775" cy="1001650"/>
          </a:xfrm>
          <a:prstGeom prst="rect">
            <a:avLst/>
          </a:prstGeom>
          <a:noFill/>
          <a:ln>
            <a:noFill/>
          </a:ln>
        </p:spPr>
      </p:pic>
      <p:sp>
        <p:nvSpPr>
          <p:cNvPr id="118" name="Shape 118"/>
          <p:cNvSpPr txBox="1"/>
          <p:nvPr>
            <p:ph idx="1" type="body"/>
          </p:nvPr>
        </p:nvSpPr>
        <p:spPr>
          <a:xfrm>
            <a:off x="4655525" y="2118100"/>
            <a:ext cx="4088400" cy="2576700"/>
          </a:xfrm>
          <a:prstGeom prst="rect">
            <a:avLst/>
          </a:prstGeom>
        </p:spPr>
        <p:txBody>
          <a:bodyPr anchorCtr="0" anchor="t" bIns="91425" lIns="91425" rIns="91425" wrap="square" tIns="91425">
            <a:noAutofit/>
          </a:bodyPr>
          <a:lstStyle/>
          <a:p>
            <a:pPr indent="0" lvl="0" marL="0">
              <a:spcBef>
                <a:spcPts val="0"/>
              </a:spcBef>
              <a:buNone/>
            </a:pPr>
            <a:r>
              <a:rPr lang="en">
                <a:solidFill>
                  <a:srgbClr val="000000"/>
                </a:solidFill>
              </a:rPr>
              <a:t>Plugging in values for a single state:</a:t>
            </a:r>
          </a:p>
          <a:p>
            <a:pPr indent="0" lvl="0" marL="0">
              <a:spcBef>
                <a:spcPts val="0"/>
              </a:spcBef>
              <a:buNone/>
            </a:pPr>
            <a:r>
              <a:rPr lang="en">
                <a:solidFill>
                  <a:srgbClr val="000000"/>
                </a:solidFill>
              </a:rPr>
              <a:t>(2x1 - 1)(2x1 - 1) = 1</a:t>
            </a:r>
          </a:p>
          <a:p>
            <a:pPr indent="0" lvl="0" marL="0">
              <a:spcBef>
                <a:spcPts val="0"/>
              </a:spcBef>
              <a:buNone/>
            </a:pPr>
            <a:r>
              <a:rPr lang="en">
                <a:solidFill>
                  <a:srgbClr val="000000"/>
                </a:solidFill>
              </a:rPr>
              <a:t>(2x0 - 1)(2x0 - 1) = 1</a:t>
            </a:r>
          </a:p>
          <a:p>
            <a:pPr indent="0" lvl="0" marL="0">
              <a:spcBef>
                <a:spcPts val="0"/>
              </a:spcBef>
              <a:buNone/>
            </a:pPr>
            <a:r>
              <a:rPr lang="en">
                <a:solidFill>
                  <a:srgbClr val="000000"/>
                </a:solidFill>
              </a:rPr>
              <a:t>(2x1 - 1)(2x0 - 1) = -1</a:t>
            </a:r>
          </a:p>
          <a:p>
            <a:pPr indent="0" lvl="0" marL="0" rtl="0">
              <a:spcBef>
                <a:spcPts val="0"/>
              </a:spcBef>
              <a:buNone/>
            </a:pPr>
            <a:r>
              <a:rPr lang="en">
                <a:solidFill>
                  <a:srgbClr val="000000"/>
                </a:solidFill>
              </a:rPr>
              <a:t>(2x0 - 1)(2x1 - 1) = -1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Shape 123"/>
          <p:cNvPicPr preferRelativeResize="0"/>
          <p:nvPr/>
        </p:nvPicPr>
        <p:blipFill>
          <a:blip r:embed="rId3">
            <a:alphaModFix/>
          </a:blip>
          <a:stretch>
            <a:fillRect/>
          </a:stretch>
        </p:blipFill>
        <p:spPr>
          <a:xfrm>
            <a:off x="1042188" y="192875"/>
            <a:ext cx="7059625" cy="3874475"/>
          </a:xfrm>
          <a:prstGeom prst="rect">
            <a:avLst/>
          </a:prstGeom>
          <a:noFill/>
          <a:ln>
            <a:noFill/>
          </a:ln>
        </p:spPr>
      </p:pic>
      <p:sp>
        <p:nvSpPr>
          <p:cNvPr id="124" name="Shape 124"/>
          <p:cNvSpPr txBox="1"/>
          <p:nvPr/>
        </p:nvSpPr>
        <p:spPr>
          <a:xfrm>
            <a:off x="93950" y="4396150"/>
            <a:ext cx="8877900" cy="588900"/>
          </a:xfrm>
          <a:prstGeom prst="rect">
            <a:avLst/>
          </a:prstGeom>
          <a:noFill/>
          <a:ln>
            <a:noFill/>
          </a:ln>
        </p:spPr>
        <p:txBody>
          <a:bodyPr anchorCtr="0" anchor="ctr" bIns="91425" lIns="91425" rIns="91425" wrap="square" tIns="91425">
            <a:noAutofit/>
          </a:bodyPr>
          <a:lstStyle/>
          <a:p>
            <a:pPr indent="0" lvl="0" marL="0" rtl="0" algn="ctr">
              <a:lnSpc>
                <a:spcPct val="115000"/>
              </a:lnSpc>
              <a:spcBef>
                <a:spcPts val="0"/>
              </a:spcBef>
              <a:spcAft>
                <a:spcPts val="1600"/>
              </a:spcAft>
              <a:buNone/>
            </a:pPr>
            <a:r>
              <a:rPr lang="en" sz="1800">
                <a:latin typeface="Proxima Nova"/>
                <a:ea typeface="Proxima Nova"/>
                <a:cs typeface="Proxima Nova"/>
                <a:sym typeface="Proxima Nova"/>
              </a:rPr>
              <a:t>H</a:t>
            </a:r>
            <a:r>
              <a:rPr baseline="-25000" lang="en" sz="1800">
                <a:latin typeface="Proxima Nova"/>
                <a:ea typeface="Proxima Nova"/>
                <a:cs typeface="Proxima Nova"/>
                <a:sym typeface="Proxima Nova"/>
              </a:rPr>
              <a:t>i</a:t>
            </a:r>
            <a:r>
              <a:rPr baseline="30000" lang="en" sz="1800">
                <a:latin typeface="Proxima Nova"/>
                <a:ea typeface="Proxima Nova"/>
                <a:cs typeface="Proxima Nova"/>
                <a:sym typeface="Proxima Nova"/>
              </a:rPr>
              <a:t>s’ </a:t>
            </a:r>
            <a:r>
              <a:rPr lang="en" sz="1800">
                <a:latin typeface="Proxima Nova"/>
                <a:ea typeface="Proxima Nova"/>
                <a:cs typeface="Proxima Nova"/>
                <a:sym typeface="Proxima Nova"/>
              </a:rPr>
              <a:t>is the effective field of neuron i when the state of the system is 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Biological Interpretation of the Model</a:t>
            </a:r>
          </a:p>
        </p:txBody>
      </p:sp>
      <p:pic>
        <p:nvPicPr>
          <p:cNvPr id="130" name="Shape 130"/>
          <p:cNvPicPr preferRelativeResize="0"/>
          <p:nvPr/>
        </p:nvPicPr>
        <p:blipFill>
          <a:blip r:embed="rId3">
            <a:alphaModFix/>
          </a:blip>
          <a:stretch>
            <a:fillRect/>
          </a:stretch>
        </p:blipFill>
        <p:spPr>
          <a:xfrm>
            <a:off x="2065418" y="1097076"/>
            <a:ext cx="4821307" cy="3582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Biological Interpretation of the Model</a:t>
            </a:r>
          </a:p>
        </p:txBody>
      </p:sp>
      <p:sp>
        <p:nvSpPr>
          <p:cNvPr id="136" name="Shape 136"/>
          <p:cNvSpPr txBox="1"/>
          <p:nvPr/>
        </p:nvSpPr>
        <p:spPr>
          <a:xfrm>
            <a:off x="311700" y="1072650"/>
            <a:ext cx="8590500" cy="3851100"/>
          </a:xfrm>
          <a:prstGeom prst="rect">
            <a:avLst/>
          </a:prstGeom>
          <a:noFill/>
          <a:ln>
            <a:noFill/>
          </a:ln>
        </p:spPr>
        <p:txBody>
          <a:bodyPr anchorCtr="0" anchor="t" bIns="91425" lIns="91425" rIns="91425" wrap="square" tIns="91425">
            <a:noAutofit/>
          </a:bodyPr>
          <a:lstStyle/>
          <a:p>
            <a:pPr indent="0" lvl="0" marL="0">
              <a:spcBef>
                <a:spcPts val="0"/>
              </a:spcBef>
              <a:buNone/>
            </a:pPr>
            <a:r>
              <a:rPr lang="en" sz="1800">
                <a:latin typeface="Proxima Nova"/>
                <a:ea typeface="Proxima Nova"/>
                <a:cs typeface="Proxima Nova"/>
                <a:sym typeface="Proxima Nova"/>
              </a:rPr>
              <a:t>The mean firing rate is a smooth function of the membrane potential.</a:t>
            </a:r>
          </a:p>
          <a:p>
            <a:pPr indent="0" lvl="0" marL="0">
              <a:spcBef>
                <a:spcPts val="0"/>
              </a:spcBef>
              <a:buNone/>
            </a:pPr>
            <a:r>
              <a:t/>
            </a:r>
            <a:endParaRPr sz="1800">
              <a:latin typeface="Proxima Nova"/>
              <a:ea typeface="Proxima Nova"/>
              <a:cs typeface="Proxima Nova"/>
              <a:sym typeface="Proxima Nova"/>
            </a:endParaRPr>
          </a:p>
          <a:p>
            <a:pPr indent="0" lvl="0" marL="0">
              <a:spcBef>
                <a:spcPts val="0"/>
              </a:spcBef>
              <a:buNone/>
            </a:pPr>
            <a:r>
              <a:rPr lang="en" sz="1800">
                <a:latin typeface="Proxima Nova"/>
                <a:ea typeface="Proxima Nova"/>
                <a:cs typeface="Proxima Nova"/>
                <a:sym typeface="Proxima Nova"/>
              </a:rPr>
              <a:t>The biological information sent to other neurons often lies in a </a:t>
            </a:r>
            <a:r>
              <a:rPr b="1" lang="en" sz="1800">
                <a:latin typeface="Proxima Nova"/>
                <a:ea typeface="Proxima Nova"/>
                <a:cs typeface="Proxima Nova"/>
                <a:sym typeface="Proxima Nova"/>
              </a:rPr>
              <a:t>short-time average </a:t>
            </a:r>
            <a:r>
              <a:rPr lang="en" sz="1800">
                <a:latin typeface="Proxima Nova"/>
                <a:ea typeface="Proxima Nova"/>
                <a:cs typeface="Proxima Nova"/>
                <a:sym typeface="Proxima Nova"/>
              </a:rPr>
              <a:t>of the firing rate. So we can neglect the details of individual action potentials and regard the figure as a smooth input-output step.</a:t>
            </a:r>
          </a:p>
          <a:p>
            <a:pPr indent="0" lvl="0" marL="0">
              <a:spcBef>
                <a:spcPts val="0"/>
              </a:spcBef>
              <a:buNone/>
            </a:pPr>
            <a:r>
              <a:t/>
            </a:r>
            <a:endParaRPr sz="1800">
              <a:latin typeface="Proxima Nova"/>
              <a:ea typeface="Proxima Nova"/>
              <a:cs typeface="Proxima Nova"/>
              <a:sym typeface="Proxima Nova"/>
            </a:endParaRPr>
          </a:p>
          <a:p>
            <a:pPr indent="0" lvl="0" marL="0">
              <a:spcBef>
                <a:spcPts val="0"/>
              </a:spcBef>
              <a:buNone/>
            </a:pPr>
            <a:r>
              <a:rPr lang="en" sz="1800">
                <a:latin typeface="Proxima Nova"/>
                <a:ea typeface="Proxima Nova"/>
                <a:cs typeface="Proxima Nova"/>
                <a:sym typeface="Proxima Nova"/>
              </a:rPr>
              <a:t>Linear associative networks have emphasized the linear central region of the figure.</a:t>
            </a:r>
          </a:p>
          <a:p>
            <a:pPr indent="0" lvl="0" marL="0">
              <a:spcBef>
                <a:spcPts val="0"/>
              </a:spcBef>
              <a:buNone/>
            </a:pPr>
            <a:r>
              <a:rPr lang="en" sz="1800">
                <a:latin typeface="Proxima Nova"/>
                <a:ea typeface="Proxima Nova"/>
                <a:cs typeface="Proxima Nova"/>
                <a:sym typeface="Proxima Nova"/>
              </a:rPr>
              <a:t>But a study of emergent collective effects and </a:t>
            </a:r>
            <a:r>
              <a:rPr b="1" lang="en" sz="1800">
                <a:latin typeface="Proxima Nova"/>
                <a:ea typeface="Proxima Nova"/>
                <a:cs typeface="Proxima Nova"/>
                <a:sym typeface="Proxima Nova"/>
              </a:rPr>
              <a:t>spontaneous </a:t>
            </a:r>
            <a:r>
              <a:rPr lang="en" sz="1800">
                <a:latin typeface="Proxima Nova"/>
                <a:ea typeface="Proxima Nova"/>
                <a:cs typeface="Proxima Nova"/>
                <a:sym typeface="Proxima Nova"/>
              </a:rPr>
              <a:t>computation must necessarily focus on the </a:t>
            </a:r>
            <a:r>
              <a:rPr b="1" lang="en" sz="1800">
                <a:latin typeface="Proxima Nova"/>
                <a:ea typeface="Proxima Nova"/>
                <a:cs typeface="Proxima Nova"/>
                <a:sym typeface="Proxima Nova"/>
              </a:rPr>
              <a:t>nonlinearity </a:t>
            </a:r>
            <a:r>
              <a:rPr lang="en" sz="1800">
                <a:latin typeface="Proxima Nova"/>
                <a:ea typeface="Proxima Nova"/>
                <a:cs typeface="Proxima Nova"/>
                <a:sym typeface="Proxima Nova"/>
              </a:rPr>
              <a:t>of the input-output relationship. Those neurons whose operation is dominantly linear merely provide a </a:t>
            </a:r>
            <a:r>
              <a:rPr i="1" lang="en" sz="1800">
                <a:latin typeface="Proxima Nova"/>
                <a:ea typeface="Proxima Nova"/>
                <a:cs typeface="Proxima Nova"/>
                <a:sym typeface="Proxima Nova"/>
              </a:rPr>
              <a:t>pathway of communication</a:t>
            </a:r>
            <a:r>
              <a:rPr lang="en" sz="1800">
                <a:latin typeface="Proxima Nova"/>
                <a:ea typeface="Proxima Nova"/>
                <a:cs typeface="Proxima Nova"/>
                <a:sym typeface="Proxima Nova"/>
              </a:rPr>
              <a:t> between nonlinear neurons. Thus, we consider a network of on or off neurons, granting that some of the interconnections may be by way of neurons operating in the linear regime.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idx="1" type="body"/>
          </p:nvPr>
        </p:nvSpPr>
        <p:spPr>
          <a:xfrm>
            <a:off x="311700" y="332700"/>
            <a:ext cx="8520600" cy="3416400"/>
          </a:xfrm>
          <a:prstGeom prst="rect">
            <a:avLst/>
          </a:prstGeom>
        </p:spPr>
        <p:txBody>
          <a:bodyPr anchorCtr="0" anchor="t" bIns="91425" lIns="91425" rIns="91425" wrap="square" tIns="91425">
            <a:noAutofit/>
          </a:bodyPr>
          <a:lstStyle/>
          <a:p>
            <a:pPr indent="0" lvl="0" marL="0">
              <a:spcBef>
                <a:spcPts val="0"/>
              </a:spcBef>
              <a:buNone/>
            </a:pPr>
            <a:r>
              <a:rPr lang="en">
                <a:solidFill>
                  <a:srgbClr val="000000"/>
                </a:solidFill>
              </a:rPr>
              <a:t>Delays in synaptic transmission (of partially stochastic character) and in the transmission of impulses along axons and dendrites produce a delay between the input of a neuron and the generation of an effective output. All such delays have been modeled by a single parameter, the stochastic mean processing time 1/W.</a:t>
            </a:r>
          </a:p>
          <a:p>
            <a:pPr indent="0" lvl="0" marL="0">
              <a:spcBef>
                <a:spcPts val="0"/>
              </a:spcBef>
              <a:buNone/>
            </a:pPr>
            <a:r>
              <a:rPr lang="en">
                <a:solidFill>
                  <a:srgbClr val="000000"/>
                </a:solidFill>
              </a:rPr>
              <a:t>(Remember we said W is the mean attempt rate, where each neuron i attempts to update itself based on whether it is above or below the threshold.)</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idx="1" type="body"/>
          </p:nvPr>
        </p:nvSpPr>
        <p:spPr>
          <a:xfrm>
            <a:off x="311700" y="332700"/>
            <a:ext cx="8441400" cy="705000"/>
          </a:xfrm>
          <a:prstGeom prst="rect">
            <a:avLst/>
          </a:prstGeom>
        </p:spPr>
        <p:txBody>
          <a:bodyPr anchorCtr="0" anchor="t" bIns="91425" lIns="91425" rIns="91425" wrap="square" tIns="91425">
            <a:noAutofit/>
          </a:bodyPr>
          <a:lstStyle/>
          <a:p>
            <a:pPr indent="0" lvl="0" marL="0">
              <a:spcBef>
                <a:spcPts val="0"/>
              </a:spcBef>
              <a:buNone/>
            </a:pPr>
            <a:r>
              <a:rPr lang="en">
                <a:solidFill>
                  <a:srgbClr val="000000"/>
                </a:solidFill>
              </a:rPr>
              <a:t>Most models can compute T</a:t>
            </a:r>
            <a:r>
              <a:rPr baseline="-25000" lang="en">
                <a:solidFill>
                  <a:srgbClr val="000000"/>
                </a:solidFill>
              </a:rPr>
              <a:t>ij </a:t>
            </a:r>
            <a:r>
              <a:rPr lang="en">
                <a:solidFill>
                  <a:srgbClr val="000000"/>
                </a:solidFill>
              </a:rPr>
              <a:t>like this, where the average is some appropriate calculation over past history:</a:t>
            </a:r>
          </a:p>
          <a:p>
            <a:pPr indent="0" lvl="0" marL="0" rtl="0">
              <a:spcBef>
                <a:spcPts val="0"/>
              </a:spcBef>
              <a:buNone/>
            </a:pPr>
            <a:r>
              <a:t/>
            </a:r>
            <a:endParaRPr>
              <a:solidFill>
                <a:srgbClr val="000000"/>
              </a:solidFill>
            </a:endParaRPr>
          </a:p>
        </p:txBody>
      </p:sp>
      <p:pic>
        <p:nvPicPr>
          <p:cNvPr id="147" name="Shape 147"/>
          <p:cNvPicPr preferRelativeResize="0"/>
          <p:nvPr/>
        </p:nvPicPr>
        <p:blipFill>
          <a:blip r:embed="rId3">
            <a:alphaModFix/>
          </a:blip>
          <a:stretch>
            <a:fillRect/>
          </a:stretch>
        </p:blipFill>
        <p:spPr>
          <a:xfrm>
            <a:off x="443925" y="1045475"/>
            <a:ext cx="3990975" cy="704850"/>
          </a:xfrm>
          <a:prstGeom prst="rect">
            <a:avLst/>
          </a:prstGeom>
          <a:noFill/>
          <a:ln>
            <a:noFill/>
          </a:ln>
        </p:spPr>
      </p:pic>
      <p:sp>
        <p:nvSpPr>
          <p:cNvPr id="148" name="Shape 148"/>
          <p:cNvSpPr txBox="1"/>
          <p:nvPr>
            <p:ph idx="1" type="body"/>
          </p:nvPr>
        </p:nvSpPr>
        <p:spPr>
          <a:xfrm>
            <a:off x="311700" y="1750325"/>
            <a:ext cx="8441400" cy="3072600"/>
          </a:xfrm>
          <a:prstGeom prst="rect">
            <a:avLst/>
          </a:prstGeom>
        </p:spPr>
        <p:txBody>
          <a:bodyPr anchorCtr="0" anchor="t" bIns="91425" lIns="91425" rIns="91425" wrap="square" tIns="91425">
            <a:noAutofit/>
          </a:bodyPr>
          <a:lstStyle/>
          <a:p>
            <a:pPr indent="0" lvl="0" marL="0">
              <a:spcBef>
                <a:spcPts val="0"/>
              </a:spcBef>
              <a:buNone/>
            </a:pPr>
            <a:r>
              <a:rPr lang="en">
                <a:solidFill>
                  <a:srgbClr val="000000"/>
                </a:solidFill>
              </a:rPr>
              <a:t>We will therefore assume that such a T</a:t>
            </a:r>
            <a:r>
              <a:rPr baseline="-25000" lang="en">
                <a:solidFill>
                  <a:srgbClr val="000000"/>
                </a:solidFill>
              </a:rPr>
              <a:t>ij </a:t>
            </a:r>
            <a:r>
              <a:rPr lang="en">
                <a:solidFill>
                  <a:srgbClr val="000000"/>
                </a:solidFill>
              </a:rPr>
              <a:t>has been produced by previous experiments or inheritance. The Hebbian property need not reside in single synapses; small groups of cells which produce such a net effect would suffice.</a:t>
            </a:r>
          </a:p>
          <a:p>
            <a:pPr indent="0" lvl="0" marL="0">
              <a:spcBef>
                <a:spcPts val="0"/>
              </a:spcBef>
              <a:buNone/>
            </a:pPr>
            <a:r>
              <a:rPr lang="en">
                <a:solidFill>
                  <a:srgbClr val="000000"/>
                </a:solidFill>
              </a:rPr>
              <a:t>Hopfield model performs abstract calculations for which the inputs should be appropriately coded. Example: In visual processing, feature extraction should previously have been done. Hopfield model will then ‘remember’ or ‘categorize’ on the basis of given inputs.</a:t>
            </a:r>
          </a:p>
          <a:p>
            <a:pPr indent="0" lvl="0" marL="0">
              <a:spcBef>
                <a:spcPts val="0"/>
              </a:spcBef>
              <a:buNone/>
            </a:pPr>
            <a:r>
              <a:rPr lang="en">
                <a:solidFill>
                  <a:srgbClr val="000000"/>
                </a:solidFill>
              </a:rPr>
              <a:t>(hashmap metaphor)</a:t>
            </a:r>
          </a:p>
          <a:p>
            <a:pPr indent="0" lvl="0" marL="0" rtl="0">
              <a:spcBef>
                <a:spcPts val="0"/>
              </a:spcBef>
              <a:buNone/>
            </a:pPr>
            <a:r>
              <a:t/>
            </a:r>
            <a:endParaRPr>
              <a:solidFill>
                <a:srgbClr val="000000"/>
              </a:solidFill>
            </a:endParaRPr>
          </a:p>
          <a:p>
            <a:pPr indent="0" lvl="0" marL="0" rtl="0">
              <a:spcBef>
                <a:spcPts val="0"/>
              </a:spcBef>
              <a:buNone/>
            </a:pPr>
            <a:r>
              <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Collective Behaviors of the Model</a:t>
            </a:r>
          </a:p>
        </p:txBody>
      </p:sp>
      <p:pic>
        <p:nvPicPr>
          <p:cNvPr id="154" name="Shape 154"/>
          <p:cNvPicPr preferRelativeResize="0"/>
          <p:nvPr/>
        </p:nvPicPr>
        <p:blipFill>
          <a:blip r:embed="rId3">
            <a:alphaModFix/>
          </a:blip>
          <a:stretch>
            <a:fillRect/>
          </a:stretch>
        </p:blipFill>
        <p:spPr>
          <a:xfrm>
            <a:off x="1022825" y="1096850"/>
            <a:ext cx="6323149" cy="3558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The experiment</a:t>
            </a:r>
          </a:p>
        </p:txBody>
      </p:sp>
      <p:sp>
        <p:nvSpPr>
          <p:cNvPr id="160" name="Shape 160"/>
          <p:cNvSpPr txBox="1"/>
          <p:nvPr>
            <p:ph idx="1" type="body"/>
          </p:nvPr>
        </p:nvSpPr>
        <p:spPr>
          <a:xfrm>
            <a:off x="311700" y="964600"/>
            <a:ext cx="8520600" cy="3936300"/>
          </a:xfrm>
          <a:prstGeom prst="rect">
            <a:avLst/>
          </a:prstGeom>
        </p:spPr>
        <p:txBody>
          <a:bodyPr anchorCtr="0" anchor="t" bIns="91425" lIns="91425" rIns="91425" wrap="square" tIns="91425">
            <a:noAutofit/>
          </a:bodyPr>
          <a:lstStyle/>
          <a:p>
            <a:pPr indent="0" lvl="0" marL="0" rtl="0">
              <a:spcBef>
                <a:spcPts val="0"/>
              </a:spcBef>
              <a:buNone/>
            </a:pPr>
            <a:r>
              <a:rPr lang="en">
                <a:solidFill>
                  <a:srgbClr val="000000"/>
                </a:solidFill>
              </a:rPr>
              <a:t>Monte Carlo calculations (i.e. random sampling) were made on a system of N=30 to examine the effect of removing T</a:t>
            </a:r>
            <a:r>
              <a:rPr baseline="-25000" lang="en">
                <a:solidFill>
                  <a:srgbClr val="000000"/>
                </a:solidFill>
              </a:rPr>
              <a:t>ij </a:t>
            </a:r>
            <a:r>
              <a:rPr lang="en">
                <a:solidFill>
                  <a:srgbClr val="000000"/>
                </a:solidFill>
              </a:rPr>
              <a:t>= T</a:t>
            </a:r>
            <a:r>
              <a:rPr baseline="-25000" lang="en">
                <a:solidFill>
                  <a:srgbClr val="000000"/>
                </a:solidFill>
              </a:rPr>
              <a:t>ji </a:t>
            </a:r>
            <a:r>
              <a:rPr lang="en">
                <a:solidFill>
                  <a:srgbClr val="000000"/>
                </a:solidFill>
              </a:rPr>
              <a:t>restriction. Each element of T</a:t>
            </a:r>
            <a:r>
              <a:rPr baseline="-25000" lang="en">
                <a:solidFill>
                  <a:srgbClr val="000000"/>
                </a:solidFill>
              </a:rPr>
              <a:t>ij </a:t>
            </a:r>
            <a:r>
              <a:rPr lang="en">
                <a:solidFill>
                  <a:srgbClr val="000000"/>
                </a:solidFill>
              </a:rPr>
              <a:t>was chosen as a random number between -1 and 1. The dynamics algorithm was initiated from randomly chosen initial starting configurations. Within a time of about 4/W it settled into limiting behaviors, the commonest being a stable state. </a:t>
            </a:r>
          </a:p>
          <a:p>
            <a:pPr indent="0" lvl="0" marL="0" rtl="0">
              <a:spcBef>
                <a:spcPts val="0"/>
              </a:spcBef>
              <a:buNone/>
            </a:pPr>
            <a:r>
              <a:t/>
            </a:r>
            <a:endParaRPr>
              <a:solidFill>
                <a:srgbClr val="000000"/>
              </a:solidFill>
            </a:endParaRPr>
          </a:p>
          <a:p>
            <a:pPr indent="0" lvl="0" marL="0" rtl="0">
              <a:spcBef>
                <a:spcPts val="0"/>
              </a:spcBef>
              <a:buNone/>
            </a:pPr>
            <a:r>
              <a:rPr lang="en">
                <a:solidFill>
                  <a:srgbClr val="000000"/>
                </a:solidFill>
              </a:rPr>
              <a:t>(Remember we said W is the mean attempt rate, where each neuron i attempts to update itself based on whether it is above or below the threshold. Here 4/W is the processing time.)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3 Behaviors of the Model</a:t>
            </a:r>
          </a:p>
        </p:txBody>
      </p:sp>
      <p:sp>
        <p:nvSpPr>
          <p:cNvPr id="166" name="Shape 16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a:solidFill>
                  <a:srgbClr val="000000"/>
                </a:solidFill>
              </a:rPr>
              <a:t>The first behavior: A </a:t>
            </a:r>
            <a:r>
              <a:rPr b="1" lang="en">
                <a:solidFill>
                  <a:srgbClr val="000000"/>
                </a:solidFill>
              </a:rPr>
              <a:t>few stable states </a:t>
            </a:r>
            <a:r>
              <a:rPr lang="en">
                <a:solidFill>
                  <a:srgbClr val="000000"/>
                </a:solidFill>
              </a:rPr>
              <a:t>collect the flow from most of the initial state space. (When 50 trials were examined for a particular random matrix, all would result in one of two or three end states.) </a:t>
            </a:r>
          </a:p>
          <a:p>
            <a:pPr indent="0" lvl="0" marL="0" rtl="0">
              <a:spcBef>
                <a:spcPts val="0"/>
              </a:spcBef>
              <a:buNone/>
            </a:pPr>
            <a:r>
              <a:t/>
            </a:r>
            <a:endParaRPr>
              <a:solidFill>
                <a:srgbClr val="000000"/>
              </a:solidFill>
            </a:endParaRPr>
          </a:p>
        </p:txBody>
      </p:sp>
      <p:pic>
        <p:nvPicPr>
          <p:cNvPr descr="Energy_landscape.png" id="167" name="Shape 167"/>
          <p:cNvPicPr preferRelativeResize="0"/>
          <p:nvPr/>
        </p:nvPicPr>
        <p:blipFill>
          <a:blip r:embed="rId3">
            <a:alphaModFix/>
          </a:blip>
          <a:stretch>
            <a:fillRect/>
          </a:stretch>
        </p:blipFill>
        <p:spPr>
          <a:xfrm>
            <a:off x="739550" y="2433050"/>
            <a:ext cx="6282851" cy="2225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3 Behaviors of the Model</a:t>
            </a:r>
          </a:p>
        </p:txBody>
      </p:sp>
      <p:sp>
        <p:nvSpPr>
          <p:cNvPr id="173" name="Shape 1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a:solidFill>
                  <a:srgbClr val="000000"/>
                </a:solidFill>
              </a:rPr>
              <a:t>The second behavior: A </a:t>
            </a:r>
            <a:r>
              <a:rPr b="1" lang="en">
                <a:solidFill>
                  <a:srgbClr val="000000"/>
                </a:solidFill>
              </a:rPr>
              <a:t>simple cycle </a:t>
            </a:r>
            <a:r>
              <a:rPr lang="en">
                <a:solidFill>
                  <a:srgbClr val="000000"/>
                </a:solidFill>
              </a:rPr>
              <a:t>occasionally occurred. </a:t>
            </a:r>
          </a:p>
          <a:p>
            <a:pPr indent="0" lvl="0" marL="0" rtl="0">
              <a:spcBef>
                <a:spcPts val="0"/>
              </a:spcBef>
              <a:buNone/>
            </a:pPr>
            <a:r>
              <a:rPr lang="en">
                <a:solidFill>
                  <a:srgbClr val="000000"/>
                </a:solidFill>
              </a:rPr>
              <a:t>Example: </a:t>
            </a:r>
          </a:p>
        </p:txBody>
      </p:sp>
      <p:pic>
        <p:nvPicPr>
          <p:cNvPr id="174" name="Shape 174"/>
          <p:cNvPicPr preferRelativeResize="0"/>
          <p:nvPr/>
        </p:nvPicPr>
        <p:blipFill>
          <a:blip r:embed="rId3">
            <a:alphaModFix/>
          </a:blip>
          <a:stretch>
            <a:fillRect/>
          </a:stretch>
        </p:blipFill>
        <p:spPr>
          <a:xfrm>
            <a:off x="1608525" y="1738525"/>
            <a:ext cx="5507425" cy="649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Collective Properties from Simple Components</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solidFill>
                  <a:srgbClr val="000000"/>
                </a:solidFill>
              </a:rPr>
              <a:t>Example: In a magnetic system, magnetic dipoles interact to give collective properties like stable magnetic orientations and domains.</a:t>
            </a:r>
          </a:p>
          <a:p>
            <a:pPr indent="0" lvl="0" marL="0">
              <a:spcBef>
                <a:spcPts val="0"/>
              </a:spcBef>
              <a:buNone/>
            </a:pPr>
            <a:r>
              <a:rPr lang="en">
                <a:solidFill>
                  <a:srgbClr val="000000"/>
                </a:solidFill>
              </a:rPr>
              <a:t>In a neural network, what are the collective properties?</a:t>
            </a:r>
          </a:p>
          <a:p>
            <a:pPr indent="0" lvl="0" marL="0">
              <a:spcBef>
                <a:spcPts val="0"/>
              </a:spcBef>
              <a:buNone/>
            </a:pPr>
            <a:r>
              <a:rPr lang="en">
                <a:solidFill>
                  <a:srgbClr val="000000"/>
                </a:solidFill>
              </a:rPr>
              <a:t>Focus on collective properties that are robust against change in model details.</a:t>
            </a:r>
          </a:p>
          <a:p>
            <a:pPr indent="0" lvl="0" marL="0">
              <a:spcBef>
                <a:spcPts val="0"/>
              </a:spcBef>
              <a:buNone/>
            </a:pPr>
            <a:r>
              <a:rPr lang="en">
                <a:solidFill>
                  <a:srgbClr val="000000"/>
                </a:solidFill>
              </a:rPr>
              <a:t>Example: Sound waves depend on collisions, but any reasonable interatomic force law will yield appropriate collisions.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3 Behaviors of the Model</a:t>
            </a:r>
          </a:p>
        </p:txBody>
      </p:sp>
      <p:sp>
        <p:nvSpPr>
          <p:cNvPr id="180" name="Shape 18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solidFill>
                  <a:srgbClr val="000000"/>
                </a:solidFill>
              </a:rPr>
              <a:t>The third behavior: The chaotic wandering occurred within a short Hamming distance of one particular state. </a:t>
            </a:r>
          </a:p>
          <a:p>
            <a:pPr indent="0" lvl="0" marL="0">
              <a:spcBef>
                <a:spcPts val="0"/>
              </a:spcBef>
              <a:buNone/>
            </a:pPr>
            <a:r>
              <a:rPr lang="en">
                <a:solidFill>
                  <a:srgbClr val="000000"/>
                </a:solidFill>
              </a:rPr>
              <a:t>The Hamming distance between two binary states A and B is defined as the number of places in which the digits are different.</a:t>
            </a:r>
          </a:p>
          <a:p>
            <a:pPr indent="0" lvl="0" marL="0">
              <a:spcBef>
                <a:spcPts val="0"/>
              </a:spcBef>
              <a:buNone/>
            </a:pPr>
            <a:r>
              <a:rPr lang="en">
                <a:solidFill>
                  <a:srgbClr val="000000"/>
                </a:solidFill>
              </a:rPr>
              <a:t>Example: </a:t>
            </a:r>
          </a:p>
          <a:p>
            <a:pPr indent="0" lvl="0" marL="0">
              <a:lnSpc>
                <a:spcPct val="100000"/>
              </a:lnSpc>
              <a:spcBef>
                <a:spcPts val="0"/>
              </a:spcBef>
              <a:spcAft>
                <a:spcPts val="0"/>
              </a:spcAft>
              <a:buNone/>
            </a:pPr>
            <a:r>
              <a:rPr lang="en">
                <a:solidFill>
                  <a:srgbClr val="000000"/>
                </a:solidFill>
              </a:rPr>
              <a:t>State A = 1 </a:t>
            </a:r>
            <a:r>
              <a:rPr lang="en">
                <a:solidFill>
                  <a:srgbClr val="FF0000"/>
                </a:solidFill>
              </a:rPr>
              <a:t>1  </a:t>
            </a:r>
            <a:r>
              <a:rPr lang="en">
                <a:solidFill>
                  <a:srgbClr val="000000"/>
                </a:solidFill>
              </a:rPr>
              <a:t>1 0 </a:t>
            </a:r>
            <a:r>
              <a:rPr lang="en">
                <a:solidFill>
                  <a:srgbClr val="FF0000"/>
                </a:solidFill>
              </a:rPr>
              <a:t>0 0 </a:t>
            </a:r>
            <a:r>
              <a:rPr lang="en">
                <a:solidFill>
                  <a:srgbClr val="000000"/>
                </a:solidFill>
              </a:rPr>
              <a:t>1 1 1</a:t>
            </a:r>
          </a:p>
          <a:p>
            <a:pPr indent="0" lvl="0" marL="0">
              <a:lnSpc>
                <a:spcPct val="100000"/>
              </a:lnSpc>
              <a:spcBef>
                <a:spcPts val="0"/>
              </a:spcBef>
              <a:spcAft>
                <a:spcPts val="0"/>
              </a:spcAft>
              <a:buNone/>
            </a:pPr>
            <a:r>
              <a:rPr lang="en">
                <a:solidFill>
                  <a:srgbClr val="000000"/>
                </a:solidFill>
              </a:rPr>
              <a:t>State B = 1 </a:t>
            </a:r>
            <a:r>
              <a:rPr lang="en">
                <a:solidFill>
                  <a:srgbClr val="FF0000"/>
                </a:solidFill>
              </a:rPr>
              <a:t>0 </a:t>
            </a:r>
            <a:r>
              <a:rPr lang="en">
                <a:solidFill>
                  <a:srgbClr val="000000"/>
                </a:solidFill>
              </a:rPr>
              <a:t>1 0  </a:t>
            </a:r>
            <a:r>
              <a:rPr lang="en">
                <a:solidFill>
                  <a:srgbClr val="FF0000"/>
                </a:solidFill>
              </a:rPr>
              <a:t>1  1 </a:t>
            </a:r>
            <a:r>
              <a:rPr lang="en">
                <a:solidFill>
                  <a:srgbClr val="000000"/>
                </a:solidFill>
              </a:rPr>
              <a:t>1 1 1</a:t>
            </a:r>
          </a:p>
          <a:p>
            <a:pPr indent="0" lvl="0" marL="0" rtl="0">
              <a:spcBef>
                <a:spcPts val="0"/>
              </a:spcBef>
              <a:buNone/>
            </a:pPr>
            <a:r>
              <a:rPr lang="en">
                <a:solidFill>
                  <a:srgbClr val="000000"/>
                </a:solidFill>
              </a:rPr>
              <a:t>Hamming distance = 3</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Entropy</a:t>
            </a:r>
          </a:p>
        </p:txBody>
      </p:sp>
      <p:sp>
        <p:nvSpPr>
          <p:cNvPr id="186" name="Shape 186"/>
          <p:cNvSpPr txBox="1"/>
          <p:nvPr>
            <p:ph idx="1" type="body"/>
          </p:nvPr>
        </p:nvSpPr>
        <p:spPr>
          <a:xfrm>
            <a:off x="311700" y="1752550"/>
            <a:ext cx="8520600" cy="2816400"/>
          </a:xfrm>
          <a:prstGeom prst="rect">
            <a:avLst/>
          </a:prstGeom>
        </p:spPr>
        <p:txBody>
          <a:bodyPr anchorCtr="0" anchor="t" bIns="91425" lIns="91425" rIns="91425" wrap="square" tIns="91425">
            <a:noAutofit/>
          </a:bodyPr>
          <a:lstStyle/>
          <a:p>
            <a:pPr indent="0" lvl="0" marL="0">
              <a:spcBef>
                <a:spcPts val="0"/>
              </a:spcBef>
              <a:buNone/>
            </a:pPr>
            <a:r>
              <a:rPr lang="en"/>
              <a:t>p</a:t>
            </a:r>
            <a:r>
              <a:rPr baseline="-25000" lang="en"/>
              <a:t>i </a:t>
            </a:r>
            <a:r>
              <a:rPr lang="en"/>
              <a:t>is the probability of occurrence of a wandering state</a:t>
            </a:r>
          </a:p>
          <a:p>
            <a:pPr indent="0" lvl="0" marL="0">
              <a:spcBef>
                <a:spcPts val="0"/>
              </a:spcBef>
              <a:buNone/>
            </a:pPr>
            <a:r>
              <a:rPr lang="en"/>
              <a:t>M is the entropic measure of available states</a:t>
            </a:r>
            <a:r>
              <a:rPr baseline="-25000" lang="en"/>
              <a:t>  </a:t>
            </a:r>
          </a:p>
          <a:p>
            <a:pPr indent="0" lvl="0" marL="0">
              <a:spcBef>
                <a:spcPts val="0"/>
              </a:spcBef>
              <a:buNone/>
            </a:pPr>
            <a:r>
              <a:rPr lang="en"/>
              <a:t>M = 25 for N = 30</a:t>
            </a:r>
          </a:p>
        </p:txBody>
      </p:sp>
      <p:pic>
        <p:nvPicPr>
          <p:cNvPr id="187" name="Shape 187"/>
          <p:cNvPicPr preferRelativeResize="0"/>
          <p:nvPr/>
        </p:nvPicPr>
        <p:blipFill>
          <a:blip r:embed="rId3">
            <a:alphaModFix/>
          </a:blip>
          <a:stretch>
            <a:fillRect/>
          </a:stretch>
        </p:blipFill>
        <p:spPr>
          <a:xfrm>
            <a:off x="311688" y="1152463"/>
            <a:ext cx="4314825" cy="600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graphicFrame>
        <p:nvGraphicFramePr>
          <p:cNvPr id="192" name="Shape 192"/>
          <p:cNvGraphicFramePr/>
          <p:nvPr/>
        </p:nvGraphicFramePr>
        <p:xfrm>
          <a:off x="315575" y="2893950"/>
          <a:ext cx="3000000" cy="3000000"/>
        </p:xfrm>
        <a:graphic>
          <a:graphicData uri="http://schemas.openxmlformats.org/drawingml/2006/table">
            <a:tbl>
              <a:tblPr>
                <a:noFill/>
                <a:tableStyleId>{9124A084-9722-47BD-8EE4-2813B49BF569}</a:tableStyleId>
              </a:tblPr>
              <a:tblGrid>
                <a:gridCol w="952500"/>
                <a:gridCol w="952500"/>
                <a:gridCol w="952500"/>
                <a:gridCol w="952500"/>
                <a:gridCol w="952500"/>
              </a:tblGrid>
              <a:tr h="200025">
                <a:tc>
                  <a:txBody>
                    <a:bodyPr>
                      <a:noAutofit/>
                    </a:bodyPr>
                    <a:lstStyle/>
                    <a:p>
                      <a:pPr indent="0" lvl="0" marL="0" rtl="0">
                        <a:spcBef>
                          <a:spcPts val="0"/>
                        </a:spcBef>
                        <a:buNone/>
                      </a:pPr>
                      <a:r>
                        <a:t/>
                      </a:r>
                      <a:endParaRP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 sz="1000"/>
                        <a:t>Neuron 1</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 sz="1000"/>
                        <a:t>Neuron 2</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 sz="1000"/>
                        <a:t>Neuron 3</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 sz="1000"/>
                        <a:t>Neuron 4</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indent="0" lvl="0" marL="0" rtl="0" algn="ctr">
                        <a:lnSpc>
                          <a:spcPct val="115000"/>
                        </a:lnSpc>
                        <a:spcBef>
                          <a:spcPts val="0"/>
                        </a:spcBef>
                        <a:buNone/>
                      </a:pPr>
                      <a:r>
                        <a:rPr lang="en" sz="1000"/>
                        <a:t>Neuron 1</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 sz="1000"/>
                        <a:t>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 sz="1000"/>
                        <a:t>-1</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 sz="1000"/>
                        <a:t>1</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 sz="1000"/>
                        <a:t>-1</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indent="0" lvl="0" marL="0" rtl="0" algn="ctr">
                        <a:lnSpc>
                          <a:spcPct val="115000"/>
                        </a:lnSpc>
                        <a:spcBef>
                          <a:spcPts val="0"/>
                        </a:spcBef>
                        <a:buNone/>
                      </a:pPr>
                      <a:r>
                        <a:rPr lang="en" sz="1000"/>
                        <a:t>Neuron 2</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 sz="1000"/>
                        <a:t>-1</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 sz="1000"/>
                        <a:t>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 sz="1000"/>
                        <a:t>-1</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 sz="1000"/>
                        <a:t>1</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indent="0" lvl="0" marL="0" rtl="0" algn="ctr">
                        <a:lnSpc>
                          <a:spcPct val="115000"/>
                        </a:lnSpc>
                        <a:spcBef>
                          <a:spcPts val="0"/>
                        </a:spcBef>
                        <a:buNone/>
                      </a:pPr>
                      <a:r>
                        <a:rPr lang="en" sz="1000"/>
                        <a:t>Neuron 3</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 sz="1000"/>
                        <a:t>1</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 sz="1000"/>
                        <a:t>-1</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 sz="1000"/>
                        <a:t>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 sz="1000"/>
                        <a:t>-1</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indent="0" lvl="0" marL="0" rtl="0" algn="ctr">
                        <a:lnSpc>
                          <a:spcPct val="115000"/>
                        </a:lnSpc>
                        <a:spcBef>
                          <a:spcPts val="0"/>
                        </a:spcBef>
                        <a:buNone/>
                      </a:pPr>
                      <a:r>
                        <a:rPr lang="en" sz="1000"/>
                        <a:t>Neuron 4</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 sz="1000"/>
                        <a:t>-1</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 sz="1000"/>
                        <a:t>1</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 sz="1000"/>
                        <a:t>-1</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indent="0" lvl="0" marL="0" rtl="0" algn="ctr">
                        <a:lnSpc>
                          <a:spcPct val="115000"/>
                        </a:lnSpc>
                        <a:spcBef>
                          <a:spcPts val="0"/>
                        </a:spcBef>
                        <a:buNone/>
                      </a:pPr>
                      <a:r>
                        <a:rPr lang="en" sz="1000"/>
                        <a:t>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bl>
          </a:graphicData>
        </a:graphic>
      </p:graphicFrame>
      <p:sp>
        <p:nvSpPr>
          <p:cNvPr id="193" name="Shape 193"/>
          <p:cNvSpPr txBox="1"/>
          <p:nvPr/>
        </p:nvSpPr>
        <p:spPr>
          <a:xfrm>
            <a:off x="674900" y="419150"/>
            <a:ext cx="6038700" cy="916500"/>
          </a:xfrm>
          <a:prstGeom prst="rect">
            <a:avLst/>
          </a:prstGeom>
          <a:noFill/>
          <a:ln>
            <a:noFill/>
          </a:ln>
        </p:spPr>
        <p:txBody>
          <a:bodyPr anchorCtr="0" anchor="t" bIns="91425" lIns="91425" rIns="91425" wrap="square" tIns="91425">
            <a:noAutofit/>
          </a:bodyPr>
          <a:lstStyle/>
          <a:p>
            <a:pPr indent="0" lvl="0" marL="0">
              <a:spcBef>
                <a:spcPts val="0"/>
              </a:spcBef>
              <a:buNone/>
            </a:pPr>
            <a:r>
              <a:rPr lang="en"/>
              <a:t>Train a network of N = 4 : 0101 and consequently, 1010</a:t>
            </a:r>
          </a:p>
          <a:p>
            <a:pPr indent="0" lvl="0" marL="0">
              <a:spcBef>
                <a:spcPts val="0"/>
              </a:spcBef>
              <a:buNone/>
            </a:pPr>
            <a:r>
              <a:t/>
            </a:r>
            <a:endParaRPr/>
          </a:p>
          <a:p>
            <a:pPr indent="0" lvl="0" marL="0">
              <a:spcBef>
                <a:spcPts val="0"/>
              </a:spcBef>
              <a:buNone/>
            </a:pPr>
            <a:r>
              <a:rPr lang="en"/>
              <a:t>0’s are -1’s (neuron is off)</a:t>
            </a:r>
          </a:p>
          <a:p>
            <a:pPr indent="0" lvl="0" marL="0">
              <a:spcBef>
                <a:spcPts val="0"/>
              </a:spcBef>
              <a:buNone/>
            </a:pPr>
            <a:r>
              <a:rPr lang="en"/>
              <a:t>0101 -&gt; -1,1,-1,1</a:t>
            </a:r>
          </a:p>
          <a:p>
            <a:pPr indent="0" lvl="0" marL="0">
              <a:spcBef>
                <a:spcPts val="0"/>
              </a:spcBef>
              <a:buNone/>
            </a:pPr>
            <a:r>
              <a:t/>
            </a:r>
            <a:endParaRPr/>
          </a:p>
        </p:txBody>
      </p:sp>
      <p:pic>
        <p:nvPicPr>
          <p:cNvPr id="194" name="Shape 194"/>
          <p:cNvPicPr preferRelativeResize="0"/>
          <p:nvPr/>
        </p:nvPicPr>
        <p:blipFill>
          <a:blip r:embed="rId3">
            <a:alphaModFix/>
          </a:blip>
          <a:stretch>
            <a:fillRect/>
          </a:stretch>
        </p:blipFill>
        <p:spPr>
          <a:xfrm>
            <a:off x="2837000" y="840125"/>
            <a:ext cx="1714500" cy="1647825"/>
          </a:xfrm>
          <a:prstGeom prst="rect">
            <a:avLst/>
          </a:prstGeom>
          <a:noFill/>
          <a:ln>
            <a:noFill/>
          </a:ln>
        </p:spPr>
      </p:pic>
      <p:pic>
        <p:nvPicPr>
          <p:cNvPr id="195" name="Shape 195"/>
          <p:cNvPicPr preferRelativeResize="0"/>
          <p:nvPr/>
        </p:nvPicPr>
        <p:blipFill>
          <a:blip r:embed="rId4">
            <a:alphaModFix/>
          </a:blip>
          <a:stretch>
            <a:fillRect/>
          </a:stretch>
        </p:blipFill>
        <p:spPr>
          <a:xfrm>
            <a:off x="2061051" y="3983599"/>
            <a:ext cx="5443300" cy="885275"/>
          </a:xfrm>
          <a:prstGeom prst="rect">
            <a:avLst/>
          </a:prstGeom>
          <a:noFill/>
          <a:ln>
            <a:noFill/>
          </a:ln>
        </p:spPr>
      </p:pic>
      <p:pic>
        <p:nvPicPr>
          <p:cNvPr descr="template.png" id="196" name="Shape 196"/>
          <p:cNvPicPr preferRelativeResize="0"/>
          <p:nvPr/>
        </p:nvPicPr>
        <p:blipFill>
          <a:blip r:embed="rId5">
            <a:alphaModFix/>
          </a:blip>
          <a:stretch>
            <a:fillRect/>
          </a:stretch>
        </p:blipFill>
        <p:spPr>
          <a:xfrm>
            <a:off x="5282052" y="1562076"/>
            <a:ext cx="3828326" cy="2292075"/>
          </a:xfrm>
          <a:prstGeom prst="rect">
            <a:avLst/>
          </a:prstGeom>
          <a:noFill/>
          <a:ln>
            <a:noFill/>
          </a:ln>
        </p:spPr>
      </p:pic>
      <p:sp>
        <p:nvSpPr>
          <p:cNvPr id="197" name="Shape 197"/>
          <p:cNvSpPr txBox="1"/>
          <p:nvPr/>
        </p:nvSpPr>
        <p:spPr>
          <a:xfrm>
            <a:off x="4027475" y="902500"/>
            <a:ext cx="3992700" cy="465900"/>
          </a:xfrm>
          <a:prstGeom prst="rect">
            <a:avLst/>
          </a:prstGeom>
          <a:noFill/>
          <a:ln>
            <a:noFill/>
          </a:ln>
        </p:spPr>
        <p:txBody>
          <a:bodyPr anchorCtr="0" anchor="t" bIns="91425" lIns="91425" rIns="91425" wrap="square" tIns="91425">
            <a:noAutofit/>
          </a:bodyPr>
          <a:lstStyle/>
          <a:p>
            <a:pPr indent="0" lvl="0" marL="0">
              <a:spcBef>
                <a:spcPts val="0"/>
              </a:spcBef>
              <a:buNone/>
            </a:pPr>
            <a:r>
              <a:rPr lang="en"/>
              <a:t>(weights for row one)</a:t>
            </a:r>
          </a:p>
        </p:txBody>
      </p:sp>
      <p:sp>
        <p:nvSpPr>
          <p:cNvPr id="198" name="Shape 198"/>
          <p:cNvSpPr txBox="1"/>
          <p:nvPr/>
        </p:nvSpPr>
        <p:spPr>
          <a:xfrm>
            <a:off x="315575" y="2475163"/>
            <a:ext cx="3992700" cy="465900"/>
          </a:xfrm>
          <a:prstGeom prst="rect">
            <a:avLst/>
          </a:prstGeom>
          <a:noFill/>
          <a:ln>
            <a:noFill/>
          </a:ln>
        </p:spPr>
        <p:txBody>
          <a:bodyPr anchorCtr="0" anchor="t" bIns="91425" lIns="91425" rIns="91425" wrap="square" tIns="91425">
            <a:noAutofit/>
          </a:bodyPr>
          <a:lstStyle/>
          <a:p>
            <a:pPr indent="0" lvl="0" marL="0">
              <a:spcBef>
                <a:spcPts val="0"/>
              </a:spcBef>
              <a:buNone/>
            </a:pPr>
            <a:r>
              <a:rPr lang="en"/>
              <a:t>Weights between neurons: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descr="template.png" id="203" name="Shape 203"/>
          <p:cNvPicPr preferRelativeResize="0"/>
          <p:nvPr/>
        </p:nvPicPr>
        <p:blipFill>
          <a:blip r:embed="rId3">
            <a:alphaModFix/>
          </a:blip>
          <a:stretch>
            <a:fillRect/>
          </a:stretch>
        </p:blipFill>
        <p:spPr>
          <a:xfrm>
            <a:off x="1417813" y="698288"/>
            <a:ext cx="5934075" cy="3552825"/>
          </a:xfrm>
          <a:prstGeom prst="rect">
            <a:avLst/>
          </a:prstGeom>
          <a:noFill/>
          <a:ln>
            <a:noFill/>
          </a:ln>
        </p:spPr>
      </p:pic>
      <p:sp>
        <p:nvSpPr>
          <p:cNvPr id="204" name="Shape 204"/>
          <p:cNvSpPr txBox="1"/>
          <p:nvPr/>
        </p:nvSpPr>
        <p:spPr>
          <a:xfrm>
            <a:off x="4977125" y="2148900"/>
            <a:ext cx="3992700" cy="2287500"/>
          </a:xfrm>
          <a:prstGeom prst="rect">
            <a:avLst/>
          </a:prstGeom>
          <a:noFill/>
          <a:ln>
            <a:noFill/>
          </a:ln>
        </p:spPr>
        <p:txBody>
          <a:bodyPr anchorCtr="0" anchor="t" bIns="91425" lIns="91425" rIns="91425" wrap="square" tIns="91425">
            <a:noAutofit/>
          </a:bodyPr>
          <a:lstStyle/>
          <a:p>
            <a:pPr indent="0" lvl="0" marL="0">
              <a:spcBef>
                <a:spcPts val="0"/>
              </a:spcBef>
              <a:buNone/>
            </a:pPr>
            <a:r>
              <a:rPr lang="en"/>
              <a:t>General Idea:</a:t>
            </a:r>
          </a:p>
          <a:p>
            <a:pPr indent="-317500" lvl="0" marL="457200" rtl="0">
              <a:spcBef>
                <a:spcPts val="0"/>
              </a:spcBef>
              <a:spcAft>
                <a:spcPts val="0"/>
              </a:spcAft>
              <a:buSzPts val="1400"/>
              <a:buChar char="●"/>
            </a:pPr>
            <a:r>
              <a:rPr lang="en"/>
              <a:t>Input: state of neurons</a:t>
            </a:r>
          </a:p>
          <a:p>
            <a:pPr indent="-317500" lvl="0" marL="457200" rtl="0">
              <a:spcBef>
                <a:spcPts val="0"/>
              </a:spcBef>
              <a:spcAft>
                <a:spcPts val="0"/>
              </a:spcAft>
              <a:buSzPts val="1400"/>
              <a:buChar char="●"/>
            </a:pPr>
            <a:r>
              <a:rPr lang="en"/>
              <a:t>Randomly select a neuron to flip from off to on or on to off</a:t>
            </a:r>
          </a:p>
          <a:p>
            <a:pPr indent="-317500" lvl="0" marL="457200" rtl="0">
              <a:spcBef>
                <a:spcPts val="0"/>
              </a:spcBef>
              <a:spcAft>
                <a:spcPts val="0"/>
              </a:spcAft>
              <a:buSzPts val="1400"/>
              <a:buChar char="●"/>
            </a:pPr>
            <a:r>
              <a:rPr lang="en"/>
              <a:t>If total energy is lower than before, then keep the change</a:t>
            </a:r>
          </a:p>
          <a:p>
            <a:pPr indent="-317500" lvl="0" marL="457200" rtl="0">
              <a:spcBef>
                <a:spcPts val="0"/>
              </a:spcBef>
              <a:spcAft>
                <a:spcPts val="0"/>
              </a:spcAft>
              <a:buSzPts val="1400"/>
              <a:buChar char="●"/>
            </a:pPr>
            <a:r>
              <a:rPr lang="en"/>
              <a:t>Energy is measured by adding up the weights between two firing neurons</a:t>
            </a:r>
          </a:p>
          <a:p>
            <a:pPr indent="-317500" lvl="0" marL="457200" rtl="0">
              <a:spcBef>
                <a:spcPts val="0"/>
              </a:spcBef>
              <a:buSzPts val="1400"/>
              <a:buChar char="●"/>
            </a:pPr>
            <a:r>
              <a:rPr lang="en"/>
              <a:t>End state: changing any other one neuron will not lower the energy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descr="0001Start.png" id="209" name="Shape 209"/>
          <p:cNvPicPr preferRelativeResize="0"/>
          <p:nvPr/>
        </p:nvPicPr>
        <p:blipFill>
          <a:blip r:embed="rId3">
            <a:alphaModFix/>
          </a:blip>
          <a:stretch>
            <a:fillRect/>
          </a:stretch>
        </p:blipFill>
        <p:spPr>
          <a:xfrm>
            <a:off x="1409550" y="1052250"/>
            <a:ext cx="5934075" cy="3552825"/>
          </a:xfrm>
          <a:prstGeom prst="rect">
            <a:avLst/>
          </a:prstGeom>
          <a:noFill/>
          <a:ln>
            <a:noFill/>
          </a:ln>
        </p:spPr>
      </p:pic>
      <p:pic>
        <p:nvPicPr>
          <p:cNvPr id="210" name="Shape 210"/>
          <p:cNvPicPr preferRelativeResize="0"/>
          <p:nvPr/>
        </p:nvPicPr>
        <p:blipFill>
          <a:blip r:embed="rId4">
            <a:alphaModFix/>
          </a:blip>
          <a:stretch>
            <a:fillRect/>
          </a:stretch>
        </p:blipFill>
        <p:spPr>
          <a:xfrm>
            <a:off x="5058400" y="3529450"/>
            <a:ext cx="2221196" cy="747450"/>
          </a:xfrm>
          <a:prstGeom prst="rect">
            <a:avLst/>
          </a:prstGeom>
          <a:noFill/>
          <a:ln>
            <a:noFill/>
          </a:ln>
        </p:spPr>
      </p:pic>
      <p:pic>
        <p:nvPicPr>
          <p:cNvPr id="211" name="Shape 211"/>
          <p:cNvPicPr preferRelativeResize="0"/>
          <p:nvPr/>
        </p:nvPicPr>
        <p:blipFill>
          <a:blip r:embed="rId5">
            <a:alphaModFix/>
          </a:blip>
          <a:stretch>
            <a:fillRect/>
          </a:stretch>
        </p:blipFill>
        <p:spPr>
          <a:xfrm>
            <a:off x="5058400" y="4232750"/>
            <a:ext cx="2375230" cy="747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pic>
        <p:nvPicPr>
          <p:cNvPr descr="0001Check0.png" id="216" name="Shape 216"/>
          <p:cNvPicPr preferRelativeResize="0"/>
          <p:nvPr/>
        </p:nvPicPr>
        <p:blipFill>
          <a:blip r:embed="rId3">
            <a:alphaModFix/>
          </a:blip>
          <a:stretch>
            <a:fillRect/>
          </a:stretch>
        </p:blipFill>
        <p:spPr>
          <a:xfrm>
            <a:off x="1604963" y="795338"/>
            <a:ext cx="5934075" cy="3552825"/>
          </a:xfrm>
          <a:prstGeom prst="rect">
            <a:avLst/>
          </a:prstGeom>
          <a:noFill/>
          <a:ln>
            <a:noFill/>
          </a:ln>
        </p:spPr>
      </p:pic>
      <p:pic>
        <p:nvPicPr>
          <p:cNvPr id="217" name="Shape 217"/>
          <p:cNvPicPr preferRelativeResize="0"/>
          <p:nvPr/>
        </p:nvPicPr>
        <p:blipFill>
          <a:blip r:embed="rId4">
            <a:alphaModFix/>
          </a:blip>
          <a:stretch>
            <a:fillRect/>
          </a:stretch>
        </p:blipFill>
        <p:spPr>
          <a:xfrm>
            <a:off x="5058400" y="3529450"/>
            <a:ext cx="2221196" cy="747450"/>
          </a:xfrm>
          <a:prstGeom prst="rect">
            <a:avLst/>
          </a:prstGeom>
          <a:noFill/>
          <a:ln>
            <a:noFill/>
          </a:ln>
        </p:spPr>
      </p:pic>
      <p:pic>
        <p:nvPicPr>
          <p:cNvPr id="218" name="Shape 218"/>
          <p:cNvPicPr preferRelativeResize="0"/>
          <p:nvPr/>
        </p:nvPicPr>
        <p:blipFill>
          <a:blip r:embed="rId5">
            <a:alphaModFix/>
          </a:blip>
          <a:stretch>
            <a:fillRect/>
          </a:stretch>
        </p:blipFill>
        <p:spPr>
          <a:xfrm>
            <a:off x="5058400" y="4232750"/>
            <a:ext cx="2375230" cy="747450"/>
          </a:xfrm>
          <a:prstGeom prst="rect">
            <a:avLst/>
          </a:prstGeom>
          <a:noFill/>
          <a:ln>
            <a:noFill/>
          </a:ln>
        </p:spPr>
      </p:pic>
      <p:sp>
        <p:nvSpPr>
          <p:cNvPr id="219" name="Shape 219"/>
          <p:cNvSpPr txBox="1"/>
          <p:nvPr/>
        </p:nvSpPr>
        <p:spPr>
          <a:xfrm>
            <a:off x="5198950" y="3105500"/>
            <a:ext cx="1157700" cy="360600"/>
          </a:xfrm>
          <a:prstGeom prst="rect">
            <a:avLst/>
          </a:prstGeom>
          <a:solidFill>
            <a:srgbClr val="FFFFFF"/>
          </a:solidFill>
          <a:ln>
            <a:noFill/>
          </a:ln>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pic>
        <p:nvPicPr>
          <p:cNvPr descr="0001Check0.png" id="224" name="Shape 224"/>
          <p:cNvPicPr preferRelativeResize="0"/>
          <p:nvPr/>
        </p:nvPicPr>
        <p:blipFill>
          <a:blip r:embed="rId3">
            <a:alphaModFix/>
          </a:blip>
          <a:stretch>
            <a:fillRect/>
          </a:stretch>
        </p:blipFill>
        <p:spPr>
          <a:xfrm>
            <a:off x="1604963" y="795338"/>
            <a:ext cx="5934075" cy="3552825"/>
          </a:xfrm>
          <a:prstGeom prst="rect">
            <a:avLst/>
          </a:prstGeom>
          <a:noFill/>
          <a:ln>
            <a:noFill/>
          </a:ln>
        </p:spPr>
      </p:pic>
      <p:pic>
        <p:nvPicPr>
          <p:cNvPr id="225" name="Shape 225"/>
          <p:cNvPicPr preferRelativeResize="0"/>
          <p:nvPr/>
        </p:nvPicPr>
        <p:blipFill>
          <a:blip r:embed="rId4">
            <a:alphaModFix/>
          </a:blip>
          <a:stretch>
            <a:fillRect/>
          </a:stretch>
        </p:blipFill>
        <p:spPr>
          <a:xfrm>
            <a:off x="5058400" y="3529450"/>
            <a:ext cx="2221196" cy="747450"/>
          </a:xfrm>
          <a:prstGeom prst="rect">
            <a:avLst/>
          </a:prstGeom>
          <a:noFill/>
          <a:ln>
            <a:noFill/>
          </a:ln>
        </p:spPr>
      </p:pic>
      <p:pic>
        <p:nvPicPr>
          <p:cNvPr id="226" name="Shape 226"/>
          <p:cNvPicPr preferRelativeResize="0"/>
          <p:nvPr/>
        </p:nvPicPr>
        <p:blipFill>
          <a:blip r:embed="rId5">
            <a:alphaModFix/>
          </a:blip>
          <a:stretch>
            <a:fillRect/>
          </a:stretch>
        </p:blipFill>
        <p:spPr>
          <a:xfrm>
            <a:off x="5058400" y="4232750"/>
            <a:ext cx="2375230" cy="747450"/>
          </a:xfrm>
          <a:prstGeom prst="rect">
            <a:avLst/>
          </a:prstGeom>
          <a:noFill/>
          <a:ln>
            <a:noFill/>
          </a:ln>
        </p:spPr>
      </p:pic>
      <p:sp>
        <p:nvSpPr>
          <p:cNvPr id="227" name="Shape 227"/>
          <p:cNvSpPr txBox="1"/>
          <p:nvPr/>
        </p:nvSpPr>
        <p:spPr>
          <a:xfrm>
            <a:off x="2176650" y="2994250"/>
            <a:ext cx="284100" cy="465900"/>
          </a:xfrm>
          <a:prstGeom prst="rect">
            <a:avLst/>
          </a:prstGeom>
          <a:solidFill>
            <a:srgbClr val="FFFFFF"/>
          </a:solidFill>
          <a:ln>
            <a:noFill/>
          </a:ln>
        </p:spPr>
        <p:txBody>
          <a:bodyPr anchorCtr="0" anchor="t" bIns="91425" lIns="91425" rIns="91425" wrap="square" tIns="91425">
            <a:noAutofit/>
          </a:bodyPr>
          <a:lstStyle/>
          <a:p>
            <a:pPr indent="0" lvl="0" marL="0">
              <a:spcBef>
                <a:spcPts val="0"/>
              </a:spcBef>
              <a:buNone/>
            </a:pPr>
            <a:r>
              <a:rPr lang="en" sz="1800">
                <a:solidFill>
                  <a:srgbClr val="FF0000"/>
                </a:solidFill>
              </a:rPr>
              <a:t>1</a:t>
            </a:r>
          </a:p>
        </p:txBody>
      </p:sp>
      <p:cxnSp>
        <p:nvCxnSpPr>
          <p:cNvPr id="228" name="Shape 228"/>
          <p:cNvCxnSpPr>
            <a:stCxn id="227" idx="1"/>
          </p:cNvCxnSpPr>
          <p:nvPr/>
        </p:nvCxnSpPr>
        <p:spPr>
          <a:xfrm>
            <a:off x="2176650" y="3227200"/>
            <a:ext cx="0" cy="0"/>
          </a:xfrm>
          <a:prstGeom prst="straightConnector1">
            <a:avLst/>
          </a:prstGeom>
          <a:noFill/>
          <a:ln cap="flat" cmpd="sng" w="9525">
            <a:solidFill>
              <a:schemeClr val="dk2"/>
            </a:solidFill>
            <a:prstDash val="solid"/>
            <a:round/>
            <a:headEnd len="lg" w="lg" type="none"/>
            <a:tailEnd len="lg" w="lg" type="none"/>
          </a:ln>
        </p:spPr>
      </p:cxnSp>
      <p:sp>
        <p:nvSpPr>
          <p:cNvPr id="229" name="Shape 229"/>
          <p:cNvSpPr txBox="1"/>
          <p:nvPr/>
        </p:nvSpPr>
        <p:spPr>
          <a:xfrm>
            <a:off x="6176350" y="3022350"/>
            <a:ext cx="3992700" cy="465900"/>
          </a:xfrm>
          <a:prstGeom prst="rect">
            <a:avLst/>
          </a:prstGeom>
          <a:noFill/>
          <a:ln>
            <a:noFill/>
          </a:ln>
        </p:spPr>
        <p:txBody>
          <a:bodyPr anchorCtr="0" anchor="t" bIns="91425" lIns="91425" rIns="91425" wrap="square" tIns="91425">
            <a:noAutofit/>
          </a:bodyPr>
          <a:lstStyle/>
          <a:p>
            <a:pPr indent="0" lvl="0" marL="0">
              <a:spcBef>
                <a:spcPts val="0"/>
              </a:spcBef>
              <a:buNone/>
            </a:pPr>
            <a:r>
              <a:rPr lang="en" sz="1800"/>
              <a:t>( E(1) = 1 )</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descr="0001Check1.png" id="234" name="Shape 234"/>
          <p:cNvPicPr preferRelativeResize="0"/>
          <p:nvPr/>
        </p:nvPicPr>
        <p:blipFill>
          <a:blip r:embed="rId3">
            <a:alphaModFix/>
          </a:blip>
          <a:stretch>
            <a:fillRect/>
          </a:stretch>
        </p:blipFill>
        <p:spPr>
          <a:xfrm>
            <a:off x="1604963" y="795338"/>
            <a:ext cx="5934075" cy="3552825"/>
          </a:xfrm>
          <a:prstGeom prst="rect">
            <a:avLst/>
          </a:prstGeom>
          <a:noFill/>
          <a:ln>
            <a:noFill/>
          </a:ln>
        </p:spPr>
      </p:pic>
      <p:pic>
        <p:nvPicPr>
          <p:cNvPr id="235" name="Shape 235"/>
          <p:cNvPicPr preferRelativeResize="0"/>
          <p:nvPr/>
        </p:nvPicPr>
        <p:blipFill>
          <a:blip r:embed="rId4">
            <a:alphaModFix/>
          </a:blip>
          <a:stretch>
            <a:fillRect/>
          </a:stretch>
        </p:blipFill>
        <p:spPr>
          <a:xfrm>
            <a:off x="5058400" y="3529450"/>
            <a:ext cx="2221196" cy="747450"/>
          </a:xfrm>
          <a:prstGeom prst="rect">
            <a:avLst/>
          </a:prstGeom>
          <a:noFill/>
          <a:ln>
            <a:noFill/>
          </a:ln>
        </p:spPr>
      </p:pic>
      <p:pic>
        <p:nvPicPr>
          <p:cNvPr id="236" name="Shape 236"/>
          <p:cNvPicPr preferRelativeResize="0"/>
          <p:nvPr/>
        </p:nvPicPr>
        <p:blipFill>
          <a:blip r:embed="rId5">
            <a:alphaModFix/>
          </a:blip>
          <a:stretch>
            <a:fillRect/>
          </a:stretch>
        </p:blipFill>
        <p:spPr>
          <a:xfrm>
            <a:off x="5058400" y="4232750"/>
            <a:ext cx="2375230" cy="747450"/>
          </a:xfrm>
          <a:prstGeom prst="rect">
            <a:avLst/>
          </a:prstGeom>
          <a:noFill/>
          <a:ln>
            <a:noFill/>
          </a:ln>
        </p:spPr>
      </p:pic>
      <p:sp>
        <p:nvSpPr>
          <p:cNvPr id="237" name="Shape 237"/>
          <p:cNvSpPr txBox="1"/>
          <p:nvPr/>
        </p:nvSpPr>
        <p:spPr>
          <a:xfrm>
            <a:off x="5219750" y="3264950"/>
            <a:ext cx="963600" cy="264600"/>
          </a:xfrm>
          <a:prstGeom prst="rect">
            <a:avLst/>
          </a:prstGeom>
          <a:solidFill>
            <a:srgbClr val="FFFFFF"/>
          </a:solidFill>
          <a:ln>
            <a:noFill/>
          </a:ln>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pic>
        <p:nvPicPr>
          <p:cNvPr descr="0001Check1.png" id="242" name="Shape 242"/>
          <p:cNvPicPr preferRelativeResize="0"/>
          <p:nvPr/>
        </p:nvPicPr>
        <p:blipFill>
          <a:blip r:embed="rId3">
            <a:alphaModFix/>
          </a:blip>
          <a:stretch>
            <a:fillRect/>
          </a:stretch>
        </p:blipFill>
        <p:spPr>
          <a:xfrm>
            <a:off x="1604963" y="795338"/>
            <a:ext cx="5934075" cy="3552825"/>
          </a:xfrm>
          <a:prstGeom prst="rect">
            <a:avLst/>
          </a:prstGeom>
          <a:noFill/>
          <a:ln>
            <a:noFill/>
          </a:ln>
        </p:spPr>
      </p:pic>
      <p:pic>
        <p:nvPicPr>
          <p:cNvPr id="243" name="Shape 243"/>
          <p:cNvPicPr preferRelativeResize="0"/>
          <p:nvPr/>
        </p:nvPicPr>
        <p:blipFill>
          <a:blip r:embed="rId4">
            <a:alphaModFix/>
          </a:blip>
          <a:stretch>
            <a:fillRect/>
          </a:stretch>
        </p:blipFill>
        <p:spPr>
          <a:xfrm>
            <a:off x="5058400" y="3529450"/>
            <a:ext cx="2221196" cy="747450"/>
          </a:xfrm>
          <a:prstGeom prst="rect">
            <a:avLst/>
          </a:prstGeom>
          <a:noFill/>
          <a:ln>
            <a:noFill/>
          </a:ln>
        </p:spPr>
      </p:pic>
      <p:pic>
        <p:nvPicPr>
          <p:cNvPr id="244" name="Shape 244"/>
          <p:cNvPicPr preferRelativeResize="0"/>
          <p:nvPr/>
        </p:nvPicPr>
        <p:blipFill>
          <a:blip r:embed="rId5">
            <a:alphaModFix/>
          </a:blip>
          <a:stretch>
            <a:fillRect/>
          </a:stretch>
        </p:blipFill>
        <p:spPr>
          <a:xfrm>
            <a:off x="5058400" y="4232750"/>
            <a:ext cx="2375230" cy="747450"/>
          </a:xfrm>
          <a:prstGeom prst="rect">
            <a:avLst/>
          </a:prstGeom>
          <a:noFill/>
          <a:ln>
            <a:noFill/>
          </a:ln>
        </p:spPr>
      </p:pic>
      <p:sp>
        <p:nvSpPr>
          <p:cNvPr id="245" name="Shape 245"/>
          <p:cNvSpPr txBox="1"/>
          <p:nvPr/>
        </p:nvSpPr>
        <p:spPr>
          <a:xfrm>
            <a:off x="4027450" y="1428000"/>
            <a:ext cx="415800" cy="478200"/>
          </a:xfrm>
          <a:prstGeom prst="rect">
            <a:avLst/>
          </a:prstGeom>
          <a:solidFill>
            <a:srgbClr val="FFFFFF"/>
          </a:solidFill>
          <a:ln>
            <a:noFill/>
          </a:ln>
        </p:spPr>
        <p:txBody>
          <a:bodyPr anchorCtr="0" anchor="t" bIns="91425" lIns="91425" rIns="91425" wrap="square" tIns="91425">
            <a:noAutofit/>
          </a:bodyPr>
          <a:lstStyle/>
          <a:p>
            <a:pPr indent="0" lvl="0" marL="0">
              <a:spcBef>
                <a:spcPts val="0"/>
              </a:spcBef>
              <a:buNone/>
            </a:pPr>
            <a:r>
              <a:rPr lang="en" sz="1800">
                <a:solidFill>
                  <a:srgbClr val="FF0000"/>
                </a:solidFill>
              </a:rPr>
              <a:t>1</a:t>
            </a:r>
          </a:p>
        </p:txBody>
      </p:sp>
      <p:sp>
        <p:nvSpPr>
          <p:cNvPr id="246" name="Shape 246"/>
          <p:cNvSpPr txBox="1"/>
          <p:nvPr/>
        </p:nvSpPr>
        <p:spPr>
          <a:xfrm>
            <a:off x="6197150" y="3167900"/>
            <a:ext cx="3992700" cy="465900"/>
          </a:xfrm>
          <a:prstGeom prst="rect">
            <a:avLst/>
          </a:prstGeom>
          <a:noFill/>
          <a:ln>
            <a:noFill/>
          </a:ln>
        </p:spPr>
        <p:txBody>
          <a:bodyPr anchorCtr="0" anchor="t" bIns="91425" lIns="91425" rIns="91425" wrap="square" tIns="91425">
            <a:noAutofit/>
          </a:bodyPr>
          <a:lstStyle/>
          <a:p>
            <a:pPr indent="0" lvl="0" marL="0">
              <a:spcBef>
                <a:spcPts val="0"/>
              </a:spcBef>
              <a:buNone/>
            </a:pPr>
            <a:r>
              <a:rPr lang="en"/>
              <a:t>E (1) = -1</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pic>
        <p:nvPicPr>
          <p:cNvPr descr="0001Remembered.png" id="251" name="Shape 251"/>
          <p:cNvPicPr preferRelativeResize="0"/>
          <p:nvPr/>
        </p:nvPicPr>
        <p:blipFill>
          <a:blip r:embed="rId3">
            <a:alphaModFix/>
          </a:blip>
          <a:stretch>
            <a:fillRect/>
          </a:stretch>
        </p:blipFill>
        <p:spPr>
          <a:xfrm>
            <a:off x="1604963" y="795338"/>
            <a:ext cx="5934075" cy="3552825"/>
          </a:xfrm>
          <a:prstGeom prst="rect">
            <a:avLst/>
          </a:prstGeom>
          <a:noFill/>
          <a:ln>
            <a:noFill/>
          </a:ln>
        </p:spPr>
      </p:pic>
      <p:pic>
        <p:nvPicPr>
          <p:cNvPr id="252" name="Shape 252"/>
          <p:cNvPicPr preferRelativeResize="0"/>
          <p:nvPr/>
        </p:nvPicPr>
        <p:blipFill>
          <a:blip r:embed="rId4">
            <a:alphaModFix/>
          </a:blip>
          <a:stretch>
            <a:fillRect/>
          </a:stretch>
        </p:blipFill>
        <p:spPr>
          <a:xfrm>
            <a:off x="5058400" y="3529450"/>
            <a:ext cx="2221196" cy="747450"/>
          </a:xfrm>
          <a:prstGeom prst="rect">
            <a:avLst/>
          </a:prstGeom>
          <a:noFill/>
          <a:ln>
            <a:noFill/>
          </a:ln>
        </p:spPr>
      </p:pic>
      <p:pic>
        <p:nvPicPr>
          <p:cNvPr id="253" name="Shape 253"/>
          <p:cNvPicPr preferRelativeResize="0"/>
          <p:nvPr/>
        </p:nvPicPr>
        <p:blipFill>
          <a:blip r:embed="rId5">
            <a:alphaModFix/>
          </a:blip>
          <a:stretch>
            <a:fillRect/>
          </a:stretch>
        </p:blipFill>
        <p:spPr>
          <a:xfrm>
            <a:off x="5058400" y="4232750"/>
            <a:ext cx="2375230" cy="747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Content-Addressable Memory </a:t>
            </a:r>
          </a:p>
        </p:txBody>
      </p:sp>
      <p:sp>
        <p:nvSpPr>
          <p:cNvPr id="72" name="Shape 72"/>
          <p:cNvSpPr txBox="1"/>
          <p:nvPr>
            <p:ph idx="1" type="body"/>
          </p:nvPr>
        </p:nvSpPr>
        <p:spPr>
          <a:xfrm>
            <a:off x="311700" y="1152475"/>
            <a:ext cx="8520600" cy="3678000"/>
          </a:xfrm>
          <a:prstGeom prst="rect">
            <a:avLst/>
          </a:prstGeom>
        </p:spPr>
        <p:txBody>
          <a:bodyPr anchorCtr="0" anchor="t" bIns="91425" lIns="91425" rIns="91425" wrap="square" tIns="91425">
            <a:noAutofit/>
          </a:bodyPr>
          <a:lstStyle/>
          <a:p>
            <a:pPr indent="0" lvl="0" marL="0">
              <a:spcBef>
                <a:spcPts val="0"/>
              </a:spcBef>
              <a:buNone/>
            </a:pPr>
            <a:r>
              <a:rPr lang="en">
                <a:solidFill>
                  <a:srgbClr val="222222"/>
                </a:solidFill>
                <a:highlight>
                  <a:srgbClr val="FFFFFF"/>
                </a:highlight>
              </a:rPr>
              <a:t>RAM: memory address →  data word stored at that address </a:t>
            </a:r>
          </a:p>
          <a:p>
            <a:pPr indent="0" lvl="0" marL="0">
              <a:spcBef>
                <a:spcPts val="0"/>
              </a:spcBef>
              <a:buNone/>
            </a:pPr>
            <a:r>
              <a:rPr lang="en">
                <a:solidFill>
                  <a:srgbClr val="222222"/>
                </a:solidFill>
                <a:highlight>
                  <a:srgbClr val="FFFFFF"/>
                </a:highlight>
              </a:rPr>
              <a:t>CAM: data word → list of one or more storage addresses where the word was found (and in some architectures, it also returns the contents of that storage address, or other associated pieces of data).</a:t>
            </a:r>
          </a:p>
          <a:p>
            <a:pPr indent="0" lvl="0" marL="0">
              <a:spcBef>
                <a:spcPts val="0"/>
              </a:spcBef>
              <a:buNone/>
            </a:pPr>
            <a:r>
              <a:rPr lang="en">
                <a:solidFill>
                  <a:srgbClr val="222222"/>
                </a:solidFill>
                <a:highlight>
                  <a:srgbClr val="FFFFFF"/>
                </a:highlight>
              </a:rPr>
              <a:t>CAM retrieves the entire memory based on sufficient partial information.</a:t>
            </a:r>
          </a:p>
          <a:p>
            <a:pPr indent="0" lvl="0" marL="0">
              <a:spcBef>
                <a:spcPts val="0"/>
              </a:spcBef>
              <a:buNone/>
            </a:pPr>
            <a:r>
              <a:rPr lang="en">
                <a:solidFill>
                  <a:srgbClr val="222222"/>
                </a:solidFill>
                <a:highlight>
                  <a:srgbClr val="FFFFFF"/>
                </a:highlight>
              </a:rPr>
              <a:t>Example: “Seuss Cat” → “Dr. Seuss - The Cat in the Hat” (+ storage address)</a:t>
            </a:r>
          </a:p>
          <a:p>
            <a:pPr indent="0" lvl="0" marL="0">
              <a:spcBef>
                <a:spcPts val="0"/>
              </a:spcBef>
              <a:buNone/>
            </a:pPr>
            <a:r>
              <a:rPr lang="en">
                <a:solidFill>
                  <a:srgbClr val="222222"/>
                </a:solidFill>
                <a:highlight>
                  <a:srgbClr val="FFFFFF"/>
                </a:highlight>
              </a:rPr>
              <a:t>		  k bits of neurons → N bits of neurons (where k&lt;N)</a:t>
            </a:r>
          </a:p>
          <a:p>
            <a:pPr indent="0" lvl="0" marL="0">
              <a:spcBef>
                <a:spcPts val="0"/>
              </a:spcBef>
              <a:buNone/>
            </a:pPr>
            <a:r>
              <a:t/>
            </a:r>
            <a:endParaRPr>
              <a:solidFill>
                <a:srgbClr val="222222"/>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pic>
        <p:nvPicPr>
          <p:cNvPr id="258" name="Shape 258"/>
          <p:cNvPicPr preferRelativeResize="0"/>
          <p:nvPr/>
        </p:nvPicPr>
        <p:blipFill>
          <a:blip r:embed="rId3">
            <a:alphaModFix/>
          </a:blip>
          <a:stretch>
            <a:fillRect/>
          </a:stretch>
        </p:blipFill>
        <p:spPr>
          <a:xfrm>
            <a:off x="65100" y="0"/>
            <a:ext cx="3804475" cy="4958826"/>
          </a:xfrm>
          <a:prstGeom prst="rect">
            <a:avLst/>
          </a:prstGeom>
          <a:noFill/>
          <a:ln>
            <a:noFill/>
          </a:ln>
        </p:spPr>
      </p:pic>
      <p:pic>
        <p:nvPicPr>
          <p:cNvPr id="259" name="Shape 259"/>
          <p:cNvPicPr preferRelativeResize="0"/>
          <p:nvPr/>
        </p:nvPicPr>
        <p:blipFill>
          <a:blip r:embed="rId4">
            <a:alphaModFix/>
          </a:blip>
          <a:stretch>
            <a:fillRect/>
          </a:stretch>
        </p:blipFill>
        <p:spPr>
          <a:xfrm>
            <a:off x="3733738" y="4146850"/>
            <a:ext cx="3705225" cy="742950"/>
          </a:xfrm>
          <a:prstGeom prst="rect">
            <a:avLst/>
          </a:prstGeom>
          <a:noFill/>
          <a:ln>
            <a:noFill/>
          </a:ln>
        </p:spPr>
      </p:pic>
      <p:pic>
        <p:nvPicPr>
          <p:cNvPr id="260" name="Shape 260"/>
          <p:cNvPicPr preferRelativeResize="0"/>
          <p:nvPr/>
        </p:nvPicPr>
        <p:blipFill>
          <a:blip r:embed="rId5">
            <a:alphaModFix/>
          </a:blip>
          <a:stretch>
            <a:fillRect/>
          </a:stretch>
        </p:blipFill>
        <p:spPr>
          <a:xfrm>
            <a:off x="4045500" y="3877025"/>
            <a:ext cx="1385102" cy="269825"/>
          </a:xfrm>
          <a:prstGeom prst="rect">
            <a:avLst/>
          </a:prstGeom>
          <a:noFill/>
          <a:ln>
            <a:noFill/>
          </a:ln>
        </p:spPr>
      </p:pic>
      <p:sp>
        <p:nvSpPr>
          <p:cNvPr id="261" name="Shape 261"/>
          <p:cNvSpPr txBox="1"/>
          <p:nvPr>
            <p:ph idx="1" type="body"/>
          </p:nvPr>
        </p:nvSpPr>
        <p:spPr>
          <a:xfrm>
            <a:off x="3643575" y="169350"/>
            <a:ext cx="5457000" cy="35640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Simulations with n random memory states with corresponding T_ij generated (simulates real memories)</a:t>
            </a:r>
          </a:p>
          <a:p>
            <a:pPr indent="-342900" lvl="0" marL="457200" rtl="0">
              <a:spcBef>
                <a:spcPts val="0"/>
              </a:spcBef>
              <a:spcAft>
                <a:spcPts val="0"/>
              </a:spcAft>
              <a:buSzPts val="1800"/>
              <a:buChar char="●"/>
            </a:pPr>
            <a:r>
              <a:rPr lang="en"/>
              <a:t>System started at every assigned memory state and ran until stationary</a:t>
            </a:r>
          </a:p>
          <a:p>
            <a:pPr indent="-342900" lvl="0" marL="457200" rtl="0">
              <a:spcBef>
                <a:spcPts val="0"/>
              </a:spcBef>
              <a:spcAft>
                <a:spcPts val="0"/>
              </a:spcAft>
              <a:buSzPts val="1800"/>
              <a:buChar char="●"/>
            </a:pPr>
            <a:r>
              <a:rPr lang="en"/>
              <a:t>For every memory state, inverse is also trained</a:t>
            </a:r>
          </a:p>
          <a:p>
            <a:pPr indent="-342900" lvl="0" marL="457200" rtl="0">
              <a:spcBef>
                <a:spcPts val="0"/>
              </a:spcBef>
              <a:spcAft>
                <a:spcPts val="0"/>
              </a:spcAft>
              <a:buSzPts val="1800"/>
              <a:buChar char="●"/>
            </a:pPr>
            <a:r>
              <a:rPr lang="en"/>
              <a:t>0.15 N states can be simultaneously remembered before error in recall is severe (N is total number of states)</a:t>
            </a:r>
          </a:p>
          <a:p>
            <a:pPr indent="-342900" lvl="0" marL="457200" rtl="0">
              <a:spcBef>
                <a:spcPts val="0"/>
              </a:spcBef>
              <a:buSzPts val="1800"/>
              <a:buChar char="●"/>
            </a:pPr>
            <a:r>
              <a:rPr lang="en"/>
              <a:t>Starting states usually converge to closest memory state (by hamming distance)</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Some facts:</a:t>
            </a:r>
          </a:p>
        </p:txBody>
      </p:sp>
      <p:sp>
        <p:nvSpPr>
          <p:cNvPr id="267" name="Shape 2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Using neuron weights of -1 and +1 with a threshold of 0 increases accuracy</a:t>
            </a:r>
          </a:p>
          <a:p>
            <a:pPr indent="-342900" lvl="0" marL="457200" rtl="0">
              <a:spcBef>
                <a:spcPts val="0"/>
              </a:spcBef>
              <a:spcAft>
                <a:spcPts val="0"/>
              </a:spcAft>
              <a:buSzPts val="1800"/>
              <a:buChar char="●"/>
            </a:pPr>
            <a:r>
              <a:rPr lang="en"/>
              <a:t>For N = 30, n = 5 (10 stable states including inverses)</a:t>
            </a:r>
          </a:p>
          <a:p>
            <a:pPr indent="-317500" lvl="1" marL="914400" rtl="0">
              <a:spcBef>
                <a:spcPts val="0"/>
              </a:spcBef>
              <a:spcAft>
                <a:spcPts val="0"/>
              </a:spcAft>
              <a:buSzPts val="1400"/>
              <a:buChar char="○"/>
            </a:pPr>
            <a:r>
              <a:rPr lang="en"/>
              <a:t>85% of trials ended in assigned memories</a:t>
            </a:r>
          </a:p>
          <a:p>
            <a:pPr indent="-317500" lvl="1" marL="914400" rtl="0">
              <a:spcBef>
                <a:spcPts val="0"/>
              </a:spcBef>
              <a:spcAft>
                <a:spcPts val="0"/>
              </a:spcAft>
              <a:buSzPts val="1400"/>
              <a:buChar char="○"/>
            </a:pPr>
            <a:r>
              <a:rPr lang="en"/>
              <a:t>10% ended in states with no obvious meaning</a:t>
            </a:r>
          </a:p>
          <a:p>
            <a:pPr indent="-317500" lvl="1" marL="914400" rtl="0">
              <a:spcBef>
                <a:spcPts val="0"/>
              </a:spcBef>
              <a:spcAft>
                <a:spcPts val="0"/>
              </a:spcAft>
              <a:buSzPts val="1400"/>
              <a:buChar char="○"/>
            </a:pPr>
            <a:r>
              <a:rPr lang="en"/>
              <a:t>5% ended in stable states near assigned memories (created local minima)</a:t>
            </a:r>
          </a:p>
          <a:p>
            <a:pPr indent="-317500" lvl="1" marL="914400" rtl="0">
              <a:spcBef>
                <a:spcPts val="0"/>
              </a:spcBef>
              <a:spcAft>
                <a:spcPts val="0"/>
              </a:spcAft>
              <a:buSzPts val="1400"/>
              <a:buChar char="○"/>
            </a:pPr>
            <a:r>
              <a:rPr lang="en"/>
              <a:t>For hamming distance of &lt;= 5, 90% of trials reached nearest state</a:t>
            </a:r>
          </a:p>
          <a:p>
            <a:pPr indent="-317500" lvl="1" marL="914400" rtl="0">
              <a:spcBef>
                <a:spcPts val="0"/>
              </a:spcBef>
              <a:spcAft>
                <a:spcPts val="0"/>
              </a:spcAft>
              <a:buSzPts val="1400"/>
              <a:buChar char="○"/>
            </a:pPr>
            <a:r>
              <a:rPr lang="en"/>
              <a:t>Hamming distance of 12, 20% of reaching nearest state</a:t>
            </a:r>
          </a:p>
          <a:p>
            <a:pPr indent="-342900" lvl="0" marL="457200" rtl="0">
              <a:spcBef>
                <a:spcPts val="0"/>
              </a:spcBef>
              <a:spcAft>
                <a:spcPts val="0"/>
              </a:spcAft>
              <a:buSzPts val="1800"/>
              <a:buChar char="●"/>
            </a:pPr>
            <a:r>
              <a:rPr lang="en"/>
              <a:t>T_ij is “clipped” to -1 or +1, the sign of T_ij for calculating the effective field of a neuron (checking if the neuron is stable and the same sign after running through the network)</a:t>
            </a:r>
          </a:p>
          <a:p>
            <a:pPr indent="-317500" lvl="1" marL="914400" rtl="0">
              <a:spcBef>
                <a:spcPts val="0"/>
              </a:spcBef>
              <a:buSzPts val="1400"/>
              <a:buChar char="○"/>
            </a:pPr>
            <a:r>
              <a:rPr lang="en"/>
              <a:t>Increases accuracy by a factor of 2/pi</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Too many saved states</a:t>
            </a:r>
          </a:p>
        </p:txBody>
      </p:sp>
      <p:sp>
        <p:nvSpPr>
          <p:cNvPr id="273" name="Shape 2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Too many memory states cause errors in the bits</a:t>
            </a:r>
          </a:p>
          <a:p>
            <a:pPr indent="-342900" lvl="0" marL="457200" rtl="0">
              <a:spcBef>
                <a:spcPts val="0"/>
              </a:spcBef>
              <a:spcAft>
                <a:spcPts val="0"/>
              </a:spcAft>
              <a:buSzPts val="1800"/>
              <a:buChar char="●"/>
            </a:pPr>
            <a:r>
              <a:rPr lang="en"/>
              <a:t>All Memory states will most likely be unstable</a:t>
            </a:r>
          </a:p>
          <a:p>
            <a:pPr indent="-342900" lvl="0" marL="457200">
              <a:spcBef>
                <a:spcPts val="0"/>
              </a:spcBef>
              <a:buSzPts val="1800"/>
              <a:buChar char="●"/>
            </a:pPr>
            <a:r>
              <a:rPr lang="en"/>
              <a:t>Familiar and unfamiliar starting states were </a:t>
            </a:r>
            <a:r>
              <a:rPr lang="en"/>
              <a:t>distinguishable</a:t>
            </a:r>
            <a:r>
              <a:rPr lang="en"/>
              <a:t> by initial processing rate, which was faster for unfamiliar states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Memory Removal</a:t>
            </a:r>
          </a:p>
        </p:txBody>
      </p:sp>
      <p:sp>
        <p:nvSpPr>
          <p:cNvPr id="279" name="Shape 27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Saturation of weight between two neurons will naturally cause forgetting</a:t>
            </a:r>
          </a:p>
          <a:p>
            <a:pPr indent="-317500" lvl="1" marL="914400" rtl="0">
              <a:spcBef>
                <a:spcPts val="0"/>
              </a:spcBef>
              <a:spcAft>
                <a:spcPts val="0"/>
              </a:spcAft>
              <a:buSzPts val="1400"/>
              <a:buChar char="○"/>
            </a:pPr>
            <a:r>
              <a:rPr lang="en"/>
              <a:t>Let T_ij be 0, -1, -2, -3, 1, 2, 3</a:t>
            </a:r>
          </a:p>
          <a:p>
            <a:pPr indent="-317500" lvl="1" marL="914400" rtl="0">
              <a:spcBef>
                <a:spcPts val="0"/>
              </a:spcBef>
              <a:spcAft>
                <a:spcPts val="0"/>
              </a:spcAft>
              <a:buSzPts val="1400"/>
              <a:buChar char="○"/>
            </a:pPr>
            <a:r>
              <a:rPr lang="en"/>
              <a:t>If T_ij = 3, next +1 is ignored but -1 isn’t</a:t>
            </a:r>
          </a:p>
          <a:p>
            <a:pPr indent="-342900" lvl="0" marL="457200" rtl="0">
              <a:spcBef>
                <a:spcPts val="0"/>
              </a:spcBef>
              <a:spcAft>
                <a:spcPts val="0"/>
              </a:spcAft>
              <a:buSzPts val="1800"/>
              <a:buChar char="●"/>
            </a:pPr>
            <a:r>
              <a:rPr lang="en"/>
              <a:t>Noise level increases</a:t>
            </a:r>
          </a:p>
          <a:p>
            <a:pPr indent="-342900" lvl="0" marL="457200">
              <a:spcBef>
                <a:spcPts val="0"/>
              </a:spcBef>
              <a:buSzPts val="1800"/>
              <a:buChar char="●"/>
            </a:pPr>
            <a:r>
              <a:rPr lang="en"/>
              <a:t>Past memory states become unstable</a:t>
            </a:r>
          </a:p>
        </p:txBody>
      </p:sp>
      <p:pic>
        <p:nvPicPr>
          <p:cNvPr id="280" name="Shape 280"/>
          <p:cNvPicPr preferRelativeResize="0"/>
          <p:nvPr/>
        </p:nvPicPr>
        <p:blipFill>
          <a:blip r:embed="rId3">
            <a:alphaModFix/>
          </a:blip>
          <a:stretch>
            <a:fillRect/>
          </a:stretch>
        </p:blipFill>
        <p:spPr>
          <a:xfrm>
            <a:off x="643388" y="3408000"/>
            <a:ext cx="3705225" cy="742950"/>
          </a:xfrm>
          <a:prstGeom prst="rect">
            <a:avLst/>
          </a:prstGeom>
          <a:noFill/>
          <a:ln>
            <a:noFill/>
          </a:ln>
        </p:spPr>
      </p:pic>
      <p:pic>
        <p:nvPicPr>
          <p:cNvPr id="281" name="Shape 281"/>
          <p:cNvPicPr preferRelativeResize="0"/>
          <p:nvPr/>
        </p:nvPicPr>
        <p:blipFill>
          <a:blip r:embed="rId4">
            <a:alphaModFix/>
          </a:blip>
          <a:stretch>
            <a:fillRect/>
          </a:stretch>
        </p:blipFill>
        <p:spPr>
          <a:xfrm>
            <a:off x="955150" y="3138175"/>
            <a:ext cx="1385102" cy="2698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Is T_ij = T_ji important?</a:t>
            </a:r>
          </a:p>
        </p:txBody>
      </p:sp>
      <p:sp>
        <p:nvSpPr>
          <p:cNvPr id="287" name="Shape 28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Yes. </a:t>
            </a:r>
          </a:p>
          <a:p>
            <a:pPr indent="0" lvl="0" marL="0">
              <a:spcBef>
                <a:spcPts val="0"/>
              </a:spcBef>
              <a:buNone/>
            </a:pPr>
            <a:r>
              <a:rPr lang="en"/>
              <a:t>By only having one connection (T_ij != 0, T_ji = 0), it was shown that the probabilities of making errors increased. The signal-to-noise ratio decreased by a factor of 1/sqrt(2).</a:t>
            </a:r>
          </a:p>
          <a:p>
            <a:pPr indent="0" lvl="0" marL="0">
              <a:spcBef>
                <a:spcPts val="0"/>
              </a:spcBef>
              <a:buNone/>
            </a:pPr>
            <a:r>
              <a:rPr lang="en"/>
              <a:t>Local minima is still reached, just more error prone (soft failure)</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Memory States need distance</a:t>
            </a:r>
          </a:p>
        </p:txBody>
      </p:sp>
      <p:sp>
        <p:nvSpPr>
          <p:cNvPr id="293" name="Shape 29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For N = 100</a:t>
            </a:r>
          </a:p>
          <a:p>
            <a:pPr indent="0" lvl="0" marL="0">
              <a:spcBef>
                <a:spcPts val="0"/>
              </a:spcBef>
              <a:buNone/>
            </a:pPr>
            <a:r>
              <a:rPr lang="en"/>
              <a:t>50 +/- 5 Hamming units is a good distance between memories</a:t>
            </a:r>
          </a:p>
          <a:p>
            <a:pPr indent="0" lvl="0" marL="0">
              <a:spcBef>
                <a:spcPts val="0"/>
              </a:spcBef>
              <a:buNone/>
            </a:pPr>
            <a:r>
              <a:rPr lang="en"/>
              <a:t>At 30: two neurons are most likely stable</a:t>
            </a:r>
          </a:p>
          <a:p>
            <a:pPr indent="0" lvl="0" marL="0">
              <a:spcBef>
                <a:spcPts val="0"/>
              </a:spcBef>
              <a:buNone/>
            </a:pPr>
            <a:r>
              <a:rPr lang="en"/>
              <a:t>At 20: minima of the two neurons are distinct but displaced</a:t>
            </a:r>
          </a:p>
          <a:p>
            <a:pPr indent="0" lvl="0" marL="0">
              <a:spcBef>
                <a:spcPts val="0"/>
              </a:spcBef>
              <a:buNone/>
            </a:pPr>
            <a:r>
              <a:rPr lang="en"/>
              <a:t>At 10: the minima were often fused</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State 000….. (i.e. the failure state)</a:t>
            </a:r>
          </a:p>
        </p:txBody>
      </p:sp>
      <p:sp>
        <p:nvSpPr>
          <p:cNvPr id="299" name="Shape 29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Always stable</a:t>
            </a:r>
          </a:p>
          <a:p>
            <a:pPr indent="-342900" lvl="0" marL="457200" rtl="0">
              <a:spcBef>
                <a:spcPts val="0"/>
              </a:spcBef>
              <a:spcAft>
                <a:spcPts val="0"/>
              </a:spcAft>
              <a:buSzPts val="1800"/>
              <a:buChar char="●"/>
            </a:pPr>
            <a:r>
              <a:rPr lang="en"/>
              <a:t>Higher energy than stored memory states</a:t>
            </a:r>
          </a:p>
          <a:p>
            <a:pPr indent="-342900" lvl="0" marL="457200" rtl="0">
              <a:spcBef>
                <a:spcPts val="0"/>
              </a:spcBef>
              <a:spcAft>
                <a:spcPts val="0"/>
              </a:spcAft>
              <a:buSzPts val="1800"/>
              <a:buChar char="●"/>
            </a:pPr>
            <a:r>
              <a:rPr lang="en"/>
              <a:t>Seldom occurs</a:t>
            </a:r>
          </a:p>
          <a:p>
            <a:pPr indent="-342900" lvl="0" marL="457200" rtl="0">
              <a:spcBef>
                <a:spcPts val="0"/>
              </a:spcBef>
              <a:spcAft>
                <a:spcPts val="0"/>
              </a:spcAft>
              <a:buSzPts val="1800"/>
              <a:buChar char="●"/>
            </a:pPr>
            <a:r>
              <a:rPr lang="en"/>
              <a:t>Generated when initial state does not resemble any assigned memory states</a:t>
            </a:r>
          </a:p>
          <a:p>
            <a:pPr indent="-342900" lvl="0" marL="457200">
              <a:spcBef>
                <a:spcPts val="0"/>
              </a:spcBef>
              <a:buSzPts val="1800"/>
              <a:buChar char="●"/>
            </a:pPr>
            <a:r>
              <a:rPr lang="en"/>
              <a:t>Represents starting state is not familiar</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pic>
        <p:nvPicPr>
          <p:cNvPr id="304" name="Shape 304"/>
          <p:cNvPicPr preferRelativeResize="0"/>
          <p:nvPr/>
        </p:nvPicPr>
        <p:blipFill>
          <a:blip r:embed="rId3">
            <a:alphaModFix/>
          </a:blip>
          <a:stretch>
            <a:fillRect/>
          </a:stretch>
        </p:blipFill>
        <p:spPr>
          <a:xfrm>
            <a:off x="1533625" y="92500"/>
            <a:ext cx="6076745" cy="4838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pic>
        <p:nvPicPr>
          <p:cNvPr id="77" name="Shape 77"/>
          <p:cNvPicPr preferRelativeResize="0"/>
          <p:nvPr/>
        </p:nvPicPr>
        <p:blipFill>
          <a:blip r:embed="rId3">
            <a:alphaModFix/>
          </a:blip>
          <a:stretch>
            <a:fillRect/>
          </a:stretch>
        </p:blipFill>
        <p:spPr>
          <a:xfrm>
            <a:off x="1556925" y="365888"/>
            <a:ext cx="5638800" cy="3629025"/>
          </a:xfrm>
          <a:prstGeom prst="rect">
            <a:avLst/>
          </a:prstGeom>
          <a:noFill/>
          <a:ln>
            <a:noFill/>
          </a:ln>
        </p:spPr>
      </p:pic>
      <p:sp>
        <p:nvSpPr>
          <p:cNvPr id="78" name="Shape 78"/>
          <p:cNvSpPr txBox="1"/>
          <p:nvPr/>
        </p:nvSpPr>
        <p:spPr>
          <a:xfrm>
            <a:off x="293525" y="4323525"/>
            <a:ext cx="5143500" cy="279600"/>
          </a:xfrm>
          <a:prstGeom prst="rect">
            <a:avLst/>
          </a:prstGeom>
          <a:noFill/>
          <a:ln>
            <a:noFill/>
          </a:ln>
        </p:spPr>
        <p:txBody>
          <a:bodyPr anchorCtr="0" anchor="t" bIns="91425" lIns="91425" rIns="91425" wrap="square" tIns="91425">
            <a:noAutofit/>
          </a:bodyPr>
          <a:lstStyle/>
          <a:p>
            <a:pPr indent="0" lvl="0" marL="0">
              <a:spcBef>
                <a:spcPts val="0"/>
              </a:spcBef>
              <a:buNone/>
            </a:pPr>
            <a:r>
              <a:rPr lang="en" sz="1800">
                <a:latin typeface="Proxima Nova"/>
                <a:ea typeface="Proxima Nova"/>
                <a:cs typeface="Proxima Nova"/>
                <a:sym typeface="Proxima Nova"/>
              </a:rPr>
              <a:t>c</a:t>
            </a:r>
            <a:r>
              <a:rPr baseline="-25000" lang="en" sz="1800">
                <a:latin typeface="Proxima Nova"/>
                <a:ea typeface="Proxima Nova"/>
                <a:cs typeface="Proxima Nova"/>
                <a:sym typeface="Proxima Nova"/>
              </a:rPr>
              <a:t>ij </a:t>
            </a:r>
            <a:r>
              <a:rPr lang="en" sz="1800">
                <a:latin typeface="Proxima Nova"/>
                <a:ea typeface="Proxima Nova"/>
                <a:cs typeface="Proxima Nova"/>
                <a:sym typeface="Proxima Nova"/>
              </a:rPr>
              <a:t>is the correlation matrix = average T</a:t>
            </a:r>
            <a:r>
              <a:rPr baseline="-25000" lang="en" sz="1800">
                <a:latin typeface="Proxima Nova"/>
                <a:ea typeface="Proxima Nova"/>
                <a:cs typeface="Proxima Nova"/>
                <a:sym typeface="Proxima Nova"/>
              </a:rPr>
              <a:t>ij</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Video example of Hopfield Network</a:t>
            </a:r>
          </a:p>
        </p:txBody>
      </p:sp>
      <p:sp>
        <p:nvSpPr>
          <p:cNvPr descr="This is an implementation of Hopfield networks, a kind of content addressable memory. The three training samples (top) are used to train the network. Then, when I draw something (bottom), the network converges to one of the remembered images.  The source code for this can be found at https://github.com/unixpickle/weakai/tree/master/demos/hopfield" id="84" name="Shape 84" title="Hopfield Networks">
            <a:hlinkClick r:id="rId3"/>
          </p:cNvPr>
          <p:cNvSpPr/>
          <p:nvPr/>
        </p:nvSpPr>
        <p:spPr>
          <a:xfrm>
            <a:off x="2373775" y="1143675"/>
            <a:ext cx="4572000" cy="3429000"/>
          </a:xfrm>
          <a:prstGeom prst="rect">
            <a:avLst/>
          </a:prstGeom>
          <a:blipFill>
            <a:blip r:embed="rId4">
              <a:alphaModFix/>
            </a:blip>
            <a:stretch>
              <a:fillRect/>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idx="1" type="body"/>
          </p:nvPr>
        </p:nvSpPr>
        <p:spPr>
          <a:xfrm>
            <a:off x="311700" y="306225"/>
            <a:ext cx="8520600" cy="3416400"/>
          </a:xfrm>
          <a:prstGeom prst="rect">
            <a:avLst/>
          </a:prstGeom>
        </p:spPr>
        <p:txBody>
          <a:bodyPr anchorCtr="0" anchor="t" bIns="91425" lIns="91425" rIns="91425" wrap="square" tIns="91425">
            <a:noAutofit/>
          </a:bodyPr>
          <a:lstStyle/>
          <a:p>
            <a:pPr indent="0" lvl="0" marL="0" rtl="0">
              <a:lnSpc>
                <a:spcPct val="100000"/>
              </a:lnSpc>
              <a:spcBef>
                <a:spcPts val="0"/>
              </a:spcBef>
              <a:buNone/>
            </a:pPr>
            <a:r>
              <a:rPr lang="en">
                <a:solidFill>
                  <a:srgbClr val="000000"/>
                </a:solidFill>
              </a:rPr>
              <a:t>Consider a system with coordinates X</a:t>
            </a:r>
            <a:r>
              <a:rPr baseline="-25000" lang="en">
                <a:solidFill>
                  <a:srgbClr val="000000"/>
                </a:solidFill>
              </a:rPr>
              <a:t>1 </a:t>
            </a:r>
            <a:r>
              <a:rPr lang="en">
                <a:solidFill>
                  <a:srgbClr val="000000"/>
                </a:solidFill>
              </a:rPr>
              <a:t>… X</a:t>
            </a:r>
            <a:r>
              <a:rPr baseline="-25000" lang="en">
                <a:solidFill>
                  <a:srgbClr val="000000"/>
                </a:solidFill>
              </a:rPr>
              <a:t>N </a:t>
            </a:r>
          </a:p>
          <a:p>
            <a:pPr indent="0" lvl="0" marL="0" rtl="0">
              <a:lnSpc>
                <a:spcPct val="100000"/>
              </a:lnSpc>
              <a:spcBef>
                <a:spcPts val="0"/>
              </a:spcBef>
              <a:buNone/>
            </a:pPr>
            <a:r>
              <a:rPr lang="en">
                <a:solidFill>
                  <a:srgbClr val="000000"/>
                </a:solidFill>
              </a:rPr>
              <a:t>Let the system have locally stable limit points X</a:t>
            </a:r>
            <a:r>
              <a:rPr baseline="-25000" lang="en">
                <a:solidFill>
                  <a:srgbClr val="000000"/>
                </a:solidFill>
              </a:rPr>
              <a:t>a </a:t>
            </a:r>
            <a:r>
              <a:rPr lang="en">
                <a:solidFill>
                  <a:srgbClr val="000000"/>
                </a:solidFill>
              </a:rPr>
              <a:t>, X</a:t>
            </a:r>
            <a:r>
              <a:rPr baseline="-25000" lang="en">
                <a:solidFill>
                  <a:srgbClr val="000000"/>
                </a:solidFill>
              </a:rPr>
              <a:t>b </a:t>
            </a:r>
            <a:r>
              <a:rPr lang="en">
                <a:solidFill>
                  <a:srgbClr val="000000"/>
                </a:solidFill>
              </a:rPr>
              <a:t>…</a:t>
            </a:r>
          </a:p>
          <a:p>
            <a:pPr indent="0" lvl="0" marL="0" rtl="0">
              <a:lnSpc>
                <a:spcPct val="100000"/>
              </a:lnSpc>
              <a:spcBef>
                <a:spcPts val="0"/>
              </a:spcBef>
              <a:buNone/>
            </a:pPr>
            <a:r>
              <a:rPr lang="en">
                <a:solidFill>
                  <a:srgbClr val="000000"/>
                </a:solidFill>
              </a:rPr>
              <a:t>Then, if the system is started sufficiently near any X</a:t>
            </a:r>
            <a:r>
              <a:rPr baseline="-25000" lang="en">
                <a:solidFill>
                  <a:srgbClr val="000000"/>
                </a:solidFill>
              </a:rPr>
              <a:t>a</a:t>
            </a:r>
            <a:r>
              <a:rPr lang="en">
                <a:solidFill>
                  <a:srgbClr val="000000"/>
                </a:solidFill>
              </a:rPr>
              <a:t>, as at X = X</a:t>
            </a:r>
            <a:r>
              <a:rPr baseline="-25000" lang="en">
                <a:solidFill>
                  <a:srgbClr val="000000"/>
                </a:solidFill>
              </a:rPr>
              <a:t>a</a:t>
            </a:r>
            <a:r>
              <a:rPr lang="en">
                <a:solidFill>
                  <a:srgbClr val="000000"/>
                </a:solidFill>
              </a:rPr>
              <a:t> + Δ, </a:t>
            </a:r>
          </a:p>
          <a:p>
            <a:pPr indent="0" lvl="0" marL="0" rtl="0">
              <a:lnSpc>
                <a:spcPct val="100000"/>
              </a:lnSpc>
              <a:spcBef>
                <a:spcPts val="0"/>
              </a:spcBef>
              <a:buNone/>
            </a:pPr>
            <a:r>
              <a:rPr lang="en">
                <a:solidFill>
                  <a:srgbClr val="000000"/>
                </a:solidFill>
              </a:rPr>
              <a:t>it will proceed in time until X ≅ X</a:t>
            </a:r>
            <a:r>
              <a:rPr baseline="-25000" lang="en">
                <a:solidFill>
                  <a:srgbClr val="000000"/>
                </a:solidFill>
              </a:rPr>
              <a:t>a</a:t>
            </a:r>
            <a:r>
              <a:rPr lang="en">
                <a:solidFill>
                  <a:srgbClr val="000000"/>
                </a:solidFill>
              </a:rPr>
              <a:t>. </a:t>
            </a:r>
          </a:p>
          <a:p>
            <a:pPr indent="0" lvl="0" marL="0" rtl="0">
              <a:lnSpc>
                <a:spcPct val="100000"/>
              </a:lnSpc>
              <a:spcBef>
                <a:spcPts val="0"/>
              </a:spcBef>
              <a:buNone/>
            </a:pPr>
            <a:r>
              <a:rPr lang="en">
                <a:solidFill>
                  <a:srgbClr val="000000"/>
                </a:solidFill>
              </a:rPr>
              <a:t>We can regard the information stored in the system as the vectors X</a:t>
            </a:r>
            <a:r>
              <a:rPr baseline="-25000" lang="en">
                <a:solidFill>
                  <a:srgbClr val="000000"/>
                </a:solidFill>
              </a:rPr>
              <a:t>a </a:t>
            </a:r>
            <a:r>
              <a:rPr lang="en">
                <a:solidFill>
                  <a:srgbClr val="000000"/>
                </a:solidFill>
              </a:rPr>
              <a:t>, X</a:t>
            </a:r>
            <a:r>
              <a:rPr baseline="-25000" lang="en">
                <a:solidFill>
                  <a:srgbClr val="000000"/>
                </a:solidFill>
              </a:rPr>
              <a:t>b </a:t>
            </a:r>
            <a:r>
              <a:rPr lang="en">
                <a:solidFill>
                  <a:srgbClr val="000000"/>
                </a:solidFill>
              </a:rPr>
              <a:t>… </a:t>
            </a:r>
          </a:p>
          <a:p>
            <a:pPr indent="0" lvl="0" marL="0" rtl="0">
              <a:lnSpc>
                <a:spcPct val="100000"/>
              </a:lnSpc>
              <a:spcBef>
                <a:spcPts val="0"/>
              </a:spcBef>
              <a:buNone/>
            </a:pPr>
            <a:r>
              <a:rPr lang="en">
                <a:solidFill>
                  <a:srgbClr val="000000"/>
                </a:solidFill>
              </a:rPr>
              <a:t>The starting point X = X</a:t>
            </a:r>
            <a:r>
              <a:rPr baseline="-25000" lang="en">
                <a:solidFill>
                  <a:srgbClr val="000000"/>
                </a:solidFill>
              </a:rPr>
              <a:t>a</a:t>
            </a:r>
            <a:r>
              <a:rPr lang="en">
                <a:solidFill>
                  <a:srgbClr val="000000"/>
                </a:solidFill>
              </a:rPr>
              <a:t> + Δ represents a partial knowledge of the item X</a:t>
            </a:r>
            <a:r>
              <a:rPr baseline="-25000" lang="en">
                <a:solidFill>
                  <a:srgbClr val="000000"/>
                </a:solidFill>
              </a:rPr>
              <a:t>a</a:t>
            </a:r>
            <a:r>
              <a:rPr lang="en">
                <a:solidFill>
                  <a:srgbClr val="000000"/>
                </a:solidFill>
              </a:rPr>
              <a:t>, </a:t>
            </a:r>
          </a:p>
          <a:p>
            <a:pPr indent="0" lvl="0" marL="0">
              <a:lnSpc>
                <a:spcPct val="100000"/>
              </a:lnSpc>
              <a:spcBef>
                <a:spcPts val="0"/>
              </a:spcBef>
              <a:buNone/>
            </a:pPr>
            <a:r>
              <a:rPr lang="en">
                <a:solidFill>
                  <a:srgbClr val="000000"/>
                </a:solidFill>
              </a:rPr>
              <a:t>and the system then generates the total information X</a:t>
            </a:r>
            <a:r>
              <a:rPr baseline="-25000" lang="en">
                <a:solidFill>
                  <a:srgbClr val="000000"/>
                </a:solidFill>
              </a:rPr>
              <a:t>a</a:t>
            </a:r>
            <a:r>
              <a:rPr lang="en">
                <a:solidFill>
                  <a:srgbClr val="000000"/>
                </a:solidFill>
              </a:rPr>
              <a:t>.</a:t>
            </a:r>
          </a:p>
          <a:p>
            <a:pPr indent="0" lvl="0" marL="0">
              <a:lnSpc>
                <a:spcPct val="100000"/>
              </a:lnSpc>
              <a:spcBef>
                <a:spcPts val="0"/>
              </a:spcBef>
              <a:buNone/>
            </a:pPr>
            <a:r>
              <a:rPr lang="en">
                <a:solidFill>
                  <a:srgbClr val="000000"/>
                </a:solidFill>
              </a:rPr>
              <a:t>Any physical system whose dynamics in phase space is dominated by a substantial number of locally stable states to which it is attracted can therefore be regarded as a general content-addressable memory.</a:t>
            </a:r>
          </a:p>
          <a:p>
            <a:pPr indent="0" lvl="0" marL="0">
              <a:lnSpc>
                <a:spcPct val="100000"/>
              </a:lnSpc>
              <a:spcBef>
                <a:spcPts val="0"/>
              </a:spcBef>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descr="Energy_landscape.png" id="94" name="Shape 94"/>
          <p:cNvPicPr preferRelativeResize="0"/>
          <p:nvPr/>
        </p:nvPicPr>
        <p:blipFill>
          <a:blip r:embed="rId3">
            <a:alphaModFix/>
          </a:blip>
          <a:stretch>
            <a:fillRect/>
          </a:stretch>
        </p:blipFill>
        <p:spPr>
          <a:xfrm>
            <a:off x="152400" y="1128325"/>
            <a:ext cx="8839197" cy="3130898"/>
          </a:xfrm>
          <a:prstGeom prst="rect">
            <a:avLst/>
          </a:prstGeom>
          <a:noFill/>
          <a:ln>
            <a:noFill/>
          </a:ln>
        </p:spPr>
      </p:pic>
      <p:sp>
        <p:nvSpPr>
          <p:cNvPr id="95" name="Shape 95"/>
          <p:cNvSpPr txBox="1"/>
          <p:nvPr/>
        </p:nvSpPr>
        <p:spPr>
          <a:xfrm>
            <a:off x="540725" y="492375"/>
            <a:ext cx="7332900" cy="8556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
              <a:t>Energy Landscape of Hopfield Network (showing attractors)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The Model</a:t>
            </a:r>
          </a:p>
        </p:txBody>
      </p:sp>
      <p:sp>
        <p:nvSpPr>
          <p:cNvPr id="101" name="Shape 101"/>
          <p:cNvSpPr txBox="1"/>
          <p:nvPr>
            <p:ph idx="1" type="body"/>
          </p:nvPr>
        </p:nvSpPr>
        <p:spPr>
          <a:xfrm>
            <a:off x="258800" y="1017725"/>
            <a:ext cx="8415000" cy="990600"/>
          </a:xfrm>
          <a:prstGeom prst="rect">
            <a:avLst/>
          </a:prstGeom>
        </p:spPr>
        <p:txBody>
          <a:bodyPr anchorCtr="0" anchor="t" bIns="91425" lIns="91425" rIns="91425" wrap="square" tIns="91425">
            <a:noAutofit/>
          </a:bodyPr>
          <a:lstStyle/>
          <a:p>
            <a:pPr indent="0" lvl="0" marL="0">
              <a:spcBef>
                <a:spcPts val="0"/>
              </a:spcBef>
              <a:buNone/>
            </a:pPr>
            <a:r>
              <a:rPr lang="en">
                <a:solidFill>
                  <a:srgbClr val="000000"/>
                </a:solidFill>
              </a:rPr>
              <a:t>The state of the model is defined by an N bit binary word. Example: 1110011</a:t>
            </a:r>
          </a:p>
          <a:p>
            <a:pPr indent="0" lvl="0" marL="0">
              <a:spcBef>
                <a:spcPts val="0"/>
              </a:spcBef>
              <a:buNone/>
            </a:pPr>
            <a:r>
              <a:rPr lang="en">
                <a:solidFill>
                  <a:srgbClr val="000000"/>
                </a:solidFill>
              </a:rPr>
              <a:t>Each digit is V</a:t>
            </a:r>
            <a:r>
              <a:rPr baseline="-25000" lang="en">
                <a:solidFill>
                  <a:srgbClr val="000000"/>
                </a:solidFill>
              </a:rPr>
              <a:t>i </a:t>
            </a:r>
            <a:r>
              <a:rPr lang="en">
                <a:solidFill>
                  <a:srgbClr val="000000"/>
                </a:solidFill>
              </a:rPr>
              <a:t>= 0 or 1 (0 if i is not firing, 1 if i is firing at max rate)</a:t>
            </a:r>
          </a:p>
          <a:p>
            <a:pPr indent="0" lvl="0" marL="0">
              <a:spcBef>
                <a:spcPts val="0"/>
              </a:spcBef>
              <a:buNone/>
            </a:pPr>
            <a:r>
              <a:t/>
            </a:r>
            <a:endParaRPr>
              <a:solidFill>
                <a:srgbClr val="000000"/>
              </a:solidFill>
            </a:endParaRPr>
          </a:p>
        </p:txBody>
      </p:sp>
      <p:pic>
        <p:nvPicPr>
          <p:cNvPr descr="equation1.png" id="102" name="Shape 102"/>
          <p:cNvPicPr preferRelativeResize="0"/>
          <p:nvPr/>
        </p:nvPicPr>
        <p:blipFill>
          <a:blip r:embed="rId3">
            <a:alphaModFix/>
          </a:blip>
          <a:stretch>
            <a:fillRect/>
          </a:stretch>
        </p:blipFill>
        <p:spPr>
          <a:xfrm>
            <a:off x="385850" y="2076450"/>
            <a:ext cx="5886450" cy="990600"/>
          </a:xfrm>
          <a:prstGeom prst="rect">
            <a:avLst/>
          </a:prstGeom>
          <a:noFill/>
          <a:ln>
            <a:noFill/>
          </a:ln>
        </p:spPr>
      </p:pic>
      <p:sp>
        <p:nvSpPr>
          <p:cNvPr id="103" name="Shape 103"/>
          <p:cNvSpPr txBox="1"/>
          <p:nvPr>
            <p:ph idx="1" type="body"/>
          </p:nvPr>
        </p:nvSpPr>
        <p:spPr>
          <a:xfrm>
            <a:off x="258800" y="2855475"/>
            <a:ext cx="8706000" cy="2133900"/>
          </a:xfrm>
          <a:prstGeom prst="rect">
            <a:avLst/>
          </a:prstGeom>
        </p:spPr>
        <p:txBody>
          <a:bodyPr anchorCtr="0" anchor="t" bIns="91425" lIns="91425" rIns="91425" wrap="square" tIns="91425">
            <a:noAutofit/>
          </a:bodyPr>
          <a:lstStyle/>
          <a:p>
            <a:pPr indent="0" lvl="0" marL="0">
              <a:spcBef>
                <a:spcPts val="0"/>
              </a:spcBef>
              <a:buNone/>
            </a:pPr>
            <a:r>
              <a:rPr lang="en">
                <a:solidFill>
                  <a:srgbClr val="000000"/>
                </a:solidFill>
              </a:rPr>
              <a:t>i is the post-synaptic neuron, j is the pre-synaptic neuron</a:t>
            </a:r>
          </a:p>
          <a:p>
            <a:pPr indent="0" lvl="0" marL="0">
              <a:spcBef>
                <a:spcPts val="0"/>
              </a:spcBef>
              <a:buNone/>
            </a:pPr>
            <a:r>
              <a:rPr lang="en">
                <a:solidFill>
                  <a:srgbClr val="000000"/>
                </a:solidFill>
              </a:rPr>
              <a:t>T</a:t>
            </a:r>
            <a:r>
              <a:rPr baseline="-25000" lang="en">
                <a:solidFill>
                  <a:srgbClr val="000000"/>
                </a:solidFill>
              </a:rPr>
              <a:t>ij </a:t>
            </a:r>
            <a:r>
              <a:rPr lang="en">
                <a:solidFill>
                  <a:srgbClr val="000000"/>
                </a:solidFill>
              </a:rPr>
              <a:t>is the strength of connection between i and j (a.k.a the effectiveness of synapse).</a:t>
            </a:r>
          </a:p>
          <a:p>
            <a:pPr indent="0" lvl="0" marL="0">
              <a:spcBef>
                <a:spcPts val="0"/>
              </a:spcBef>
              <a:buNone/>
            </a:pPr>
            <a:r>
              <a:rPr lang="en">
                <a:solidFill>
                  <a:srgbClr val="000000"/>
                </a:solidFill>
              </a:rPr>
              <a:t>U</a:t>
            </a:r>
            <a:r>
              <a:rPr baseline="-25000" lang="en">
                <a:solidFill>
                  <a:srgbClr val="000000"/>
                </a:solidFill>
              </a:rPr>
              <a:t>i </a:t>
            </a:r>
            <a:r>
              <a:rPr lang="en">
                <a:solidFill>
                  <a:srgbClr val="000000"/>
                </a:solidFill>
              </a:rPr>
              <a:t>is the fixed threshold for i. (We choose U</a:t>
            </a:r>
            <a:r>
              <a:rPr baseline="-25000" lang="en">
                <a:solidFill>
                  <a:srgbClr val="000000"/>
                </a:solidFill>
              </a:rPr>
              <a:t>i </a:t>
            </a:r>
            <a:r>
              <a:rPr lang="en">
                <a:solidFill>
                  <a:srgbClr val="000000"/>
                </a:solidFill>
              </a:rPr>
              <a:t>=0) Each neuron </a:t>
            </a:r>
            <a:r>
              <a:rPr b="1" lang="en">
                <a:solidFill>
                  <a:srgbClr val="000000"/>
                </a:solidFill>
              </a:rPr>
              <a:t>randomly and asynchronously</a:t>
            </a:r>
            <a:r>
              <a:rPr lang="en">
                <a:solidFill>
                  <a:srgbClr val="000000"/>
                </a:solidFill>
              </a:rPr>
              <a:t> evaluates if it is above/below threshold with a mean attempt rate W.</a:t>
            </a:r>
          </a:p>
          <a:p>
            <a:pPr indent="0" lvl="0" marL="0" rtl="0">
              <a:spcBef>
                <a:spcPts val="0"/>
              </a:spcBef>
              <a:buNone/>
            </a:pPr>
            <a:r>
              <a:t/>
            </a:r>
            <a:endParaRPr>
              <a:solidFill>
                <a:srgbClr val="000000"/>
              </a:solidFill>
            </a:endParaRPr>
          </a:p>
          <a:p>
            <a:pPr indent="0" lvl="0" marL="0" rtl="0">
              <a:spcBef>
                <a:spcPts val="0"/>
              </a:spcBef>
              <a:buNone/>
            </a:pPr>
            <a:r>
              <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idx="1" type="body"/>
          </p:nvPr>
        </p:nvSpPr>
        <p:spPr>
          <a:xfrm>
            <a:off x="311700" y="414300"/>
            <a:ext cx="8520600" cy="4154700"/>
          </a:xfrm>
          <a:prstGeom prst="rect">
            <a:avLst/>
          </a:prstGeom>
        </p:spPr>
        <p:txBody>
          <a:bodyPr anchorCtr="0" anchor="t" bIns="91425" lIns="91425" rIns="91425" wrap="square" tIns="91425">
            <a:noAutofit/>
          </a:bodyPr>
          <a:lstStyle/>
          <a:p>
            <a:pPr indent="0" lvl="0" marL="0">
              <a:spcBef>
                <a:spcPts val="0"/>
              </a:spcBef>
              <a:buNone/>
            </a:pPr>
            <a:r>
              <a:rPr lang="en">
                <a:solidFill>
                  <a:srgbClr val="000000"/>
                </a:solidFill>
              </a:rPr>
              <a:t>Other models (like Perceptron) focuses on forward connection of neurons</a:t>
            </a:r>
          </a:p>
          <a:p>
            <a:pPr indent="0" lvl="0" marL="0">
              <a:spcBef>
                <a:spcPts val="0"/>
              </a:spcBef>
              <a:buNone/>
            </a:pPr>
            <a:r>
              <a:t/>
            </a:r>
            <a:endParaRPr>
              <a:solidFill>
                <a:srgbClr val="000000"/>
              </a:solidFill>
            </a:endParaRPr>
          </a:p>
          <a:p>
            <a:pPr indent="0" lvl="0" marL="0">
              <a:spcBef>
                <a:spcPts val="0"/>
              </a:spcBef>
              <a:buNone/>
            </a:pPr>
            <a:r>
              <a:t/>
            </a:r>
            <a:endParaRPr>
              <a:solidFill>
                <a:srgbClr val="000000"/>
              </a:solidFill>
            </a:endParaRPr>
          </a:p>
          <a:p>
            <a:pPr indent="0" lvl="0" marL="0">
              <a:spcBef>
                <a:spcPts val="0"/>
              </a:spcBef>
              <a:buNone/>
            </a:pPr>
            <a:r>
              <a:t/>
            </a:r>
            <a:endParaRPr>
              <a:solidFill>
                <a:srgbClr val="000000"/>
              </a:solidFill>
            </a:endParaRPr>
          </a:p>
          <a:p>
            <a:pPr indent="0" lvl="0" marL="0">
              <a:spcBef>
                <a:spcPts val="0"/>
              </a:spcBef>
              <a:buNone/>
            </a:pPr>
            <a:r>
              <a:rPr lang="en">
                <a:solidFill>
                  <a:srgbClr val="000000"/>
                </a:solidFill>
              </a:rPr>
              <a:t>While Hopfield Networks can analyze backward coupling</a:t>
            </a:r>
          </a:p>
        </p:txBody>
      </p:sp>
      <p:pic>
        <p:nvPicPr>
          <p:cNvPr descr="forward connection.png" id="109" name="Shape 109"/>
          <p:cNvPicPr preferRelativeResize="0"/>
          <p:nvPr/>
        </p:nvPicPr>
        <p:blipFill>
          <a:blip r:embed="rId3">
            <a:alphaModFix/>
          </a:blip>
          <a:stretch>
            <a:fillRect/>
          </a:stretch>
        </p:blipFill>
        <p:spPr>
          <a:xfrm>
            <a:off x="2188625" y="1177800"/>
            <a:ext cx="4158100" cy="733775"/>
          </a:xfrm>
          <a:prstGeom prst="rect">
            <a:avLst/>
          </a:prstGeom>
          <a:noFill/>
          <a:ln>
            <a:noFill/>
          </a:ln>
        </p:spPr>
      </p:pic>
      <p:pic>
        <p:nvPicPr>
          <p:cNvPr id="110" name="Shape 110"/>
          <p:cNvPicPr preferRelativeResize="0"/>
          <p:nvPr/>
        </p:nvPicPr>
        <p:blipFill>
          <a:blip r:embed="rId4">
            <a:alphaModFix/>
          </a:blip>
          <a:stretch>
            <a:fillRect/>
          </a:stretch>
        </p:blipFill>
        <p:spPr>
          <a:xfrm>
            <a:off x="2697600" y="2920725"/>
            <a:ext cx="3040900" cy="1754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