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sldIdLst>
    <p:sldId id="256" r:id="rId2"/>
  </p:sldIdLst>
  <p:sldSz cx="43891200" cy="32918400"/>
  <p:notesSz cx="6858000" cy="9144000"/>
  <p:embeddedFontLst>
    <p:embeddedFont>
      <p:font typeface="Calibri" panose="020F0502020204030204" pitchFamily="34" charset="0"/>
      <p:regular r:id="rId3"/>
      <p:bold r:id="rId4"/>
      <p:italic r:id="rId5"/>
      <p:boldItalic r:id="rId6"/>
    </p:embeddedFont>
    <p:embeddedFont>
      <p:font typeface="Calibri Light" panose="020F0302020204030204" pitchFamily="34" charset="0"/>
      <p:regular r:id="rId7"/>
      <p:italic r:id="rId8"/>
    </p:embeddedFont>
  </p:embeddedFontLst>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710" autoAdjust="0"/>
  </p:normalViewPr>
  <p:slideViewPr>
    <p:cSldViewPr snapToGrid="0">
      <p:cViewPr varScale="1">
        <p:scale>
          <a:sx n="14" d="100"/>
          <a:sy n="14" d="100"/>
        </p:scale>
        <p:origin x="1260" y="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6.fntdata"/><Relationship Id="rId3" Type="http://schemas.openxmlformats.org/officeDocument/2006/relationships/font" Target="fonts/font1.fntdata"/><Relationship Id="rId7" Type="http://schemas.openxmlformats.org/officeDocument/2006/relationships/font" Target="fonts/font5.fntdata"/><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4.fntdata"/><Relationship Id="rId11" Type="http://schemas.openxmlformats.org/officeDocument/2006/relationships/theme" Target="theme/theme1.xml"/><Relationship Id="rId5" Type="http://schemas.openxmlformats.org/officeDocument/2006/relationships/font" Target="fonts/font3.fntdata"/><Relationship Id="rId10" Type="http://schemas.openxmlformats.org/officeDocument/2006/relationships/viewProps" Target="viewProps.xml"/><Relationship Id="rId4" Type="http://schemas.openxmlformats.org/officeDocument/2006/relationships/font" Target="fonts/font2.fntdata"/><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smtClean="0"/>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DFF450D-6DF0-4033-98EA-364DF4A60CEC}" type="datetimeFigureOut">
              <a:rPr lang="en-US" smtClean="0"/>
              <a:t>3/21/2017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8AE596-A1C7-4A29-AC18-A0656CA05A38}" type="slidenum">
              <a:rPr lang="en-US" smtClean="0"/>
              <a:t>‹#›</a:t>
            </a:fld>
            <a:endParaRPr lang="en-US"/>
          </a:p>
        </p:txBody>
      </p:sp>
    </p:spTree>
    <p:extLst>
      <p:ext uri="{BB962C8B-B14F-4D97-AF65-F5344CB8AC3E}">
        <p14:creationId xmlns:p14="http://schemas.microsoft.com/office/powerpoint/2010/main" val="2489276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DFF450D-6DF0-4033-98EA-364DF4A60CEC}" type="datetimeFigureOut">
              <a:rPr lang="en-US" smtClean="0"/>
              <a:t>3/21/2017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8AE596-A1C7-4A29-AC18-A0656CA05A38}" type="slidenum">
              <a:rPr lang="en-US" smtClean="0"/>
              <a:t>‹#›</a:t>
            </a:fld>
            <a:endParaRPr lang="en-US"/>
          </a:p>
        </p:txBody>
      </p:sp>
    </p:spTree>
    <p:extLst>
      <p:ext uri="{BB962C8B-B14F-4D97-AF65-F5344CB8AC3E}">
        <p14:creationId xmlns:p14="http://schemas.microsoft.com/office/powerpoint/2010/main" val="521381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DFF450D-6DF0-4033-98EA-364DF4A60CEC}" type="datetimeFigureOut">
              <a:rPr lang="en-US" smtClean="0"/>
              <a:t>3/21/2017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8AE596-A1C7-4A29-AC18-A0656CA05A38}" type="slidenum">
              <a:rPr lang="en-US" smtClean="0"/>
              <a:t>‹#›</a:t>
            </a:fld>
            <a:endParaRPr lang="en-US"/>
          </a:p>
        </p:txBody>
      </p:sp>
    </p:spTree>
    <p:extLst>
      <p:ext uri="{BB962C8B-B14F-4D97-AF65-F5344CB8AC3E}">
        <p14:creationId xmlns:p14="http://schemas.microsoft.com/office/powerpoint/2010/main" val="3940370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DFF450D-6DF0-4033-98EA-364DF4A60CEC}" type="datetimeFigureOut">
              <a:rPr lang="en-US" smtClean="0"/>
              <a:t>3/21/2017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8AE596-A1C7-4A29-AC18-A0656CA05A38}" type="slidenum">
              <a:rPr lang="en-US" smtClean="0"/>
              <a:t>‹#›</a:t>
            </a:fld>
            <a:endParaRPr lang="en-US"/>
          </a:p>
        </p:txBody>
      </p:sp>
    </p:spTree>
    <p:extLst>
      <p:ext uri="{BB962C8B-B14F-4D97-AF65-F5344CB8AC3E}">
        <p14:creationId xmlns:p14="http://schemas.microsoft.com/office/powerpoint/2010/main" val="2342927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smtClean="0"/>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DFF450D-6DF0-4033-98EA-364DF4A60CEC}" type="datetimeFigureOut">
              <a:rPr lang="en-US" smtClean="0"/>
              <a:t>3/21/2017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8AE596-A1C7-4A29-AC18-A0656CA05A38}" type="slidenum">
              <a:rPr lang="en-US" smtClean="0"/>
              <a:t>‹#›</a:t>
            </a:fld>
            <a:endParaRPr lang="en-US"/>
          </a:p>
        </p:txBody>
      </p:sp>
    </p:spTree>
    <p:extLst>
      <p:ext uri="{BB962C8B-B14F-4D97-AF65-F5344CB8AC3E}">
        <p14:creationId xmlns:p14="http://schemas.microsoft.com/office/powerpoint/2010/main" val="199136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DFF450D-6DF0-4033-98EA-364DF4A60CEC}" type="datetimeFigureOut">
              <a:rPr lang="en-US" smtClean="0"/>
              <a:t>3/21/2017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8AE596-A1C7-4A29-AC18-A0656CA05A38}" type="slidenum">
              <a:rPr lang="en-US" smtClean="0"/>
              <a:t>‹#›</a:t>
            </a:fld>
            <a:endParaRPr lang="en-US"/>
          </a:p>
        </p:txBody>
      </p:sp>
    </p:spTree>
    <p:extLst>
      <p:ext uri="{BB962C8B-B14F-4D97-AF65-F5344CB8AC3E}">
        <p14:creationId xmlns:p14="http://schemas.microsoft.com/office/powerpoint/2010/main" val="4174615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DFF450D-6DF0-4033-98EA-364DF4A60CEC}" type="datetimeFigureOut">
              <a:rPr lang="en-US" smtClean="0"/>
              <a:t>3/21/2017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8AE596-A1C7-4A29-AC18-A0656CA05A38}" type="slidenum">
              <a:rPr lang="en-US" smtClean="0"/>
              <a:t>‹#›</a:t>
            </a:fld>
            <a:endParaRPr lang="en-US"/>
          </a:p>
        </p:txBody>
      </p:sp>
    </p:spTree>
    <p:extLst>
      <p:ext uri="{BB962C8B-B14F-4D97-AF65-F5344CB8AC3E}">
        <p14:creationId xmlns:p14="http://schemas.microsoft.com/office/powerpoint/2010/main" val="1389203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DFF450D-6DF0-4033-98EA-364DF4A60CEC}" type="datetimeFigureOut">
              <a:rPr lang="en-US" smtClean="0"/>
              <a:t>3/21/2017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8AE596-A1C7-4A29-AC18-A0656CA05A38}" type="slidenum">
              <a:rPr lang="en-US" smtClean="0"/>
              <a:t>‹#›</a:t>
            </a:fld>
            <a:endParaRPr lang="en-US"/>
          </a:p>
        </p:txBody>
      </p:sp>
    </p:spTree>
    <p:extLst>
      <p:ext uri="{BB962C8B-B14F-4D97-AF65-F5344CB8AC3E}">
        <p14:creationId xmlns:p14="http://schemas.microsoft.com/office/powerpoint/2010/main" val="3938927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FF450D-6DF0-4033-98EA-364DF4A60CEC}" type="datetimeFigureOut">
              <a:rPr lang="en-US" smtClean="0"/>
              <a:t>3/21/2017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8AE596-A1C7-4A29-AC18-A0656CA05A38}" type="slidenum">
              <a:rPr lang="en-US" smtClean="0"/>
              <a:t>‹#›</a:t>
            </a:fld>
            <a:endParaRPr lang="en-US"/>
          </a:p>
        </p:txBody>
      </p:sp>
    </p:spTree>
    <p:extLst>
      <p:ext uri="{BB962C8B-B14F-4D97-AF65-F5344CB8AC3E}">
        <p14:creationId xmlns:p14="http://schemas.microsoft.com/office/powerpoint/2010/main" val="3165339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smtClean="0"/>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FF450D-6DF0-4033-98EA-364DF4A60CEC}" type="datetimeFigureOut">
              <a:rPr lang="en-US" smtClean="0"/>
              <a:t>3/21/2017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8AE596-A1C7-4A29-AC18-A0656CA05A38}" type="slidenum">
              <a:rPr lang="en-US" smtClean="0"/>
              <a:t>‹#›</a:t>
            </a:fld>
            <a:endParaRPr lang="en-US"/>
          </a:p>
        </p:txBody>
      </p:sp>
    </p:spTree>
    <p:extLst>
      <p:ext uri="{BB962C8B-B14F-4D97-AF65-F5344CB8AC3E}">
        <p14:creationId xmlns:p14="http://schemas.microsoft.com/office/powerpoint/2010/main" val="2466100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smtClean="0"/>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FF450D-6DF0-4033-98EA-364DF4A60CEC}" type="datetimeFigureOut">
              <a:rPr lang="en-US" smtClean="0"/>
              <a:t>3/21/2017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8AE596-A1C7-4A29-AC18-A0656CA05A38}" type="slidenum">
              <a:rPr lang="en-US" smtClean="0"/>
              <a:t>‹#›</a:t>
            </a:fld>
            <a:endParaRPr lang="en-US"/>
          </a:p>
        </p:txBody>
      </p:sp>
    </p:spTree>
    <p:extLst>
      <p:ext uri="{BB962C8B-B14F-4D97-AF65-F5344CB8AC3E}">
        <p14:creationId xmlns:p14="http://schemas.microsoft.com/office/powerpoint/2010/main" val="989703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3DFF450D-6DF0-4033-98EA-364DF4A60CEC}" type="datetimeFigureOut">
              <a:rPr lang="en-US" smtClean="0"/>
              <a:t>3/21/2017</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138AE596-A1C7-4A29-AC18-A0656CA05A38}" type="slidenum">
              <a:rPr lang="en-US" smtClean="0"/>
              <a:t>‹#›</a:t>
            </a:fld>
            <a:endParaRPr lang="en-US"/>
          </a:p>
        </p:txBody>
      </p:sp>
    </p:spTree>
    <p:extLst>
      <p:ext uri="{BB962C8B-B14F-4D97-AF65-F5344CB8AC3E}">
        <p14:creationId xmlns:p14="http://schemas.microsoft.com/office/powerpoint/2010/main" val="28865913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heapcraft.net/"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enfascination.com/cloud/index.php/s/pGYnTNPdSMS0j"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43384191" y="-137160"/>
            <a:ext cx="507009" cy="3291840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0" y="0"/>
            <a:ext cx="507009" cy="3291840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0" y="-137160"/>
            <a:ext cx="43891200" cy="4988302"/>
          </a:xfrm>
          <a:prstGeom prst="rect">
            <a:avLst/>
          </a:prstGeom>
          <a:solidFill>
            <a:schemeClr val="accent6">
              <a:lumMod val="7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Rectangle 4"/>
          <p:cNvSpPr/>
          <p:nvPr/>
        </p:nvSpPr>
        <p:spPr>
          <a:xfrm>
            <a:off x="0" y="30632400"/>
            <a:ext cx="43891200" cy="2377440"/>
          </a:xfrm>
          <a:prstGeom prst="rect">
            <a:avLst/>
          </a:prstGeom>
          <a:solidFill>
            <a:schemeClr val="accent6">
              <a:lumMod val="7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TextBox 7"/>
          <p:cNvSpPr txBox="1"/>
          <p:nvPr/>
        </p:nvSpPr>
        <p:spPr>
          <a:xfrm flipH="1">
            <a:off x="8915640" y="525780"/>
            <a:ext cx="34975560" cy="1523494"/>
          </a:xfrm>
          <a:prstGeom prst="rect">
            <a:avLst/>
          </a:prstGeom>
          <a:noFill/>
        </p:spPr>
        <p:txBody>
          <a:bodyPr wrap="square" rtlCol="0">
            <a:spAutoFit/>
          </a:bodyPr>
          <a:lstStyle/>
          <a:p>
            <a:r>
              <a:rPr lang="en-US" sz="9300" b="1" dirty="0" smtClean="0"/>
              <a:t>Artificial Intelligence </a:t>
            </a:r>
            <a:r>
              <a:rPr lang="en-US" sz="9300" b="1" dirty="0"/>
              <a:t>Assistant to Implement Game Rules in Minecraft</a:t>
            </a:r>
            <a:endParaRPr lang="en-US" sz="9300"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009" y="525780"/>
            <a:ext cx="7487096" cy="2926080"/>
          </a:xfrm>
          <a:prstGeom prst="rect">
            <a:avLst/>
          </a:prstGeom>
        </p:spPr>
      </p:pic>
      <p:sp>
        <p:nvSpPr>
          <p:cNvPr id="10" name="TextBox 9"/>
          <p:cNvSpPr txBox="1"/>
          <p:nvPr/>
        </p:nvSpPr>
        <p:spPr>
          <a:xfrm flipH="1">
            <a:off x="13075920" y="1988820"/>
            <a:ext cx="23820120" cy="2862322"/>
          </a:xfrm>
          <a:prstGeom prst="rect">
            <a:avLst/>
          </a:prstGeom>
          <a:noFill/>
        </p:spPr>
        <p:txBody>
          <a:bodyPr wrap="square" rtlCol="0">
            <a:spAutoFit/>
          </a:bodyPr>
          <a:lstStyle/>
          <a:p>
            <a:pPr algn="ctr"/>
            <a:r>
              <a:rPr lang="en-US" sz="6000" dirty="0" smtClean="0"/>
              <a:t>Srihari Shankar and Jessie George</a:t>
            </a:r>
          </a:p>
          <a:p>
            <a:pPr algn="ctr"/>
            <a:r>
              <a:rPr lang="en-US" sz="6000" dirty="0" smtClean="0"/>
              <a:t>Computer Science Department, Rutgers University, New Brunswick, NJ</a:t>
            </a:r>
          </a:p>
          <a:p>
            <a:pPr algn="ctr"/>
            <a:endParaRPr lang="en-US" sz="6000" dirty="0"/>
          </a:p>
        </p:txBody>
      </p:sp>
      <p:sp>
        <p:nvSpPr>
          <p:cNvPr id="15" name="TextBox 14"/>
          <p:cNvSpPr txBox="1"/>
          <p:nvPr/>
        </p:nvSpPr>
        <p:spPr>
          <a:xfrm>
            <a:off x="1924329" y="6314182"/>
            <a:ext cx="11151591" cy="1015663"/>
          </a:xfrm>
          <a:prstGeom prst="rect">
            <a:avLst/>
          </a:prstGeom>
          <a:solidFill>
            <a:schemeClr val="accent6">
              <a:lumMod val="75000"/>
            </a:schemeClr>
          </a:solidFill>
          <a:ln>
            <a:solidFill>
              <a:schemeClr val="accent6"/>
            </a:solidFill>
          </a:ln>
        </p:spPr>
        <p:txBody>
          <a:bodyPr wrap="square" rtlCol="0">
            <a:spAutoFit/>
          </a:bodyPr>
          <a:lstStyle/>
          <a:p>
            <a:pPr algn="ctr"/>
            <a:r>
              <a:rPr lang="en-US" sz="6000" b="1" dirty="0" smtClean="0"/>
              <a:t>Abstract</a:t>
            </a:r>
            <a:endParaRPr lang="en-US" sz="6000" b="1" dirty="0"/>
          </a:p>
        </p:txBody>
      </p:sp>
      <p:sp>
        <p:nvSpPr>
          <p:cNvPr id="19" name="TextBox 18"/>
          <p:cNvSpPr txBox="1"/>
          <p:nvPr/>
        </p:nvSpPr>
        <p:spPr>
          <a:xfrm>
            <a:off x="30956140" y="17965459"/>
            <a:ext cx="11151591" cy="1015663"/>
          </a:xfrm>
          <a:prstGeom prst="rect">
            <a:avLst/>
          </a:prstGeom>
          <a:solidFill>
            <a:schemeClr val="accent6">
              <a:lumMod val="75000"/>
            </a:schemeClr>
          </a:solidFill>
          <a:ln>
            <a:solidFill>
              <a:schemeClr val="accent6"/>
            </a:solidFill>
          </a:ln>
        </p:spPr>
        <p:txBody>
          <a:bodyPr wrap="square" rtlCol="0">
            <a:spAutoFit/>
          </a:bodyPr>
          <a:lstStyle/>
          <a:p>
            <a:pPr algn="ctr"/>
            <a:r>
              <a:rPr lang="en-US" sz="6000" b="1" dirty="0" smtClean="0"/>
              <a:t>Results</a:t>
            </a:r>
            <a:endParaRPr lang="en-US" sz="6000" b="1" dirty="0"/>
          </a:p>
        </p:txBody>
      </p:sp>
      <p:sp>
        <p:nvSpPr>
          <p:cNvPr id="20" name="TextBox 19"/>
          <p:cNvSpPr txBox="1"/>
          <p:nvPr/>
        </p:nvSpPr>
        <p:spPr>
          <a:xfrm>
            <a:off x="30956140" y="6227544"/>
            <a:ext cx="11155680" cy="1015663"/>
          </a:xfrm>
          <a:prstGeom prst="rect">
            <a:avLst/>
          </a:prstGeom>
          <a:solidFill>
            <a:schemeClr val="accent6">
              <a:lumMod val="75000"/>
            </a:schemeClr>
          </a:solidFill>
          <a:ln>
            <a:solidFill>
              <a:schemeClr val="accent6"/>
            </a:solidFill>
          </a:ln>
        </p:spPr>
        <p:txBody>
          <a:bodyPr wrap="square" rtlCol="0">
            <a:spAutoFit/>
          </a:bodyPr>
          <a:lstStyle/>
          <a:p>
            <a:pPr algn="ctr"/>
            <a:r>
              <a:rPr lang="en-US" sz="6000" b="1" dirty="0" smtClean="0"/>
              <a:t>Methods</a:t>
            </a:r>
            <a:endParaRPr lang="en-US" sz="6000" b="1" dirty="0"/>
          </a:p>
        </p:txBody>
      </p:sp>
      <p:sp>
        <p:nvSpPr>
          <p:cNvPr id="21" name="TextBox 20"/>
          <p:cNvSpPr txBox="1"/>
          <p:nvPr/>
        </p:nvSpPr>
        <p:spPr>
          <a:xfrm>
            <a:off x="1876054" y="14443582"/>
            <a:ext cx="11151591" cy="1015663"/>
          </a:xfrm>
          <a:prstGeom prst="rect">
            <a:avLst/>
          </a:prstGeom>
          <a:solidFill>
            <a:schemeClr val="accent6">
              <a:lumMod val="75000"/>
            </a:schemeClr>
          </a:solidFill>
          <a:ln>
            <a:solidFill>
              <a:schemeClr val="accent6"/>
            </a:solidFill>
          </a:ln>
        </p:spPr>
        <p:txBody>
          <a:bodyPr wrap="square" rtlCol="0">
            <a:spAutoFit/>
          </a:bodyPr>
          <a:lstStyle/>
          <a:p>
            <a:pPr algn="ctr"/>
            <a:r>
              <a:rPr lang="en-US" sz="6000" b="1" dirty="0" smtClean="0"/>
              <a:t>Background</a:t>
            </a:r>
            <a:endParaRPr lang="en-US" sz="6000" b="1" dirty="0"/>
          </a:p>
        </p:txBody>
      </p:sp>
      <p:sp>
        <p:nvSpPr>
          <p:cNvPr id="22" name="TextBox 21"/>
          <p:cNvSpPr txBox="1"/>
          <p:nvPr/>
        </p:nvSpPr>
        <p:spPr>
          <a:xfrm>
            <a:off x="30922725" y="23474655"/>
            <a:ext cx="11151591" cy="1015663"/>
          </a:xfrm>
          <a:prstGeom prst="rect">
            <a:avLst/>
          </a:prstGeom>
          <a:solidFill>
            <a:schemeClr val="accent6">
              <a:lumMod val="75000"/>
            </a:schemeClr>
          </a:solidFill>
          <a:ln>
            <a:solidFill>
              <a:schemeClr val="accent6"/>
            </a:solidFill>
          </a:ln>
        </p:spPr>
        <p:txBody>
          <a:bodyPr wrap="square" rtlCol="0">
            <a:spAutoFit/>
          </a:bodyPr>
          <a:lstStyle/>
          <a:p>
            <a:pPr algn="ctr"/>
            <a:r>
              <a:rPr lang="en-US" sz="6000" b="1" dirty="0" smtClean="0"/>
              <a:t>Conclusions</a:t>
            </a:r>
            <a:endParaRPr lang="en-US" sz="6000" b="1" dirty="0"/>
          </a:p>
        </p:txBody>
      </p:sp>
      <p:sp>
        <p:nvSpPr>
          <p:cNvPr id="23" name="TextBox 22"/>
          <p:cNvSpPr txBox="1"/>
          <p:nvPr/>
        </p:nvSpPr>
        <p:spPr>
          <a:xfrm>
            <a:off x="1876053" y="7758553"/>
            <a:ext cx="11151591" cy="6186309"/>
          </a:xfrm>
          <a:prstGeom prst="rect">
            <a:avLst/>
          </a:prstGeom>
          <a:noFill/>
        </p:spPr>
        <p:txBody>
          <a:bodyPr wrap="square" rtlCol="0">
            <a:spAutoFit/>
          </a:bodyPr>
          <a:lstStyle/>
          <a:p>
            <a:pPr algn="just"/>
            <a:r>
              <a:rPr lang="en-US" sz="3600" dirty="0" smtClean="0"/>
              <a:t>The Minecraft Artificial Intelligence </a:t>
            </a:r>
            <a:r>
              <a:rPr lang="en-US" sz="3600" dirty="0"/>
              <a:t>Assistant aims to help </a:t>
            </a:r>
            <a:r>
              <a:rPr lang="en-US" sz="3600" dirty="0" smtClean="0"/>
              <a:t>Minecraft server administrators and gamers </a:t>
            </a:r>
            <a:r>
              <a:rPr lang="en-US" sz="3600" dirty="0"/>
              <a:t>by extracting and enforcing </a:t>
            </a:r>
            <a:r>
              <a:rPr lang="en-US" sz="3600" dirty="0" smtClean="0"/>
              <a:t>the game rules which admins describe </a:t>
            </a:r>
            <a:r>
              <a:rPr lang="en-US" sz="3600" dirty="0"/>
              <a:t>for their own servers. </a:t>
            </a:r>
            <a:r>
              <a:rPr lang="en-US" sz="3600" dirty="0" smtClean="0"/>
              <a:t>For example, game rules can include statements such as “Do not place explosives in zone X” or “Do not build near spawns.” We use Natural Language Processing </a:t>
            </a:r>
            <a:r>
              <a:rPr lang="en-US" sz="3600" dirty="0"/>
              <a:t>to parse </a:t>
            </a:r>
            <a:r>
              <a:rPr lang="en-US" sz="3600" dirty="0" smtClean="0"/>
              <a:t>the game rules outlined by administrators and we develop </a:t>
            </a:r>
            <a:r>
              <a:rPr lang="en-US" sz="3600" dirty="0"/>
              <a:t>behavior trees to interpret player </a:t>
            </a:r>
            <a:r>
              <a:rPr lang="en-US" sz="3600" dirty="0" smtClean="0"/>
              <a:t>activities. </a:t>
            </a:r>
            <a:r>
              <a:rPr lang="en-US" sz="3600" dirty="0"/>
              <a:t>W</a:t>
            </a:r>
            <a:r>
              <a:rPr lang="en-US" sz="3600" dirty="0" smtClean="0"/>
              <a:t>e use artificial </a:t>
            </a:r>
            <a:r>
              <a:rPr lang="en-US" sz="3600" dirty="0"/>
              <a:t>intelligence to create </a:t>
            </a:r>
            <a:r>
              <a:rPr lang="en-US" sz="3600" dirty="0" smtClean="0"/>
              <a:t>an assistant that follows player </a:t>
            </a:r>
            <a:r>
              <a:rPr lang="en-US" sz="3600" dirty="0"/>
              <a:t>movements </a:t>
            </a:r>
            <a:r>
              <a:rPr lang="en-US" sz="3600" dirty="0" smtClean="0"/>
              <a:t>and intervenes if a player breaks the rules.</a:t>
            </a:r>
            <a:endParaRPr lang="en-US" sz="3600" dirty="0"/>
          </a:p>
        </p:txBody>
      </p:sp>
      <p:sp>
        <p:nvSpPr>
          <p:cNvPr id="24" name="TextBox 23"/>
          <p:cNvSpPr txBox="1"/>
          <p:nvPr/>
        </p:nvSpPr>
        <p:spPr>
          <a:xfrm>
            <a:off x="1876054" y="16133925"/>
            <a:ext cx="11151591" cy="6186309"/>
          </a:xfrm>
          <a:prstGeom prst="rect">
            <a:avLst/>
          </a:prstGeom>
          <a:noFill/>
        </p:spPr>
        <p:txBody>
          <a:bodyPr wrap="square" rtlCol="0">
            <a:spAutoFit/>
          </a:bodyPr>
          <a:lstStyle/>
          <a:p>
            <a:pPr algn="just"/>
            <a:r>
              <a:rPr lang="en-US" sz="3600" dirty="0" smtClean="0"/>
              <a:t>The motivation for our research arises from the fact that server administrators want to gain more control over the game environment. Administrators can attract more players to their servers by prohibiting “</a:t>
            </a:r>
            <a:r>
              <a:rPr lang="en-US" sz="3600" dirty="0" err="1" smtClean="0"/>
              <a:t>griefing</a:t>
            </a:r>
            <a:r>
              <a:rPr lang="en-US" sz="3600" dirty="0" smtClean="0"/>
              <a:t>” activities. Minecraft players also benefit from tools which improve fair-play and enhance the gaming experience. The goal of the Minecraft AI Assistant is to implement a three-strike warning system for players who break the rules. We build upon prior research from </a:t>
            </a:r>
            <a:r>
              <a:rPr lang="en-US" sz="3600" dirty="0" err="1" smtClean="0"/>
              <a:t>Heapcraft</a:t>
            </a:r>
            <a:r>
              <a:rPr lang="en-US" sz="3600" dirty="0" smtClean="0"/>
              <a:t> for plugins that analyze player behavior like Epilog, Classify</a:t>
            </a:r>
            <a:r>
              <a:rPr lang="en-US" sz="3600" dirty="0"/>
              <a:t> </a:t>
            </a:r>
            <a:r>
              <a:rPr lang="en-US" sz="3600" dirty="0" smtClean="0"/>
              <a:t>and Ground Truth chat-log.</a:t>
            </a:r>
            <a:endParaRPr lang="en-US" sz="3600" dirty="0"/>
          </a:p>
        </p:txBody>
      </p:sp>
      <p:sp>
        <p:nvSpPr>
          <p:cNvPr id="25" name="TextBox 24"/>
          <p:cNvSpPr txBox="1"/>
          <p:nvPr/>
        </p:nvSpPr>
        <p:spPr>
          <a:xfrm>
            <a:off x="1876052" y="27003747"/>
            <a:ext cx="11151591" cy="1015663"/>
          </a:xfrm>
          <a:prstGeom prst="rect">
            <a:avLst/>
          </a:prstGeom>
          <a:solidFill>
            <a:schemeClr val="accent6">
              <a:lumMod val="75000"/>
            </a:schemeClr>
          </a:solidFill>
          <a:ln>
            <a:solidFill>
              <a:schemeClr val="accent6"/>
            </a:solidFill>
          </a:ln>
        </p:spPr>
        <p:txBody>
          <a:bodyPr wrap="square" rtlCol="0">
            <a:spAutoFit/>
          </a:bodyPr>
          <a:lstStyle/>
          <a:p>
            <a:pPr algn="ctr"/>
            <a:r>
              <a:rPr lang="en-US" sz="6000" b="1" dirty="0" smtClean="0"/>
              <a:t>Acknowledgements</a:t>
            </a:r>
            <a:endParaRPr lang="en-US" sz="6000" b="1" dirty="0"/>
          </a:p>
        </p:txBody>
      </p:sp>
      <p:sp>
        <p:nvSpPr>
          <p:cNvPr id="26" name="TextBox 25"/>
          <p:cNvSpPr txBox="1"/>
          <p:nvPr/>
        </p:nvSpPr>
        <p:spPr>
          <a:xfrm>
            <a:off x="30863555" y="19473656"/>
            <a:ext cx="11151591" cy="3970318"/>
          </a:xfrm>
          <a:prstGeom prst="rect">
            <a:avLst/>
          </a:prstGeom>
          <a:noFill/>
        </p:spPr>
        <p:txBody>
          <a:bodyPr wrap="square" rtlCol="0">
            <a:spAutoFit/>
          </a:bodyPr>
          <a:lstStyle/>
          <a:p>
            <a:pPr algn="just"/>
            <a:r>
              <a:rPr lang="en-US" sz="3600" dirty="0" smtClean="0"/>
              <a:t>In the spirit of Minecraft, all results and code for this project is made open-source and is updated at </a:t>
            </a:r>
            <a:r>
              <a:rPr lang="en-US" sz="3600" u="sng" dirty="0" smtClean="0">
                <a:hlinkClick r:id="rId3"/>
              </a:rPr>
              <a:t>http://heapcraft.net/</a:t>
            </a:r>
            <a:r>
              <a:rPr lang="en-US" sz="3600" dirty="0" smtClean="0"/>
              <a:t>. We anticipate that the AI assistant will improve recognition and enforcement of game rules through our ongoing assessment of player activity on the Rutgers Minecraft server. </a:t>
            </a:r>
          </a:p>
          <a:p>
            <a:pPr algn="just"/>
            <a:endParaRPr lang="en-US" sz="3600" dirty="0"/>
          </a:p>
        </p:txBody>
      </p:sp>
      <p:sp>
        <p:nvSpPr>
          <p:cNvPr id="27" name="TextBox 26"/>
          <p:cNvSpPr txBox="1"/>
          <p:nvPr/>
        </p:nvSpPr>
        <p:spPr>
          <a:xfrm>
            <a:off x="30956140" y="25061741"/>
            <a:ext cx="11151591" cy="4524315"/>
          </a:xfrm>
          <a:prstGeom prst="rect">
            <a:avLst/>
          </a:prstGeom>
          <a:noFill/>
        </p:spPr>
        <p:txBody>
          <a:bodyPr wrap="square" rtlCol="0">
            <a:spAutoFit/>
          </a:bodyPr>
          <a:lstStyle/>
          <a:p>
            <a:pPr algn="just"/>
            <a:r>
              <a:rPr lang="en-US" sz="3600" dirty="0" smtClean="0"/>
              <a:t>In context of high level application, our research is used to advance the Interactive Virtual World of Minecraft in order for social scientists at </a:t>
            </a:r>
            <a:r>
              <a:rPr lang="en-US" sz="3600" dirty="0" err="1" smtClean="0"/>
              <a:t>Heapcraft</a:t>
            </a:r>
            <a:r>
              <a:rPr lang="en-US" sz="3600" dirty="0" smtClean="0"/>
              <a:t> to analyze what factors contribute to law abiding communities. Future avenues of research include tackling more abstract game rules (like “no spamming” or “no profanity”), enhancing navigation tools to track player inventories, and developing more sophisticated modules to nullify the effect of rule breaking.  </a:t>
            </a:r>
            <a:endParaRPr lang="en-US" sz="3600" dirty="0"/>
          </a:p>
        </p:txBody>
      </p:sp>
      <p:sp>
        <p:nvSpPr>
          <p:cNvPr id="28" name="TextBox 27"/>
          <p:cNvSpPr txBox="1"/>
          <p:nvPr/>
        </p:nvSpPr>
        <p:spPr>
          <a:xfrm>
            <a:off x="30922725" y="7568113"/>
            <a:ext cx="11155680" cy="10064294"/>
          </a:xfrm>
          <a:prstGeom prst="rect">
            <a:avLst/>
          </a:prstGeom>
          <a:noFill/>
        </p:spPr>
        <p:txBody>
          <a:bodyPr wrap="square" rtlCol="0">
            <a:spAutoFit/>
          </a:bodyPr>
          <a:lstStyle/>
          <a:p>
            <a:pPr algn="just"/>
            <a:r>
              <a:rPr lang="en-US" sz="3600" dirty="0" smtClean="0"/>
              <a:t>We began by developing Minecraft Modifications (custom player tools) using the forge 1.7.10 library in Java.  We analyzed data entered by admins from 150,000 Minecraft servers which can be found at the link given below: </a:t>
            </a:r>
            <a:r>
              <a:rPr lang="en-US" sz="3600" dirty="0" smtClean="0">
                <a:hlinkClick r:id="rId4"/>
              </a:rPr>
              <a:t>http://enfascination.com/cloud/index.php/s/pGYnTNPdSMS0j</a:t>
            </a:r>
            <a:r>
              <a:rPr lang="en-US" sz="3600" dirty="0" smtClean="0"/>
              <a:t>.</a:t>
            </a:r>
          </a:p>
          <a:p>
            <a:pPr algn="just"/>
            <a:r>
              <a:rPr lang="en-US" sz="3600" dirty="0" smtClean="0"/>
              <a:t>We used the Stanford </a:t>
            </a:r>
            <a:r>
              <a:rPr lang="en-US" sz="3600" dirty="0" err="1" smtClean="0"/>
              <a:t>CoreNLP</a:t>
            </a:r>
            <a:r>
              <a:rPr lang="en-US" sz="3600" dirty="0" smtClean="0"/>
              <a:t> (Natural Language Processor) to parse out meaningful game rules from the data, build dependency graphs, and select key verbs and nouns to correlate with player events. We used the </a:t>
            </a:r>
            <a:r>
              <a:rPr lang="en-US" sz="3600" dirty="0" err="1" smtClean="0"/>
              <a:t>net.minecraft</a:t>
            </a:r>
            <a:r>
              <a:rPr lang="en-US" sz="3600" dirty="0" smtClean="0"/>
              <a:t> package to create an artificially intelligent assistant which we modelled and animated using </a:t>
            </a:r>
            <a:r>
              <a:rPr lang="en-US" sz="3600" dirty="0" err="1" smtClean="0"/>
              <a:t>Techne</a:t>
            </a:r>
            <a:r>
              <a:rPr lang="en-US" sz="3600" dirty="0" smtClean="0"/>
              <a:t> software. Based on the game rules, we created behavior trees to enable the AI assistant to distinguish between ‘good’ and ‘bad’ player behavior. We set protocols for a three-strike warning system, after which the rule breaker gets a time out. Finally, we logged player activities and  compared it to the behavior tree to identify rule breakers.</a:t>
            </a:r>
            <a:endParaRPr lang="en-US" sz="3600" dirty="0"/>
          </a:p>
        </p:txBody>
      </p:sp>
      <p:sp>
        <p:nvSpPr>
          <p:cNvPr id="29" name="TextBox 28"/>
          <p:cNvSpPr txBox="1"/>
          <p:nvPr/>
        </p:nvSpPr>
        <p:spPr>
          <a:xfrm>
            <a:off x="1739150" y="28491940"/>
            <a:ext cx="11151591" cy="923330"/>
          </a:xfrm>
          <a:prstGeom prst="rect">
            <a:avLst/>
          </a:prstGeom>
          <a:noFill/>
        </p:spPr>
        <p:txBody>
          <a:bodyPr wrap="square" rtlCol="0">
            <a:spAutoFit/>
          </a:bodyPr>
          <a:lstStyle/>
          <a:p>
            <a:pPr algn="just"/>
            <a:r>
              <a:rPr lang="en-US" sz="1800" dirty="0" smtClean="0"/>
              <a:t>We would like to especially thank Professor </a:t>
            </a:r>
            <a:r>
              <a:rPr lang="en-US" sz="1800" dirty="0" err="1" smtClean="0"/>
              <a:t>Mubbasir</a:t>
            </a:r>
            <a:r>
              <a:rPr lang="en-US" sz="1800" dirty="0" smtClean="0"/>
              <a:t> Kapadia for guiding us throughout this project. We would like to thank Professor Seth Frey from Dartmouth, Fernando </a:t>
            </a:r>
            <a:r>
              <a:rPr lang="en-US" sz="1800" dirty="0" err="1" smtClean="0"/>
              <a:t>Geraci</a:t>
            </a:r>
            <a:r>
              <a:rPr lang="en-US" sz="1800" dirty="0" smtClean="0"/>
              <a:t>, </a:t>
            </a:r>
            <a:r>
              <a:rPr lang="en-US" sz="1800" dirty="0" err="1" smtClean="0"/>
              <a:t>Vedant</a:t>
            </a:r>
            <a:r>
              <a:rPr lang="en-US" sz="1800" dirty="0" smtClean="0"/>
              <a:t> </a:t>
            </a:r>
            <a:r>
              <a:rPr lang="en-US" sz="1800" dirty="0" err="1" smtClean="0"/>
              <a:t>Sachdeva</a:t>
            </a:r>
            <a:r>
              <a:rPr lang="en-US" sz="1800" dirty="0" smtClean="0"/>
              <a:t> and () for their support. We would also like to thank the </a:t>
            </a:r>
            <a:r>
              <a:rPr lang="en-US" sz="1800" dirty="0" err="1" smtClean="0"/>
              <a:t>Aresty</a:t>
            </a:r>
            <a:r>
              <a:rPr lang="en-US" sz="1800" dirty="0" smtClean="0"/>
              <a:t> Research Center for giving us this opportunity.</a:t>
            </a:r>
            <a:endParaRPr lang="en-US" sz="1800" dirty="0"/>
          </a:p>
        </p:txBody>
      </p:sp>
      <p:sp>
        <p:nvSpPr>
          <p:cNvPr id="30" name="TextBox 29"/>
          <p:cNvSpPr txBox="1"/>
          <p:nvPr/>
        </p:nvSpPr>
        <p:spPr>
          <a:xfrm>
            <a:off x="1783469" y="22742480"/>
            <a:ext cx="11151591" cy="1015663"/>
          </a:xfrm>
          <a:prstGeom prst="rect">
            <a:avLst/>
          </a:prstGeom>
          <a:solidFill>
            <a:schemeClr val="accent6">
              <a:lumMod val="75000"/>
            </a:schemeClr>
          </a:solidFill>
          <a:ln>
            <a:solidFill>
              <a:schemeClr val="accent6"/>
            </a:solidFill>
          </a:ln>
        </p:spPr>
        <p:txBody>
          <a:bodyPr wrap="square" rtlCol="0">
            <a:spAutoFit/>
          </a:bodyPr>
          <a:lstStyle/>
          <a:p>
            <a:pPr algn="ctr"/>
            <a:r>
              <a:rPr lang="en-US" sz="6000" b="1" dirty="0" smtClean="0"/>
              <a:t>References</a:t>
            </a:r>
            <a:endParaRPr lang="en-US" sz="6000" b="1" dirty="0"/>
          </a:p>
        </p:txBody>
      </p:sp>
      <p:sp>
        <p:nvSpPr>
          <p:cNvPr id="31" name="TextBox 30"/>
          <p:cNvSpPr txBox="1"/>
          <p:nvPr/>
        </p:nvSpPr>
        <p:spPr>
          <a:xfrm>
            <a:off x="1771166" y="24002955"/>
            <a:ext cx="11195910" cy="2862322"/>
          </a:xfrm>
          <a:prstGeom prst="rect">
            <a:avLst/>
          </a:prstGeom>
          <a:noFill/>
        </p:spPr>
        <p:txBody>
          <a:bodyPr wrap="square" rtlCol="0">
            <a:spAutoFit/>
          </a:bodyPr>
          <a:lstStyle/>
          <a:p>
            <a:r>
              <a:rPr lang="en-US" sz="1800" dirty="0"/>
              <a:t>Muller, S., Kapadia, M., Frey, S., Klingler, S., Mann, R. P., </a:t>
            </a:r>
            <a:r>
              <a:rPr lang="en-US" sz="1800" dirty="0" err="1"/>
              <a:t>Solenthaler</a:t>
            </a:r>
            <a:r>
              <a:rPr lang="en-US" sz="1800" dirty="0"/>
              <a:t>, B., </a:t>
            </a:r>
            <a:r>
              <a:rPr lang="en-US" sz="1800" dirty="0" smtClean="0"/>
              <a:t>Sumner, R. W., Gross</a:t>
            </a:r>
            <a:r>
              <a:rPr lang="en-US" sz="1800" dirty="0"/>
              <a:t>, M. (2015, July). </a:t>
            </a:r>
            <a:r>
              <a:rPr lang="en-US" sz="1800" i="1" dirty="0" err="1"/>
              <a:t>HeapCraft</a:t>
            </a:r>
            <a:r>
              <a:rPr lang="en-US" sz="1800" i="1" dirty="0"/>
              <a:t> Social Tools: Understanding and Improving Player Collaboration in Minecraft</a:t>
            </a:r>
            <a:r>
              <a:rPr lang="en-US" sz="1800" dirty="0"/>
              <a:t> [Pdf]. Foundation of Digital Games (FDG</a:t>
            </a:r>
            <a:r>
              <a:rPr lang="en-US" sz="1800" dirty="0" smtClean="0"/>
              <a:t>)</a:t>
            </a:r>
          </a:p>
          <a:p>
            <a:endParaRPr lang="en-US" sz="1800" dirty="0"/>
          </a:p>
          <a:p>
            <a:r>
              <a:rPr lang="en-US" sz="1800" dirty="0" smtClean="0"/>
              <a:t>Muller, S., Kapadia, M., Frey, S., Klingler, S., Mann, R. P., </a:t>
            </a:r>
            <a:r>
              <a:rPr lang="en-US" sz="1800" dirty="0" err="1" smtClean="0"/>
              <a:t>Solenthaler</a:t>
            </a:r>
            <a:r>
              <a:rPr lang="en-US" sz="1800" dirty="0" smtClean="0"/>
              <a:t>, B., Sumner, R. W., Gross, M. (2015, July). </a:t>
            </a:r>
            <a:r>
              <a:rPr lang="en-US" sz="1800" i="1" dirty="0" smtClean="0"/>
              <a:t>Statistical Analysis of Player Behavior in Minecraft</a:t>
            </a:r>
            <a:r>
              <a:rPr lang="en-US" sz="1800" dirty="0" smtClean="0"/>
              <a:t> [Pdf]. Foundation of Digital Games (FDG)</a:t>
            </a:r>
          </a:p>
          <a:p>
            <a:endParaRPr lang="en-US" sz="1800" dirty="0" smtClean="0"/>
          </a:p>
          <a:p>
            <a:r>
              <a:rPr lang="en-US" sz="1800" dirty="0"/>
              <a:t>Oink. (</a:t>
            </a:r>
            <a:r>
              <a:rPr lang="en-US" sz="1800" dirty="0" err="1"/>
              <a:t>n.d.</a:t>
            </a:r>
            <a:r>
              <a:rPr lang="en-US" sz="1800" dirty="0"/>
              <a:t>). [Minecraft Pig]. Retrieved March 21, 2017, from http://files.gamebanana.com/img/ico/sprays/4f68c8d10306a.png</a:t>
            </a:r>
            <a:endParaRPr lang="en-US" sz="1800" dirty="0" smtClean="0"/>
          </a:p>
          <a:p>
            <a:pPr algn="just"/>
            <a:endParaRPr lang="en-US" sz="1800" dirty="0"/>
          </a:p>
        </p:txBody>
      </p:sp>
      <p:sp>
        <p:nvSpPr>
          <p:cNvPr id="32" name="TextBox 31"/>
          <p:cNvSpPr txBox="1"/>
          <p:nvPr/>
        </p:nvSpPr>
        <p:spPr>
          <a:xfrm>
            <a:off x="14289350" y="6242079"/>
            <a:ext cx="15453360" cy="1015663"/>
          </a:xfrm>
          <a:prstGeom prst="rect">
            <a:avLst/>
          </a:prstGeom>
          <a:solidFill>
            <a:schemeClr val="accent6">
              <a:lumMod val="75000"/>
            </a:schemeClr>
          </a:solidFill>
          <a:ln>
            <a:solidFill>
              <a:schemeClr val="accent6"/>
            </a:solidFill>
          </a:ln>
        </p:spPr>
        <p:txBody>
          <a:bodyPr wrap="square" rtlCol="0">
            <a:spAutoFit/>
          </a:bodyPr>
          <a:lstStyle/>
          <a:p>
            <a:pPr algn="ctr"/>
            <a:r>
              <a:rPr lang="en-US" sz="6000" b="1" dirty="0" smtClean="0"/>
              <a:t>Behavior Tree to Identify Rule Breaking</a:t>
            </a:r>
            <a:endParaRPr lang="en-US" sz="6000" b="1" dirty="0"/>
          </a:p>
        </p:txBody>
      </p:sp>
      <p:sp>
        <p:nvSpPr>
          <p:cNvPr id="3" name="TextBox 2"/>
          <p:cNvSpPr txBox="1"/>
          <p:nvPr/>
        </p:nvSpPr>
        <p:spPr>
          <a:xfrm>
            <a:off x="14653049" y="7865050"/>
            <a:ext cx="3749040" cy="1200329"/>
          </a:xfrm>
          <a:prstGeom prst="rect">
            <a:avLst/>
          </a:prstGeom>
          <a:solidFill>
            <a:schemeClr val="accent4"/>
          </a:solidFill>
          <a:ln>
            <a:solidFill>
              <a:schemeClr val="tx1"/>
            </a:solidFill>
          </a:ln>
        </p:spPr>
        <p:txBody>
          <a:bodyPr wrap="square" rtlCol="0">
            <a:spAutoFit/>
          </a:bodyPr>
          <a:lstStyle/>
          <a:p>
            <a:pPr algn="ctr"/>
            <a:r>
              <a:rPr lang="en-US" sz="3600" dirty="0" smtClean="0"/>
              <a:t>UNTIL</a:t>
            </a:r>
          </a:p>
          <a:p>
            <a:pPr algn="ctr"/>
            <a:r>
              <a:rPr lang="en-US" sz="3600" dirty="0" smtClean="0"/>
              <a:t>FAIL</a:t>
            </a:r>
            <a:endParaRPr lang="en-US" sz="3600" dirty="0"/>
          </a:p>
        </p:txBody>
      </p:sp>
      <p:sp>
        <p:nvSpPr>
          <p:cNvPr id="33" name="TextBox 32"/>
          <p:cNvSpPr txBox="1"/>
          <p:nvPr/>
        </p:nvSpPr>
        <p:spPr>
          <a:xfrm>
            <a:off x="14653049" y="9897423"/>
            <a:ext cx="3749040" cy="646331"/>
          </a:xfrm>
          <a:prstGeom prst="rect">
            <a:avLst/>
          </a:prstGeom>
          <a:solidFill>
            <a:schemeClr val="accent4"/>
          </a:solidFill>
          <a:ln>
            <a:solidFill>
              <a:schemeClr val="tx1"/>
            </a:solidFill>
          </a:ln>
        </p:spPr>
        <p:txBody>
          <a:bodyPr wrap="square" rtlCol="0">
            <a:spAutoFit/>
          </a:bodyPr>
          <a:lstStyle/>
          <a:p>
            <a:pPr algn="ctr"/>
            <a:r>
              <a:rPr lang="en-US" sz="3600" dirty="0" smtClean="0"/>
              <a:t>INVERTER</a:t>
            </a:r>
            <a:endParaRPr lang="en-US" sz="3600" dirty="0"/>
          </a:p>
        </p:txBody>
      </p:sp>
      <p:sp>
        <p:nvSpPr>
          <p:cNvPr id="34" name="TextBox 33"/>
          <p:cNvSpPr txBox="1"/>
          <p:nvPr/>
        </p:nvSpPr>
        <p:spPr>
          <a:xfrm>
            <a:off x="14653049" y="11452092"/>
            <a:ext cx="3749040" cy="646331"/>
          </a:xfrm>
          <a:prstGeom prst="rect">
            <a:avLst/>
          </a:prstGeom>
          <a:solidFill>
            <a:schemeClr val="accent4"/>
          </a:solidFill>
          <a:ln>
            <a:solidFill>
              <a:schemeClr val="tx1"/>
            </a:solidFill>
          </a:ln>
        </p:spPr>
        <p:txBody>
          <a:bodyPr wrap="square" rtlCol="0">
            <a:spAutoFit/>
          </a:bodyPr>
          <a:lstStyle/>
          <a:p>
            <a:pPr algn="ctr"/>
            <a:r>
              <a:rPr lang="en-US" sz="3600" dirty="0" smtClean="0"/>
              <a:t>SELECTOR</a:t>
            </a:r>
            <a:endParaRPr lang="en-US" sz="3600" dirty="0"/>
          </a:p>
        </p:txBody>
      </p:sp>
      <p:sp>
        <p:nvSpPr>
          <p:cNvPr id="35" name="TextBox 34"/>
          <p:cNvSpPr txBox="1"/>
          <p:nvPr/>
        </p:nvSpPr>
        <p:spPr>
          <a:xfrm>
            <a:off x="20141510" y="12994151"/>
            <a:ext cx="3749040" cy="646331"/>
          </a:xfrm>
          <a:prstGeom prst="rect">
            <a:avLst/>
          </a:prstGeom>
          <a:solidFill>
            <a:schemeClr val="accent4"/>
          </a:solidFill>
          <a:ln>
            <a:solidFill>
              <a:schemeClr val="tx1"/>
            </a:solidFill>
          </a:ln>
        </p:spPr>
        <p:txBody>
          <a:bodyPr wrap="square" rtlCol="0">
            <a:spAutoFit/>
          </a:bodyPr>
          <a:lstStyle/>
          <a:p>
            <a:pPr algn="ctr"/>
            <a:r>
              <a:rPr lang="en-US" sz="3600" dirty="0" smtClean="0"/>
              <a:t>INVERTER</a:t>
            </a:r>
            <a:endParaRPr lang="en-US" sz="3600" dirty="0"/>
          </a:p>
        </p:txBody>
      </p:sp>
      <p:sp>
        <p:nvSpPr>
          <p:cNvPr id="36" name="TextBox 35"/>
          <p:cNvSpPr txBox="1"/>
          <p:nvPr/>
        </p:nvSpPr>
        <p:spPr>
          <a:xfrm>
            <a:off x="20134325" y="14575857"/>
            <a:ext cx="3749040" cy="646331"/>
          </a:xfrm>
          <a:prstGeom prst="rect">
            <a:avLst/>
          </a:prstGeom>
          <a:solidFill>
            <a:schemeClr val="accent4"/>
          </a:solidFill>
          <a:ln>
            <a:solidFill>
              <a:schemeClr val="tx1"/>
            </a:solidFill>
          </a:ln>
        </p:spPr>
        <p:txBody>
          <a:bodyPr wrap="square" rtlCol="0">
            <a:spAutoFit/>
          </a:bodyPr>
          <a:lstStyle/>
          <a:p>
            <a:pPr algn="ctr"/>
            <a:r>
              <a:rPr lang="en-US" sz="3600" dirty="0" smtClean="0"/>
              <a:t>SEQUENCE</a:t>
            </a:r>
            <a:endParaRPr lang="en-US" sz="3600" dirty="0"/>
          </a:p>
        </p:txBody>
      </p:sp>
      <p:sp>
        <p:nvSpPr>
          <p:cNvPr id="37" name="TextBox 36"/>
          <p:cNvSpPr txBox="1"/>
          <p:nvPr/>
        </p:nvSpPr>
        <p:spPr>
          <a:xfrm>
            <a:off x="14930770" y="17051377"/>
            <a:ext cx="3749040" cy="1200329"/>
          </a:xfrm>
          <a:prstGeom prst="rect">
            <a:avLst/>
          </a:prstGeom>
          <a:solidFill>
            <a:schemeClr val="accent4"/>
          </a:solidFill>
          <a:ln>
            <a:solidFill>
              <a:schemeClr val="tx1"/>
            </a:solidFill>
          </a:ln>
        </p:spPr>
        <p:txBody>
          <a:bodyPr wrap="square" rtlCol="0">
            <a:spAutoFit/>
          </a:bodyPr>
          <a:lstStyle/>
          <a:p>
            <a:pPr algn="ctr"/>
            <a:r>
              <a:rPr lang="en-US" sz="3600" dirty="0" smtClean="0"/>
              <a:t>UNTIL</a:t>
            </a:r>
          </a:p>
          <a:p>
            <a:pPr algn="ctr"/>
            <a:r>
              <a:rPr lang="en-US" sz="3600" dirty="0" smtClean="0"/>
              <a:t>FAIL</a:t>
            </a:r>
            <a:endParaRPr lang="en-US" sz="3600" dirty="0"/>
          </a:p>
        </p:txBody>
      </p:sp>
      <p:sp>
        <p:nvSpPr>
          <p:cNvPr id="38" name="TextBox 37"/>
          <p:cNvSpPr txBox="1"/>
          <p:nvPr/>
        </p:nvSpPr>
        <p:spPr>
          <a:xfrm>
            <a:off x="14930770" y="19990304"/>
            <a:ext cx="3749040" cy="646331"/>
          </a:xfrm>
          <a:prstGeom prst="rect">
            <a:avLst/>
          </a:prstGeom>
          <a:solidFill>
            <a:schemeClr val="accent4"/>
          </a:solidFill>
          <a:ln>
            <a:solidFill>
              <a:schemeClr val="tx1"/>
            </a:solidFill>
          </a:ln>
        </p:spPr>
        <p:txBody>
          <a:bodyPr wrap="square" rtlCol="0">
            <a:spAutoFit/>
          </a:bodyPr>
          <a:lstStyle/>
          <a:p>
            <a:pPr algn="ctr"/>
            <a:r>
              <a:rPr lang="en-US" sz="3600" dirty="0" smtClean="0"/>
              <a:t>INVERTER</a:t>
            </a:r>
            <a:endParaRPr lang="en-US" sz="3600" dirty="0"/>
          </a:p>
        </p:txBody>
      </p:sp>
      <p:sp>
        <p:nvSpPr>
          <p:cNvPr id="39" name="TextBox 38"/>
          <p:cNvSpPr txBox="1"/>
          <p:nvPr/>
        </p:nvSpPr>
        <p:spPr>
          <a:xfrm>
            <a:off x="14585826" y="21517835"/>
            <a:ext cx="4457594" cy="646331"/>
          </a:xfrm>
          <a:prstGeom prst="rect">
            <a:avLst/>
          </a:prstGeom>
          <a:solidFill>
            <a:schemeClr val="accent4"/>
          </a:solidFill>
          <a:ln>
            <a:solidFill>
              <a:schemeClr val="tx1"/>
            </a:solidFill>
          </a:ln>
        </p:spPr>
        <p:txBody>
          <a:bodyPr wrap="square" rtlCol="0">
            <a:spAutoFit/>
          </a:bodyPr>
          <a:lstStyle/>
          <a:p>
            <a:pPr algn="ctr"/>
            <a:r>
              <a:rPr lang="en-US" sz="3600" dirty="0" smtClean="0"/>
              <a:t>PARALLEL SEQUENCE</a:t>
            </a:r>
            <a:endParaRPr lang="en-US" sz="3600" dirty="0"/>
          </a:p>
        </p:txBody>
      </p:sp>
      <p:sp>
        <p:nvSpPr>
          <p:cNvPr id="40" name="TextBox 39"/>
          <p:cNvSpPr txBox="1"/>
          <p:nvPr/>
        </p:nvSpPr>
        <p:spPr>
          <a:xfrm>
            <a:off x="14653049" y="12991919"/>
            <a:ext cx="1828800" cy="1828800"/>
          </a:xfrm>
          <a:prstGeom prst="rect">
            <a:avLst/>
          </a:prstGeom>
          <a:solidFill>
            <a:schemeClr val="accent4"/>
          </a:solidFill>
          <a:ln>
            <a:solidFill>
              <a:schemeClr val="tx1"/>
            </a:solidFill>
          </a:ln>
        </p:spPr>
        <p:txBody>
          <a:bodyPr wrap="square" rtlCol="0">
            <a:spAutoFit/>
          </a:bodyPr>
          <a:lstStyle/>
          <a:p>
            <a:pPr algn="ctr"/>
            <a:r>
              <a:rPr lang="en-US" sz="3600" dirty="0" smtClean="0"/>
              <a:t>PLAYER</a:t>
            </a:r>
          </a:p>
          <a:p>
            <a:pPr algn="ctr"/>
            <a:r>
              <a:rPr lang="en-US" sz="3600" dirty="0" smtClean="0"/>
              <a:t>QUITS</a:t>
            </a:r>
            <a:br>
              <a:rPr lang="en-US" sz="3600" dirty="0" smtClean="0"/>
            </a:br>
            <a:r>
              <a:rPr lang="en-US" sz="3600" dirty="0" smtClean="0"/>
              <a:t>GAME</a:t>
            </a:r>
            <a:endParaRPr lang="en-US" sz="3600" dirty="0"/>
          </a:p>
        </p:txBody>
      </p:sp>
      <p:sp>
        <p:nvSpPr>
          <p:cNvPr id="41" name="TextBox 40"/>
          <p:cNvSpPr txBox="1"/>
          <p:nvPr/>
        </p:nvSpPr>
        <p:spPr>
          <a:xfrm>
            <a:off x="14653049" y="23879554"/>
            <a:ext cx="1828800" cy="3416320"/>
          </a:xfrm>
          <a:prstGeom prst="rect">
            <a:avLst/>
          </a:prstGeom>
          <a:solidFill>
            <a:schemeClr val="accent4"/>
          </a:solidFill>
          <a:ln>
            <a:solidFill>
              <a:schemeClr val="tx1"/>
            </a:solidFill>
          </a:ln>
        </p:spPr>
        <p:txBody>
          <a:bodyPr wrap="square" rtlCol="0">
            <a:spAutoFit/>
          </a:bodyPr>
          <a:lstStyle/>
          <a:p>
            <a:pPr algn="ctr"/>
            <a:r>
              <a:rPr lang="en-US" sz="3600" dirty="0" smtClean="0"/>
              <a:t>PLAYER</a:t>
            </a:r>
          </a:p>
          <a:p>
            <a:pPr algn="ctr"/>
            <a:r>
              <a:rPr lang="en-US" sz="3600" dirty="0" smtClean="0"/>
              <a:t>QUITS</a:t>
            </a:r>
            <a:br>
              <a:rPr lang="en-US" sz="3600" dirty="0" smtClean="0"/>
            </a:br>
            <a:r>
              <a:rPr lang="en-US" sz="3600" dirty="0" smtClean="0"/>
              <a:t>GAME.</a:t>
            </a:r>
          </a:p>
          <a:p>
            <a:pPr algn="ctr"/>
            <a:r>
              <a:rPr lang="en-US" sz="3600" dirty="0" smtClean="0"/>
              <a:t>SET</a:t>
            </a:r>
          </a:p>
          <a:p>
            <a:pPr algn="ctr"/>
            <a:r>
              <a:rPr lang="en-US" sz="3600" dirty="0" smtClean="0"/>
              <a:t>STRIKE </a:t>
            </a:r>
          </a:p>
          <a:p>
            <a:pPr algn="ctr"/>
            <a:r>
              <a:rPr lang="en-US" sz="3600" dirty="0" smtClean="0"/>
              <a:t>= -1</a:t>
            </a:r>
            <a:endParaRPr lang="en-US" sz="3600" dirty="0"/>
          </a:p>
        </p:txBody>
      </p:sp>
      <p:sp>
        <p:nvSpPr>
          <p:cNvPr id="42" name="TextBox 41"/>
          <p:cNvSpPr txBox="1"/>
          <p:nvPr/>
        </p:nvSpPr>
        <p:spPr>
          <a:xfrm>
            <a:off x="16984874" y="23879554"/>
            <a:ext cx="3749040" cy="646331"/>
          </a:xfrm>
          <a:prstGeom prst="rect">
            <a:avLst/>
          </a:prstGeom>
          <a:solidFill>
            <a:schemeClr val="accent4"/>
          </a:solidFill>
          <a:ln>
            <a:solidFill>
              <a:schemeClr val="tx1"/>
            </a:solidFill>
          </a:ln>
        </p:spPr>
        <p:txBody>
          <a:bodyPr wrap="square" rtlCol="0">
            <a:spAutoFit/>
          </a:bodyPr>
          <a:lstStyle/>
          <a:p>
            <a:pPr algn="ctr"/>
            <a:r>
              <a:rPr lang="en-US" sz="3600" dirty="0" smtClean="0"/>
              <a:t>SEQUENCE</a:t>
            </a:r>
            <a:endParaRPr lang="en-US" sz="3600" dirty="0"/>
          </a:p>
        </p:txBody>
      </p:sp>
      <p:sp>
        <p:nvSpPr>
          <p:cNvPr id="43" name="TextBox 42"/>
          <p:cNvSpPr txBox="1"/>
          <p:nvPr/>
        </p:nvSpPr>
        <p:spPr>
          <a:xfrm>
            <a:off x="21275582" y="23879554"/>
            <a:ext cx="3749040" cy="646331"/>
          </a:xfrm>
          <a:prstGeom prst="rect">
            <a:avLst/>
          </a:prstGeom>
          <a:solidFill>
            <a:schemeClr val="accent4"/>
          </a:solidFill>
          <a:ln>
            <a:solidFill>
              <a:schemeClr val="tx1"/>
            </a:solidFill>
          </a:ln>
        </p:spPr>
        <p:txBody>
          <a:bodyPr wrap="square" rtlCol="0">
            <a:spAutoFit/>
          </a:bodyPr>
          <a:lstStyle/>
          <a:p>
            <a:pPr algn="ctr"/>
            <a:r>
              <a:rPr lang="en-US" sz="3600" dirty="0" smtClean="0"/>
              <a:t>SEQUENCE</a:t>
            </a:r>
            <a:endParaRPr lang="en-US" sz="3600" dirty="0"/>
          </a:p>
        </p:txBody>
      </p:sp>
      <p:sp>
        <p:nvSpPr>
          <p:cNvPr id="44" name="TextBox 43"/>
          <p:cNvSpPr txBox="1"/>
          <p:nvPr/>
        </p:nvSpPr>
        <p:spPr>
          <a:xfrm>
            <a:off x="25467075" y="23879554"/>
            <a:ext cx="3749040" cy="646331"/>
          </a:xfrm>
          <a:prstGeom prst="rect">
            <a:avLst/>
          </a:prstGeom>
          <a:solidFill>
            <a:schemeClr val="accent4"/>
          </a:solidFill>
          <a:ln>
            <a:solidFill>
              <a:schemeClr val="tx1"/>
            </a:solidFill>
          </a:ln>
        </p:spPr>
        <p:txBody>
          <a:bodyPr wrap="square" rtlCol="0">
            <a:spAutoFit/>
          </a:bodyPr>
          <a:lstStyle/>
          <a:p>
            <a:pPr algn="ctr"/>
            <a:r>
              <a:rPr lang="en-US" sz="3600" dirty="0" smtClean="0"/>
              <a:t>SEQUENCE</a:t>
            </a:r>
            <a:endParaRPr lang="en-US" sz="3600" dirty="0"/>
          </a:p>
        </p:txBody>
      </p:sp>
      <p:cxnSp>
        <p:nvCxnSpPr>
          <p:cNvPr id="7" name="Straight Arrow Connector 6"/>
          <p:cNvCxnSpPr>
            <a:stCxn id="3" idx="2"/>
            <a:endCxn id="33" idx="0"/>
          </p:cNvCxnSpPr>
          <p:nvPr/>
        </p:nvCxnSpPr>
        <p:spPr>
          <a:xfrm>
            <a:off x="16527569" y="9065379"/>
            <a:ext cx="0" cy="832044"/>
          </a:xfrm>
          <a:prstGeom prst="straightConnector1">
            <a:avLst/>
          </a:prstGeom>
          <a:ln cmpd="sng">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33" idx="2"/>
            <a:endCxn id="34" idx="0"/>
          </p:cNvCxnSpPr>
          <p:nvPr/>
        </p:nvCxnSpPr>
        <p:spPr>
          <a:xfrm>
            <a:off x="16527569" y="10543754"/>
            <a:ext cx="0" cy="908338"/>
          </a:xfrm>
          <a:prstGeom prst="straightConnector1">
            <a:avLst/>
          </a:prstGeom>
          <a:ln cmpd="sng">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endCxn id="40" idx="0"/>
          </p:cNvCxnSpPr>
          <p:nvPr/>
        </p:nvCxnSpPr>
        <p:spPr>
          <a:xfrm>
            <a:off x="15567449" y="12498436"/>
            <a:ext cx="0" cy="493483"/>
          </a:xfrm>
          <a:prstGeom prst="straightConnector1">
            <a:avLst/>
          </a:prstGeom>
          <a:ln cmpd="sng">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22008845" y="12498435"/>
            <a:ext cx="0" cy="493483"/>
          </a:xfrm>
          <a:prstGeom prst="straightConnector1">
            <a:avLst/>
          </a:prstGeom>
          <a:ln cmpd="sng">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15567449" y="12498436"/>
            <a:ext cx="64413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34" idx="2"/>
          </p:cNvCxnSpPr>
          <p:nvPr/>
        </p:nvCxnSpPr>
        <p:spPr>
          <a:xfrm>
            <a:off x="16527569" y="12098423"/>
            <a:ext cx="0" cy="4000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5" idx="2"/>
            <a:endCxn id="36" idx="0"/>
          </p:cNvCxnSpPr>
          <p:nvPr/>
        </p:nvCxnSpPr>
        <p:spPr>
          <a:xfrm flipH="1">
            <a:off x="22008845" y="13640482"/>
            <a:ext cx="7185" cy="935375"/>
          </a:xfrm>
          <a:prstGeom prst="straightConnector1">
            <a:avLst/>
          </a:prstGeom>
          <a:ln cmpd="sng">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37" idx="2"/>
            <a:endCxn id="38" idx="0"/>
          </p:cNvCxnSpPr>
          <p:nvPr/>
        </p:nvCxnSpPr>
        <p:spPr>
          <a:xfrm>
            <a:off x="16805290" y="18251706"/>
            <a:ext cx="0" cy="1738598"/>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38" idx="2"/>
            <a:endCxn id="39" idx="0"/>
          </p:cNvCxnSpPr>
          <p:nvPr/>
        </p:nvCxnSpPr>
        <p:spPr>
          <a:xfrm>
            <a:off x="16805290" y="20636635"/>
            <a:ext cx="9333" cy="881200"/>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endCxn id="41" idx="0"/>
          </p:cNvCxnSpPr>
          <p:nvPr/>
        </p:nvCxnSpPr>
        <p:spPr>
          <a:xfrm flipH="1">
            <a:off x="15567449" y="22935180"/>
            <a:ext cx="7186" cy="944374"/>
          </a:xfrm>
          <a:prstGeom prst="straightConnector1">
            <a:avLst/>
          </a:prstGeom>
          <a:ln cmpd="sng">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a:off x="18828275" y="22923242"/>
            <a:ext cx="23935" cy="956134"/>
          </a:xfrm>
          <a:prstGeom prst="straightConnector1">
            <a:avLst/>
          </a:prstGeom>
          <a:ln cmpd="sng">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endCxn id="43" idx="0"/>
          </p:cNvCxnSpPr>
          <p:nvPr/>
        </p:nvCxnSpPr>
        <p:spPr>
          <a:xfrm>
            <a:off x="23150102" y="22912932"/>
            <a:ext cx="0" cy="966622"/>
          </a:xfrm>
          <a:prstGeom prst="straightConnector1">
            <a:avLst/>
          </a:prstGeom>
          <a:ln cmpd="sng">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endCxn id="44" idx="0"/>
          </p:cNvCxnSpPr>
          <p:nvPr/>
        </p:nvCxnSpPr>
        <p:spPr>
          <a:xfrm>
            <a:off x="27341595" y="22912932"/>
            <a:ext cx="0" cy="966622"/>
          </a:xfrm>
          <a:prstGeom prst="straightConnector1">
            <a:avLst/>
          </a:prstGeom>
          <a:ln cmpd="sng">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V="1">
            <a:off x="15567449" y="22912932"/>
            <a:ext cx="11774146" cy="206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39" idx="2"/>
          </p:cNvCxnSpPr>
          <p:nvPr/>
        </p:nvCxnSpPr>
        <p:spPr>
          <a:xfrm flipH="1">
            <a:off x="16805291" y="22164166"/>
            <a:ext cx="9332" cy="800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7" name="TextBox 116"/>
          <p:cNvSpPr txBox="1"/>
          <p:nvPr/>
        </p:nvSpPr>
        <p:spPr>
          <a:xfrm>
            <a:off x="17040996" y="26409363"/>
            <a:ext cx="3183960" cy="2308324"/>
          </a:xfrm>
          <a:prstGeom prst="rect">
            <a:avLst/>
          </a:prstGeom>
          <a:solidFill>
            <a:schemeClr val="accent4"/>
          </a:solidFill>
          <a:ln>
            <a:solidFill>
              <a:schemeClr val="tx1"/>
            </a:solidFill>
          </a:ln>
        </p:spPr>
        <p:txBody>
          <a:bodyPr wrap="square" rtlCol="0">
            <a:spAutoFit/>
          </a:bodyPr>
          <a:lstStyle/>
          <a:p>
            <a:pPr algn="ctr"/>
            <a:r>
              <a:rPr lang="en-US" sz="3600" dirty="0" smtClean="0"/>
              <a:t>PLAYER</a:t>
            </a:r>
          </a:p>
          <a:p>
            <a:pPr algn="ctr"/>
            <a:r>
              <a:rPr lang="en-US" sz="3600" dirty="0" smtClean="0"/>
              <a:t>DOES</a:t>
            </a:r>
          </a:p>
          <a:p>
            <a:pPr algn="ctr"/>
            <a:r>
              <a:rPr lang="en-US" sz="3600" dirty="0" smtClean="0"/>
              <a:t>GLOBAL</a:t>
            </a:r>
            <a:br>
              <a:rPr lang="en-US" sz="3600" dirty="0" smtClean="0"/>
            </a:br>
            <a:r>
              <a:rPr lang="en-US" sz="3600" dirty="0" smtClean="0"/>
              <a:t>BAD THING 1</a:t>
            </a:r>
            <a:endParaRPr lang="en-US" sz="3600" dirty="0"/>
          </a:p>
        </p:txBody>
      </p:sp>
      <p:sp>
        <p:nvSpPr>
          <p:cNvPr id="118" name="Oval 117"/>
          <p:cNvSpPr/>
          <p:nvPr/>
        </p:nvSpPr>
        <p:spPr>
          <a:xfrm>
            <a:off x="29395554" y="24202719"/>
            <a:ext cx="106546" cy="11143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29552022" y="24202718"/>
            <a:ext cx="106546" cy="11143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29708490" y="24202718"/>
            <a:ext cx="106546" cy="11143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extBox 125"/>
          <p:cNvSpPr txBox="1"/>
          <p:nvPr/>
        </p:nvSpPr>
        <p:spPr>
          <a:xfrm>
            <a:off x="20688194" y="26397000"/>
            <a:ext cx="2398468" cy="2308324"/>
          </a:xfrm>
          <a:prstGeom prst="rect">
            <a:avLst/>
          </a:prstGeom>
          <a:solidFill>
            <a:schemeClr val="accent4"/>
          </a:solidFill>
          <a:ln>
            <a:solidFill>
              <a:schemeClr val="tx1"/>
            </a:solidFill>
          </a:ln>
        </p:spPr>
        <p:txBody>
          <a:bodyPr wrap="square" rtlCol="0">
            <a:spAutoFit/>
          </a:bodyPr>
          <a:lstStyle/>
          <a:p>
            <a:pPr algn="ctr"/>
            <a:r>
              <a:rPr lang="en-US" sz="3600" dirty="0" smtClean="0"/>
              <a:t>PLAYER</a:t>
            </a:r>
          </a:p>
          <a:p>
            <a:pPr algn="ctr"/>
            <a:r>
              <a:rPr lang="en-US" sz="3600" dirty="0" smtClean="0"/>
              <a:t>IN</a:t>
            </a:r>
          </a:p>
          <a:p>
            <a:pPr algn="ctr"/>
            <a:r>
              <a:rPr lang="en-US" sz="3600" dirty="0" smtClean="0"/>
              <a:t>PROTECTED</a:t>
            </a:r>
          </a:p>
          <a:p>
            <a:pPr algn="ctr"/>
            <a:r>
              <a:rPr lang="en-US" sz="3600" dirty="0" smtClean="0"/>
              <a:t>ZONE A</a:t>
            </a:r>
            <a:endParaRPr lang="en-US" sz="3600" dirty="0"/>
          </a:p>
        </p:txBody>
      </p:sp>
      <p:sp>
        <p:nvSpPr>
          <p:cNvPr id="127" name="TextBox 126"/>
          <p:cNvSpPr txBox="1"/>
          <p:nvPr/>
        </p:nvSpPr>
        <p:spPr>
          <a:xfrm>
            <a:off x="23274253" y="26367326"/>
            <a:ext cx="1828800" cy="2308324"/>
          </a:xfrm>
          <a:prstGeom prst="rect">
            <a:avLst/>
          </a:prstGeom>
          <a:solidFill>
            <a:schemeClr val="accent4"/>
          </a:solidFill>
          <a:ln>
            <a:solidFill>
              <a:schemeClr val="tx1"/>
            </a:solidFill>
          </a:ln>
        </p:spPr>
        <p:txBody>
          <a:bodyPr wrap="square" rtlCol="0">
            <a:spAutoFit/>
          </a:bodyPr>
          <a:lstStyle/>
          <a:p>
            <a:pPr algn="ctr"/>
            <a:r>
              <a:rPr lang="en-US" sz="3600" dirty="0"/>
              <a:t>PLAYER</a:t>
            </a:r>
          </a:p>
          <a:p>
            <a:pPr algn="ctr"/>
            <a:r>
              <a:rPr lang="en-US" sz="3600" dirty="0" smtClean="0"/>
              <a:t>DOES</a:t>
            </a:r>
            <a:r>
              <a:rPr lang="en-US" sz="3600" dirty="0"/>
              <a:t/>
            </a:r>
            <a:br>
              <a:rPr lang="en-US" sz="3600" dirty="0"/>
            </a:br>
            <a:r>
              <a:rPr lang="en-US" sz="3600" dirty="0"/>
              <a:t>BAD</a:t>
            </a:r>
          </a:p>
          <a:p>
            <a:pPr algn="ctr"/>
            <a:r>
              <a:rPr lang="en-US" sz="3600" dirty="0"/>
              <a:t>THING </a:t>
            </a:r>
            <a:r>
              <a:rPr lang="en-US" sz="3600" dirty="0" smtClean="0"/>
              <a:t>2</a:t>
            </a:r>
            <a:endParaRPr lang="en-US" sz="3600" dirty="0"/>
          </a:p>
        </p:txBody>
      </p:sp>
      <p:cxnSp>
        <p:nvCxnSpPr>
          <p:cNvPr id="143" name="Straight Connector 142"/>
          <p:cNvCxnSpPr>
            <a:stCxn id="43" idx="2"/>
          </p:cNvCxnSpPr>
          <p:nvPr/>
        </p:nvCxnSpPr>
        <p:spPr>
          <a:xfrm>
            <a:off x="23150102" y="24525885"/>
            <a:ext cx="0" cy="11613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Straight Arrow Connector 143"/>
          <p:cNvCxnSpPr>
            <a:endCxn id="126" idx="0"/>
          </p:cNvCxnSpPr>
          <p:nvPr/>
        </p:nvCxnSpPr>
        <p:spPr>
          <a:xfrm flipH="1">
            <a:off x="21887428" y="25687236"/>
            <a:ext cx="17780" cy="709764"/>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a:endCxn id="127" idx="0"/>
          </p:cNvCxnSpPr>
          <p:nvPr/>
        </p:nvCxnSpPr>
        <p:spPr>
          <a:xfrm>
            <a:off x="24187332" y="25692361"/>
            <a:ext cx="1321" cy="674965"/>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21905208" y="25687236"/>
            <a:ext cx="2282124" cy="51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6" name="TextBox 185"/>
          <p:cNvSpPr txBox="1"/>
          <p:nvPr/>
        </p:nvSpPr>
        <p:spPr>
          <a:xfrm>
            <a:off x="25566291" y="26393026"/>
            <a:ext cx="2398468" cy="2308324"/>
          </a:xfrm>
          <a:prstGeom prst="rect">
            <a:avLst/>
          </a:prstGeom>
          <a:solidFill>
            <a:schemeClr val="accent4"/>
          </a:solidFill>
          <a:ln>
            <a:solidFill>
              <a:schemeClr val="tx1"/>
            </a:solidFill>
          </a:ln>
        </p:spPr>
        <p:txBody>
          <a:bodyPr wrap="square" rtlCol="0">
            <a:spAutoFit/>
          </a:bodyPr>
          <a:lstStyle/>
          <a:p>
            <a:pPr algn="ctr"/>
            <a:r>
              <a:rPr lang="en-US" sz="3600" dirty="0" smtClean="0"/>
              <a:t>PLAYER</a:t>
            </a:r>
          </a:p>
          <a:p>
            <a:pPr algn="ctr"/>
            <a:r>
              <a:rPr lang="en-US" sz="3600" dirty="0" smtClean="0"/>
              <a:t>IN</a:t>
            </a:r>
          </a:p>
          <a:p>
            <a:pPr algn="ctr"/>
            <a:r>
              <a:rPr lang="en-US" sz="3600" dirty="0" smtClean="0"/>
              <a:t>PROTECTED</a:t>
            </a:r>
          </a:p>
          <a:p>
            <a:pPr algn="ctr"/>
            <a:r>
              <a:rPr lang="en-US" sz="3600" dirty="0" smtClean="0"/>
              <a:t>ZONE B</a:t>
            </a:r>
            <a:endParaRPr lang="en-US" sz="3600" dirty="0"/>
          </a:p>
        </p:txBody>
      </p:sp>
      <p:sp>
        <p:nvSpPr>
          <p:cNvPr id="187" name="TextBox 186"/>
          <p:cNvSpPr txBox="1"/>
          <p:nvPr/>
        </p:nvSpPr>
        <p:spPr>
          <a:xfrm>
            <a:off x="28152350" y="26363352"/>
            <a:ext cx="1828800" cy="2308324"/>
          </a:xfrm>
          <a:prstGeom prst="rect">
            <a:avLst/>
          </a:prstGeom>
          <a:solidFill>
            <a:schemeClr val="accent4"/>
          </a:solidFill>
          <a:ln>
            <a:solidFill>
              <a:schemeClr val="tx1"/>
            </a:solidFill>
          </a:ln>
        </p:spPr>
        <p:txBody>
          <a:bodyPr wrap="square" rtlCol="0">
            <a:spAutoFit/>
          </a:bodyPr>
          <a:lstStyle/>
          <a:p>
            <a:pPr algn="ctr"/>
            <a:r>
              <a:rPr lang="en-US" sz="3600" dirty="0"/>
              <a:t>PLAYER</a:t>
            </a:r>
          </a:p>
          <a:p>
            <a:pPr algn="ctr"/>
            <a:r>
              <a:rPr lang="en-US" sz="3600" dirty="0" smtClean="0"/>
              <a:t>DOES</a:t>
            </a:r>
            <a:r>
              <a:rPr lang="en-US" sz="3600" dirty="0"/>
              <a:t/>
            </a:r>
            <a:br>
              <a:rPr lang="en-US" sz="3600" dirty="0"/>
            </a:br>
            <a:r>
              <a:rPr lang="en-US" sz="3600" dirty="0"/>
              <a:t>BAD</a:t>
            </a:r>
          </a:p>
          <a:p>
            <a:pPr algn="ctr"/>
            <a:r>
              <a:rPr lang="en-US" sz="3600" dirty="0"/>
              <a:t>THING 3</a:t>
            </a:r>
          </a:p>
        </p:txBody>
      </p:sp>
      <p:cxnSp>
        <p:nvCxnSpPr>
          <p:cNvPr id="188" name="Straight Connector 187"/>
          <p:cNvCxnSpPr/>
          <p:nvPr/>
        </p:nvCxnSpPr>
        <p:spPr>
          <a:xfrm>
            <a:off x="27341595" y="24521911"/>
            <a:ext cx="0" cy="11613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9" name="Straight Arrow Connector 188"/>
          <p:cNvCxnSpPr>
            <a:endCxn id="186" idx="0"/>
          </p:cNvCxnSpPr>
          <p:nvPr/>
        </p:nvCxnSpPr>
        <p:spPr>
          <a:xfrm flipH="1">
            <a:off x="26765525" y="25683262"/>
            <a:ext cx="17780" cy="709764"/>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0" name="Straight Arrow Connector 189"/>
          <p:cNvCxnSpPr>
            <a:endCxn id="187" idx="0"/>
          </p:cNvCxnSpPr>
          <p:nvPr/>
        </p:nvCxnSpPr>
        <p:spPr>
          <a:xfrm>
            <a:off x="29065429" y="25688387"/>
            <a:ext cx="1321" cy="674965"/>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a:off x="26783305" y="25683262"/>
            <a:ext cx="2282124" cy="51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3" name="Straight Arrow Connector 202"/>
          <p:cNvCxnSpPr>
            <a:stCxn id="42" idx="2"/>
          </p:cNvCxnSpPr>
          <p:nvPr/>
        </p:nvCxnSpPr>
        <p:spPr>
          <a:xfrm>
            <a:off x="18859394" y="24525885"/>
            <a:ext cx="0" cy="1883478"/>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05" name="TextBox 204"/>
          <p:cNvSpPr txBox="1"/>
          <p:nvPr/>
        </p:nvSpPr>
        <p:spPr>
          <a:xfrm>
            <a:off x="19135148" y="16897924"/>
            <a:ext cx="3303434" cy="1754326"/>
          </a:xfrm>
          <a:prstGeom prst="rect">
            <a:avLst/>
          </a:prstGeom>
          <a:solidFill>
            <a:schemeClr val="accent4"/>
          </a:solidFill>
          <a:ln>
            <a:solidFill>
              <a:schemeClr val="tx1"/>
            </a:solidFill>
          </a:ln>
        </p:spPr>
        <p:txBody>
          <a:bodyPr wrap="square" rtlCol="0">
            <a:spAutoFit/>
          </a:bodyPr>
          <a:lstStyle/>
          <a:p>
            <a:pPr algn="ctr"/>
            <a:r>
              <a:rPr lang="en-US" sz="3600" dirty="0" smtClean="0"/>
              <a:t>INCREMENT STRIKE COUNTER</a:t>
            </a:r>
            <a:endParaRPr lang="en-US" sz="3600" dirty="0"/>
          </a:p>
        </p:txBody>
      </p:sp>
      <p:sp>
        <p:nvSpPr>
          <p:cNvPr id="206" name="TextBox 205"/>
          <p:cNvSpPr txBox="1"/>
          <p:nvPr/>
        </p:nvSpPr>
        <p:spPr>
          <a:xfrm>
            <a:off x="23281217" y="16915778"/>
            <a:ext cx="3749040" cy="646331"/>
          </a:xfrm>
          <a:prstGeom prst="rect">
            <a:avLst/>
          </a:prstGeom>
          <a:solidFill>
            <a:schemeClr val="accent4"/>
          </a:solidFill>
          <a:ln>
            <a:solidFill>
              <a:schemeClr val="tx1"/>
            </a:solidFill>
          </a:ln>
        </p:spPr>
        <p:txBody>
          <a:bodyPr wrap="square" rtlCol="0">
            <a:spAutoFit/>
          </a:bodyPr>
          <a:lstStyle/>
          <a:p>
            <a:pPr algn="ctr"/>
            <a:r>
              <a:rPr lang="en-US" sz="3600" dirty="0" smtClean="0"/>
              <a:t>SELECTOR</a:t>
            </a:r>
            <a:endParaRPr lang="en-US" sz="3600" dirty="0"/>
          </a:p>
        </p:txBody>
      </p:sp>
      <p:cxnSp>
        <p:nvCxnSpPr>
          <p:cNvPr id="211" name="Straight Connector 210"/>
          <p:cNvCxnSpPr/>
          <p:nvPr/>
        </p:nvCxnSpPr>
        <p:spPr>
          <a:xfrm flipV="1">
            <a:off x="16823996" y="15932211"/>
            <a:ext cx="8331741" cy="197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a:stCxn id="36" idx="2"/>
          </p:cNvCxnSpPr>
          <p:nvPr/>
        </p:nvCxnSpPr>
        <p:spPr>
          <a:xfrm>
            <a:off x="22008845" y="15222188"/>
            <a:ext cx="0" cy="7124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5" name="Straight Arrow Connector 214"/>
          <p:cNvCxnSpPr>
            <a:endCxn id="37" idx="0"/>
          </p:cNvCxnSpPr>
          <p:nvPr/>
        </p:nvCxnSpPr>
        <p:spPr>
          <a:xfrm flipH="1">
            <a:off x="16805290" y="15949132"/>
            <a:ext cx="18706" cy="1102245"/>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19" name="Straight Arrow Connector 218"/>
          <p:cNvCxnSpPr>
            <a:endCxn id="205" idx="0"/>
          </p:cNvCxnSpPr>
          <p:nvPr/>
        </p:nvCxnSpPr>
        <p:spPr>
          <a:xfrm>
            <a:off x="20786865" y="15935566"/>
            <a:ext cx="0" cy="962358"/>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22" name="Straight Arrow Connector 221"/>
          <p:cNvCxnSpPr>
            <a:endCxn id="206" idx="0"/>
          </p:cNvCxnSpPr>
          <p:nvPr/>
        </p:nvCxnSpPr>
        <p:spPr>
          <a:xfrm>
            <a:off x="25149379" y="15932211"/>
            <a:ext cx="6358" cy="983567"/>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23" name="TextBox 222"/>
          <p:cNvSpPr txBox="1"/>
          <p:nvPr/>
        </p:nvSpPr>
        <p:spPr>
          <a:xfrm>
            <a:off x="23934235" y="19251031"/>
            <a:ext cx="2430287" cy="2862072"/>
          </a:xfrm>
          <a:prstGeom prst="rect">
            <a:avLst/>
          </a:prstGeom>
          <a:solidFill>
            <a:schemeClr val="accent4"/>
          </a:solidFill>
          <a:ln>
            <a:solidFill>
              <a:schemeClr val="tx1"/>
            </a:solidFill>
          </a:ln>
        </p:spPr>
        <p:txBody>
          <a:bodyPr wrap="square" rtlCol="0">
            <a:spAutoFit/>
          </a:bodyPr>
          <a:lstStyle/>
          <a:p>
            <a:pPr algn="ctr"/>
            <a:r>
              <a:rPr lang="en-US" sz="3600" dirty="0" smtClean="0"/>
              <a:t>STRIKE &lt;= 3 AND </a:t>
            </a:r>
          </a:p>
          <a:p>
            <a:pPr algn="ctr"/>
            <a:r>
              <a:rPr lang="en-US" sz="3600" dirty="0" smtClean="0"/>
              <a:t>STRIKE &gt; 0</a:t>
            </a:r>
          </a:p>
          <a:p>
            <a:pPr algn="ctr"/>
            <a:r>
              <a:rPr lang="en-US" sz="3600" dirty="0" smtClean="0"/>
              <a:t>GIVE WARNING</a:t>
            </a:r>
          </a:p>
          <a:p>
            <a:pPr algn="ctr"/>
            <a:endParaRPr lang="en-US" sz="3600" dirty="0"/>
          </a:p>
        </p:txBody>
      </p:sp>
      <p:sp>
        <p:nvSpPr>
          <p:cNvPr id="224" name="TextBox 223"/>
          <p:cNvSpPr txBox="1"/>
          <p:nvPr/>
        </p:nvSpPr>
        <p:spPr>
          <a:xfrm>
            <a:off x="26672288" y="19250781"/>
            <a:ext cx="2822222" cy="2862322"/>
          </a:xfrm>
          <a:prstGeom prst="rect">
            <a:avLst/>
          </a:prstGeom>
          <a:solidFill>
            <a:schemeClr val="accent4"/>
          </a:solidFill>
          <a:ln>
            <a:solidFill>
              <a:schemeClr val="tx1"/>
            </a:solidFill>
          </a:ln>
        </p:spPr>
        <p:txBody>
          <a:bodyPr wrap="square" rtlCol="0">
            <a:spAutoFit/>
          </a:bodyPr>
          <a:lstStyle/>
          <a:p>
            <a:pPr algn="ctr"/>
            <a:r>
              <a:rPr lang="en-US" sz="3600" dirty="0" smtClean="0"/>
              <a:t>STRIKE == </a:t>
            </a:r>
            <a:r>
              <a:rPr lang="en-US" sz="3600" dirty="0"/>
              <a:t>4</a:t>
            </a:r>
            <a:endParaRPr lang="en-US" sz="3600" dirty="0" smtClean="0"/>
          </a:p>
          <a:p>
            <a:pPr algn="ctr"/>
            <a:r>
              <a:rPr lang="en-US" sz="3600" dirty="0" smtClean="0"/>
              <a:t>GIVE PUNISHMENT</a:t>
            </a:r>
          </a:p>
          <a:p>
            <a:pPr algn="ctr"/>
            <a:r>
              <a:rPr lang="en-US" sz="3600" dirty="0" smtClean="0"/>
              <a:t>AND SET STRIKE = 0</a:t>
            </a:r>
            <a:endParaRPr lang="en-US" sz="3600" dirty="0"/>
          </a:p>
        </p:txBody>
      </p:sp>
      <p:cxnSp>
        <p:nvCxnSpPr>
          <p:cNvPr id="233" name="Straight Connector 232"/>
          <p:cNvCxnSpPr>
            <a:stCxn id="206" idx="2"/>
          </p:cNvCxnSpPr>
          <p:nvPr/>
        </p:nvCxnSpPr>
        <p:spPr>
          <a:xfrm>
            <a:off x="25155737" y="17562109"/>
            <a:ext cx="0" cy="6068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p:nvCxnSpPr>
        <p:spPr>
          <a:xfrm>
            <a:off x="23221950" y="18145347"/>
            <a:ext cx="4861449" cy="105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8" name="Straight Arrow Connector 237"/>
          <p:cNvCxnSpPr>
            <a:endCxn id="223" idx="0"/>
          </p:cNvCxnSpPr>
          <p:nvPr/>
        </p:nvCxnSpPr>
        <p:spPr>
          <a:xfrm flipH="1">
            <a:off x="25149379" y="18150473"/>
            <a:ext cx="6358" cy="1100558"/>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42" name="Straight Arrow Connector 241"/>
          <p:cNvCxnSpPr>
            <a:endCxn id="224" idx="0"/>
          </p:cNvCxnSpPr>
          <p:nvPr/>
        </p:nvCxnSpPr>
        <p:spPr>
          <a:xfrm>
            <a:off x="28083399" y="18153409"/>
            <a:ext cx="0" cy="1097372"/>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46" name="TextBox 245"/>
          <p:cNvSpPr txBox="1"/>
          <p:nvPr/>
        </p:nvSpPr>
        <p:spPr>
          <a:xfrm>
            <a:off x="19659600" y="8146449"/>
            <a:ext cx="9232335" cy="4678204"/>
          </a:xfrm>
          <a:prstGeom prst="rect">
            <a:avLst/>
          </a:prstGeom>
          <a:noFill/>
        </p:spPr>
        <p:txBody>
          <a:bodyPr wrap="square" rtlCol="0">
            <a:spAutoFit/>
          </a:bodyPr>
          <a:lstStyle/>
          <a:p>
            <a:pPr algn="ctr"/>
            <a:r>
              <a:rPr lang="en-US" sz="1800" b="1" dirty="0" smtClean="0"/>
              <a:t>Legend</a:t>
            </a:r>
          </a:p>
          <a:p>
            <a:pPr algn="ctr"/>
            <a:r>
              <a:rPr lang="en-US" sz="1800" dirty="0" smtClean="0"/>
              <a:t>Until Fail – loop until failure, Inverter – success becomes failure and vice versa,</a:t>
            </a:r>
          </a:p>
          <a:p>
            <a:pPr algn="ctr"/>
            <a:r>
              <a:rPr lang="en-US" sz="1800" dirty="0" smtClean="0"/>
              <a:t>Selector – succeeds if any event is true, Sequence – succeeds if every event is true,</a:t>
            </a:r>
          </a:p>
          <a:p>
            <a:pPr algn="ctr"/>
            <a:r>
              <a:rPr lang="en-US" sz="1800" dirty="0" smtClean="0"/>
              <a:t>Parallel Selector – checks events simultaneously instead of sequentially and succeeds if any event is true, Player quits game – player logs out of Minecraft, Strike Counter – counts the number of times the player breaks a game rule, Warning – inform the player that he/she has broken the rule, Punishment – give the player a time out, Note</a:t>
            </a:r>
            <a:r>
              <a:rPr lang="en-US" sz="1800" dirty="0"/>
              <a:t>: </a:t>
            </a:r>
            <a:r>
              <a:rPr lang="en-US" sz="1800" dirty="0" smtClean="0"/>
              <a:t>If the player quits the game, the strike counter should be 0 and the player should not be given a warning or punishment (to prevent an infinite loop if the player never breaks a rule), List of Bad Things – example “placing TNT” or “breaking a block” and so on, Protected Zones – coordinates where a particular game rule applies, Global Bad Thing – a game rule that applies everywhere and not just in a zone,</a:t>
            </a:r>
          </a:p>
          <a:p>
            <a:pPr algn="ctr"/>
            <a:r>
              <a:rPr lang="en-US" sz="1800" dirty="0" smtClean="0"/>
              <a:t>The AI Assistant is designed based on the Minecraft pig shown below.</a:t>
            </a:r>
          </a:p>
          <a:p>
            <a:pPr algn="ctr"/>
            <a:endParaRPr lang="en-US" sz="1800" dirty="0" smtClean="0"/>
          </a:p>
          <a:p>
            <a:pPr algn="ctr"/>
            <a:r>
              <a:rPr lang="en-US" sz="1800" dirty="0" smtClean="0"/>
              <a:t>  </a:t>
            </a:r>
          </a:p>
          <a:p>
            <a:pPr algn="ctr"/>
            <a:endParaRPr lang="en-US" sz="1800" dirty="0" smtClean="0"/>
          </a:p>
          <a:p>
            <a:pPr algn="ctr"/>
            <a:endParaRPr lang="en-US" sz="2800" dirty="0"/>
          </a:p>
        </p:txBody>
      </p:sp>
      <p:sp>
        <p:nvSpPr>
          <p:cNvPr id="249" name="TextBox 248"/>
          <p:cNvSpPr txBox="1"/>
          <p:nvPr/>
        </p:nvSpPr>
        <p:spPr>
          <a:xfrm>
            <a:off x="21222111" y="19231166"/>
            <a:ext cx="2430287" cy="1754326"/>
          </a:xfrm>
          <a:prstGeom prst="rect">
            <a:avLst/>
          </a:prstGeom>
          <a:solidFill>
            <a:schemeClr val="accent4"/>
          </a:solidFill>
          <a:ln>
            <a:solidFill>
              <a:schemeClr val="tx1"/>
            </a:solidFill>
          </a:ln>
        </p:spPr>
        <p:txBody>
          <a:bodyPr wrap="square" rtlCol="0">
            <a:spAutoFit/>
          </a:bodyPr>
          <a:lstStyle/>
          <a:p>
            <a:pPr algn="ctr"/>
            <a:r>
              <a:rPr lang="en-US" sz="3600" dirty="0" smtClean="0"/>
              <a:t>STRIKE == 0</a:t>
            </a:r>
          </a:p>
          <a:p>
            <a:pPr algn="ctr"/>
            <a:r>
              <a:rPr lang="en-US" sz="3600" dirty="0" smtClean="0"/>
              <a:t>RETURN TRUE</a:t>
            </a:r>
            <a:endParaRPr lang="en-US" sz="3600" dirty="0"/>
          </a:p>
        </p:txBody>
      </p:sp>
      <p:cxnSp>
        <p:nvCxnSpPr>
          <p:cNvPr id="252" name="Straight Arrow Connector 251"/>
          <p:cNvCxnSpPr/>
          <p:nvPr/>
        </p:nvCxnSpPr>
        <p:spPr>
          <a:xfrm>
            <a:off x="23221950" y="18140221"/>
            <a:ext cx="15582" cy="1090945"/>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pic>
        <p:nvPicPr>
          <p:cNvPr id="267" name="Picture 26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474145" y="11715620"/>
            <a:ext cx="4601254" cy="4601254"/>
          </a:xfrm>
          <a:prstGeom prst="rect">
            <a:avLst/>
          </a:prstGeom>
        </p:spPr>
      </p:pic>
    </p:spTree>
    <p:extLst>
      <p:ext uri="{BB962C8B-B14F-4D97-AF65-F5344CB8AC3E}">
        <p14:creationId xmlns:p14="http://schemas.microsoft.com/office/powerpoint/2010/main" val="201694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648</TotalTime>
  <Words>883</Words>
  <Application>Microsoft Office PowerPoint</Application>
  <PresentationFormat>Custom</PresentationFormat>
  <Paragraphs>77</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Calibri</vt:lpstr>
      <vt:lpstr>Calibri Light</vt:lpstr>
      <vt:lpstr>Arial</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Jessie George</dc:creator>
  <cp:lastModifiedBy>Jessie George</cp:lastModifiedBy>
  <cp:revision>94</cp:revision>
  <dcterms:created xsi:type="dcterms:W3CDTF">2017-03-20T23:19:07Z</dcterms:created>
  <dcterms:modified xsi:type="dcterms:W3CDTF">2017-03-21T10:18:51Z</dcterms:modified>
</cp:coreProperties>
</file>