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28"/>
    <p:restoredTop sz="96327"/>
  </p:normalViewPr>
  <p:slideViewPr>
    <p:cSldViewPr snapToGrid="0" snapToObjects="1">
      <p:cViewPr varScale="1">
        <p:scale>
          <a:sx n="138" d="100"/>
          <a:sy n="138" d="100"/>
        </p:scale>
        <p:origin x="176" y="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GB"/>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7/22/20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7/22/20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7/22/20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7/22/20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7/22/20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7/22/20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7/22/20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7/22/20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7/22/20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GB"/>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7/22/20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GB"/>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7/22/20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7/22/20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DE2A5-586C-1B42-89FB-9CF15CA17B59}"/>
              </a:ext>
            </a:extLst>
          </p:cNvPr>
          <p:cNvSpPr>
            <a:spLocks noGrp="1"/>
          </p:cNvSpPr>
          <p:nvPr>
            <p:ph type="ctrTitle"/>
          </p:nvPr>
        </p:nvSpPr>
        <p:spPr/>
        <p:txBody>
          <a:bodyPr/>
          <a:lstStyle/>
          <a:p>
            <a:r>
              <a:rPr lang="en-US" altLang="zh-CN" sz="4000" dirty="0">
                <a:cs typeface="Al Bayan Plain" pitchFamily="2" charset="-78"/>
              </a:rPr>
              <a:t>Housing</a:t>
            </a:r>
            <a:r>
              <a:rPr lang="en-US" sz="4000" dirty="0">
                <a:cs typeface="Al Bayan Plain" pitchFamily="2" charset="-78"/>
              </a:rPr>
              <a:t> Sales Prices Vs Venues Data Analysis of Sydney</a:t>
            </a:r>
          </a:p>
        </p:txBody>
      </p:sp>
      <p:sp>
        <p:nvSpPr>
          <p:cNvPr id="3" name="Subtitle 2">
            <a:extLst>
              <a:ext uri="{FF2B5EF4-FFF2-40B4-BE49-F238E27FC236}">
                <a16:creationId xmlns:a16="http://schemas.microsoft.com/office/drawing/2014/main" id="{08D123BC-E5D6-CE44-89FF-BE47DA5ED75E}"/>
              </a:ext>
            </a:extLst>
          </p:cNvPr>
          <p:cNvSpPr>
            <a:spLocks noGrp="1"/>
          </p:cNvSpPr>
          <p:nvPr>
            <p:ph type="subTitle" idx="1"/>
          </p:nvPr>
        </p:nvSpPr>
        <p:spPr/>
        <p:txBody>
          <a:bodyPr>
            <a:normAutofit/>
          </a:bodyPr>
          <a:lstStyle/>
          <a:p>
            <a:r>
              <a:rPr lang="en-US" dirty="0"/>
              <a:t>Shanshan </a:t>
            </a:r>
            <a:r>
              <a:rPr lang="en-US" dirty="0" err="1"/>
              <a:t>Jin</a:t>
            </a:r>
            <a:r>
              <a:rPr lang="en-GB" dirty="0"/>
              <a:t> | </a:t>
            </a:r>
            <a:r>
              <a:rPr lang="en-US" dirty="0"/>
              <a:t>18-07-2020</a:t>
            </a:r>
            <a:br>
              <a:rPr lang="en-GB" dirty="0"/>
            </a:br>
            <a:endParaRPr lang="en-AU" dirty="0"/>
          </a:p>
          <a:p>
            <a:endParaRPr lang="en-US" dirty="0"/>
          </a:p>
        </p:txBody>
      </p:sp>
    </p:spTree>
    <p:extLst>
      <p:ext uri="{BB962C8B-B14F-4D97-AF65-F5344CB8AC3E}">
        <p14:creationId xmlns:p14="http://schemas.microsoft.com/office/powerpoint/2010/main" val="386880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9" name="Rectangle 8">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43C34C-37EC-A741-BC68-21EDEF65D436}"/>
              </a:ext>
            </a:extLst>
          </p:cNvPr>
          <p:cNvSpPr>
            <a:spLocks noGrp="1"/>
          </p:cNvSpPr>
          <p:nvPr>
            <p:ph type="title"/>
          </p:nvPr>
        </p:nvSpPr>
        <p:spPr>
          <a:xfrm>
            <a:off x="1580257" y="864911"/>
            <a:ext cx="9031484" cy="3467282"/>
          </a:xfrm>
        </p:spPr>
        <p:txBody>
          <a:bodyPr vert="horz" lIns="91440" tIns="45720" rIns="91440" bIns="45720" rtlCol="0" anchor="b">
            <a:normAutofit/>
          </a:bodyPr>
          <a:lstStyle/>
          <a:p>
            <a:pPr algn="ctr"/>
            <a:r>
              <a:rPr lang="en-US" sz="8000" spc="800" dirty="0"/>
              <a:t>Thank</a:t>
            </a:r>
            <a:r>
              <a:rPr lang="zh-CN" altLang="en-US" sz="8000" spc="800" dirty="0"/>
              <a:t> </a:t>
            </a:r>
            <a:r>
              <a:rPr lang="en-US" sz="8000" spc="800" dirty="0"/>
              <a:t>You</a:t>
            </a:r>
            <a:r>
              <a:rPr lang="zh-CN" altLang="en-US" sz="8000" spc="800" dirty="0"/>
              <a:t>！</a:t>
            </a:r>
            <a:endParaRPr lang="en-US" sz="8000" spc="800" dirty="0"/>
          </a:p>
        </p:txBody>
      </p:sp>
      <p:sp>
        <p:nvSpPr>
          <p:cNvPr id="13" name="Freeform: Shape 12">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9631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5D0EC-E179-354B-A327-832C8BE6EA85}"/>
              </a:ext>
            </a:extLst>
          </p:cNvPr>
          <p:cNvSpPr>
            <a:spLocks noGrp="1"/>
          </p:cNvSpPr>
          <p:nvPr>
            <p:ph type="title"/>
          </p:nvPr>
        </p:nvSpPr>
        <p:spPr/>
        <p:txBody>
          <a:bodyPr/>
          <a:lstStyle/>
          <a:p>
            <a:r>
              <a:rPr lang="en-US" altLang="zh-CN" dirty="0"/>
              <a:t>AGENDA</a:t>
            </a:r>
            <a:endParaRPr lang="en-US" dirty="0"/>
          </a:p>
        </p:txBody>
      </p:sp>
      <p:sp>
        <p:nvSpPr>
          <p:cNvPr id="3" name="Content Placeholder 2">
            <a:extLst>
              <a:ext uri="{FF2B5EF4-FFF2-40B4-BE49-F238E27FC236}">
                <a16:creationId xmlns:a16="http://schemas.microsoft.com/office/drawing/2014/main" id="{5E01FDCE-2DAA-7B49-992F-38F626780F11}"/>
              </a:ext>
            </a:extLst>
          </p:cNvPr>
          <p:cNvSpPr>
            <a:spLocks noGrp="1"/>
          </p:cNvSpPr>
          <p:nvPr>
            <p:ph idx="1"/>
          </p:nvPr>
        </p:nvSpPr>
        <p:spPr/>
        <p:txBody>
          <a:bodyPr/>
          <a:lstStyle/>
          <a:p>
            <a:pPr>
              <a:lnSpc>
                <a:spcPct val="200000"/>
              </a:lnSpc>
            </a:pPr>
            <a:r>
              <a:rPr lang="en-US" altLang="zh-CN" dirty="0"/>
              <a:t>Purpose</a:t>
            </a:r>
            <a:r>
              <a:rPr lang="zh-CN" altLang="en-US" dirty="0"/>
              <a:t> </a:t>
            </a:r>
            <a:r>
              <a:rPr lang="en-US" altLang="zh-CN" dirty="0"/>
              <a:t>and</a:t>
            </a:r>
            <a:r>
              <a:rPr lang="zh-CN" altLang="en-US" dirty="0"/>
              <a:t> </a:t>
            </a:r>
            <a:r>
              <a:rPr lang="en-US" altLang="zh-CN" dirty="0"/>
              <a:t>Methodology</a:t>
            </a:r>
          </a:p>
          <a:p>
            <a:pPr>
              <a:lnSpc>
                <a:spcPct val="200000"/>
              </a:lnSpc>
            </a:pPr>
            <a:r>
              <a:rPr lang="en-US" altLang="zh-CN" dirty="0"/>
              <a:t>Data</a:t>
            </a:r>
            <a:r>
              <a:rPr lang="zh-CN" altLang="en-US" dirty="0"/>
              <a:t> </a:t>
            </a:r>
            <a:r>
              <a:rPr lang="en-US" altLang="zh-CN" dirty="0"/>
              <a:t>Source</a:t>
            </a:r>
            <a:r>
              <a:rPr lang="zh-CN" altLang="en-US" dirty="0"/>
              <a:t> </a:t>
            </a:r>
            <a:r>
              <a:rPr lang="en-US" altLang="zh-CN" dirty="0"/>
              <a:t>and</a:t>
            </a:r>
            <a:r>
              <a:rPr lang="zh-CN" altLang="en-US" dirty="0"/>
              <a:t> </a:t>
            </a:r>
            <a:r>
              <a:rPr lang="en-US" altLang="zh-CN" dirty="0"/>
              <a:t>Preprocessing</a:t>
            </a:r>
          </a:p>
          <a:p>
            <a:pPr>
              <a:lnSpc>
                <a:spcPct val="200000"/>
              </a:lnSpc>
            </a:pPr>
            <a:r>
              <a:rPr lang="en-US" altLang="zh-CN" dirty="0"/>
              <a:t>Exploring</a:t>
            </a:r>
            <a:r>
              <a:rPr lang="zh-CN" altLang="en-US" dirty="0"/>
              <a:t> </a:t>
            </a:r>
            <a:r>
              <a:rPr lang="en-US" altLang="zh-CN" dirty="0"/>
              <a:t>the</a:t>
            </a:r>
            <a:r>
              <a:rPr lang="zh-CN" altLang="en-US" dirty="0"/>
              <a:t> </a:t>
            </a:r>
            <a:r>
              <a:rPr lang="en-US" altLang="zh-CN" dirty="0"/>
              <a:t>result</a:t>
            </a:r>
          </a:p>
          <a:p>
            <a:pPr>
              <a:lnSpc>
                <a:spcPct val="200000"/>
              </a:lnSpc>
            </a:pPr>
            <a:r>
              <a:rPr lang="en-US" altLang="zh-CN" dirty="0"/>
              <a:t>Conclusion</a:t>
            </a:r>
          </a:p>
          <a:p>
            <a:pPr>
              <a:lnSpc>
                <a:spcPct val="200000"/>
              </a:lnSpc>
            </a:pPr>
            <a:endParaRPr lang="en-US" altLang="zh-CN" dirty="0"/>
          </a:p>
        </p:txBody>
      </p:sp>
    </p:spTree>
    <p:extLst>
      <p:ext uri="{BB962C8B-B14F-4D97-AF65-F5344CB8AC3E}">
        <p14:creationId xmlns:p14="http://schemas.microsoft.com/office/powerpoint/2010/main" val="3308527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CC9CA-888F-4041-8DB5-A8E9C47F36F2}"/>
              </a:ext>
            </a:extLst>
          </p:cNvPr>
          <p:cNvSpPr>
            <a:spLocks noGrp="1"/>
          </p:cNvSpPr>
          <p:nvPr>
            <p:ph type="title"/>
          </p:nvPr>
        </p:nvSpPr>
        <p:spPr/>
        <p:txBody>
          <a:bodyPr/>
          <a:lstStyle/>
          <a:p>
            <a:r>
              <a:rPr lang="en-US" altLang="zh-CN" dirty="0"/>
              <a:t>Purpose</a:t>
            </a:r>
            <a:r>
              <a:rPr lang="zh-CN" altLang="en-US" dirty="0"/>
              <a:t> </a:t>
            </a:r>
            <a:r>
              <a:rPr lang="en-US" altLang="zh-CN" dirty="0"/>
              <a:t>and</a:t>
            </a:r>
            <a:r>
              <a:rPr lang="zh-CN" altLang="en-US" dirty="0"/>
              <a:t> </a:t>
            </a:r>
            <a:r>
              <a:rPr lang="en-US" altLang="zh-CN" dirty="0"/>
              <a:t>Methodology</a:t>
            </a:r>
            <a:endParaRPr lang="en-US" dirty="0"/>
          </a:p>
        </p:txBody>
      </p:sp>
      <p:sp>
        <p:nvSpPr>
          <p:cNvPr id="3" name="Content Placeholder 2">
            <a:extLst>
              <a:ext uri="{FF2B5EF4-FFF2-40B4-BE49-F238E27FC236}">
                <a16:creationId xmlns:a16="http://schemas.microsoft.com/office/drawing/2014/main" id="{8636BCC4-C611-3646-93C4-36D58A3F406D}"/>
              </a:ext>
            </a:extLst>
          </p:cNvPr>
          <p:cNvSpPr>
            <a:spLocks noGrp="1"/>
          </p:cNvSpPr>
          <p:nvPr>
            <p:ph idx="1"/>
          </p:nvPr>
        </p:nvSpPr>
        <p:spPr/>
        <p:txBody>
          <a:bodyPr>
            <a:normAutofit fontScale="92500" lnSpcReduction="20000"/>
          </a:bodyPr>
          <a:lstStyle/>
          <a:p>
            <a:r>
              <a:rPr lang="en-US" altLang="zh-CN" dirty="0"/>
              <a:t>Background</a:t>
            </a:r>
          </a:p>
          <a:p>
            <a:pPr lvl="1"/>
            <a:r>
              <a:rPr lang="en-US" altLang="zh-CN" dirty="0"/>
              <a:t>Sydney</a:t>
            </a:r>
            <a:r>
              <a:rPr lang="zh-CN" altLang="en-US" dirty="0"/>
              <a:t> </a:t>
            </a:r>
            <a:r>
              <a:rPr lang="en-US" altLang="zh-CN" dirty="0"/>
              <a:t>is</a:t>
            </a:r>
            <a:r>
              <a:rPr lang="zh-CN" altLang="en-US" dirty="0"/>
              <a:t> </a:t>
            </a:r>
            <a:r>
              <a:rPr lang="en-US" altLang="zh-CN" dirty="0"/>
              <a:t>a</a:t>
            </a:r>
            <a:r>
              <a:rPr lang="zh-CN" altLang="en-US" dirty="0"/>
              <a:t> </a:t>
            </a:r>
            <a:r>
              <a:rPr lang="en-US" altLang="zh-CN" dirty="0"/>
              <a:t>good</a:t>
            </a:r>
            <a:r>
              <a:rPr lang="zh-CN" altLang="en-US" dirty="0"/>
              <a:t> </a:t>
            </a:r>
            <a:r>
              <a:rPr lang="en-US" altLang="zh-CN" dirty="0"/>
              <a:t>city</a:t>
            </a:r>
            <a:r>
              <a:rPr lang="zh-CN" altLang="en-US" dirty="0"/>
              <a:t> </a:t>
            </a:r>
            <a:r>
              <a:rPr lang="en-US" altLang="zh-CN" dirty="0"/>
              <a:t>for</a:t>
            </a:r>
            <a:r>
              <a:rPr lang="zh-CN" altLang="en-US" dirty="0"/>
              <a:t> </a:t>
            </a:r>
            <a:r>
              <a:rPr lang="en-US" altLang="zh-CN" dirty="0"/>
              <a:t>living</a:t>
            </a:r>
            <a:r>
              <a:rPr lang="zh-CN" altLang="en-US" dirty="0"/>
              <a:t> </a:t>
            </a:r>
            <a:r>
              <a:rPr lang="en-US" altLang="zh-CN" dirty="0"/>
              <a:t>but</a:t>
            </a:r>
            <a:r>
              <a:rPr lang="zh-CN" altLang="en-US" dirty="0"/>
              <a:t> </a:t>
            </a:r>
            <a:r>
              <a:rPr lang="en-US" altLang="zh-CN" dirty="0"/>
              <a:t>the</a:t>
            </a:r>
            <a:r>
              <a:rPr lang="zh-CN" altLang="en-US" dirty="0"/>
              <a:t> </a:t>
            </a:r>
            <a:r>
              <a:rPr lang="en-US" altLang="zh-CN" dirty="0"/>
              <a:t>housing</a:t>
            </a:r>
            <a:r>
              <a:rPr lang="zh-CN" altLang="en-US" dirty="0"/>
              <a:t> </a:t>
            </a:r>
            <a:r>
              <a:rPr lang="en-US" altLang="zh-CN" dirty="0"/>
              <a:t>price</a:t>
            </a:r>
            <a:r>
              <a:rPr lang="zh-CN" altLang="en-US" dirty="0"/>
              <a:t> </a:t>
            </a:r>
            <a:r>
              <a:rPr lang="en-US" altLang="zh-CN" dirty="0"/>
              <a:t>is</a:t>
            </a:r>
            <a:r>
              <a:rPr lang="zh-CN" altLang="en-US" dirty="0"/>
              <a:t> </a:t>
            </a:r>
            <a:r>
              <a:rPr lang="en-US" altLang="zh-CN" dirty="0"/>
              <a:t>high</a:t>
            </a:r>
            <a:r>
              <a:rPr lang="zh-CN" altLang="en-US" dirty="0"/>
              <a:t> </a:t>
            </a:r>
            <a:r>
              <a:rPr lang="en-US" altLang="zh-CN" dirty="0"/>
              <a:t>and</a:t>
            </a:r>
            <a:r>
              <a:rPr lang="zh-CN" altLang="en-US" dirty="0"/>
              <a:t> </a:t>
            </a:r>
            <a:r>
              <a:rPr lang="en-US" altLang="zh-CN" dirty="0"/>
              <a:t>growing</a:t>
            </a:r>
            <a:r>
              <a:rPr lang="zh-CN" altLang="en-US" dirty="0"/>
              <a:t> </a:t>
            </a:r>
            <a:r>
              <a:rPr lang="en-US" altLang="zh-CN" dirty="0"/>
              <a:t>fast.</a:t>
            </a:r>
            <a:r>
              <a:rPr lang="zh-CN" altLang="en-US" dirty="0"/>
              <a:t> </a:t>
            </a:r>
            <a:r>
              <a:rPr lang="en-US" altLang="zh-CN" dirty="0"/>
              <a:t>It’s</a:t>
            </a:r>
            <a:r>
              <a:rPr lang="zh-CN" altLang="en-US" dirty="0"/>
              <a:t> </a:t>
            </a:r>
            <a:r>
              <a:rPr lang="en-US" altLang="zh-CN" dirty="0"/>
              <a:t>a</a:t>
            </a:r>
            <a:r>
              <a:rPr lang="zh-CN" altLang="en-US" dirty="0"/>
              <a:t> </a:t>
            </a:r>
            <a:r>
              <a:rPr lang="en-US" altLang="zh-CN" dirty="0"/>
              <a:t>big</a:t>
            </a:r>
            <a:r>
              <a:rPr lang="zh-CN" altLang="en-US" dirty="0"/>
              <a:t> </a:t>
            </a:r>
            <a:r>
              <a:rPr lang="en-US" altLang="zh-CN" dirty="0"/>
              <a:t>issue</a:t>
            </a:r>
            <a:r>
              <a:rPr lang="zh-CN" altLang="en-US" dirty="0"/>
              <a:t> </a:t>
            </a:r>
            <a:r>
              <a:rPr lang="en-US" altLang="zh-CN" dirty="0"/>
              <a:t>to</a:t>
            </a:r>
            <a:r>
              <a:rPr lang="zh-CN" altLang="en-US" dirty="0"/>
              <a:t> </a:t>
            </a:r>
            <a:r>
              <a:rPr lang="en-US" altLang="zh-CN" dirty="0"/>
              <a:t>make</a:t>
            </a:r>
            <a:r>
              <a:rPr lang="zh-CN" altLang="en-US" dirty="0"/>
              <a:t> </a:t>
            </a:r>
            <a:r>
              <a:rPr lang="en-US" altLang="zh-CN" dirty="0"/>
              <a:t>good</a:t>
            </a:r>
            <a:r>
              <a:rPr lang="zh-CN" altLang="en-US" dirty="0"/>
              <a:t> </a:t>
            </a:r>
            <a:r>
              <a:rPr lang="en-US" altLang="zh-CN" dirty="0"/>
              <a:t>decision</a:t>
            </a:r>
            <a:r>
              <a:rPr lang="zh-CN" altLang="en-US" dirty="0"/>
              <a:t> </a:t>
            </a:r>
            <a:r>
              <a:rPr lang="en-US" altLang="zh-CN" dirty="0"/>
              <a:t>of</a:t>
            </a:r>
            <a:r>
              <a:rPr lang="zh-CN" altLang="en-US" dirty="0"/>
              <a:t> </a:t>
            </a:r>
            <a:r>
              <a:rPr lang="en-US" altLang="zh-CN" dirty="0"/>
              <a:t>buying</a:t>
            </a:r>
            <a:r>
              <a:rPr lang="zh-CN" altLang="en-US" dirty="0"/>
              <a:t> </a:t>
            </a:r>
            <a:r>
              <a:rPr lang="en-US" altLang="zh-CN" dirty="0"/>
              <a:t>a</a:t>
            </a:r>
            <a:r>
              <a:rPr lang="zh-CN" altLang="en-US" dirty="0"/>
              <a:t> </a:t>
            </a:r>
            <a:r>
              <a:rPr lang="en-US" altLang="zh-CN" dirty="0"/>
              <a:t>house.</a:t>
            </a:r>
          </a:p>
          <a:p>
            <a:pPr lvl="1"/>
            <a:r>
              <a:rPr lang="en-US" altLang="zh-CN" dirty="0"/>
              <a:t>Invest</a:t>
            </a:r>
            <a:r>
              <a:rPr lang="zh-CN" altLang="en-US" dirty="0"/>
              <a:t> </a:t>
            </a:r>
            <a:r>
              <a:rPr lang="en-US" altLang="zh-CN" dirty="0"/>
              <a:t>in</a:t>
            </a:r>
            <a:r>
              <a:rPr lang="zh-CN" altLang="en-US" dirty="0"/>
              <a:t> </a:t>
            </a:r>
            <a:r>
              <a:rPr lang="en-US" altLang="zh-CN" dirty="0"/>
              <a:t>Sydney</a:t>
            </a:r>
            <a:r>
              <a:rPr lang="zh-CN" altLang="en-US" dirty="0"/>
              <a:t> </a:t>
            </a:r>
            <a:r>
              <a:rPr lang="en-US" altLang="zh-CN" dirty="0"/>
              <a:t>also</a:t>
            </a:r>
            <a:r>
              <a:rPr lang="zh-CN" altLang="en-US" dirty="0"/>
              <a:t> </a:t>
            </a:r>
            <a:r>
              <a:rPr lang="en-US" altLang="zh-CN" dirty="0"/>
              <a:t>need</a:t>
            </a:r>
            <a:r>
              <a:rPr lang="zh-CN" altLang="en-US" dirty="0"/>
              <a:t> </a:t>
            </a:r>
            <a:r>
              <a:rPr lang="en-US" altLang="zh-CN" dirty="0"/>
              <a:t>support</a:t>
            </a:r>
            <a:r>
              <a:rPr lang="zh-CN" altLang="en-US" dirty="0"/>
              <a:t> </a:t>
            </a:r>
            <a:r>
              <a:rPr lang="en-US" altLang="zh-CN" dirty="0"/>
              <a:t>of</a:t>
            </a:r>
            <a:r>
              <a:rPr lang="zh-CN" altLang="en-US" dirty="0"/>
              <a:t> </a:t>
            </a:r>
            <a:r>
              <a:rPr lang="en-US" altLang="zh-CN" dirty="0"/>
              <a:t>venue</a:t>
            </a:r>
            <a:r>
              <a:rPr lang="zh-CN" altLang="en-US" dirty="0"/>
              <a:t> </a:t>
            </a:r>
            <a:r>
              <a:rPr lang="en-US" altLang="zh-CN" dirty="0"/>
              <a:t>density</a:t>
            </a:r>
            <a:r>
              <a:rPr lang="zh-CN" altLang="en-US" dirty="0"/>
              <a:t> </a:t>
            </a:r>
            <a:r>
              <a:rPr lang="en-US" altLang="zh-CN" dirty="0"/>
              <a:t>information.</a:t>
            </a:r>
            <a:r>
              <a:rPr lang="zh-CN" altLang="en-US" dirty="0"/>
              <a:t> </a:t>
            </a:r>
            <a:endParaRPr lang="en-US" altLang="zh-CN" dirty="0"/>
          </a:p>
          <a:p>
            <a:r>
              <a:rPr lang="en-US" altLang="zh-CN" dirty="0"/>
              <a:t>Purpose:</a:t>
            </a:r>
          </a:p>
          <a:p>
            <a:pPr lvl="1"/>
            <a:r>
              <a:rPr lang="en-US" altLang="zh-CN" dirty="0"/>
              <a:t>To</a:t>
            </a:r>
            <a:r>
              <a:rPr lang="zh-CN" altLang="en-US" dirty="0"/>
              <a:t> </a:t>
            </a:r>
            <a:r>
              <a:rPr lang="en-US" altLang="zh-CN" dirty="0"/>
              <a:t>help</a:t>
            </a:r>
            <a:r>
              <a:rPr lang="zh-CN" altLang="en-US" dirty="0"/>
              <a:t> </a:t>
            </a:r>
            <a:r>
              <a:rPr lang="en-US" altLang="zh-CN" dirty="0"/>
              <a:t>make</a:t>
            </a:r>
            <a:r>
              <a:rPr lang="zh-CN" altLang="en-US" dirty="0"/>
              <a:t> </a:t>
            </a:r>
            <a:r>
              <a:rPr lang="en-US" altLang="zh-CN" dirty="0"/>
              <a:t>better</a:t>
            </a:r>
            <a:r>
              <a:rPr lang="zh-CN" altLang="en-US" dirty="0"/>
              <a:t> </a:t>
            </a:r>
            <a:r>
              <a:rPr lang="en-US" altLang="zh-CN" dirty="0"/>
              <a:t>decision</a:t>
            </a:r>
            <a:r>
              <a:rPr lang="zh-CN" altLang="en-US" dirty="0"/>
              <a:t> </a:t>
            </a:r>
            <a:r>
              <a:rPr lang="en-US" altLang="zh-CN" dirty="0"/>
              <a:t>of</a:t>
            </a:r>
            <a:r>
              <a:rPr lang="zh-CN" altLang="en-US" dirty="0"/>
              <a:t> </a:t>
            </a:r>
            <a:r>
              <a:rPr lang="en-US" altLang="zh-CN" dirty="0"/>
              <a:t>buying</a:t>
            </a:r>
            <a:r>
              <a:rPr lang="zh-CN" altLang="en-US" dirty="0"/>
              <a:t> </a:t>
            </a:r>
            <a:r>
              <a:rPr lang="en-US" altLang="zh-CN" dirty="0"/>
              <a:t>a</a:t>
            </a:r>
            <a:r>
              <a:rPr lang="zh-CN" altLang="en-US" dirty="0"/>
              <a:t> </a:t>
            </a:r>
            <a:r>
              <a:rPr lang="en-US" altLang="zh-CN" dirty="0"/>
              <a:t>house</a:t>
            </a:r>
            <a:r>
              <a:rPr lang="zh-CN" altLang="en-US" dirty="0"/>
              <a:t> </a:t>
            </a:r>
            <a:r>
              <a:rPr lang="en-US" altLang="zh-CN" dirty="0"/>
              <a:t>or</a:t>
            </a:r>
            <a:r>
              <a:rPr lang="zh-CN" altLang="en-US" dirty="0"/>
              <a:t> </a:t>
            </a:r>
            <a:r>
              <a:rPr lang="en-US" altLang="zh-CN" dirty="0"/>
              <a:t>start</a:t>
            </a:r>
            <a:r>
              <a:rPr lang="zh-CN" altLang="en-US" dirty="0"/>
              <a:t> </a:t>
            </a:r>
            <a:r>
              <a:rPr lang="en-US" altLang="zh-CN" dirty="0"/>
              <a:t>a</a:t>
            </a:r>
            <a:r>
              <a:rPr lang="zh-CN" altLang="en-US" dirty="0"/>
              <a:t> </a:t>
            </a:r>
            <a:r>
              <a:rPr lang="en-US" altLang="zh-CN" dirty="0"/>
              <a:t>venue</a:t>
            </a:r>
          </a:p>
          <a:p>
            <a:pPr lvl="1"/>
            <a:endParaRPr lang="en-US" dirty="0"/>
          </a:p>
          <a:p>
            <a:r>
              <a:rPr lang="en-US" dirty="0"/>
              <a:t>Methodology</a:t>
            </a:r>
            <a:r>
              <a:rPr lang="zh-CN" altLang="en-US" dirty="0"/>
              <a:t>：</a:t>
            </a:r>
            <a:endParaRPr lang="en-AU" altLang="zh-CN" dirty="0"/>
          </a:p>
          <a:p>
            <a:pPr lvl="1"/>
            <a:r>
              <a:rPr lang="en-US" altLang="zh-CN" dirty="0"/>
              <a:t>Get</a:t>
            </a:r>
            <a:r>
              <a:rPr lang="zh-CN" altLang="en-US" dirty="0"/>
              <a:t> </a:t>
            </a:r>
            <a:r>
              <a:rPr lang="en-US" altLang="zh-CN" dirty="0"/>
              <a:t>data</a:t>
            </a:r>
            <a:r>
              <a:rPr lang="zh-CN" altLang="en-US" dirty="0"/>
              <a:t> </a:t>
            </a:r>
            <a:r>
              <a:rPr lang="en-US" altLang="zh-CN" dirty="0"/>
              <a:t>through</a:t>
            </a:r>
            <a:r>
              <a:rPr lang="zh-CN" altLang="en-US" dirty="0"/>
              <a:t> </a:t>
            </a:r>
            <a:r>
              <a:rPr lang="en-US" altLang="zh-CN" dirty="0"/>
              <a:t>scraping,</a:t>
            </a:r>
            <a:r>
              <a:rPr lang="zh-CN" altLang="en-US" dirty="0"/>
              <a:t> </a:t>
            </a:r>
            <a:r>
              <a:rPr lang="en-US" altLang="zh-CN" dirty="0"/>
              <a:t>Foursquare</a:t>
            </a:r>
            <a:r>
              <a:rPr lang="zh-CN" altLang="en-US" dirty="0"/>
              <a:t> </a:t>
            </a:r>
            <a:r>
              <a:rPr lang="en-US" altLang="zh-CN" dirty="0"/>
              <a:t>API</a:t>
            </a:r>
            <a:r>
              <a:rPr lang="zh-CN" altLang="en-US" dirty="0"/>
              <a:t> </a:t>
            </a:r>
            <a:r>
              <a:rPr lang="en-US" altLang="zh-CN" dirty="0"/>
              <a:t>and</a:t>
            </a:r>
            <a:r>
              <a:rPr lang="zh-CN" altLang="en-US" dirty="0"/>
              <a:t> </a:t>
            </a:r>
            <a:r>
              <a:rPr lang="en-US" altLang="zh-CN" dirty="0"/>
              <a:t>so</a:t>
            </a:r>
            <a:r>
              <a:rPr lang="zh-CN" altLang="en-US" dirty="0"/>
              <a:t> </a:t>
            </a:r>
            <a:r>
              <a:rPr lang="en-US" altLang="zh-CN" dirty="0"/>
              <a:t>on.</a:t>
            </a:r>
          </a:p>
          <a:p>
            <a:pPr lvl="1"/>
            <a:r>
              <a:rPr lang="en-US" altLang="zh-CN" dirty="0"/>
              <a:t>Using</a:t>
            </a:r>
            <a:r>
              <a:rPr lang="zh-CN" altLang="en-US" dirty="0"/>
              <a:t> </a:t>
            </a:r>
            <a:r>
              <a:rPr lang="en-US" altLang="zh-CN" dirty="0"/>
              <a:t>K-Means</a:t>
            </a:r>
            <a:r>
              <a:rPr lang="zh-CN" altLang="en-US" dirty="0"/>
              <a:t> </a:t>
            </a:r>
            <a:r>
              <a:rPr lang="en-US" altLang="zh-CN" dirty="0"/>
              <a:t>machine</a:t>
            </a:r>
            <a:r>
              <a:rPr lang="zh-CN" altLang="en-US" dirty="0"/>
              <a:t> </a:t>
            </a:r>
            <a:r>
              <a:rPr lang="en-US" altLang="zh-CN" dirty="0"/>
              <a:t>learning</a:t>
            </a:r>
            <a:r>
              <a:rPr lang="zh-CN" altLang="en-US" dirty="0"/>
              <a:t> </a:t>
            </a:r>
            <a:r>
              <a:rPr lang="en-US" altLang="zh-CN" dirty="0"/>
              <a:t>algorithm</a:t>
            </a:r>
            <a:r>
              <a:rPr lang="zh-CN" altLang="en-US" dirty="0"/>
              <a:t> </a:t>
            </a:r>
            <a:r>
              <a:rPr lang="en-US" altLang="zh-CN" dirty="0"/>
              <a:t>to</a:t>
            </a:r>
            <a:r>
              <a:rPr lang="zh-CN" altLang="en-US" dirty="0"/>
              <a:t> </a:t>
            </a:r>
            <a:r>
              <a:rPr lang="en-US" altLang="zh-CN" dirty="0"/>
              <a:t>cluster</a:t>
            </a:r>
            <a:r>
              <a:rPr lang="zh-CN" altLang="en-US" dirty="0"/>
              <a:t> </a:t>
            </a:r>
            <a:r>
              <a:rPr lang="en-US" altLang="zh-CN" dirty="0"/>
              <a:t>suburbs</a:t>
            </a:r>
            <a:r>
              <a:rPr lang="zh-CN" altLang="en-US" dirty="0"/>
              <a:t> </a:t>
            </a:r>
            <a:r>
              <a:rPr lang="en-US" altLang="zh-CN" dirty="0"/>
              <a:t>into</a:t>
            </a:r>
            <a:r>
              <a:rPr lang="zh-CN" altLang="en-US" dirty="0"/>
              <a:t> </a:t>
            </a:r>
            <a:r>
              <a:rPr lang="en-US" altLang="zh-CN" dirty="0"/>
              <a:t>groups</a:t>
            </a:r>
          </a:p>
          <a:p>
            <a:pPr lvl="1"/>
            <a:r>
              <a:rPr lang="en-US" altLang="zh-CN" dirty="0"/>
              <a:t>Using</a:t>
            </a:r>
            <a:r>
              <a:rPr lang="zh-CN" altLang="en-US" dirty="0"/>
              <a:t> </a:t>
            </a:r>
            <a:r>
              <a:rPr lang="en-US" altLang="zh-CN" dirty="0"/>
              <a:t>Folium</a:t>
            </a:r>
            <a:r>
              <a:rPr lang="zh-CN" altLang="en-US" dirty="0"/>
              <a:t> </a:t>
            </a:r>
            <a:r>
              <a:rPr lang="en-US" altLang="zh-CN" dirty="0"/>
              <a:t>to</a:t>
            </a:r>
            <a:r>
              <a:rPr lang="zh-CN" altLang="en-US" dirty="0"/>
              <a:t> </a:t>
            </a:r>
            <a:r>
              <a:rPr lang="en-US" altLang="zh-CN" dirty="0"/>
              <a:t>put</a:t>
            </a:r>
            <a:r>
              <a:rPr lang="zh-CN" altLang="en-US" dirty="0"/>
              <a:t> </a:t>
            </a:r>
            <a:r>
              <a:rPr lang="en-US" altLang="zh-CN" dirty="0"/>
              <a:t>suburbs</a:t>
            </a:r>
            <a:r>
              <a:rPr lang="zh-CN" altLang="en-US" dirty="0"/>
              <a:t> </a:t>
            </a:r>
            <a:r>
              <a:rPr lang="en-US" altLang="zh-CN" dirty="0"/>
              <a:t>in</a:t>
            </a:r>
            <a:r>
              <a:rPr lang="zh-CN" altLang="en-US" dirty="0"/>
              <a:t> </a:t>
            </a:r>
            <a:r>
              <a:rPr lang="en-US" altLang="zh-CN" dirty="0"/>
              <a:t>a</a:t>
            </a:r>
            <a:r>
              <a:rPr lang="zh-CN" altLang="en-US" dirty="0"/>
              <a:t> </a:t>
            </a:r>
            <a:r>
              <a:rPr lang="en-US" altLang="zh-CN" dirty="0"/>
              <a:t>map.</a:t>
            </a:r>
            <a:endParaRPr lang="en-US" dirty="0"/>
          </a:p>
        </p:txBody>
      </p:sp>
    </p:spTree>
    <p:extLst>
      <p:ext uri="{BB962C8B-B14F-4D97-AF65-F5344CB8AC3E}">
        <p14:creationId xmlns:p14="http://schemas.microsoft.com/office/powerpoint/2010/main" val="2909202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D9A2-8964-5544-90DE-9A6D80CAF38F}"/>
              </a:ext>
            </a:extLst>
          </p:cNvPr>
          <p:cNvSpPr>
            <a:spLocks noGrp="1"/>
          </p:cNvSpPr>
          <p:nvPr>
            <p:ph type="title"/>
          </p:nvPr>
        </p:nvSpPr>
        <p:spPr/>
        <p:txBody>
          <a:bodyPr/>
          <a:lstStyle/>
          <a:p>
            <a:pPr>
              <a:lnSpc>
                <a:spcPct val="200000"/>
              </a:lnSpc>
            </a:pPr>
            <a:r>
              <a:rPr lang="en-US" altLang="zh-CN" dirty="0"/>
              <a:t>Data</a:t>
            </a:r>
            <a:r>
              <a:rPr lang="zh-CN" altLang="en-US" dirty="0"/>
              <a:t> </a:t>
            </a:r>
            <a:r>
              <a:rPr lang="en-US" altLang="zh-CN" dirty="0"/>
              <a:t>Source</a:t>
            </a:r>
            <a:r>
              <a:rPr lang="zh-CN" altLang="en-US" dirty="0"/>
              <a:t> </a:t>
            </a:r>
            <a:r>
              <a:rPr lang="en-US" altLang="zh-CN" dirty="0"/>
              <a:t>and</a:t>
            </a:r>
            <a:r>
              <a:rPr lang="zh-CN" altLang="en-US" dirty="0"/>
              <a:t> </a:t>
            </a:r>
            <a:r>
              <a:rPr lang="en-US" altLang="zh-CN" dirty="0"/>
              <a:t>Preprocessing</a:t>
            </a:r>
          </a:p>
        </p:txBody>
      </p:sp>
      <p:sp>
        <p:nvSpPr>
          <p:cNvPr id="3" name="Content Placeholder 2">
            <a:extLst>
              <a:ext uri="{FF2B5EF4-FFF2-40B4-BE49-F238E27FC236}">
                <a16:creationId xmlns:a16="http://schemas.microsoft.com/office/drawing/2014/main" id="{D3D4AAE0-57A2-0543-9736-96F531EF13B5}"/>
              </a:ext>
            </a:extLst>
          </p:cNvPr>
          <p:cNvSpPr>
            <a:spLocks noGrp="1"/>
          </p:cNvSpPr>
          <p:nvPr>
            <p:ph idx="1"/>
          </p:nvPr>
        </p:nvSpPr>
        <p:spPr/>
        <p:txBody>
          <a:bodyPr/>
          <a:lstStyle/>
          <a:p>
            <a:pPr>
              <a:lnSpc>
                <a:spcPct val="150000"/>
              </a:lnSpc>
            </a:pPr>
            <a:r>
              <a:rPr lang="en-US" altLang="zh-CN" dirty="0"/>
              <a:t>Data</a:t>
            </a:r>
            <a:r>
              <a:rPr lang="zh-CN" altLang="en-US" dirty="0"/>
              <a:t> </a:t>
            </a:r>
            <a:r>
              <a:rPr lang="en-US" altLang="zh-CN" dirty="0"/>
              <a:t>Sources:</a:t>
            </a:r>
            <a:endParaRPr lang="en-GB" dirty="0"/>
          </a:p>
          <a:p>
            <a:pPr lvl="1">
              <a:lnSpc>
                <a:spcPct val="150000"/>
              </a:lnSpc>
            </a:pPr>
            <a:r>
              <a:rPr lang="en-GB" dirty="0"/>
              <a:t>Sydney property prices from 2000 to 2019</a:t>
            </a:r>
            <a:r>
              <a:rPr lang="zh-CN" altLang="en-US" dirty="0"/>
              <a:t> </a:t>
            </a:r>
            <a:r>
              <a:rPr lang="en-US" altLang="zh-CN" dirty="0"/>
              <a:t>---</a:t>
            </a:r>
            <a:r>
              <a:rPr lang="en-GB" dirty="0"/>
              <a:t> from Kaggle dataset. </a:t>
            </a:r>
            <a:endParaRPr lang="en-AU" dirty="0"/>
          </a:p>
          <a:p>
            <a:pPr lvl="1">
              <a:lnSpc>
                <a:spcPct val="150000"/>
              </a:lnSpc>
            </a:pPr>
            <a:r>
              <a:rPr lang="en-US" altLang="zh-CN" dirty="0"/>
              <a:t>S</a:t>
            </a:r>
            <a:r>
              <a:rPr lang="en-AU" dirty="0"/>
              <a:t>data of Great Sydney </a:t>
            </a:r>
            <a:r>
              <a:rPr lang="en-US" altLang="zh-CN" dirty="0"/>
              <a:t>---</a:t>
            </a:r>
            <a:r>
              <a:rPr lang="en-AU" dirty="0"/>
              <a:t> </a:t>
            </a:r>
            <a:r>
              <a:rPr lang="en-US" altLang="zh-CN" dirty="0"/>
              <a:t>c</a:t>
            </a:r>
            <a:r>
              <a:rPr lang="en-AU" dirty="0" err="1"/>
              <a:t>orra</a:t>
            </a:r>
            <a:r>
              <a:rPr lang="en-US" altLang="zh-CN" dirty="0"/>
              <a:t>.</a:t>
            </a:r>
            <a:r>
              <a:rPr lang="en-US" altLang="zh-CN" dirty="0" err="1"/>
              <a:t>com.au</a:t>
            </a:r>
            <a:endParaRPr lang="en-AU" dirty="0"/>
          </a:p>
          <a:p>
            <a:pPr lvl="1">
              <a:lnSpc>
                <a:spcPct val="150000"/>
              </a:lnSpc>
            </a:pPr>
            <a:r>
              <a:rPr lang="en-US" altLang="zh-CN" dirty="0"/>
              <a:t>The</a:t>
            </a:r>
            <a:r>
              <a:rPr lang="zh-CN" altLang="en-US" dirty="0"/>
              <a:t> </a:t>
            </a:r>
            <a:r>
              <a:rPr lang="en-AU" dirty="0"/>
              <a:t>list of Opportunity Classes </a:t>
            </a:r>
            <a:r>
              <a:rPr lang="en-US" altLang="zh-CN" dirty="0"/>
              <a:t>---</a:t>
            </a:r>
            <a:r>
              <a:rPr lang="zh-CN" altLang="en-US" dirty="0"/>
              <a:t> </a:t>
            </a:r>
            <a:r>
              <a:rPr lang="en-AU" dirty="0" err="1"/>
              <a:t>education.nsw.gov.au</a:t>
            </a:r>
            <a:endParaRPr lang="en-AU" dirty="0"/>
          </a:p>
          <a:p>
            <a:pPr lvl="1">
              <a:lnSpc>
                <a:spcPct val="150000"/>
              </a:lnSpc>
            </a:pPr>
            <a:r>
              <a:rPr lang="en-US" altLang="zh-CN" dirty="0"/>
              <a:t>Get</a:t>
            </a:r>
            <a:r>
              <a:rPr lang="zh-CN" altLang="en-US" dirty="0"/>
              <a:t> </a:t>
            </a:r>
            <a:r>
              <a:rPr lang="en-AU" dirty="0"/>
              <a:t>the venues </a:t>
            </a:r>
            <a:r>
              <a:rPr lang="en-US" altLang="zh-CN" dirty="0"/>
              <a:t>data</a:t>
            </a:r>
            <a:r>
              <a:rPr lang="zh-CN" altLang="en-US" dirty="0"/>
              <a:t> </a:t>
            </a:r>
            <a:r>
              <a:rPr lang="en-AU" dirty="0"/>
              <a:t>of given Borough of Sydney</a:t>
            </a:r>
            <a:r>
              <a:rPr lang="zh-CN" altLang="en-US" dirty="0"/>
              <a:t> </a:t>
            </a:r>
            <a:r>
              <a:rPr lang="en-US" altLang="zh-CN" dirty="0"/>
              <a:t>---</a:t>
            </a:r>
            <a:r>
              <a:rPr lang="zh-CN" altLang="en-US" dirty="0"/>
              <a:t> </a:t>
            </a:r>
            <a:r>
              <a:rPr lang="en-AU" dirty="0"/>
              <a:t>Foursquare API </a:t>
            </a:r>
          </a:p>
        </p:txBody>
      </p:sp>
    </p:spTree>
    <p:extLst>
      <p:ext uri="{BB962C8B-B14F-4D97-AF65-F5344CB8AC3E}">
        <p14:creationId xmlns:p14="http://schemas.microsoft.com/office/powerpoint/2010/main" val="1479064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D9A2-8964-5544-90DE-9A6D80CAF38F}"/>
              </a:ext>
            </a:extLst>
          </p:cNvPr>
          <p:cNvSpPr>
            <a:spLocks noGrp="1"/>
          </p:cNvSpPr>
          <p:nvPr>
            <p:ph type="title"/>
          </p:nvPr>
        </p:nvSpPr>
        <p:spPr>
          <a:xfrm>
            <a:off x="1251677" y="645105"/>
            <a:ext cx="4357499" cy="1320855"/>
          </a:xfrm>
        </p:spPr>
        <p:txBody>
          <a:bodyPr>
            <a:normAutofit/>
          </a:bodyPr>
          <a:lstStyle/>
          <a:p>
            <a:r>
              <a:rPr lang="en-US" altLang="zh-CN" sz="4100"/>
              <a:t>Data</a:t>
            </a:r>
            <a:r>
              <a:rPr lang="zh-CN" altLang="en-US" sz="4100"/>
              <a:t> </a:t>
            </a:r>
            <a:r>
              <a:rPr lang="en-US" altLang="zh-CN" sz="4100"/>
              <a:t>Source</a:t>
            </a:r>
            <a:r>
              <a:rPr lang="zh-CN" altLang="en-US" sz="4100"/>
              <a:t> </a:t>
            </a:r>
            <a:r>
              <a:rPr lang="en-US" altLang="zh-CN" sz="4100"/>
              <a:t>and</a:t>
            </a:r>
            <a:r>
              <a:rPr lang="zh-CN" altLang="en-US" sz="4100"/>
              <a:t> </a:t>
            </a:r>
            <a:r>
              <a:rPr lang="en-US" altLang="zh-CN" sz="4100"/>
              <a:t>Preprocessing</a:t>
            </a:r>
          </a:p>
        </p:txBody>
      </p:sp>
      <p:sp>
        <p:nvSpPr>
          <p:cNvPr id="3" name="Content Placeholder 2">
            <a:extLst>
              <a:ext uri="{FF2B5EF4-FFF2-40B4-BE49-F238E27FC236}">
                <a16:creationId xmlns:a16="http://schemas.microsoft.com/office/drawing/2014/main" id="{D3D4AAE0-57A2-0543-9736-96F531EF13B5}"/>
              </a:ext>
            </a:extLst>
          </p:cNvPr>
          <p:cNvSpPr>
            <a:spLocks noGrp="1"/>
          </p:cNvSpPr>
          <p:nvPr>
            <p:ph idx="1"/>
          </p:nvPr>
        </p:nvSpPr>
        <p:spPr>
          <a:xfrm>
            <a:off x="1251678" y="2286001"/>
            <a:ext cx="4363595" cy="3593591"/>
          </a:xfrm>
        </p:spPr>
        <p:txBody>
          <a:bodyPr>
            <a:normAutofit/>
          </a:bodyPr>
          <a:lstStyle/>
          <a:p>
            <a:r>
              <a:rPr lang="en-US" altLang="zh-CN">
                <a:solidFill>
                  <a:schemeClr val="tx1"/>
                </a:solidFill>
              </a:rPr>
              <a:t>Data</a:t>
            </a:r>
            <a:r>
              <a:rPr lang="zh-CN" altLang="en-US">
                <a:solidFill>
                  <a:schemeClr val="tx1"/>
                </a:solidFill>
              </a:rPr>
              <a:t> </a:t>
            </a:r>
            <a:r>
              <a:rPr lang="en-US" altLang="zh-CN">
                <a:solidFill>
                  <a:schemeClr val="tx1"/>
                </a:solidFill>
              </a:rPr>
              <a:t>Selection</a:t>
            </a:r>
          </a:p>
          <a:p>
            <a:pPr lvl="1"/>
            <a:r>
              <a:rPr lang="en-US">
                <a:solidFill>
                  <a:schemeClr val="tx1"/>
                </a:solidFill>
              </a:rPr>
              <a:t>As can be seen in the plot. The number of bedrooms lead to differences in price, but the changing trends are similar. </a:t>
            </a:r>
          </a:p>
          <a:p>
            <a:pPr lvl="1"/>
            <a:r>
              <a:rPr lang="en-US">
                <a:solidFill>
                  <a:schemeClr val="tx1"/>
                </a:solidFill>
              </a:rPr>
              <a:t>So I decided not to use the bed column in this report.</a:t>
            </a:r>
          </a:p>
          <a:p>
            <a:pPr lvl="1"/>
            <a:r>
              <a:rPr lang="en-US">
                <a:solidFill>
                  <a:schemeClr val="tx1"/>
                </a:solidFill>
              </a:rPr>
              <a:t> Only keep the year, suburb and sell price column.</a:t>
            </a:r>
            <a:endParaRPr lang="en-AU">
              <a:solidFill>
                <a:schemeClr val="tx1"/>
              </a:solidFill>
            </a:endParaRPr>
          </a:p>
          <a:p>
            <a:endParaRPr lang="en-GB">
              <a:solidFill>
                <a:schemeClr val="tx1"/>
              </a:solidFill>
            </a:endParaRPr>
          </a:p>
        </p:txBody>
      </p:sp>
      <p:pic>
        <p:nvPicPr>
          <p:cNvPr id="4" name="Picture 3" descr="A close up of text on a white background&#10;&#10;Description automatically generated">
            <a:extLst>
              <a:ext uri="{FF2B5EF4-FFF2-40B4-BE49-F238E27FC236}">
                <a16:creationId xmlns:a16="http://schemas.microsoft.com/office/drawing/2014/main" id="{A8338A25-C7A3-1A45-BC61-BB103B2E52C0}"/>
              </a:ext>
            </a:extLst>
          </p:cNvPr>
          <p:cNvPicPr/>
          <p:nvPr/>
        </p:nvPicPr>
        <p:blipFill rotWithShape="1">
          <a:blip r:embed="rId2"/>
          <a:srcRect r="1" b="1395"/>
          <a:stretch/>
        </p:blipFill>
        <p:spPr>
          <a:xfrm>
            <a:off x="6098193" y="645106"/>
            <a:ext cx="5176744" cy="5594047"/>
          </a:xfrm>
          <a:prstGeom prst="rect">
            <a:avLst/>
          </a:prstGeom>
        </p:spPr>
      </p:pic>
    </p:spTree>
    <p:extLst>
      <p:ext uri="{BB962C8B-B14F-4D97-AF65-F5344CB8AC3E}">
        <p14:creationId xmlns:p14="http://schemas.microsoft.com/office/powerpoint/2010/main" val="2359967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D9A2-8964-5544-90DE-9A6D80CAF38F}"/>
              </a:ext>
            </a:extLst>
          </p:cNvPr>
          <p:cNvSpPr>
            <a:spLocks noGrp="1"/>
          </p:cNvSpPr>
          <p:nvPr>
            <p:ph type="title"/>
          </p:nvPr>
        </p:nvSpPr>
        <p:spPr>
          <a:xfrm>
            <a:off x="1251677" y="645105"/>
            <a:ext cx="4357499" cy="1320855"/>
          </a:xfrm>
        </p:spPr>
        <p:txBody>
          <a:bodyPr>
            <a:normAutofit/>
          </a:bodyPr>
          <a:lstStyle/>
          <a:p>
            <a:r>
              <a:rPr lang="en-US" altLang="zh-CN" sz="4100"/>
              <a:t>Data</a:t>
            </a:r>
            <a:r>
              <a:rPr lang="zh-CN" altLang="en-US" sz="4100"/>
              <a:t> </a:t>
            </a:r>
            <a:r>
              <a:rPr lang="en-US" altLang="zh-CN" sz="4100"/>
              <a:t>Source</a:t>
            </a:r>
            <a:r>
              <a:rPr lang="zh-CN" altLang="en-US" sz="4100"/>
              <a:t> </a:t>
            </a:r>
            <a:r>
              <a:rPr lang="en-US" altLang="zh-CN" sz="4100"/>
              <a:t>and</a:t>
            </a:r>
            <a:r>
              <a:rPr lang="zh-CN" altLang="en-US" sz="4100"/>
              <a:t> </a:t>
            </a:r>
            <a:r>
              <a:rPr lang="en-US" altLang="zh-CN" sz="4100"/>
              <a:t>Preprocessing</a:t>
            </a:r>
          </a:p>
        </p:txBody>
      </p:sp>
      <p:sp>
        <p:nvSpPr>
          <p:cNvPr id="3" name="Content Placeholder 2">
            <a:extLst>
              <a:ext uri="{FF2B5EF4-FFF2-40B4-BE49-F238E27FC236}">
                <a16:creationId xmlns:a16="http://schemas.microsoft.com/office/drawing/2014/main" id="{D3D4AAE0-57A2-0543-9736-96F531EF13B5}"/>
              </a:ext>
            </a:extLst>
          </p:cNvPr>
          <p:cNvSpPr>
            <a:spLocks noGrp="1"/>
          </p:cNvSpPr>
          <p:nvPr>
            <p:ph idx="1"/>
          </p:nvPr>
        </p:nvSpPr>
        <p:spPr>
          <a:xfrm>
            <a:off x="1251678" y="2286001"/>
            <a:ext cx="4363595" cy="3593591"/>
          </a:xfrm>
        </p:spPr>
        <p:txBody>
          <a:bodyPr>
            <a:normAutofit/>
          </a:bodyPr>
          <a:lstStyle/>
          <a:p>
            <a:pPr>
              <a:lnSpc>
                <a:spcPct val="100000"/>
              </a:lnSpc>
            </a:pPr>
            <a:r>
              <a:rPr lang="en-US" altLang="zh-CN" sz="1500">
                <a:solidFill>
                  <a:schemeClr val="tx1"/>
                </a:solidFill>
              </a:rPr>
              <a:t>Data</a:t>
            </a:r>
            <a:r>
              <a:rPr lang="zh-CN" altLang="en-US" sz="1500">
                <a:solidFill>
                  <a:schemeClr val="tx1"/>
                </a:solidFill>
              </a:rPr>
              <a:t> </a:t>
            </a:r>
            <a:r>
              <a:rPr lang="en-US" altLang="zh-CN" sz="1500">
                <a:solidFill>
                  <a:schemeClr val="tx1"/>
                </a:solidFill>
              </a:rPr>
              <a:t>Selection</a:t>
            </a:r>
          </a:p>
          <a:p>
            <a:pPr lvl="1">
              <a:lnSpc>
                <a:spcPct val="100000"/>
              </a:lnSpc>
            </a:pPr>
            <a:r>
              <a:rPr lang="en-US" sz="1500">
                <a:solidFill>
                  <a:schemeClr val="tx1"/>
                </a:solidFill>
              </a:rPr>
              <a:t>considering that the latest price contains more information indicating the current situation. I calculated average sell price and yoy change rate by year and only selected Year 2019 for analyzing use. </a:t>
            </a:r>
          </a:p>
          <a:p>
            <a:pPr lvl="1">
              <a:lnSpc>
                <a:spcPct val="100000"/>
              </a:lnSpc>
            </a:pPr>
            <a:r>
              <a:rPr lang="en-US" sz="1500">
                <a:solidFill>
                  <a:schemeClr val="tx1"/>
                </a:solidFill>
              </a:rPr>
              <a:t>Using histogram I found that the housing price is close to normal distribution</a:t>
            </a:r>
            <a:r>
              <a:rPr lang="en-US" altLang="zh-CN" sz="1500">
                <a:solidFill>
                  <a:schemeClr val="tx1"/>
                </a:solidFill>
              </a:rPr>
              <a:t>.</a:t>
            </a:r>
          </a:p>
          <a:p>
            <a:pPr lvl="1">
              <a:lnSpc>
                <a:spcPct val="100000"/>
              </a:lnSpc>
            </a:pPr>
            <a:r>
              <a:rPr lang="en-GB" sz="1500">
                <a:solidFill>
                  <a:schemeClr val="tx1"/>
                </a:solidFill>
              </a:rPr>
              <a:t>So I normalized the sell price and yoy change rate using scikit learn preprocessing scale method.</a:t>
            </a:r>
          </a:p>
        </p:txBody>
      </p:sp>
      <p:pic>
        <p:nvPicPr>
          <p:cNvPr id="6" name="Picture 5">
            <a:extLst>
              <a:ext uri="{FF2B5EF4-FFF2-40B4-BE49-F238E27FC236}">
                <a16:creationId xmlns:a16="http://schemas.microsoft.com/office/drawing/2014/main" id="{09163A30-BFD6-1646-9D19-5E057EBA1193}"/>
              </a:ext>
            </a:extLst>
          </p:cNvPr>
          <p:cNvPicPr>
            <a:picLocks noChangeAspect="1"/>
          </p:cNvPicPr>
          <p:nvPr/>
        </p:nvPicPr>
        <p:blipFill>
          <a:blip r:embed="rId2"/>
          <a:stretch>
            <a:fillRect/>
          </a:stretch>
        </p:blipFill>
        <p:spPr>
          <a:xfrm>
            <a:off x="6098193" y="1682037"/>
            <a:ext cx="5176744" cy="3520185"/>
          </a:xfrm>
          <a:prstGeom prst="rect">
            <a:avLst/>
          </a:prstGeom>
        </p:spPr>
      </p:pic>
    </p:spTree>
    <p:extLst>
      <p:ext uri="{BB962C8B-B14F-4D97-AF65-F5344CB8AC3E}">
        <p14:creationId xmlns:p14="http://schemas.microsoft.com/office/powerpoint/2010/main" val="4119586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D9A2-8964-5544-90DE-9A6D80CAF38F}"/>
              </a:ext>
            </a:extLst>
          </p:cNvPr>
          <p:cNvSpPr>
            <a:spLocks noGrp="1"/>
          </p:cNvSpPr>
          <p:nvPr>
            <p:ph type="title"/>
          </p:nvPr>
        </p:nvSpPr>
        <p:spPr>
          <a:xfrm>
            <a:off x="1251677" y="645105"/>
            <a:ext cx="4479820" cy="1320855"/>
          </a:xfrm>
        </p:spPr>
        <p:txBody>
          <a:bodyPr>
            <a:normAutofit/>
          </a:bodyPr>
          <a:lstStyle/>
          <a:p>
            <a:r>
              <a:rPr lang="en-US" altLang="zh-CN" sz="4000" dirty="0"/>
              <a:t>Exploring the result</a:t>
            </a:r>
          </a:p>
        </p:txBody>
      </p:sp>
      <p:sp>
        <p:nvSpPr>
          <p:cNvPr id="3" name="Content Placeholder 2">
            <a:extLst>
              <a:ext uri="{FF2B5EF4-FFF2-40B4-BE49-F238E27FC236}">
                <a16:creationId xmlns:a16="http://schemas.microsoft.com/office/drawing/2014/main" id="{D3D4AAE0-57A2-0543-9736-96F531EF13B5}"/>
              </a:ext>
            </a:extLst>
          </p:cNvPr>
          <p:cNvSpPr>
            <a:spLocks noGrp="1"/>
          </p:cNvSpPr>
          <p:nvPr>
            <p:ph idx="1"/>
          </p:nvPr>
        </p:nvSpPr>
        <p:spPr>
          <a:xfrm>
            <a:off x="1251678" y="2286001"/>
            <a:ext cx="4363595" cy="3593591"/>
          </a:xfrm>
        </p:spPr>
        <p:txBody>
          <a:bodyPr>
            <a:normAutofit/>
          </a:bodyPr>
          <a:lstStyle/>
          <a:p>
            <a:pPr>
              <a:lnSpc>
                <a:spcPct val="100000"/>
              </a:lnSpc>
            </a:pPr>
            <a:r>
              <a:rPr lang="en-US" altLang="zh-CN" sz="1500"/>
              <a:t>General result</a:t>
            </a:r>
          </a:p>
          <a:p>
            <a:pPr lvl="1">
              <a:lnSpc>
                <a:spcPct val="100000"/>
              </a:lnSpc>
            </a:pPr>
            <a:r>
              <a:rPr lang="en-US" sz="1500"/>
              <a:t>considering that the latest price contains more information indicating the current situation. I calculated average sell price and yoy change rate by year and only selected Year 2019 for analyzing use. </a:t>
            </a:r>
          </a:p>
          <a:p>
            <a:pPr lvl="1">
              <a:lnSpc>
                <a:spcPct val="100000"/>
              </a:lnSpc>
            </a:pPr>
            <a:r>
              <a:rPr lang="en-US" sz="1500"/>
              <a:t>Using histogram I found that the housing price is close to normal distribution</a:t>
            </a:r>
            <a:r>
              <a:rPr lang="en-US" altLang="zh-CN" sz="1500"/>
              <a:t>.</a:t>
            </a:r>
          </a:p>
          <a:p>
            <a:pPr lvl="1">
              <a:lnSpc>
                <a:spcPct val="100000"/>
              </a:lnSpc>
            </a:pPr>
            <a:r>
              <a:rPr lang="en-GB" sz="1500"/>
              <a:t>So I normalized the sell price and yoy change rate using scikit learn preprocessing scale method.</a:t>
            </a:r>
            <a:endParaRPr lang="en-GB" sz="1500" dirty="0"/>
          </a:p>
        </p:txBody>
      </p:sp>
      <p:pic>
        <p:nvPicPr>
          <p:cNvPr id="6" name="Picture 5" descr="A screenshot of a cell phone&#10;&#10;Description automatically generated">
            <a:extLst>
              <a:ext uri="{FF2B5EF4-FFF2-40B4-BE49-F238E27FC236}">
                <a16:creationId xmlns:a16="http://schemas.microsoft.com/office/drawing/2014/main" id="{036FFA90-DAAD-E448-BCA5-80985487C890}"/>
              </a:ext>
            </a:extLst>
          </p:cNvPr>
          <p:cNvPicPr/>
          <p:nvPr/>
        </p:nvPicPr>
        <p:blipFill>
          <a:blip r:embed="rId2"/>
          <a:stretch>
            <a:fillRect/>
          </a:stretch>
        </p:blipFill>
        <p:spPr>
          <a:xfrm>
            <a:off x="6098186" y="701974"/>
            <a:ext cx="5176744" cy="2627196"/>
          </a:xfrm>
          <a:prstGeom prst="rect">
            <a:avLst/>
          </a:prstGeom>
        </p:spPr>
      </p:pic>
      <p:pic>
        <p:nvPicPr>
          <p:cNvPr id="8" name="Picture 7">
            <a:extLst>
              <a:ext uri="{FF2B5EF4-FFF2-40B4-BE49-F238E27FC236}">
                <a16:creationId xmlns:a16="http://schemas.microsoft.com/office/drawing/2014/main" id="{82810A17-0385-8746-ACB6-DFE62C1E63A0}"/>
              </a:ext>
            </a:extLst>
          </p:cNvPr>
          <p:cNvPicPr>
            <a:picLocks noChangeAspect="1"/>
          </p:cNvPicPr>
          <p:nvPr/>
        </p:nvPicPr>
        <p:blipFill>
          <a:blip r:embed="rId3"/>
          <a:stretch>
            <a:fillRect/>
          </a:stretch>
        </p:blipFill>
        <p:spPr>
          <a:xfrm>
            <a:off x="6137976" y="3522563"/>
            <a:ext cx="2356641" cy="2716590"/>
          </a:xfrm>
          <a:prstGeom prst="rect">
            <a:avLst/>
          </a:prstGeom>
        </p:spPr>
      </p:pic>
      <p:pic>
        <p:nvPicPr>
          <p:cNvPr id="7" name="Picture 6">
            <a:extLst>
              <a:ext uri="{FF2B5EF4-FFF2-40B4-BE49-F238E27FC236}">
                <a16:creationId xmlns:a16="http://schemas.microsoft.com/office/drawing/2014/main" id="{55DD0AB3-13B8-7042-8FEE-5FDA44AA864F}"/>
              </a:ext>
            </a:extLst>
          </p:cNvPr>
          <p:cNvPicPr/>
          <p:nvPr/>
        </p:nvPicPr>
        <p:blipFill>
          <a:blip r:embed="rId4"/>
          <a:stretch>
            <a:fillRect/>
          </a:stretch>
        </p:blipFill>
        <p:spPr>
          <a:xfrm>
            <a:off x="8911497" y="3522563"/>
            <a:ext cx="2363433" cy="2716590"/>
          </a:xfrm>
          <a:prstGeom prst="rect">
            <a:avLst/>
          </a:prstGeom>
        </p:spPr>
      </p:pic>
    </p:spTree>
    <p:extLst>
      <p:ext uri="{BB962C8B-B14F-4D97-AF65-F5344CB8AC3E}">
        <p14:creationId xmlns:p14="http://schemas.microsoft.com/office/powerpoint/2010/main" val="736707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1A2C2-69C7-5D49-AFC1-E7A20EDF3D17}"/>
              </a:ext>
            </a:extLst>
          </p:cNvPr>
          <p:cNvSpPr>
            <a:spLocks noGrp="1"/>
          </p:cNvSpPr>
          <p:nvPr>
            <p:ph type="title"/>
          </p:nvPr>
        </p:nvSpPr>
        <p:spPr>
          <a:xfrm>
            <a:off x="1251679" y="645107"/>
            <a:ext cx="3384329" cy="1640894"/>
          </a:xfrm>
        </p:spPr>
        <p:txBody>
          <a:bodyPr anchor="t">
            <a:normAutofit/>
          </a:bodyPr>
          <a:lstStyle/>
          <a:p>
            <a:r>
              <a:rPr lang="en-US" altLang="zh-CN" sz="4000"/>
              <a:t>Exploring the result</a:t>
            </a:r>
            <a:endParaRPr lang="en-US" sz="4000" dirty="0"/>
          </a:p>
        </p:txBody>
      </p:sp>
      <p:sp>
        <p:nvSpPr>
          <p:cNvPr id="8" name="Content Placeholder 7">
            <a:extLst>
              <a:ext uri="{FF2B5EF4-FFF2-40B4-BE49-F238E27FC236}">
                <a16:creationId xmlns:a16="http://schemas.microsoft.com/office/drawing/2014/main" id="{0F30C8C0-EA45-4F52-B507-30853C931982}"/>
              </a:ext>
            </a:extLst>
          </p:cNvPr>
          <p:cNvSpPr>
            <a:spLocks noGrp="1"/>
          </p:cNvSpPr>
          <p:nvPr>
            <p:ph idx="1"/>
          </p:nvPr>
        </p:nvSpPr>
        <p:spPr>
          <a:xfrm>
            <a:off x="1251679" y="1893455"/>
            <a:ext cx="3846794" cy="4333390"/>
          </a:xfrm>
        </p:spPr>
        <p:txBody>
          <a:bodyPr>
            <a:normAutofit fontScale="92500" lnSpcReduction="20000"/>
          </a:bodyPr>
          <a:lstStyle/>
          <a:p>
            <a:pPr>
              <a:lnSpc>
                <a:spcPct val="100000"/>
              </a:lnSpc>
            </a:pPr>
            <a:r>
              <a:rPr lang="en-US" altLang="zh-CN" sz="1300" b="1" dirty="0"/>
              <a:t>Blue</a:t>
            </a:r>
            <a:r>
              <a:rPr lang="zh-CN" altLang="en-US" sz="1300" b="1" dirty="0"/>
              <a:t> </a:t>
            </a:r>
            <a:r>
              <a:rPr lang="en-US" sz="1300" b="1" dirty="0"/>
              <a:t>and </a:t>
            </a:r>
            <a:r>
              <a:rPr lang="en-US" altLang="zh-CN" sz="1300" b="1" dirty="0"/>
              <a:t>R</a:t>
            </a:r>
            <a:r>
              <a:rPr lang="en-US" sz="1300" b="1" dirty="0"/>
              <a:t>ed </a:t>
            </a:r>
            <a:r>
              <a:rPr lang="en-US" altLang="zh-CN" sz="1300" b="1" dirty="0"/>
              <a:t>---</a:t>
            </a:r>
            <a:r>
              <a:rPr lang="zh-CN" altLang="en-US" sz="1300" b="1" dirty="0"/>
              <a:t> </a:t>
            </a:r>
            <a:r>
              <a:rPr lang="en-US" sz="1300" b="1" dirty="0"/>
              <a:t>cluster 0 and 3 </a:t>
            </a:r>
            <a:r>
              <a:rPr lang="en-US" altLang="zh-CN" sz="1300" b="1" dirty="0"/>
              <a:t>.</a:t>
            </a:r>
            <a:endParaRPr lang="en-US" sz="1300" b="1" dirty="0"/>
          </a:p>
          <a:p>
            <a:pPr lvl="1">
              <a:lnSpc>
                <a:spcPct val="100000"/>
              </a:lnSpc>
            </a:pPr>
            <a:r>
              <a:rPr lang="en-US" altLang="zh-CN" sz="1100" b="1" dirty="0"/>
              <a:t>The</a:t>
            </a:r>
            <a:r>
              <a:rPr lang="zh-CN" altLang="en-US" sz="1100" b="1" dirty="0"/>
              <a:t> </a:t>
            </a:r>
            <a:r>
              <a:rPr lang="en-US" altLang="zh-CN" sz="1100" b="1" dirty="0"/>
              <a:t>average</a:t>
            </a:r>
            <a:r>
              <a:rPr lang="zh-CN" altLang="en-US" sz="1100" b="1" dirty="0"/>
              <a:t> </a:t>
            </a:r>
            <a:r>
              <a:rPr lang="en-US" altLang="zh-CN" sz="1100" b="1" dirty="0"/>
              <a:t>sell</a:t>
            </a:r>
            <a:r>
              <a:rPr lang="zh-CN" altLang="en-US" sz="1100" b="1" dirty="0"/>
              <a:t> </a:t>
            </a:r>
            <a:r>
              <a:rPr lang="en-US" altLang="zh-CN" sz="1100" b="1" dirty="0"/>
              <a:t>price</a:t>
            </a:r>
            <a:r>
              <a:rPr lang="zh-CN" altLang="en-US" sz="1100" b="1" dirty="0"/>
              <a:t> </a:t>
            </a:r>
            <a:r>
              <a:rPr lang="en-US" altLang="zh-CN" sz="1100" b="1" dirty="0"/>
              <a:t>is</a:t>
            </a:r>
            <a:r>
              <a:rPr lang="zh-CN" altLang="en-US" sz="1100" b="1" dirty="0"/>
              <a:t> </a:t>
            </a:r>
            <a:r>
              <a:rPr lang="en-US" altLang="zh-CN" sz="1100" b="1" dirty="0"/>
              <a:t>the</a:t>
            </a:r>
            <a:r>
              <a:rPr lang="zh-CN" altLang="en-US" sz="1100" b="1" dirty="0"/>
              <a:t> </a:t>
            </a:r>
            <a:r>
              <a:rPr lang="en-US" altLang="zh-CN" sz="1100" b="1" dirty="0"/>
              <a:t>highest</a:t>
            </a:r>
            <a:r>
              <a:rPr lang="zh-CN" altLang="en-US" sz="1100" b="1" dirty="0"/>
              <a:t> </a:t>
            </a:r>
            <a:r>
              <a:rPr lang="en-US" altLang="zh-CN" sz="1100" b="1" dirty="0"/>
              <a:t>and</a:t>
            </a:r>
            <a:r>
              <a:rPr lang="zh-CN" altLang="en-US" sz="1100" b="1" dirty="0"/>
              <a:t> </a:t>
            </a:r>
            <a:r>
              <a:rPr lang="en-US" altLang="zh-CN" sz="1100" b="1" dirty="0"/>
              <a:t>so</a:t>
            </a:r>
            <a:r>
              <a:rPr lang="zh-CN" altLang="en-US" sz="1100" b="1" dirty="0"/>
              <a:t> </a:t>
            </a:r>
            <a:r>
              <a:rPr lang="en-US" altLang="zh-CN" sz="1100" b="1" dirty="0"/>
              <a:t>do</a:t>
            </a:r>
            <a:r>
              <a:rPr lang="zh-CN" altLang="en-US" sz="1100" b="1" dirty="0"/>
              <a:t> </a:t>
            </a:r>
            <a:r>
              <a:rPr lang="en-US" altLang="zh-CN" sz="1100" b="1" dirty="0"/>
              <a:t>the</a:t>
            </a:r>
            <a:r>
              <a:rPr lang="zh-CN" altLang="en-US" sz="1100" b="1" dirty="0"/>
              <a:t> </a:t>
            </a:r>
            <a:r>
              <a:rPr lang="en-US" altLang="zh-CN" sz="1100" b="1" dirty="0"/>
              <a:t>increase</a:t>
            </a:r>
            <a:r>
              <a:rPr lang="zh-CN" altLang="en-US" sz="1100" b="1" dirty="0"/>
              <a:t> </a:t>
            </a:r>
            <a:r>
              <a:rPr lang="en-US" altLang="zh-CN" sz="1100" b="1" dirty="0"/>
              <a:t>rate</a:t>
            </a:r>
            <a:r>
              <a:rPr lang="zh-CN" altLang="en-US" sz="1100" b="1" dirty="0"/>
              <a:t> </a:t>
            </a:r>
            <a:r>
              <a:rPr lang="en-US" altLang="zh-CN" sz="1100" b="1" dirty="0"/>
              <a:t>(over</a:t>
            </a:r>
            <a:r>
              <a:rPr lang="zh-CN" altLang="en-US" sz="1100" b="1" dirty="0"/>
              <a:t> </a:t>
            </a:r>
            <a:r>
              <a:rPr lang="en-US" altLang="zh-CN" sz="1100" b="1" dirty="0"/>
              <a:t>5m).</a:t>
            </a:r>
          </a:p>
          <a:p>
            <a:pPr lvl="1">
              <a:lnSpc>
                <a:spcPct val="100000"/>
              </a:lnSpc>
            </a:pPr>
            <a:r>
              <a:rPr lang="en-US" altLang="zh-CN" sz="1100" b="1" dirty="0"/>
              <a:t>All</a:t>
            </a:r>
            <a:r>
              <a:rPr lang="zh-CN" altLang="en-US" sz="1100" b="1" dirty="0"/>
              <a:t> </a:t>
            </a:r>
            <a:r>
              <a:rPr lang="en-US" sz="1100" b="1" dirty="0"/>
              <a:t>located near beaches with ocean or river view.</a:t>
            </a:r>
          </a:p>
          <a:p>
            <a:pPr lvl="1">
              <a:lnSpc>
                <a:spcPct val="100000"/>
              </a:lnSpc>
            </a:pPr>
            <a:r>
              <a:rPr lang="en-US" altLang="zh-CN" sz="1100" b="1" dirty="0"/>
              <a:t>Very</a:t>
            </a:r>
            <a:r>
              <a:rPr lang="zh-CN" altLang="en-US" sz="1100" b="1" dirty="0"/>
              <a:t> </a:t>
            </a:r>
            <a:r>
              <a:rPr lang="en-US" altLang="zh-CN" sz="1100" b="1" dirty="0"/>
              <a:t>good</a:t>
            </a:r>
            <a:r>
              <a:rPr lang="zh-CN" altLang="en-US" sz="1100" b="1" dirty="0"/>
              <a:t> </a:t>
            </a:r>
            <a:r>
              <a:rPr lang="en-US" altLang="zh-CN" sz="1100" b="1" dirty="0"/>
              <a:t>venue</a:t>
            </a:r>
            <a:r>
              <a:rPr lang="zh-CN" altLang="en-US" sz="1100" b="1" dirty="0"/>
              <a:t> </a:t>
            </a:r>
            <a:r>
              <a:rPr lang="en-US" altLang="zh-CN" sz="1100" b="1" dirty="0"/>
              <a:t>density</a:t>
            </a:r>
            <a:r>
              <a:rPr lang="zh-CN" altLang="en-US" sz="1100" b="1" dirty="0"/>
              <a:t> </a:t>
            </a:r>
            <a:r>
              <a:rPr lang="en-US" altLang="zh-CN" sz="1100" b="1" dirty="0"/>
              <a:t>(53</a:t>
            </a:r>
            <a:r>
              <a:rPr lang="zh-CN" altLang="en-US" sz="1100" b="1" dirty="0"/>
              <a:t> </a:t>
            </a:r>
            <a:r>
              <a:rPr lang="en-US" altLang="zh-CN" sz="1100" b="1" dirty="0"/>
              <a:t>within</a:t>
            </a:r>
            <a:r>
              <a:rPr lang="zh-CN" altLang="en-US" sz="1100" b="1" dirty="0"/>
              <a:t> </a:t>
            </a:r>
            <a:r>
              <a:rPr lang="en-US" altLang="zh-CN" sz="1100" b="1" dirty="0"/>
              <a:t>1000m)</a:t>
            </a:r>
            <a:endParaRPr lang="en-AU" sz="1100" b="1" dirty="0"/>
          </a:p>
          <a:p>
            <a:pPr>
              <a:lnSpc>
                <a:spcPct val="100000"/>
              </a:lnSpc>
            </a:pPr>
            <a:r>
              <a:rPr lang="en-US" altLang="zh-CN" sz="1300" b="1" dirty="0"/>
              <a:t>Purple---</a:t>
            </a:r>
            <a:r>
              <a:rPr lang="zh-CN" altLang="en-US" sz="1300" b="1" dirty="0"/>
              <a:t> </a:t>
            </a:r>
            <a:r>
              <a:rPr lang="en-US" sz="1300" b="1" dirty="0"/>
              <a:t>cluster 4. </a:t>
            </a:r>
          </a:p>
          <a:p>
            <a:pPr lvl="1">
              <a:lnSpc>
                <a:spcPct val="100000"/>
              </a:lnSpc>
            </a:pPr>
            <a:r>
              <a:rPr lang="en-US" altLang="zh-CN" sz="1100" b="1" dirty="0"/>
              <a:t>Located</a:t>
            </a:r>
            <a:r>
              <a:rPr lang="zh-CN" altLang="en-US" sz="1100" b="1" dirty="0"/>
              <a:t> </a:t>
            </a:r>
            <a:r>
              <a:rPr lang="en-US" sz="1100" b="1" dirty="0"/>
              <a:t>near CBD of Sydney</a:t>
            </a:r>
          </a:p>
          <a:p>
            <a:pPr lvl="1">
              <a:lnSpc>
                <a:spcPct val="100000"/>
              </a:lnSpc>
            </a:pPr>
            <a:r>
              <a:rPr lang="en-US" sz="1100" b="1" dirty="0"/>
              <a:t>the housing price is relatively high</a:t>
            </a:r>
            <a:r>
              <a:rPr lang="zh-CN" altLang="en-US" sz="1100" b="1" dirty="0"/>
              <a:t> </a:t>
            </a:r>
            <a:r>
              <a:rPr lang="en-US" altLang="zh-CN" sz="1100" b="1" dirty="0"/>
              <a:t>(2.23m)</a:t>
            </a:r>
            <a:r>
              <a:rPr lang="en-US" sz="1100" b="1" dirty="0"/>
              <a:t> </a:t>
            </a:r>
          </a:p>
          <a:p>
            <a:pPr lvl="1">
              <a:lnSpc>
                <a:spcPct val="100000"/>
              </a:lnSpc>
            </a:pPr>
            <a:r>
              <a:rPr lang="en-US" altLang="zh-CN" sz="1100" b="1" dirty="0"/>
              <a:t>T</a:t>
            </a:r>
            <a:r>
              <a:rPr lang="en-US" sz="1100" b="1" dirty="0"/>
              <a:t>he increase rate is the lowest</a:t>
            </a:r>
            <a:r>
              <a:rPr lang="zh-CN" altLang="en-US" sz="1100" b="1" dirty="0"/>
              <a:t> </a:t>
            </a:r>
            <a:r>
              <a:rPr lang="en-US" altLang="zh-CN" sz="1100" b="1" dirty="0"/>
              <a:t>(-18%)</a:t>
            </a:r>
            <a:r>
              <a:rPr lang="en-US" sz="1100" b="1" dirty="0"/>
              <a:t> </a:t>
            </a:r>
          </a:p>
          <a:p>
            <a:pPr lvl="1">
              <a:lnSpc>
                <a:spcPct val="100000"/>
              </a:lnSpc>
            </a:pPr>
            <a:r>
              <a:rPr lang="en-US" altLang="zh-CN" sz="1100" b="1" dirty="0"/>
              <a:t>Good</a:t>
            </a:r>
            <a:r>
              <a:rPr lang="zh-CN" altLang="en-US" sz="1100" b="1" dirty="0"/>
              <a:t> </a:t>
            </a:r>
            <a:r>
              <a:rPr lang="en-US" altLang="zh-CN" sz="1100" b="1" dirty="0"/>
              <a:t>venue</a:t>
            </a:r>
            <a:r>
              <a:rPr lang="zh-CN" altLang="en-US" sz="1100" b="1" dirty="0"/>
              <a:t> </a:t>
            </a:r>
            <a:r>
              <a:rPr lang="en-US" altLang="zh-CN" sz="1100" b="1" dirty="0"/>
              <a:t>density(33</a:t>
            </a:r>
            <a:r>
              <a:rPr lang="zh-CN" altLang="en-US" sz="1100" b="1" dirty="0"/>
              <a:t> </a:t>
            </a:r>
            <a:r>
              <a:rPr lang="en-US" altLang="zh-CN" sz="1100" b="1" dirty="0"/>
              <a:t>within</a:t>
            </a:r>
            <a:r>
              <a:rPr lang="zh-CN" altLang="en-US" sz="1100" b="1" dirty="0"/>
              <a:t> </a:t>
            </a:r>
            <a:r>
              <a:rPr lang="en-US" altLang="zh-CN" sz="1100" b="1" dirty="0"/>
              <a:t>1000m)</a:t>
            </a:r>
            <a:endParaRPr lang="en-US" sz="1100" b="1" dirty="0"/>
          </a:p>
          <a:p>
            <a:pPr>
              <a:lnSpc>
                <a:spcPct val="100000"/>
              </a:lnSpc>
            </a:pPr>
            <a:r>
              <a:rPr lang="en-US" altLang="zh-CN" sz="1500" b="1" dirty="0"/>
              <a:t>O</a:t>
            </a:r>
            <a:r>
              <a:rPr lang="en-US" sz="1500" b="1" dirty="0"/>
              <a:t>range </a:t>
            </a:r>
            <a:r>
              <a:rPr lang="en-US" altLang="zh-CN" sz="1500" b="1" dirty="0"/>
              <a:t>---</a:t>
            </a:r>
            <a:r>
              <a:rPr lang="zh-CN" altLang="en-US" sz="1500" b="1" dirty="0"/>
              <a:t> </a:t>
            </a:r>
            <a:r>
              <a:rPr lang="en-US" sz="1500" b="1" dirty="0"/>
              <a:t>cluster 1.</a:t>
            </a:r>
          </a:p>
          <a:p>
            <a:pPr lvl="1">
              <a:lnSpc>
                <a:spcPct val="100000"/>
              </a:lnSpc>
            </a:pPr>
            <a:r>
              <a:rPr lang="en-US" altLang="zh-CN" sz="1100" b="1" dirty="0"/>
              <a:t>Medium</a:t>
            </a:r>
            <a:r>
              <a:rPr lang="zh-CN" altLang="en-US" sz="1100" b="1" dirty="0"/>
              <a:t> </a:t>
            </a:r>
            <a:r>
              <a:rPr lang="en-US" sz="1100" b="1" dirty="0"/>
              <a:t>sell price </a:t>
            </a:r>
            <a:r>
              <a:rPr lang="en-US" altLang="zh-CN" sz="1100" b="1" dirty="0"/>
              <a:t>(1.81m)</a:t>
            </a:r>
            <a:endParaRPr lang="en-US" sz="1100" b="1" dirty="0"/>
          </a:p>
          <a:p>
            <a:pPr lvl="1">
              <a:lnSpc>
                <a:spcPct val="100000"/>
              </a:lnSpc>
            </a:pPr>
            <a:r>
              <a:rPr lang="en-US" altLang="zh-CN" sz="1100" b="1" dirty="0"/>
              <a:t>P</a:t>
            </a:r>
            <a:r>
              <a:rPr lang="en-US" sz="1100" b="1" dirty="0"/>
              <a:t>ositive increase rate</a:t>
            </a:r>
            <a:r>
              <a:rPr lang="zh-CN" altLang="en-US" sz="1100" b="1" dirty="0"/>
              <a:t> </a:t>
            </a:r>
            <a:r>
              <a:rPr lang="en-US" altLang="zh-CN" sz="1100" b="1" dirty="0"/>
              <a:t>(13%).</a:t>
            </a:r>
            <a:endParaRPr lang="en-US" sz="1100" b="1" dirty="0"/>
          </a:p>
          <a:p>
            <a:pPr lvl="1">
              <a:lnSpc>
                <a:spcPct val="100000"/>
              </a:lnSpc>
            </a:pPr>
            <a:r>
              <a:rPr lang="en-US" altLang="zh-CN" sz="1100" b="1" dirty="0"/>
              <a:t>A</a:t>
            </a:r>
            <a:r>
              <a:rPr lang="zh-CN" altLang="en-US" sz="1100" b="1" dirty="0"/>
              <a:t> </a:t>
            </a:r>
            <a:r>
              <a:rPr lang="en-US" sz="1100" b="1" dirty="0"/>
              <a:t>good venue density </a:t>
            </a:r>
            <a:r>
              <a:rPr lang="en-US" altLang="zh-CN" sz="1100" b="1" dirty="0"/>
              <a:t>(31</a:t>
            </a:r>
            <a:r>
              <a:rPr lang="zh-CN" altLang="en-US" sz="1100" b="1" dirty="0"/>
              <a:t> </a:t>
            </a:r>
            <a:r>
              <a:rPr lang="en-US" altLang="zh-CN" sz="1100" b="1" dirty="0"/>
              <a:t>within</a:t>
            </a:r>
            <a:r>
              <a:rPr lang="zh-CN" altLang="en-US" sz="1100" b="1" dirty="0"/>
              <a:t> </a:t>
            </a:r>
            <a:r>
              <a:rPr lang="en-US" altLang="zh-CN" sz="1100" b="1" dirty="0"/>
              <a:t>1000m)</a:t>
            </a:r>
            <a:endParaRPr lang="en-US" sz="1100" b="1" dirty="0"/>
          </a:p>
          <a:p>
            <a:pPr lvl="1">
              <a:lnSpc>
                <a:spcPct val="100000"/>
              </a:lnSpc>
            </a:pPr>
            <a:r>
              <a:rPr lang="en-US" altLang="zh-CN" sz="1100" b="1" dirty="0"/>
              <a:t>M</a:t>
            </a:r>
            <a:r>
              <a:rPr lang="en-US" sz="1100" b="1" dirty="0"/>
              <a:t>ostly locate not far away from CBD</a:t>
            </a:r>
            <a:endParaRPr lang="en-AU" sz="1100" b="1" dirty="0"/>
          </a:p>
          <a:p>
            <a:pPr>
              <a:lnSpc>
                <a:spcPct val="100000"/>
              </a:lnSpc>
            </a:pPr>
            <a:r>
              <a:rPr lang="en-US" altLang="zh-CN" sz="1300" b="1" dirty="0"/>
              <a:t>G</a:t>
            </a:r>
            <a:r>
              <a:rPr lang="en-US" sz="1300" b="1" dirty="0"/>
              <a:t>reen </a:t>
            </a:r>
            <a:r>
              <a:rPr lang="en-US" altLang="zh-CN" sz="1300" b="1" dirty="0"/>
              <a:t>---</a:t>
            </a:r>
            <a:r>
              <a:rPr lang="zh-CN" altLang="en-US" sz="1300" b="1" dirty="0"/>
              <a:t> </a:t>
            </a:r>
            <a:r>
              <a:rPr lang="en-US" sz="1300" b="1" dirty="0"/>
              <a:t>cluster 2. </a:t>
            </a:r>
          </a:p>
          <a:p>
            <a:pPr lvl="1">
              <a:lnSpc>
                <a:spcPct val="100000"/>
              </a:lnSpc>
            </a:pPr>
            <a:r>
              <a:rPr lang="en-US" sz="1100" b="1" dirty="0"/>
              <a:t>The average sell price is the lowest</a:t>
            </a:r>
            <a:r>
              <a:rPr lang="zh-CN" altLang="en-US" sz="1100" b="1" dirty="0"/>
              <a:t> </a:t>
            </a:r>
            <a:r>
              <a:rPr lang="en-US" altLang="zh-CN" sz="1100" b="1" dirty="0"/>
              <a:t>(0.94m)</a:t>
            </a:r>
            <a:r>
              <a:rPr lang="en-US" sz="1100" b="1" dirty="0"/>
              <a:t>.</a:t>
            </a:r>
          </a:p>
          <a:p>
            <a:pPr lvl="1">
              <a:lnSpc>
                <a:spcPct val="100000"/>
              </a:lnSpc>
            </a:pPr>
            <a:r>
              <a:rPr lang="en-US" altLang="zh-CN" sz="1100" b="1" dirty="0"/>
              <a:t>Low</a:t>
            </a:r>
            <a:r>
              <a:rPr lang="zh-CN" altLang="en-US" sz="1100" b="1" dirty="0"/>
              <a:t> </a:t>
            </a:r>
            <a:r>
              <a:rPr lang="en-US" altLang="zh-CN" sz="1100" b="1" dirty="0"/>
              <a:t>increase</a:t>
            </a:r>
            <a:r>
              <a:rPr lang="zh-CN" altLang="en-US" sz="1100" b="1" dirty="0"/>
              <a:t> </a:t>
            </a:r>
            <a:r>
              <a:rPr lang="en-US" altLang="zh-CN" sz="1100" b="1" dirty="0"/>
              <a:t>rate</a:t>
            </a:r>
            <a:r>
              <a:rPr lang="zh-CN" altLang="en-US" sz="1100" b="1" dirty="0"/>
              <a:t> </a:t>
            </a:r>
            <a:r>
              <a:rPr lang="en-US" altLang="zh-CN" sz="1100" b="1" dirty="0"/>
              <a:t>(-12%)</a:t>
            </a:r>
            <a:endParaRPr lang="en-US" sz="1100" b="1" dirty="0"/>
          </a:p>
          <a:p>
            <a:pPr lvl="1">
              <a:lnSpc>
                <a:spcPct val="100000"/>
              </a:lnSpc>
            </a:pPr>
            <a:r>
              <a:rPr lang="en-US" altLang="zh-CN" sz="1100" b="1" dirty="0"/>
              <a:t>Least</a:t>
            </a:r>
            <a:r>
              <a:rPr lang="zh-CN" altLang="en-US" sz="1100" b="1" dirty="0"/>
              <a:t> </a:t>
            </a:r>
            <a:r>
              <a:rPr lang="en-US" sz="1100" b="1" dirty="0"/>
              <a:t>venues </a:t>
            </a:r>
            <a:r>
              <a:rPr lang="en-US" altLang="zh-CN" sz="1100" b="1" dirty="0"/>
              <a:t>(18</a:t>
            </a:r>
            <a:r>
              <a:rPr lang="zh-CN" altLang="en-US" sz="1100" b="1" dirty="0"/>
              <a:t> </a:t>
            </a:r>
            <a:r>
              <a:rPr lang="en-US" altLang="zh-CN" sz="1100" b="1" dirty="0"/>
              <a:t>within</a:t>
            </a:r>
            <a:r>
              <a:rPr lang="zh-CN" altLang="en-US" sz="1100" b="1" dirty="0"/>
              <a:t> </a:t>
            </a:r>
            <a:r>
              <a:rPr lang="en-US" altLang="zh-CN" sz="1100" b="1" dirty="0"/>
              <a:t>1000m)</a:t>
            </a:r>
            <a:endParaRPr lang="en-US" sz="1100" b="1" dirty="0"/>
          </a:p>
          <a:p>
            <a:pPr lvl="1">
              <a:lnSpc>
                <a:spcPct val="100000"/>
              </a:lnSpc>
            </a:pPr>
            <a:r>
              <a:rPr lang="en-US" altLang="zh-CN" sz="1100" b="1" dirty="0"/>
              <a:t>Far</a:t>
            </a:r>
            <a:r>
              <a:rPr lang="zh-CN" altLang="en-US" sz="1100" b="1" dirty="0"/>
              <a:t> </a:t>
            </a:r>
            <a:r>
              <a:rPr lang="en-US" sz="1100" b="1" dirty="0"/>
              <a:t>away from CBD.</a:t>
            </a:r>
            <a:endParaRPr lang="en-AU" sz="1100" b="1" dirty="0"/>
          </a:p>
        </p:txBody>
      </p:sp>
      <p:pic>
        <p:nvPicPr>
          <p:cNvPr id="4" name="Content Placeholder 3" descr="A close up of a map&#10;&#10;Description automatically generated">
            <a:extLst>
              <a:ext uri="{FF2B5EF4-FFF2-40B4-BE49-F238E27FC236}">
                <a16:creationId xmlns:a16="http://schemas.microsoft.com/office/drawing/2014/main" id="{60CBFE22-8343-E14E-90D4-9E2B8C370801}"/>
              </a:ext>
            </a:extLst>
          </p:cNvPr>
          <p:cNvPicPr>
            <a:picLocks/>
          </p:cNvPicPr>
          <p:nvPr/>
        </p:nvPicPr>
        <p:blipFill rotWithShape="1">
          <a:blip r:embed="rId2"/>
          <a:srcRect l="15063" r="1" b="1"/>
          <a:stretch/>
        </p:blipFill>
        <p:spPr>
          <a:xfrm>
            <a:off x="5279472" y="645107"/>
            <a:ext cx="5995465" cy="5594047"/>
          </a:xfrm>
          <a:prstGeom prst="rect">
            <a:avLst/>
          </a:prstGeom>
        </p:spPr>
      </p:pic>
    </p:spTree>
    <p:extLst>
      <p:ext uri="{BB962C8B-B14F-4D97-AF65-F5344CB8AC3E}">
        <p14:creationId xmlns:p14="http://schemas.microsoft.com/office/powerpoint/2010/main" val="1735175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1F03F-2CD0-9445-AAD8-B8C683B55092}"/>
              </a:ext>
            </a:extLst>
          </p:cNvPr>
          <p:cNvSpPr>
            <a:spLocks noGrp="1"/>
          </p:cNvSpPr>
          <p:nvPr>
            <p:ph type="title"/>
          </p:nvPr>
        </p:nvSpPr>
        <p:spPr/>
        <p:txBody>
          <a:bodyPr/>
          <a:lstStyle/>
          <a:p>
            <a:r>
              <a:rPr lang="en-US" dirty="0" err="1"/>
              <a:t>Conclution</a:t>
            </a:r>
            <a:endParaRPr lang="en-US" dirty="0"/>
          </a:p>
        </p:txBody>
      </p:sp>
      <p:sp>
        <p:nvSpPr>
          <p:cNvPr id="3" name="Content Placeholder 2">
            <a:extLst>
              <a:ext uri="{FF2B5EF4-FFF2-40B4-BE49-F238E27FC236}">
                <a16:creationId xmlns:a16="http://schemas.microsoft.com/office/drawing/2014/main" id="{378342AA-A878-F64D-89F6-0C7065CAF74E}"/>
              </a:ext>
            </a:extLst>
          </p:cNvPr>
          <p:cNvSpPr>
            <a:spLocks noGrp="1"/>
          </p:cNvSpPr>
          <p:nvPr>
            <p:ph idx="1"/>
          </p:nvPr>
        </p:nvSpPr>
        <p:spPr/>
        <p:txBody>
          <a:bodyPr/>
          <a:lstStyle/>
          <a:p>
            <a:r>
              <a:rPr lang="en-US" dirty="0"/>
              <a:t>Personally</a:t>
            </a:r>
            <a:r>
              <a:rPr lang="en-US" altLang="zh-CN" dirty="0"/>
              <a:t>,</a:t>
            </a:r>
            <a:r>
              <a:rPr lang="zh-CN" altLang="en-US" dirty="0"/>
              <a:t>  </a:t>
            </a:r>
            <a:r>
              <a:rPr lang="en-US" altLang="zh-CN" dirty="0"/>
              <a:t>I</a:t>
            </a:r>
            <a:r>
              <a:rPr lang="zh-CN" altLang="en-US" dirty="0"/>
              <a:t> </a:t>
            </a:r>
            <a:r>
              <a:rPr lang="en-US" altLang="zh-CN" dirty="0"/>
              <a:t>feel</a:t>
            </a:r>
            <a:r>
              <a:rPr lang="zh-CN" altLang="en-US" dirty="0"/>
              <a:t> </a:t>
            </a:r>
            <a:r>
              <a:rPr lang="en-US" altLang="zh-CN" dirty="0"/>
              <a:t>this</a:t>
            </a:r>
            <a:r>
              <a:rPr lang="zh-CN" altLang="en-US" dirty="0"/>
              <a:t> </a:t>
            </a:r>
            <a:r>
              <a:rPr lang="en-US" altLang="zh-CN" dirty="0"/>
              <a:t>report</a:t>
            </a:r>
            <a:r>
              <a:rPr lang="zh-CN" altLang="en-US" dirty="0"/>
              <a:t> </a:t>
            </a:r>
            <a:r>
              <a:rPr lang="en-US" altLang="zh-CN" dirty="0"/>
              <a:t>is</a:t>
            </a:r>
            <a:r>
              <a:rPr lang="zh-CN" altLang="en-US" dirty="0"/>
              <a:t> </a:t>
            </a:r>
            <a:r>
              <a:rPr lang="en-US" altLang="zh-CN" dirty="0"/>
              <a:t>helpful</a:t>
            </a:r>
            <a:r>
              <a:rPr lang="zh-CN" altLang="en-US" dirty="0"/>
              <a:t> </a:t>
            </a:r>
            <a:r>
              <a:rPr lang="en-US" altLang="zh-CN" dirty="0"/>
              <a:t>in</a:t>
            </a:r>
            <a:r>
              <a:rPr lang="zh-CN" altLang="en-US" dirty="0"/>
              <a:t> </a:t>
            </a:r>
            <a:r>
              <a:rPr lang="en-US" altLang="zh-CN" dirty="0"/>
              <a:t>making</a:t>
            </a:r>
            <a:r>
              <a:rPr lang="zh-CN" altLang="en-US" dirty="0"/>
              <a:t> </a:t>
            </a:r>
            <a:r>
              <a:rPr lang="en-US" altLang="zh-CN" dirty="0"/>
              <a:t>decision</a:t>
            </a:r>
            <a:r>
              <a:rPr lang="zh-CN" altLang="en-US" dirty="0"/>
              <a:t> </a:t>
            </a:r>
            <a:r>
              <a:rPr lang="en-US" altLang="zh-CN" dirty="0"/>
              <a:t>of</a:t>
            </a:r>
            <a:r>
              <a:rPr lang="zh-CN" altLang="en-US" dirty="0"/>
              <a:t> </a:t>
            </a:r>
            <a:r>
              <a:rPr lang="en-US" altLang="zh-CN" dirty="0"/>
              <a:t>buying</a:t>
            </a:r>
            <a:r>
              <a:rPr lang="zh-CN" altLang="en-US" dirty="0"/>
              <a:t> </a:t>
            </a:r>
            <a:r>
              <a:rPr lang="en-US" altLang="zh-CN" dirty="0"/>
              <a:t>a</a:t>
            </a:r>
            <a:r>
              <a:rPr lang="zh-CN" altLang="en-US" dirty="0"/>
              <a:t> </a:t>
            </a:r>
            <a:r>
              <a:rPr lang="en-US" altLang="zh-CN" dirty="0"/>
              <a:t>house.</a:t>
            </a:r>
            <a:endParaRPr lang="en-AU" altLang="zh-CN" dirty="0"/>
          </a:p>
          <a:p>
            <a:pPr lvl="1"/>
            <a:r>
              <a:rPr lang="en-US" altLang="zh-CN" dirty="0"/>
              <a:t>For</a:t>
            </a:r>
            <a:r>
              <a:rPr lang="zh-CN" altLang="en-US" dirty="0"/>
              <a:t> </a:t>
            </a:r>
            <a:r>
              <a:rPr lang="en-US" altLang="zh-CN" dirty="0"/>
              <a:t>me,</a:t>
            </a:r>
            <a:r>
              <a:rPr lang="zh-CN" altLang="en-US" dirty="0"/>
              <a:t> </a:t>
            </a:r>
            <a:r>
              <a:rPr lang="en-US" altLang="zh-CN" dirty="0"/>
              <a:t>suburbs</a:t>
            </a:r>
            <a:r>
              <a:rPr lang="zh-CN" altLang="en-US" dirty="0"/>
              <a:t> </a:t>
            </a:r>
            <a:r>
              <a:rPr lang="en-US" altLang="zh-CN" dirty="0"/>
              <a:t>in</a:t>
            </a:r>
            <a:r>
              <a:rPr lang="zh-CN" altLang="en-US" dirty="0"/>
              <a:t> </a:t>
            </a:r>
            <a:r>
              <a:rPr lang="en-US" altLang="zh-CN" dirty="0"/>
              <a:t>cluster</a:t>
            </a:r>
            <a:r>
              <a:rPr lang="zh-CN" altLang="en-US" dirty="0"/>
              <a:t> </a:t>
            </a:r>
            <a:r>
              <a:rPr lang="en-US" altLang="zh-CN" dirty="0"/>
              <a:t>is</a:t>
            </a:r>
            <a:r>
              <a:rPr lang="zh-CN" altLang="en-US" dirty="0"/>
              <a:t> </a:t>
            </a:r>
            <a:r>
              <a:rPr lang="en-US" altLang="zh-CN" dirty="0"/>
              <a:t>I</a:t>
            </a:r>
            <a:r>
              <a:rPr lang="zh-CN" altLang="en-US" dirty="0"/>
              <a:t> </a:t>
            </a:r>
            <a:r>
              <a:rPr lang="en-US" altLang="zh-CN" dirty="0"/>
              <a:t>is</a:t>
            </a:r>
            <a:r>
              <a:rPr lang="zh-CN" altLang="en-US" dirty="0"/>
              <a:t> </a:t>
            </a:r>
            <a:r>
              <a:rPr lang="en-US" altLang="zh-CN" dirty="0"/>
              <a:t>the</a:t>
            </a:r>
            <a:r>
              <a:rPr lang="zh-CN" altLang="en-US" dirty="0"/>
              <a:t> </a:t>
            </a:r>
            <a:r>
              <a:rPr lang="en-US" altLang="zh-CN" dirty="0"/>
              <a:t>most</a:t>
            </a:r>
            <a:r>
              <a:rPr lang="zh-CN" altLang="en-US" dirty="0"/>
              <a:t> </a:t>
            </a:r>
            <a:r>
              <a:rPr lang="en-US" altLang="zh-CN" dirty="0"/>
              <a:t>suitable.</a:t>
            </a:r>
            <a:endParaRPr lang="en-AU" altLang="zh-CN" dirty="0"/>
          </a:p>
          <a:p>
            <a:pPr lvl="1"/>
            <a:r>
              <a:rPr lang="en-US" altLang="zh-CN" dirty="0"/>
              <a:t>It</a:t>
            </a:r>
            <a:r>
              <a:rPr lang="zh-CN" altLang="en-US" dirty="0"/>
              <a:t> </a:t>
            </a:r>
            <a:r>
              <a:rPr lang="en-US" altLang="zh-CN" dirty="0"/>
              <a:t>is</a:t>
            </a:r>
            <a:r>
              <a:rPr lang="zh-CN" altLang="en-US" dirty="0"/>
              <a:t> </a:t>
            </a:r>
            <a:r>
              <a:rPr lang="en-US" altLang="zh-CN" dirty="0"/>
              <a:t>convenient</a:t>
            </a:r>
            <a:r>
              <a:rPr lang="zh-CN" altLang="en-US" dirty="0"/>
              <a:t> </a:t>
            </a:r>
            <a:r>
              <a:rPr lang="en-US" altLang="zh-CN" dirty="0"/>
              <a:t>with</a:t>
            </a:r>
            <a:r>
              <a:rPr lang="zh-CN" altLang="en-US" dirty="0"/>
              <a:t> </a:t>
            </a:r>
            <a:r>
              <a:rPr lang="en-US" altLang="zh-CN" dirty="0"/>
              <a:t>good</a:t>
            </a:r>
            <a:r>
              <a:rPr lang="zh-CN" altLang="en-US" dirty="0"/>
              <a:t> </a:t>
            </a:r>
            <a:r>
              <a:rPr lang="en-US" altLang="zh-CN" dirty="0"/>
              <a:t>venue</a:t>
            </a:r>
            <a:r>
              <a:rPr lang="zh-CN" altLang="en-US" dirty="0"/>
              <a:t> </a:t>
            </a:r>
            <a:r>
              <a:rPr lang="en-US" altLang="zh-CN" dirty="0"/>
              <a:t>density</a:t>
            </a:r>
            <a:r>
              <a:rPr lang="zh-CN" altLang="en-US" dirty="0"/>
              <a:t> </a:t>
            </a:r>
            <a:r>
              <a:rPr lang="en-US" altLang="zh-CN" dirty="0"/>
              <a:t>and</a:t>
            </a:r>
            <a:r>
              <a:rPr lang="zh-CN" altLang="en-US" dirty="0"/>
              <a:t> </a:t>
            </a:r>
            <a:r>
              <a:rPr lang="en-US" altLang="zh-CN" dirty="0"/>
              <a:t>not</a:t>
            </a:r>
            <a:r>
              <a:rPr lang="zh-CN" altLang="en-US" dirty="0"/>
              <a:t> </a:t>
            </a:r>
            <a:r>
              <a:rPr lang="en-US" altLang="zh-CN" dirty="0"/>
              <a:t>far</a:t>
            </a:r>
            <a:r>
              <a:rPr lang="zh-CN" altLang="en-US" dirty="0"/>
              <a:t> </a:t>
            </a:r>
            <a:r>
              <a:rPr lang="en-US" altLang="zh-CN" dirty="0"/>
              <a:t>away</a:t>
            </a:r>
            <a:r>
              <a:rPr lang="zh-CN" altLang="en-US" dirty="0"/>
              <a:t> </a:t>
            </a:r>
            <a:r>
              <a:rPr lang="en-US" altLang="zh-CN" dirty="0"/>
              <a:t>from</a:t>
            </a:r>
            <a:r>
              <a:rPr lang="zh-CN" altLang="en-US" dirty="0"/>
              <a:t> </a:t>
            </a:r>
            <a:r>
              <a:rPr lang="en-US" altLang="zh-CN" dirty="0"/>
              <a:t>CBD.</a:t>
            </a:r>
            <a:r>
              <a:rPr lang="zh-CN" altLang="en-US" dirty="0"/>
              <a:t> </a:t>
            </a:r>
            <a:endParaRPr lang="en-AU" altLang="zh-CN" dirty="0"/>
          </a:p>
          <a:p>
            <a:pPr lvl="1"/>
            <a:r>
              <a:rPr lang="en-US" altLang="zh-CN" dirty="0"/>
              <a:t>It</a:t>
            </a:r>
            <a:r>
              <a:rPr lang="zh-CN" altLang="en-US" dirty="0"/>
              <a:t> </a:t>
            </a:r>
            <a:r>
              <a:rPr lang="en-US" altLang="zh-CN" dirty="0"/>
              <a:t>is</a:t>
            </a:r>
            <a:r>
              <a:rPr lang="zh-CN" altLang="en-US" dirty="0"/>
              <a:t> </a:t>
            </a:r>
            <a:r>
              <a:rPr lang="en-US" altLang="zh-CN" dirty="0"/>
              <a:t>not</a:t>
            </a:r>
            <a:r>
              <a:rPr lang="zh-CN" altLang="en-US" dirty="0"/>
              <a:t> </a:t>
            </a:r>
            <a:r>
              <a:rPr lang="en-US" altLang="zh-CN" dirty="0"/>
              <a:t>very</a:t>
            </a:r>
            <a:r>
              <a:rPr lang="zh-CN" altLang="en-US" dirty="0"/>
              <a:t> </a:t>
            </a:r>
            <a:r>
              <a:rPr lang="en-US" altLang="zh-CN" dirty="0"/>
              <a:t>expensive</a:t>
            </a:r>
            <a:r>
              <a:rPr lang="zh-CN" altLang="en-US" dirty="0"/>
              <a:t> </a:t>
            </a:r>
            <a:r>
              <a:rPr lang="en-US" altLang="zh-CN" dirty="0"/>
              <a:t>compared</a:t>
            </a:r>
            <a:r>
              <a:rPr lang="zh-CN" altLang="en-US" dirty="0"/>
              <a:t> </a:t>
            </a:r>
            <a:r>
              <a:rPr lang="en-US" altLang="zh-CN" dirty="0"/>
              <a:t>with</a:t>
            </a:r>
            <a:r>
              <a:rPr lang="zh-CN" altLang="en-US" dirty="0"/>
              <a:t> </a:t>
            </a:r>
            <a:r>
              <a:rPr lang="en-US" altLang="zh-CN" dirty="0"/>
              <a:t>other</a:t>
            </a:r>
            <a:r>
              <a:rPr lang="zh-CN" altLang="en-US" dirty="0"/>
              <a:t> </a:t>
            </a:r>
            <a:r>
              <a:rPr lang="en-US" altLang="zh-CN" dirty="0"/>
              <a:t>clusters</a:t>
            </a:r>
            <a:r>
              <a:rPr lang="zh-CN" altLang="en-US" dirty="0"/>
              <a:t> </a:t>
            </a:r>
            <a:r>
              <a:rPr lang="en-US" altLang="zh-CN" dirty="0"/>
              <a:t>except</a:t>
            </a:r>
            <a:r>
              <a:rPr lang="zh-CN" altLang="en-US" dirty="0"/>
              <a:t> </a:t>
            </a:r>
            <a:r>
              <a:rPr lang="en-US" altLang="zh-CN" dirty="0"/>
              <a:t>cluster</a:t>
            </a:r>
            <a:r>
              <a:rPr lang="zh-CN" altLang="en-US" dirty="0"/>
              <a:t> </a:t>
            </a:r>
            <a:r>
              <a:rPr lang="en-US" altLang="zh-CN" dirty="0"/>
              <a:t>2.</a:t>
            </a:r>
          </a:p>
          <a:p>
            <a:pPr lvl="1"/>
            <a:r>
              <a:rPr lang="en-US" altLang="zh-CN" dirty="0"/>
              <a:t>It</a:t>
            </a:r>
            <a:r>
              <a:rPr lang="zh-CN" altLang="en-US" dirty="0"/>
              <a:t> </a:t>
            </a:r>
            <a:r>
              <a:rPr lang="en-US" altLang="zh-CN" dirty="0"/>
              <a:t>has</a:t>
            </a:r>
            <a:r>
              <a:rPr lang="zh-CN" altLang="en-US" dirty="0"/>
              <a:t> </a:t>
            </a:r>
            <a:r>
              <a:rPr lang="en-US" altLang="zh-CN" dirty="0"/>
              <a:t>a</a:t>
            </a:r>
            <a:r>
              <a:rPr lang="zh-CN" altLang="en-US" dirty="0"/>
              <a:t> </a:t>
            </a:r>
            <a:r>
              <a:rPr lang="en-US" altLang="zh-CN" dirty="0"/>
              <a:t>good</a:t>
            </a:r>
            <a:r>
              <a:rPr lang="zh-CN" altLang="en-US" dirty="0"/>
              <a:t> </a:t>
            </a:r>
            <a:r>
              <a:rPr lang="en-US" altLang="zh-CN" dirty="0"/>
              <a:t>increase</a:t>
            </a:r>
            <a:r>
              <a:rPr lang="zh-CN" altLang="en-US" dirty="0"/>
              <a:t> </a:t>
            </a:r>
            <a:r>
              <a:rPr lang="en-US" altLang="zh-CN" dirty="0"/>
              <a:t>rate</a:t>
            </a:r>
            <a:r>
              <a:rPr lang="zh-CN" altLang="en-US" dirty="0"/>
              <a:t> </a:t>
            </a:r>
            <a:r>
              <a:rPr lang="en-US" altLang="zh-CN" dirty="0"/>
              <a:t>for</a:t>
            </a:r>
            <a:r>
              <a:rPr lang="zh-CN" altLang="en-US" dirty="0"/>
              <a:t> </a:t>
            </a:r>
            <a:r>
              <a:rPr lang="en-US" altLang="zh-CN" dirty="0"/>
              <a:t>investment.</a:t>
            </a:r>
            <a:endParaRPr lang="en-US" dirty="0"/>
          </a:p>
          <a:p>
            <a:r>
              <a:rPr lang="en-US" altLang="zh-CN" dirty="0"/>
              <a:t>People</a:t>
            </a:r>
            <a:r>
              <a:rPr lang="zh-CN" altLang="en-US" dirty="0"/>
              <a:t> </a:t>
            </a:r>
            <a:r>
              <a:rPr lang="en-US" dirty="0"/>
              <a:t>decided to buy a house or want to start a venue in Sydney can have a look at planforms providing such information as sell price, increase rate, venue density and categories. People can achieve better outcomes through their access to the platforms where such information is provided.</a:t>
            </a:r>
            <a:endParaRPr lang="en-AU" dirty="0"/>
          </a:p>
          <a:p>
            <a:endParaRPr lang="en-US" dirty="0"/>
          </a:p>
        </p:txBody>
      </p:sp>
    </p:spTree>
    <p:extLst>
      <p:ext uri="{BB962C8B-B14F-4D97-AF65-F5344CB8AC3E}">
        <p14:creationId xmlns:p14="http://schemas.microsoft.com/office/powerpoint/2010/main" val="343528036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0</TotalTime>
  <Words>640</Words>
  <Application>Microsoft Macintosh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Impact</vt:lpstr>
      <vt:lpstr>Badge</vt:lpstr>
      <vt:lpstr>Housing Sales Prices Vs Venues Data Analysis of Sydney</vt:lpstr>
      <vt:lpstr>AGENDA</vt:lpstr>
      <vt:lpstr>Purpose and Methodology</vt:lpstr>
      <vt:lpstr>Data Source and Preprocessing</vt:lpstr>
      <vt:lpstr>Data Source and Preprocessing</vt:lpstr>
      <vt:lpstr>Data Source and Preprocessing</vt:lpstr>
      <vt:lpstr>Exploring the result</vt:lpstr>
      <vt:lpstr>Exploring the result</vt:lpstr>
      <vt:lpstr>Conclution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Sales Prices Vs Venues Data Analysis of Sydney</dc:title>
  <dc:creator>shanshan jin</dc:creator>
  <cp:lastModifiedBy>shanshan jin</cp:lastModifiedBy>
  <cp:revision>1</cp:revision>
  <dcterms:created xsi:type="dcterms:W3CDTF">2020-07-22T04:55:39Z</dcterms:created>
  <dcterms:modified xsi:type="dcterms:W3CDTF">2020-07-22T04:56:14Z</dcterms:modified>
</cp:coreProperties>
</file>