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3"/>
  </p:notesMasterIdLst>
  <p:sldIdLst>
    <p:sldId id="257" r:id="rId2"/>
    <p:sldId id="259" r:id="rId3"/>
    <p:sldId id="260" r:id="rId4"/>
    <p:sldId id="262" r:id="rId5"/>
    <p:sldId id="261" r:id="rId6"/>
    <p:sldId id="263" r:id="rId7"/>
    <p:sldId id="264" r:id="rId8"/>
    <p:sldId id="267" r:id="rId9"/>
    <p:sldId id="279" r:id="rId10"/>
    <p:sldId id="265" r:id="rId11"/>
    <p:sldId id="269" r:id="rId12"/>
    <p:sldId id="268" r:id="rId13"/>
    <p:sldId id="271" r:id="rId14"/>
    <p:sldId id="273" r:id="rId15"/>
    <p:sldId id="274" r:id="rId16"/>
    <p:sldId id="275" r:id="rId17"/>
    <p:sldId id="277" r:id="rId18"/>
    <p:sldId id="278" r:id="rId19"/>
    <p:sldId id="276" r:id="rId20"/>
    <p:sldId id="266"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8207" autoAdjust="0"/>
  </p:normalViewPr>
  <p:slideViewPr>
    <p:cSldViewPr snapToGrid="0">
      <p:cViewPr varScale="1">
        <p:scale>
          <a:sx n="49" d="100"/>
          <a:sy n="49" d="100"/>
        </p:scale>
        <p:origin x="13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C53C-9B5B-42A3-B79E-360768EC03B1}"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89BCE-D790-4A3B-8A36-192A736992AD}" type="slidenum">
              <a:rPr lang="en-US" smtClean="0"/>
              <a:t>‹#›</a:t>
            </a:fld>
            <a:endParaRPr lang="en-US"/>
          </a:p>
        </p:txBody>
      </p:sp>
    </p:spTree>
    <p:extLst>
      <p:ext uri="{BB962C8B-B14F-4D97-AF65-F5344CB8AC3E}">
        <p14:creationId xmlns:p14="http://schemas.microsoft.com/office/powerpoint/2010/main" val="3044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the prisoner’s dilemma across disciplines, we need a dynamic framework that allows for both flexibility in input variables, simulation types, and easily digestible result analysis</a:t>
            </a:r>
          </a:p>
          <a:p>
            <a:endParaRPr lang="en-US" dirty="0"/>
          </a:p>
          <a:p>
            <a:r>
              <a:rPr lang="en-US" dirty="0"/>
              <a:t>While simulation tools currently exist, they require coding knowledge and are console-based or are very limited in scope</a:t>
            </a:r>
          </a:p>
          <a:p>
            <a:endParaRPr lang="en-US" dirty="0"/>
          </a:p>
          <a:p>
            <a:r>
              <a:rPr lang="en-US" dirty="0" err="1"/>
              <a:t>ipd</a:t>
            </a:r>
            <a:r>
              <a:rPr lang="en-US" dirty="0"/>
              <a:t>-sim combines the power of established, vetted simulation tool Axelrod with an easy accessible GUI interface to let non-technical users run and examine iterated prisoner’s dilemma scenarios</a:t>
            </a:r>
          </a:p>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3</a:t>
            </a:fld>
            <a:endParaRPr lang="en-US"/>
          </a:p>
        </p:txBody>
      </p:sp>
    </p:spTree>
    <p:extLst>
      <p:ext uri="{BB962C8B-B14F-4D97-AF65-F5344CB8AC3E}">
        <p14:creationId xmlns:p14="http://schemas.microsoft.com/office/powerpoint/2010/main" val="13742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few turns, you can say that the easiest way to gain points in a single game match, would be to defect, and the safest way would be to cooperate</a:t>
            </a:r>
          </a:p>
          <a:p>
            <a:endParaRPr lang="en-US" dirty="0"/>
          </a:p>
          <a:p>
            <a:r>
              <a:rPr lang="en-US" dirty="0"/>
              <a:t>However, the real interesting part of the iterated prisoner’s dilemma is when multiple matches are played, and you can study which strategies work best under the given parameters</a:t>
            </a:r>
          </a:p>
          <a:p>
            <a:endParaRPr lang="en-US" dirty="0"/>
          </a:p>
          <a:p>
            <a:r>
              <a:rPr lang="en-US" dirty="0"/>
              <a:t>Depending on the payoff matrix, the number of turns, how many games are played per turn, and the players involved, there are an infinite number of results!</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7</a:t>
            </a:fld>
            <a:endParaRPr lang="en-US"/>
          </a:p>
        </p:txBody>
      </p:sp>
    </p:spTree>
    <p:extLst>
      <p:ext uri="{BB962C8B-B14F-4D97-AF65-F5344CB8AC3E}">
        <p14:creationId xmlns:p14="http://schemas.microsoft.com/office/powerpoint/2010/main" val="425826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14</a:t>
            </a:fld>
            <a:endParaRPr lang="en-US"/>
          </a:p>
        </p:txBody>
      </p:sp>
    </p:spTree>
    <p:extLst>
      <p:ext uri="{BB962C8B-B14F-4D97-AF65-F5344CB8AC3E}">
        <p14:creationId xmlns:p14="http://schemas.microsoft.com/office/powerpoint/2010/main" val="1344567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15</a:t>
            </a:fld>
            <a:endParaRPr lang="en-US"/>
          </a:p>
        </p:txBody>
      </p:sp>
    </p:spTree>
    <p:extLst>
      <p:ext uri="{BB962C8B-B14F-4D97-AF65-F5344CB8AC3E}">
        <p14:creationId xmlns:p14="http://schemas.microsoft.com/office/powerpoint/2010/main" val="345518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the population map after 100 generations and the average median scores, one can easily that see that cooperating with a malicious party like Defector is not sustainable and your strategy will be weeded out of future generations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16</a:t>
            </a:fld>
            <a:endParaRPr lang="en-US"/>
          </a:p>
        </p:txBody>
      </p:sp>
    </p:spTree>
    <p:extLst>
      <p:ext uri="{BB962C8B-B14F-4D97-AF65-F5344CB8AC3E}">
        <p14:creationId xmlns:p14="http://schemas.microsoft.com/office/powerpoint/2010/main" val="8213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17</a:t>
            </a:fld>
            <a:endParaRPr lang="en-US"/>
          </a:p>
        </p:txBody>
      </p:sp>
    </p:spTree>
    <p:extLst>
      <p:ext uri="{BB962C8B-B14F-4D97-AF65-F5344CB8AC3E}">
        <p14:creationId xmlns:p14="http://schemas.microsoft.com/office/powerpoint/2010/main" val="358710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the population map after 100 generations and the average median scores, one can easily that see that cooperating with a malicious party like Defector is not sustainable and your strategy will be weeded out of future generations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18</a:t>
            </a:fld>
            <a:endParaRPr lang="en-US"/>
          </a:p>
        </p:txBody>
      </p:sp>
    </p:spTree>
    <p:extLst>
      <p:ext uri="{BB962C8B-B14F-4D97-AF65-F5344CB8AC3E}">
        <p14:creationId xmlns:p14="http://schemas.microsoft.com/office/powerpoint/2010/main" val="117158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game was very basic, if you add more strategies, players, change the payoffs, number of generations the sim runs for, number of turns per generations, the noise, and/or some combination of all of these factors, you will get wildly different results</a:t>
            </a:r>
          </a:p>
          <a:p>
            <a:endParaRPr lang="en-US" dirty="0"/>
          </a:p>
        </p:txBody>
      </p:sp>
      <p:sp>
        <p:nvSpPr>
          <p:cNvPr id="4" name="Slide Number Placeholder 3"/>
          <p:cNvSpPr>
            <a:spLocks noGrp="1"/>
          </p:cNvSpPr>
          <p:nvPr>
            <p:ph type="sldNum" sz="quarter" idx="5"/>
          </p:nvPr>
        </p:nvSpPr>
        <p:spPr/>
        <p:txBody>
          <a:bodyPr/>
          <a:lstStyle/>
          <a:p>
            <a:fld id="{93889BCE-D790-4A3B-8A36-192A736992AD}" type="slidenum">
              <a:rPr lang="en-US" smtClean="0"/>
              <a:t>19</a:t>
            </a:fld>
            <a:endParaRPr lang="en-US"/>
          </a:p>
        </p:txBody>
      </p:sp>
    </p:spTree>
    <p:extLst>
      <p:ext uri="{BB962C8B-B14F-4D97-AF65-F5344CB8AC3E}">
        <p14:creationId xmlns:p14="http://schemas.microsoft.com/office/powerpoint/2010/main" val="3205983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29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25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71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1124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280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477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296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762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617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36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29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7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41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07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51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11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3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33560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4109-A14A-499C-ABB9-BE54A30609FE}"/>
              </a:ext>
            </a:extLst>
          </p:cNvPr>
          <p:cNvSpPr>
            <a:spLocks noGrp="1"/>
          </p:cNvSpPr>
          <p:nvPr>
            <p:ph type="ctrTitle"/>
          </p:nvPr>
        </p:nvSpPr>
        <p:spPr/>
        <p:txBody>
          <a:bodyPr/>
          <a:lstStyle/>
          <a:p>
            <a:r>
              <a:rPr lang="en-US" dirty="0" err="1"/>
              <a:t>ipd</a:t>
            </a:r>
            <a:r>
              <a:rPr lang="en-US" dirty="0"/>
              <a:t>-sim</a:t>
            </a:r>
          </a:p>
        </p:txBody>
      </p:sp>
      <p:sp>
        <p:nvSpPr>
          <p:cNvPr id="3" name="Subtitle 2">
            <a:extLst>
              <a:ext uri="{FF2B5EF4-FFF2-40B4-BE49-F238E27FC236}">
                <a16:creationId xmlns:a16="http://schemas.microsoft.com/office/drawing/2014/main" id="{254C9CF1-E36A-41A7-BFD6-138277C3B09C}"/>
              </a:ext>
            </a:extLst>
          </p:cNvPr>
          <p:cNvSpPr>
            <a:spLocks noGrp="1"/>
          </p:cNvSpPr>
          <p:nvPr>
            <p:ph type="subTitle" idx="1"/>
          </p:nvPr>
        </p:nvSpPr>
        <p:spPr>
          <a:xfrm>
            <a:off x="1371600" y="3632201"/>
            <a:ext cx="9948672" cy="685800"/>
          </a:xfrm>
        </p:spPr>
        <p:txBody>
          <a:bodyPr>
            <a:normAutofit/>
          </a:bodyPr>
          <a:lstStyle/>
          <a:p>
            <a:r>
              <a:rPr lang="en-US" sz="2400" dirty="0"/>
              <a:t>A Simulation Framework for Iterated Prisoner’s Dilemma Scenarios</a:t>
            </a:r>
          </a:p>
        </p:txBody>
      </p:sp>
      <p:sp>
        <p:nvSpPr>
          <p:cNvPr id="4" name="Subtitle 2">
            <a:extLst>
              <a:ext uri="{FF2B5EF4-FFF2-40B4-BE49-F238E27FC236}">
                <a16:creationId xmlns:a16="http://schemas.microsoft.com/office/drawing/2014/main" id="{E1A1F316-0BF4-471D-A6DA-4D4FAE741A0A}"/>
              </a:ext>
            </a:extLst>
          </p:cNvPr>
          <p:cNvSpPr txBox="1">
            <a:spLocks/>
          </p:cNvSpPr>
          <p:nvPr/>
        </p:nvSpPr>
        <p:spPr>
          <a:xfrm>
            <a:off x="1377696" y="4168649"/>
            <a:ext cx="9948672"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By Jessica Boe</a:t>
            </a:r>
          </a:p>
        </p:txBody>
      </p:sp>
    </p:spTree>
    <p:extLst>
      <p:ext uri="{BB962C8B-B14F-4D97-AF65-F5344CB8AC3E}">
        <p14:creationId xmlns:p14="http://schemas.microsoft.com/office/powerpoint/2010/main" val="130835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2249557"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Basic</a:t>
            </a:r>
          </a:p>
          <a:p>
            <a:pPr marL="0" indent="0">
              <a:buNone/>
            </a:pPr>
            <a:r>
              <a:rPr lang="en-US" dirty="0"/>
              <a:t>- Cooperator</a:t>
            </a:r>
          </a:p>
          <a:p>
            <a:pPr marL="0" indent="0">
              <a:buNone/>
            </a:pPr>
            <a:r>
              <a:rPr lang="en-US" dirty="0"/>
              <a:t>- Defector</a:t>
            </a:r>
          </a:p>
          <a:p>
            <a:pPr marL="0" indent="0">
              <a:buNone/>
            </a:pPr>
            <a:r>
              <a:rPr lang="en-US" dirty="0"/>
              <a:t>- Tit for Tat</a:t>
            </a:r>
          </a:p>
          <a:p>
            <a:pPr marL="0" indent="0">
              <a:buNone/>
            </a:pPr>
            <a:endParaRPr lang="en-US" b="1" dirty="0"/>
          </a:p>
          <a:p>
            <a:pPr marL="0" indent="0">
              <a:buNone/>
            </a:pPr>
            <a:endParaRPr lang="en-US" b="1" dirty="0"/>
          </a:p>
        </p:txBody>
      </p:sp>
      <p:sp>
        <p:nvSpPr>
          <p:cNvPr id="5" name="Content Placeholder 2">
            <a:extLst>
              <a:ext uri="{FF2B5EF4-FFF2-40B4-BE49-F238E27FC236}">
                <a16:creationId xmlns:a16="http://schemas.microsoft.com/office/drawing/2014/main" id="{E8793F31-152F-4C6D-932F-981EEB358CDF}"/>
              </a:ext>
            </a:extLst>
          </p:cNvPr>
          <p:cNvSpPr txBox="1">
            <a:spLocks/>
          </p:cNvSpPr>
          <p:nvPr/>
        </p:nvSpPr>
        <p:spPr>
          <a:xfrm>
            <a:off x="4555437" y="2346960"/>
            <a:ext cx="2249557"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Intermediate</a:t>
            </a:r>
          </a:p>
          <a:p>
            <a:pPr marL="0" indent="0">
              <a:buNone/>
            </a:pPr>
            <a:r>
              <a:rPr lang="en-US" dirty="0"/>
              <a:t>- Adaptive </a:t>
            </a:r>
            <a:r>
              <a:rPr lang="en-US" dirty="0" err="1"/>
              <a:t>TfT</a:t>
            </a:r>
            <a:endParaRPr lang="en-US" dirty="0"/>
          </a:p>
          <a:p>
            <a:pPr marL="0" indent="0">
              <a:buNone/>
            </a:pPr>
            <a:r>
              <a:rPr lang="en-US" dirty="0"/>
              <a:t>- Grudger</a:t>
            </a:r>
          </a:p>
          <a:p>
            <a:pPr>
              <a:buFontTx/>
              <a:buChar char="-"/>
            </a:pPr>
            <a:r>
              <a:rPr lang="en-US" dirty="0"/>
              <a:t>Random</a:t>
            </a:r>
          </a:p>
          <a:p>
            <a:pPr>
              <a:buFontTx/>
              <a:buChar char="-"/>
            </a:pPr>
            <a:r>
              <a:rPr lang="en-US" dirty="0"/>
              <a:t>Average Copier</a:t>
            </a:r>
          </a:p>
          <a:p>
            <a:pPr>
              <a:buFontTx/>
              <a:buChar char="-"/>
            </a:pPr>
            <a:endParaRPr lang="en-US" dirty="0"/>
          </a:p>
          <a:p>
            <a:pPr marL="0" indent="0">
              <a:buNone/>
            </a:pPr>
            <a:endParaRPr lang="en-US" b="1" dirty="0"/>
          </a:p>
          <a:p>
            <a:pPr marL="0" indent="0">
              <a:buNone/>
            </a:pPr>
            <a:endParaRPr lang="en-US" b="1" dirty="0"/>
          </a:p>
        </p:txBody>
      </p:sp>
      <p:sp>
        <p:nvSpPr>
          <p:cNvPr id="6" name="Content Placeholder 2">
            <a:extLst>
              <a:ext uri="{FF2B5EF4-FFF2-40B4-BE49-F238E27FC236}">
                <a16:creationId xmlns:a16="http://schemas.microsoft.com/office/drawing/2014/main" id="{663C516A-AF89-49CB-A2A1-6FDFD04F7B38}"/>
              </a:ext>
            </a:extLst>
          </p:cNvPr>
          <p:cNvSpPr txBox="1">
            <a:spLocks/>
          </p:cNvSpPr>
          <p:nvPr/>
        </p:nvSpPr>
        <p:spPr>
          <a:xfrm>
            <a:off x="8497963" y="2360215"/>
            <a:ext cx="2249557"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Advanced</a:t>
            </a:r>
          </a:p>
          <a:p>
            <a:pPr marL="0" indent="0">
              <a:buNone/>
            </a:pPr>
            <a:r>
              <a:rPr lang="en-US" dirty="0"/>
              <a:t>- </a:t>
            </a:r>
            <a:r>
              <a:rPr lang="en-US" dirty="0" err="1"/>
              <a:t>Nydegger</a:t>
            </a:r>
            <a:endParaRPr lang="en-US" dirty="0"/>
          </a:p>
          <a:p>
            <a:pPr marL="0" indent="0">
              <a:buNone/>
            </a:pPr>
            <a:r>
              <a:rPr lang="en-US" dirty="0"/>
              <a:t>- Revised Downing</a:t>
            </a:r>
          </a:p>
          <a:p>
            <a:pPr marL="0" indent="0">
              <a:buNone/>
            </a:pPr>
            <a:r>
              <a:rPr lang="en-US" dirty="0"/>
              <a:t>- Adaptive Pavlov</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56051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Modes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334433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Tournament</a:t>
            </a:r>
          </a:p>
          <a:p>
            <a:pPr>
              <a:buFontTx/>
              <a:buChar char="-"/>
            </a:pPr>
            <a:r>
              <a:rPr lang="en-US" dirty="0"/>
              <a:t>Standard Round Robin tournament </a:t>
            </a:r>
          </a:p>
          <a:p>
            <a:pPr>
              <a:buFontTx/>
              <a:buChar char="-"/>
            </a:pPr>
            <a:r>
              <a:rPr lang="en-US" dirty="0"/>
              <a:t>Pits 2 randomly selected players against each other until a winner is established</a:t>
            </a:r>
          </a:p>
          <a:p>
            <a:pPr marL="0" indent="0">
              <a:buNone/>
            </a:pPr>
            <a:endParaRPr lang="en-US" b="1" dirty="0"/>
          </a:p>
          <a:p>
            <a:pPr marL="0" indent="0">
              <a:buNone/>
            </a:pPr>
            <a:endParaRPr lang="en-US" b="1" dirty="0"/>
          </a:p>
        </p:txBody>
      </p:sp>
      <p:sp>
        <p:nvSpPr>
          <p:cNvPr id="5" name="Content Placeholder 2">
            <a:extLst>
              <a:ext uri="{FF2B5EF4-FFF2-40B4-BE49-F238E27FC236}">
                <a16:creationId xmlns:a16="http://schemas.microsoft.com/office/drawing/2014/main" id="{E8793F31-152F-4C6D-932F-981EEB358CDF}"/>
              </a:ext>
            </a:extLst>
          </p:cNvPr>
          <p:cNvSpPr txBox="1">
            <a:spLocks/>
          </p:cNvSpPr>
          <p:nvPr/>
        </p:nvSpPr>
        <p:spPr>
          <a:xfrm>
            <a:off x="4555437" y="2346960"/>
            <a:ext cx="3031446"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Ecological</a:t>
            </a:r>
          </a:p>
          <a:p>
            <a:pPr marL="0" indent="0">
              <a:buNone/>
            </a:pPr>
            <a:r>
              <a:rPr lang="en-US" dirty="0"/>
              <a:t>- Piggy backs off of Tournament, except extends for however specified in Simulation Length parameter and shows the user what an ecological pool would look like over time</a:t>
            </a:r>
          </a:p>
          <a:p>
            <a:pPr>
              <a:buFontTx/>
              <a:buChar char="-"/>
            </a:pPr>
            <a:endParaRPr lang="en-US" dirty="0"/>
          </a:p>
          <a:p>
            <a:pPr marL="0" indent="0">
              <a:buNone/>
            </a:pPr>
            <a:endParaRPr lang="en-US" b="1" dirty="0"/>
          </a:p>
          <a:p>
            <a:pPr marL="0" indent="0">
              <a:buNone/>
            </a:pPr>
            <a:endParaRPr lang="en-US" b="1" dirty="0"/>
          </a:p>
        </p:txBody>
      </p:sp>
      <p:sp>
        <p:nvSpPr>
          <p:cNvPr id="6" name="Content Placeholder 2">
            <a:extLst>
              <a:ext uri="{FF2B5EF4-FFF2-40B4-BE49-F238E27FC236}">
                <a16:creationId xmlns:a16="http://schemas.microsoft.com/office/drawing/2014/main" id="{663C516A-AF89-49CB-A2A1-6FDFD04F7B38}"/>
              </a:ext>
            </a:extLst>
          </p:cNvPr>
          <p:cNvSpPr txBox="1">
            <a:spLocks/>
          </p:cNvSpPr>
          <p:nvPr/>
        </p:nvSpPr>
        <p:spPr>
          <a:xfrm>
            <a:off x="8497963" y="2360215"/>
            <a:ext cx="3533541" cy="4024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Moran</a:t>
            </a:r>
          </a:p>
          <a:p>
            <a:pPr marL="0" indent="0">
              <a:buNone/>
            </a:pPr>
            <a:r>
              <a:rPr lang="en-US" dirty="0"/>
              <a:t>- Similar to Ecological, except establishes a clear winner as opposed to seeing which player classes are still around. </a:t>
            </a:r>
          </a:p>
          <a:p>
            <a:pPr marL="0" indent="0">
              <a:buNone/>
            </a:pPr>
            <a:r>
              <a:rPr lang="en-US" dirty="0"/>
              <a:t>- This is the most random, as it MUST choose a winner and may overreach by .0000001 of a point to identify the winner, or else it will run indefinitely </a:t>
            </a:r>
          </a:p>
          <a:p>
            <a:pPr marL="0" indent="0">
              <a:buNone/>
            </a:pPr>
            <a:endParaRPr lang="en-US" b="1" dirty="0"/>
          </a:p>
        </p:txBody>
      </p:sp>
    </p:spTree>
    <p:extLst>
      <p:ext uri="{BB962C8B-B14F-4D97-AF65-F5344CB8AC3E}">
        <p14:creationId xmlns:p14="http://schemas.microsoft.com/office/powerpoint/2010/main" val="51064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Main interface</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pic>
        <p:nvPicPr>
          <p:cNvPr id="7" name="Picture 6">
            <a:extLst>
              <a:ext uri="{FF2B5EF4-FFF2-40B4-BE49-F238E27FC236}">
                <a16:creationId xmlns:a16="http://schemas.microsoft.com/office/drawing/2014/main" id="{DFF88870-2468-46E8-AD3B-5BF7974A6519}"/>
              </a:ext>
            </a:extLst>
          </p:cNvPr>
          <p:cNvPicPr/>
          <p:nvPr/>
        </p:nvPicPr>
        <p:blipFill>
          <a:blip r:embed="rId2"/>
          <a:stretch>
            <a:fillRect/>
          </a:stretch>
        </p:blipFill>
        <p:spPr>
          <a:xfrm>
            <a:off x="3124200" y="1864527"/>
            <a:ext cx="5943600" cy="4229100"/>
          </a:xfrm>
          <a:prstGeom prst="rect">
            <a:avLst/>
          </a:prstGeom>
        </p:spPr>
      </p:pic>
    </p:spTree>
    <p:extLst>
      <p:ext uri="{BB962C8B-B14F-4D97-AF65-F5344CB8AC3E}">
        <p14:creationId xmlns:p14="http://schemas.microsoft.com/office/powerpoint/2010/main" val="278599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Strategy Interface</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pic>
        <p:nvPicPr>
          <p:cNvPr id="4" name="Picture 3">
            <a:extLst>
              <a:ext uri="{FF2B5EF4-FFF2-40B4-BE49-F238E27FC236}">
                <a16:creationId xmlns:a16="http://schemas.microsoft.com/office/drawing/2014/main" id="{09A13FFB-ED26-4439-AB62-ECABC140A624}"/>
              </a:ext>
            </a:extLst>
          </p:cNvPr>
          <p:cNvPicPr>
            <a:picLocks noChangeAspect="1"/>
          </p:cNvPicPr>
          <p:nvPr/>
        </p:nvPicPr>
        <p:blipFill>
          <a:blip r:embed="rId2"/>
          <a:stretch>
            <a:fillRect/>
          </a:stretch>
        </p:blipFill>
        <p:spPr>
          <a:xfrm>
            <a:off x="2782810" y="1927313"/>
            <a:ext cx="6626380" cy="4427046"/>
          </a:xfrm>
          <a:prstGeom prst="rect">
            <a:avLst/>
          </a:prstGeom>
        </p:spPr>
      </p:pic>
    </p:spTree>
    <p:extLst>
      <p:ext uri="{BB962C8B-B14F-4D97-AF65-F5344CB8AC3E}">
        <p14:creationId xmlns:p14="http://schemas.microsoft.com/office/powerpoint/2010/main" val="359751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FAQ Interface</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pic>
        <p:nvPicPr>
          <p:cNvPr id="6" name="Picture 5">
            <a:extLst>
              <a:ext uri="{FF2B5EF4-FFF2-40B4-BE49-F238E27FC236}">
                <a16:creationId xmlns:a16="http://schemas.microsoft.com/office/drawing/2014/main" id="{B7AAA44E-CB88-41D3-A435-C9ADD226A0F4}"/>
              </a:ext>
            </a:extLst>
          </p:cNvPr>
          <p:cNvPicPr>
            <a:picLocks noChangeAspect="1"/>
          </p:cNvPicPr>
          <p:nvPr/>
        </p:nvPicPr>
        <p:blipFill>
          <a:blip r:embed="rId3"/>
          <a:stretch>
            <a:fillRect/>
          </a:stretch>
        </p:blipFill>
        <p:spPr>
          <a:xfrm>
            <a:off x="2888237" y="1981101"/>
            <a:ext cx="6720325" cy="4722390"/>
          </a:xfrm>
          <a:prstGeom prst="rect">
            <a:avLst/>
          </a:prstGeom>
        </p:spPr>
      </p:pic>
    </p:spTree>
    <p:extLst>
      <p:ext uri="{BB962C8B-B14F-4D97-AF65-F5344CB8AC3E}">
        <p14:creationId xmlns:p14="http://schemas.microsoft.com/office/powerpoint/2010/main" val="181778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Simple i/o scenario</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5" name="Content Placeholder 2">
            <a:extLst>
              <a:ext uri="{FF2B5EF4-FFF2-40B4-BE49-F238E27FC236}">
                <a16:creationId xmlns:a16="http://schemas.microsoft.com/office/drawing/2014/main" id="{5246F2F3-CF00-413B-AB27-54CEC2233757}"/>
              </a:ext>
            </a:extLst>
          </p:cNvPr>
          <p:cNvSpPr txBox="1">
            <a:spLocks/>
          </p:cNvSpPr>
          <p:nvPr/>
        </p:nvSpPr>
        <p:spPr>
          <a:xfrm>
            <a:off x="685800" y="2194560"/>
            <a:ext cx="10820400" cy="44348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We will analyze the performance of the game with a very simple scenario, Cooperator vs Defector, with the following variables instantiated:</a:t>
            </a:r>
          </a:p>
          <a:p>
            <a:pPr marL="0" indent="0">
              <a:buNone/>
            </a:pPr>
            <a:endParaRPr lang="en-US" dirty="0"/>
          </a:p>
          <a:p>
            <a:pPr marL="457200" lvl="1" indent="0">
              <a:buNone/>
            </a:pPr>
            <a:r>
              <a:rPr lang="en-US" b="1" dirty="0"/>
              <a:t>Sim Length: </a:t>
            </a:r>
            <a:r>
              <a:rPr lang="en-US" dirty="0"/>
              <a:t>100</a:t>
            </a:r>
          </a:p>
          <a:p>
            <a:pPr marL="457200" lvl="1" indent="0">
              <a:buNone/>
            </a:pPr>
            <a:r>
              <a:rPr lang="en-US" b="1" dirty="0"/>
              <a:t>Games/Gen: </a:t>
            </a:r>
            <a:r>
              <a:rPr lang="en-US" dirty="0"/>
              <a:t>10</a:t>
            </a:r>
          </a:p>
          <a:p>
            <a:pPr marL="457200" lvl="1" indent="0">
              <a:buNone/>
            </a:pPr>
            <a:r>
              <a:rPr lang="en-US" b="1" dirty="0"/>
              <a:t>Noise: </a:t>
            </a:r>
            <a:r>
              <a:rPr lang="en-US" dirty="0"/>
              <a:t>0.0</a:t>
            </a:r>
          </a:p>
          <a:p>
            <a:pPr marL="457200" lvl="1" indent="0">
              <a:buNone/>
            </a:pPr>
            <a:endParaRPr lang="en-US" dirty="0"/>
          </a:p>
          <a:p>
            <a:pPr marL="457200" lvl="1" indent="0">
              <a:buNone/>
            </a:pPr>
            <a:r>
              <a:rPr lang="en-US" b="1" dirty="0"/>
              <a:t>Temptation: </a:t>
            </a:r>
            <a:r>
              <a:rPr lang="en-US" dirty="0"/>
              <a:t>5</a:t>
            </a:r>
            <a:endParaRPr lang="en-US" b="1" dirty="0"/>
          </a:p>
          <a:p>
            <a:pPr marL="457200" lvl="1" indent="0">
              <a:buNone/>
            </a:pPr>
            <a:r>
              <a:rPr lang="en-US" b="1" dirty="0"/>
              <a:t>Reward: </a:t>
            </a:r>
            <a:r>
              <a:rPr lang="en-US" dirty="0"/>
              <a:t>3</a:t>
            </a:r>
          </a:p>
          <a:p>
            <a:pPr marL="457200" lvl="1" indent="0">
              <a:buNone/>
            </a:pPr>
            <a:r>
              <a:rPr lang="en-US" b="1" dirty="0"/>
              <a:t>Punishment: </a:t>
            </a:r>
            <a:r>
              <a:rPr lang="en-US" dirty="0"/>
              <a:t>1</a:t>
            </a:r>
          </a:p>
          <a:p>
            <a:pPr marL="457200" lvl="1" indent="0">
              <a:buNone/>
            </a:pPr>
            <a:r>
              <a:rPr lang="en-US" b="1" dirty="0"/>
              <a:t>Sucker: </a:t>
            </a:r>
            <a:r>
              <a:rPr lang="en-US" dirty="0"/>
              <a:t>0</a:t>
            </a:r>
            <a:endParaRPr lang="en-US" b="1" dirty="0"/>
          </a:p>
          <a:p>
            <a:pPr marL="457200" lvl="1" indent="0">
              <a:buNone/>
            </a:pPr>
            <a:endParaRPr lang="en-US" dirty="0"/>
          </a:p>
          <a:p>
            <a:pPr marL="457200" lvl="1" indent="0">
              <a:buNone/>
            </a:pPr>
            <a:r>
              <a:rPr lang="en-US" b="1" dirty="0"/>
              <a:t>Players: </a:t>
            </a:r>
            <a:r>
              <a:rPr lang="en-US" dirty="0"/>
              <a:t>1 Cooperator, 1 Defector</a:t>
            </a:r>
            <a:endParaRPr lang="en-US" b="1" dirty="0"/>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0827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Simple i/o scenario: Results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5" name="Content Placeholder 2">
            <a:extLst>
              <a:ext uri="{FF2B5EF4-FFF2-40B4-BE49-F238E27FC236}">
                <a16:creationId xmlns:a16="http://schemas.microsoft.com/office/drawing/2014/main" id="{5246F2F3-CF00-413B-AB27-54CEC2233757}"/>
              </a:ext>
            </a:extLst>
          </p:cNvPr>
          <p:cNvSpPr txBox="1">
            <a:spLocks/>
          </p:cNvSpPr>
          <p:nvPr/>
        </p:nvSpPr>
        <p:spPr>
          <a:xfrm>
            <a:off x="685800" y="2194560"/>
            <a:ext cx="10820400" cy="4434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p:txBody>
      </p:sp>
      <p:pic>
        <p:nvPicPr>
          <p:cNvPr id="4" name="Picture 3">
            <a:extLst>
              <a:ext uri="{FF2B5EF4-FFF2-40B4-BE49-F238E27FC236}">
                <a16:creationId xmlns:a16="http://schemas.microsoft.com/office/drawing/2014/main" id="{C34115CA-4B29-4E9E-9E75-C3170D940806}"/>
              </a:ext>
            </a:extLst>
          </p:cNvPr>
          <p:cNvPicPr>
            <a:picLocks noChangeAspect="1"/>
          </p:cNvPicPr>
          <p:nvPr/>
        </p:nvPicPr>
        <p:blipFill>
          <a:blip r:embed="rId3"/>
          <a:stretch>
            <a:fillRect/>
          </a:stretch>
        </p:blipFill>
        <p:spPr>
          <a:xfrm>
            <a:off x="533400" y="3280735"/>
            <a:ext cx="3591128" cy="2771347"/>
          </a:xfrm>
          <a:prstGeom prst="rect">
            <a:avLst/>
          </a:prstGeom>
        </p:spPr>
      </p:pic>
      <p:pic>
        <p:nvPicPr>
          <p:cNvPr id="6" name="Picture 5">
            <a:extLst>
              <a:ext uri="{FF2B5EF4-FFF2-40B4-BE49-F238E27FC236}">
                <a16:creationId xmlns:a16="http://schemas.microsoft.com/office/drawing/2014/main" id="{43611197-B118-4052-90C8-FFA3128D8158}"/>
              </a:ext>
            </a:extLst>
          </p:cNvPr>
          <p:cNvPicPr>
            <a:picLocks noChangeAspect="1"/>
          </p:cNvPicPr>
          <p:nvPr/>
        </p:nvPicPr>
        <p:blipFill>
          <a:blip r:embed="rId4"/>
          <a:stretch>
            <a:fillRect/>
          </a:stretch>
        </p:blipFill>
        <p:spPr>
          <a:xfrm>
            <a:off x="5099799" y="3429000"/>
            <a:ext cx="5968586" cy="2338608"/>
          </a:xfrm>
          <a:prstGeom prst="rect">
            <a:avLst/>
          </a:prstGeom>
        </p:spPr>
      </p:pic>
      <p:sp>
        <p:nvSpPr>
          <p:cNvPr id="7" name="Rectangle 6">
            <a:extLst>
              <a:ext uri="{FF2B5EF4-FFF2-40B4-BE49-F238E27FC236}">
                <a16:creationId xmlns:a16="http://schemas.microsoft.com/office/drawing/2014/main" id="{BE133D0B-9634-4068-BD50-5AB118757222}"/>
              </a:ext>
            </a:extLst>
          </p:cNvPr>
          <p:cNvSpPr/>
          <p:nvPr/>
        </p:nvSpPr>
        <p:spPr>
          <a:xfrm>
            <a:off x="838200" y="1868567"/>
            <a:ext cx="9901136" cy="1754326"/>
          </a:xfrm>
          <a:prstGeom prst="rect">
            <a:avLst/>
          </a:prstGeom>
        </p:spPr>
        <p:txBody>
          <a:bodyPr wrap="square">
            <a:spAutoFit/>
          </a:bodyPr>
          <a:lstStyle/>
          <a:p>
            <a:r>
              <a:rPr lang="en-US" dirty="0"/>
              <a:t>- The result will always be that C,D option in the previous matrix, with Defector getting the Temptation payoff and Cooperator getting the Sucker payoff</a:t>
            </a:r>
          </a:p>
          <a:p>
            <a:endParaRPr lang="en-US" dirty="0"/>
          </a:p>
          <a:p>
            <a:r>
              <a:rPr lang="en-US" dirty="0"/>
              <a:t>- This is not sustainable over time</a:t>
            </a:r>
          </a:p>
          <a:p>
            <a:endParaRPr lang="en-US" dirty="0"/>
          </a:p>
          <a:p>
            <a:endParaRPr lang="en-US" dirty="0"/>
          </a:p>
        </p:txBody>
      </p:sp>
    </p:spTree>
    <p:extLst>
      <p:ext uri="{BB962C8B-B14F-4D97-AF65-F5344CB8AC3E}">
        <p14:creationId xmlns:p14="http://schemas.microsoft.com/office/powerpoint/2010/main" val="405273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complex i/o scenario</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5" name="Content Placeholder 2">
            <a:extLst>
              <a:ext uri="{FF2B5EF4-FFF2-40B4-BE49-F238E27FC236}">
                <a16:creationId xmlns:a16="http://schemas.microsoft.com/office/drawing/2014/main" id="{5246F2F3-CF00-413B-AB27-54CEC2233757}"/>
              </a:ext>
            </a:extLst>
          </p:cNvPr>
          <p:cNvSpPr txBox="1">
            <a:spLocks/>
          </p:cNvSpPr>
          <p:nvPr/>
        </p:nvSpPr>
        <p:spPr>
          <a:xfrm>
            <a:off x="685800" y="2194560"/>
            <a:ext cx="10820400" cy="44348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We will analyze the performance of the game with a more complex scenario, Revised Downing vs Tit for Tat vs Defector vs Cooperator, with the same parameters instantiated:</a:t>
            </a:r>
          </a:p>
          <a:p>
            <a:pPr marL="0" indent="0">
              <a:buNone/>
            </a:pPr>
            <a:endParaRPr lang="en-US" dirty="0"/>
          </a:p>
          <a:p>
            <a:pPr marL="457200" lvl="1" indent="0">
              <a:buNone/>
            </a:pPr>
            <a:r>
              <a:rPr lang="en-US" b="1" dirty="0"/>
              <a:t>Sim Length: </a:t>
            </a:r>
            <a:r>
              <a:rPr lang="en-US" dirty="0"/>
              <a:t>100</a:t>
            </a:r>
          </a:p>
          <a:p>
            <a:pPr marL="457200" lvl="1" indent="0">
              <a:buNone/>
            </a:pPr>
            <a:r>
              <a:rPr lang="en-US" b="1" dirty="0"/>
              <a:t>Games/Gen: </a:t>
            </a:r>
            <a:r>
              <a:rPr lang="en-US" dirty="0"/>
              <a:t>10</a:t>
            </a:r>
          </a:p>
          <a:p>
            <a:pPr marL="457200" lvl="1" indent="0">
              <a:buNone/>
            </a:pPr>
            <a:r>
              <a:rPr lang="en-US" b="1" dirty="0"/>
              <a:t>Noise: </a:t>
            </a:r>
            <a:r>
              <a:rPr lang="en-US" dirty="0"/>
              <a:t>0.0</a:t>
            </a:r>
          </a:p>
          <a:p>
            <a:pPr marL="457200" lvl="1" indent="0">
              <a:buNone/>
            </a:pPr>
            <a:endParaRPr lang="en-US" dirty="0"/>
          </a:p>
          <a:p>
            <a:pPr marL="457200" lvl="1" indent="0">
              <a:buNone/>
            </a:pPr>
            <a:r>
              <a:rPr lang="en-US" b="1" dirty="0"/>
              <a:t>Temptation: </a:t>
            </a:r>
            <a:r>
              <a:rPr lang="en-US" dirty="0"/>
              <a:t>5</a:t>
            </a:r>
            <a:endParaRPr lang="en-US" b="1" dirty="0"/>
          </a:p>
          <a:p>
            <a:pPr marL="457200" lvl="1" indent="0">
              <a:buNone/>
            </a:pPr>
            <a:r>
              <a:rPr lang="en-US" b="1" dirty="0"/>
              <a:t>Reward: </a:t>
            </a:r>
            <a:r>
              <a:rPr lang="en-US" dirty="0"/>
              <a:t>3</a:t>
            </a:r>
          </a:p>
          <a:p>
            <a:pPr marL="457200" lvl="1" indent="0">
              <a:buNone/>
            </a:pPr>
            <a:r>
              <a:rPr lang="en-US" b="1" dirty="0"/>
              <a:t>Punishment: </a:t>
            </a:r>
            <a:r>
              <a:rPr lang="en-US" dirty="0"/>
              <a:t>1</a:t>
            </a:r>
          </a:p>
          <a:p>
            <a:pPr marL="457200" lvl="1" indent="0">
              <a:buNone/>
            </a:pPr>
            <a:r>
              <a:rPr lang="en-US" b="1" dirty="0"/>
              <a:t>Sucker: </a:t>
            </a:r>
            <a:r>
              <a:rPr lang="en-US" dirty="0"/>
              <a:t>0</a:t>
            </a:r>
            <a:endParaRPr lang="en-US" b="1" dirty="0"/>
          </a:p>
          <a:p>
            <a:pPr marL="457200" lvl="1" indent="0">
              <a:buNone/>
            </a:pPr>
            <a:endParaRPr lang="en-US" dirty="0"/>
          </a:p>
          <a:p>
            <a:pPr marL="457200" lvl="1" indent="0">
              <a:buNone/>
            </a:pPr>
            <a:r>
              <a:rPr lang="en-US" b="1" dirty="0"/>
              <a:t>Players: </a:t>
            </a:r>
            <a:r>
              <a:rPr lang="en-US" dirty="0"/>
              <a:t>1 Cooperator, 1 Defector, 1 Tit for Tat, 1 Revised Downing</a:t>
            </a:r>
            <a:endParaRPr lang="en-US" b="1" dirty="0"/>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96923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Complex i/o scenario: Results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5" name="Content Placeholder 2">
            <a:extLst>
              <a:ext uri="{FF2B5EF4-FFF2-40B4-BE49-F238E27FC236}">
                <a16:creationId xmlns:a16="http://schemas.microsoft.com/office/drawing/2014/main" id="{5246F2F3-CF00-413B-AB27-54CEC2233757}"/>
              </a:ext>
            </a:extLst>
          </p:cNvPr>
          <p:cNvSpPr txBox="1">
            <a:spLocks/>
          </p:cNvSpPr>
          <p:nvPr/>
        </p:nvSpPr>
        <p:spPr>
          <a:xfrm>
            <a:off x="685800" y="2194560"/>
            <a:ext cx="10820400" cy="4434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p:txBody>
      </p:sp>
      <p:sp>
        <p:nvSpPr>
          <p:cNvPr id="7" name="Rectangle 6">
            <a:extLst>
              <a:ext uri="{FF2B5EF4-FFF2-40B4-BE49-F238E27FC236}">
                <a16:creationId xmlns:a16="http://schemas.microsoft.com/office/drawing/2014/main" id="{BE133D0B-9634-4068-BD50-5AB118757222}"/>
              </a:ext>
            </a:extLst>
          </p:cNvPr>
          <p:cNvSpPr/>
          <p:nvPr/>
        </p:nvSpPr>
        <p:spPr>
          <a:xfrm>
            <a:off x="838200" y="1868567"/>
            <a:ext cx="9901136" cy="1200329"/>
          </a:xfrm>
          <a:prstGeom prst="rect">
            <a:avLst/>
          </a:prstGeom>
        </p:spPr>
        <p:txBody>
          <a:bodyPr wrap="square">
            <a:spAutoFit/>
          </a:bodyPr>
          <a:lstStyle/>
          <a:p>
            <a:pPr marL="285750" indent="-285750">
              <a:buFontTx/>
              <a:buChar char="-"/>
            </a:pPr>
            <a:r>
              <a:rPr lang="en-US" dirty="0"/>
              <a:t>Here, the defector gets weeded out after about 10 turns, with the more cooperative strategies thriving instead</a:t>
            </a:r>
          </a:p>
          <a:p>
            <a:endParaRPr lang="en-US" dirty="0"/>
          </a:p>
          <a:p>
            <a:endParaRPr lang="en-US" dirty="0"/>
          </a:p>
        </p:txBody>
      </p:sp>
      <p:pic>
        <p:nvPicPr>
          <p:cNvPr id="8" name="Picture 7">
            <a:extLst>
              <a:ext uri="{FF2B5EF4-FFF2-40B4-BE49-F238E27FC236}">
                <a16:creationId xmlns:a16="http://schemas.microsoft.com/office/drawing/2014/main" id="{3A4A23E1-9F76-409B-8043-ED0372606B86}"/>
              </a:ext>
            </a:extLst>
          </p:cNvPr>
          <p:cNvPicPr>
            <a:picLocks noChangeAspect="1"/>
          </p:cNvPicPr>
          <p:nvPr/>
        </p:nvPicPr>
        <p:blipFill>
          <a:blip r:embed="rId3"/>
          <a:stretch>
            <a:fillRect/>
          </a:stretch>
        </p:blipFill>
        <p:spPr>
          <a:xfrm>
            <a:off x="3992072" y="3392085"/>
            <a:ext cx="3593392" cy="2962274"/>
          </a:xfrm>
          <a:prstGeom prst="rect">
            <a:avLst/>
          </a:prstGeom>
        </p:spPr>
      </p:pic>
    </p:spTree>
    <p:extLst>
      <p:ext uri="{BB962C8B-B14F-4D97-AF65-F5344CB8AC3E}">
        <p14:creationId xmlns:p14="http://schemas.microsoft.com/office/powerpoint/2010/main" val="1356399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More results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a:p>
            <a:pPr lvl="2"/>
            <a:endParaRPr lang="en-US" dirty="0"/>
          </a:p>
          <a:p>
            <a:pPr lvl="2"/>
            <a:endParaRPr lang="en-US" dirty="0"/>
          </a:p>
        </p:txBody>
      </p:sp>
      <p:sp>
        <p:nvSpPr>
          <p:cNvPr id="7" name="Content Placeholder 2">
            <a:extLst>
              <a:ext uri="{FF2B5EF4-FFF2-40B4-BE49-F238E27FC236}">
                <a16:creationId xmlns:a16="http://schemas.microsoft.com/office/drawing/2014/main" id="{FB772EE8-6DD1-479C-9BD5-C7F5F73854BD}"/>
              </a:ext>
            </a:extLst>
          </p:cNvPr>
          <p:cNvSpPr txBox="1">
            <a:spLocks/>
          </p:cNvSpPr>
          <p:nvPr/>
        </p:nvSpPr>
        <p:spPr>
          <a:xfrm>
            <a:off x="838200" y="23469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This game was intentionally basic, but by playing with the parameters you can get an infinite number of results</a:t>
            </a:r>
          </a:p>
          <a:p>
            <a:endParaRPr lang="en-US" dirty="0"/>
          </a:p>
          <a:p>
            <a:r>
              <a:rPr lang="en-US" dirty="0"/>
              <a:t>Some strategies also rely on randomness, which can also alter outcomes</a:t>
            </a:r>
          </a:p>
          <a:p>
            <a:pPr lvl="1"/>
            <a:r>
              <a:rPr lang="en-US" dirty="0"/>
              <a:t>This randomness also means that opponent behaviors can drastically differ</a:t>
            </a:r>
          </a:p>
          <a:p>
            <a:endParaRPr lang="en-US" dirty="0"/>
          </a:p>
          <a:p>
            <a:r>
              <a:rPr lang="en-US" dirty="0"/>
              <a:t>Stop by and demo the simulator with your own inputs!</a:t>
            </a:r>
          </a:p>
          <a:p>
            <a:pPr lvl="1"/>
            <a:endParaRPr lang="en-US" dirty="0"/>
          </a:p>
        </p:txBody>
      </p:sp>
    </p:spTree>
    <p:extLst>
      <p:ext uri="{BB962C8B-B14F-4D97-AF65-F5344CB8AC3E}">
        <p14:creationId xmlns:p14="http://schemas.microsoft.com/office/powerpoint/2010/main" val="375034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Project Motivation</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p:txBody>
          <a:bodyPr>
            <a:normAutofit/>
          </a:bodyPr>
          <a:lstStyle/>
          <a:p>
            <a:r>
              <a:rPr lang="en-US" dirty="0"/>
              <a:t>The iterated prisoner’s dilemma has applications in a multitude of disciplines:</a:t>
            </a:r>
          </a:p>
          <a:p>
            <a:endParaRPr lang="en-US" dirty="0"/>
          </a:p>
          <a:p>
            <a:pPr lvl="1"/>
            <a:r>
              <a:rPr lang="en-US" dirty="0"/>
              <a:t>Game Theory</a:t>
            </a:r>
          </a:p>
          <a:p>
            <a:pPr lvl="1"/>
            <a:r>
              <a:rPr lang="en-US" dirty="0"/>
              <a:t>Business</a:t>
            </a:r>
          </a:p>
          <a:p>
            <a:pPr lvl="2"/>
            <a:r>
              <a:rPr lang="en-US" dirty="0"/>
              <a:t>Competition</a:t>
            </a:r>
          </a:p>
          <a:p>
            <a:pPr lvl="2"/>
            <a:r>
              <a:rPr lang="en-US" dirty="0"/>
              <a:t>Marketing</a:t>
            </a:r>
          </a:p>
          <a:p>
            <a:pPr lvl="1"/>
            <a:r>
              <a:rPr lang="en-US" dirty="0"/>
              <a:t>Trade Wars</a:t>
            </a:r>
          </a:p>
          <a:p>
            <a:pPr lvl="1"/>
            <a:r>
              <a:rPr lang="en-US" dirty="0"/>
              <a:t>Criminology</a:t>
            </a:r>
          </a:p>
          <a:p>
            <a:pPr lvl="1"/>
            <a:r>
              <a:rPr lang="en-US" dirty="0"/>
              <a:t>Psychology</a:t>
            </a:r>
          </a:p>
          <a:p>
            <a:pPr lvl="1"/>
            <a:r>
              <a:rPr lang="en-US" dirty="0"/>
              <a:t>Foreign Relations</a:t>
            </a:r>
          </a:p>
          <a:p>
            <a:pPr lvl="2"/>
            <a:endParaRPr lang="en-US" dirty="0"/>
          </a:p>
        </p:txBody>
      </p:sp>
    </p:spTree>
    <p:extLst>
      <p:ext uri="{BB962C8B-B14F-4D97-AF65-F5344CB8AC3E}">
        <p14:creationId xmlns:p14="http://schemas.microsoft.com/office/powerpoint/2010/main" val="2466485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Future plans</a:t>
            </a:r>
          </a:p>
        </p:txBody>
      </p:sp>
      <p:sp>
        <p:nvSpPr>
          <p:cNvPr id="7" name="Content Placeholder 2">
            <a:extLst>
              <a:ext uri="{FF2B5EF4-FFF2-40B4-BE49-F238E27FC236}">
                <a16:creationId xmlns:a16="http://schemas.microsoft.com/office/drawing/2014/main" id="{C9B79366-0494-45E0-9353-570B19FCA377}"/>
              </a:ext>
            </a:extLst>
          </p:cNvPr>
          <p:cNvSpPr txBox="1">
            <a:spLocks noGrp="1"/>
          </p:cNvSpPr>
          <p:nvPr>
            <p:ph idx="1"/>
          </p:nvPr>
        </p:nvSpPr>
        <p:spPr>
          <a:xfrm>
            <a:off x="838200" y="2330450"/>
            <a:ext cx="10820400" cy="4024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Tx/>
              <a:buChar char="-"/>
            </a:pPr>
            <a:r>
              <a:rPr lang="en-US" dirty="0"/>
              <a:t>Better data analysis </a:t>
            </a:r>
          </a:p>
          <a:p>
            <a:pPr>
              <a:buFontTx/>
              <a:buChar char="-"/>
            </a:pPr>
            <a:endParaRPr lang="en-US" dirty="0"/>
          </a:p>
          <a:p>
            <a:pPr>
              <a:buFontTx/>
              <a:buChar char="-"/>
            </a:pPr>
            <a:r>
              <a:rPr lang="en-US" dirty="0"/>
              <a:t>More customizability in terms of types of players</a:t>
            </a:r>
          </a:p>
          <a:p>
            <a:pPr>
              <a:buFontTx/>
              <a:buChar char="-"/>
            </a:pPr>
            <a:endParaRPr lang="en-US" dirty="0"/>
          </a:p>
          <a:p>
            <a:pPr>
              <a:buFontTx/>
              <a:buChar char="-"/>
            </a:pPr>
            <a:r>
              <a:rPr lang="en-US" dirty="0"/>
              <a:t>User can play and see if it can outsmart the computed strategies</a:t>
            </a:r>
          </a:p>
          <a:p>
            <a:pPr>
              <a:buFontTx/>
              <a:buChar char="-"/>
            </a:pPr>
            <a:endParaRPr lang="en-US" dirty="0"/>
          </a:p>
          <a:p>
            <a:pPr>
              <a:buFontTx/>
              <a:buChar char="-"/>
            </a:pPr>
            <a:r>
              <a:rPr lang="en-US" dirty="0"/>
              <a:t>Cleaner classifications with population maps and graphs</a:t>
            </a:r>
          </a:p>
          <a:p>
            <a:pPr marL="0" indent="0">
              <a:buNone/>
            </a:pPr>
            <a:endParaRPr lang="en-US" b="1" dirty="0"/>
          </a:p>
        </p:txBody>
      </p:sp>
    </p:spTree>
    <p:extLst>
      <p:ext uri="{BB962C8B-B14F-4D97-AF65-F5344CB8AC3E}">
        <p14:creationId xmlns:p14="http://schemas.microsoft.com/office/powerpoint/2010/main" val="970126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Thank you!</a:t>
            </a:r>
          </a:p>
        </p:txBody>
      </p:sp>
      <p:pic>
        <p:nvPicPr>
          <p:cNvPr id="1026" name="Picture 2" descr="Image result for prisoners dilemma applications">
            <a:extLst>
              <a:ext uri="{FF2B5EF4-FFF2-40B4-BE49-F238E27FC236}">
                <a16:creationId xmlns:a16="http://schemas.microsoft.com/office/drawing/2014/main" id="{D8E3A950-7B03-4ACA-8086-EABD3C8B97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7782" y="3090334"/>
            <a:ext cx="3951817" cy="2213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p:txBody>
          <a:bodyPr>
            <a:normAutofit/>
          </a:bodyPr>
          <a:lstStyle/>
          <a:p>
            <a:r>
              <a:rPr lang="en-US" dirty="0"/>
              <a:t>To study the prisoner’s dilemma across disciplines, we need a framework that allows for user flexibility</a:t>
            </a:r>
          </a:p>
          <a:p>
            <a:endParaRPr lang="en-US" dirty="0"/>
          </a:p>
          <a:p>
            <a:r>
              <a:rPr lang="en-US" dirty="0"/>
              <a:t>While simulation tools currently exist, they require coding knowledge and are console-based or are very limited in scope</a:t>
            </a:r>
          </a:p>
          <a:p>
            <a:endParaRPr lang="en-US" dirty="0"/>
          </a:p>
          <a:p>
            <a:r>
              <a:rPr lang="en-US" dirty="0" err="1"/>
              <a:t>ipd</a:t>
            </a:r>
            <a:r>
              <a:rPr lang="en-US" dirty="0"/>
              <a:t>-sim combines Axelrod with a GUI interface to run scenarios</a:t>
            </a:r>
          </a:p>
          <a:p>
            <a:pPr marL="0" indent="0">
              <a:buNone/>
            </a:pPr>
            <a:endParaRPr lang="en-US" dirty="0"/>
          </a:p>
          <a:p>
            <a:pPr lvl="2"/>
            <a:endParaRPr lang="en-US" dirty="0"/>
          </a:p>
        </p:txBody>
      </p:sp>
    </p:spTree>
    <p:extLst>
      <p:ext uri="{BB962C8B-B14F-4D97-AF65-F5344CB8AC3E}">
        <p14:creationId xmlns:p14="http://schemas.microsoft.com/office/powerpoint/2010/main" val="396585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The prisoner’s dilemma: </a:t>
            </a:r>
            <a:r>
              <a:rPr lang="en-US" dirty="0" err="1"/>
              <a:t>BAsics</a:t>
            </a:r>
            <a:endParaRPr lang="en-US" dirty="0"/>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6312408"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prisoner’s dilemma is the most famous of non-zero sum games</a:t>
            </a:r>
          </a:p>
          <a:p>
            <a:r>
              <a:rPr lang="en-US" dirty="0"/>
              <a:t>An example of a zero-sum game is tennis, or chess, where one player’s gain is another player’s loss</a:t>
            </a:r>
          </a:p>
          <a:p>
            <a:r>
              <a:rPr lang="en-US" dirty="0"/>
              <a:t>However, in the prisoner’s dilemma, cooperating with the other player can be the most effective strategy </a:t>
            </a:r>
          </a:p>
        </p:txBody>
      </p:sp>
    </p:spTree>
    <p:extLst>
      <p:ext uri="{BB962C8B-B14F-4D97-AF65-F5344CB8AC3E}">
        <p14:creationId xmlns:p14="http://schemas.microsoft.com/office/powerpoint/2010/main" val="346049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The prisoner’s dilemma: </a:t>
            </a:r>
            <a:r>
              <a:rPr lang="en-US" dirty="0" err="1"/>
              <a:t>BAsics</a:t>
            </a:r>
            <a:endParaRPr lang="en-US" dirty="0"/>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6312408" cy="40241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most basic incarnation of the prisoner’s dilemma is where two players are being interrogated separately by police, and can either stay silent (cooperate) or implicate their opponent (defect) for their crimes</a:t>
            </a:r>
          </a:p>
          <a:p>
            <a:r>
              <a:rPr lang="en-US" dirty="0"/>
              <a:t>There are 4 possible outcomes:</a:t>
            </a:r>
          </a:p>
          <a:p>
            <a:pPr lvl="1"/>
            <a:r>
              <a:rPr lang="en-US" dirty="0"/>
              <a:t>(C,C)</a:t>
            </a:r>
          </a:p>
          <a:p>
            <a:pPr lvl="1"/>
            <a:r>
              <a:rPr lang="en-US" dirty="0"/>
              <a:t>(C,D)</a:t>
            </a:r>
          </a:p>
          <a:p>
            <a:pPr lvl="1"/>
            <a:r>
              <a:rPr lang="en-US" dirty="0"/>
              <a:t>(D,C)</a:t>
            </a:r>
          </a:p>
          <a:p>
            <a:pPr lvl="1"/>
            <a:r>
              <a:rPr lang="en-US" dirty="0"/>
              <a:t>(D,D)</a:t>
            </a:r>
          </a:p>
          <a:p>
            <a:pPr lvl="1"/>
            <a:endParaRPr lang="en-US" dirty="0"/>
          </a:p>
          <a:p>
            <a:r>
              <a:rPr lang="en-US" dirty="0"/>
              <a:t>The winner is the person who has the highest score, and thus spends the most time out of jail</a:t>
            </a:r>
          </a:p>
        </p:txBody>
      </p:sp>
      <p:pic>
        <p:nvPicPr>
          <p:cNvPr id="5" name="Picture 4" descr="Image result for prisoners dilemma matrix">
            <a:extLst>
              <a:ext uri="{FF2B5EF4-FFF2-40B4-BE49-F238E27FC236}">
                <a16:creationId xmlns:a16="http://schemas.microsoft.com/office/drawing/2014/main" id="{40BFC365-13ED-4329-8E69-06239D0093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34122" y="2346960"/>
            <a:ext cx="3519678" cy="3492630"/>
          </a:xfrm>
          <a:prstGeom prst="rect">
            <a:avLst/>
          </a:prstGeom>
          <a:noFill/>
          <a:ln>
            <a:noFill/>
          </a:ln>
        </p:spPr>
      </p:pic>
    </p:spTree>
    <p:extLst>
      <p:ext uri="{BB962C8B-B14F-4D97-AF65-F5344CB8AC3E}">
        <p14:creationId xmlns:p14="http://schemas.microsoft.com/office/powerpoint/2010/main" val="388647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The prisoner’s dilemma: </a:t>
            </a:r>
            <a:r>
              <a:rPr lang="en-US" dirty="0" err="1"/>
              <a:t>BAsics</a:t>
            </a:r>
            <a:endParaRPr lang="en-US" dirty="0"/>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6312408" cy="4024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However, these variables need not apply only to staying out of jail</a:t>
            </a:r>
          </a:p>
          <a:p>
            <a:r>
              <a:rPr lang="en-US" dirty="0"/>
              <a:t>The matrix can be tweaked to allow for variables having more and less weight than in the default scenario</a:t>
            </a:r>
          </a:p>
          <a:p>
            <a:r>
              <a:rPr lang="en-US" dirty="0"/>
              <a:t>As can be derived from the first matrix, the second one has 4 parameters:</a:t>
            </a:r>
          </a:p>
          <a:p>
            <a:r>
              <a:rPr lang="en-US" dirty="0"/>
              <a:t>T: Temptation</a:t>
            </a:r>
          </a:p>
          <a:p>
            <a:r>
              <a:rPr lang="en-US" dirty="0"/>
              <a:t>R: Reward</a:t>
            </a:r>
          </a:p>
          <a:p>
            <a:r>
              <a:rPr lang="en-US" dirty="0"/>
              <a:t>P: Punishment</a:t>
            </a:r>
          </a:p>
          <a:p>
            <a:r>
              <a:rPr lang="en-US" dirty="0"/>
              <a:t>S: Sucker</a:t>
            </a:r>
          </a:p>
        </p:txBody>
      </p:sp>
      <p:pic>
        <p:nvPicPr>
          <p:cNvPr id="6" name="Picture 5">
            <a:extLst>
              <a:ext uri="{FF2B5EF4-FFF2-40B4-BE49-F238E27FC236}">
                <a16:creationId xmlns:a16="http://schemas.microsoft.com/office/drawing/2014/main" id="{B3FB09E0-801A-418E-826E-AFBFB8600CF0}"/>
              </a:ext>
            </a:extLst>
          </p:cNvPr>
          <p:cNvPicPr/>
          <p:nvPr/>
        </p:nvPicPr>
        <p:blipFill>
          <a:blip r:embed="rId2"/>
          <a:stretch>
            <a:fillRect/>
          </a:stretch>
        </p:blipFill>
        <p:spPr>
          <a:xfrm>
            <a:off x="7596187" y="2057401"/>
            <a:ext cx="3757613" cy="3068444"/>
          </a:xfrm>
          <a:prstGeom prst="rect">
            <a:avLst/>
          </a:prstGeom>
        </p:spPr>
      </p:pic>
      <p:sp>
        <p:nvSpPr>
          <p:cNvPr id="7" name="Rectangle 6">
            <a:extLst>
              <a:ext uri="{FF2B5EF4-FFF2-40B4-BE49-F238E27FC236}">
                <a16:creationId xmlns:a16="http://schemas.microsoft.com/office/drawing/2014/main" id="{4885E5CF-092C-49ED-B407-0E513EFA23A7}"/>
              </a:ext>
            </a:extLst>
          </p:cNvPr>
          <p:cNvSpPr/>
          <p:nvPr/>
        </p:nvSpPr>
        <p:spPr>
          <a:xfrm>
            <a:off x="7882545" y="5149864"/>
            <a:ext cx="3184895" cy="1477328"/>
          </a:xfrm>
          <a:prstGeom prst="rect">
            <a:avLst/>
          </a:prstGeom>
        </p:spPr>
        <p:txBody>
          <a:bodyPr wrap="square">
            <a:spAutoFit/>
          </a:bodyPr>
          <a:lstStyle/>
          <a:p>
            <a:r>
              <a:rPr lang="en-US" dirty="0"/>
              <a:t>To constitute a prisoner’s dilemma, the following inequality must hold true:</a:t>
            </a:r>
          </a:p>
          <a:p>
            <a:br>
              <a:rPr lang="en-US" dirty="0"/>
            </a:br>
            <a:r>
              <a:rPr lang="en-US" b="1" dirty="0"/>
              <a:t>	     T &gt; R &gt; S &gt; P</a:t>
            </a:r>
            <a:endParaRPr lang="en-US" dirty="0"/>
          </a:p>
        </p:txBody>
      </p:sp>
    </p:spTree>
    <p:extLst>
      <p:ext uri="{BB962C8B-B14F-4D97-AF65-F5344CB8AC3E}">
        <p14:creationId xmlns:p14="http://schemas.microsoft.com/office/powerpoint/2010/main" val="164109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Iterated prisoner’s dilemma</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4" name="Content Placeholder 2">
            <a:extLst>
              <a:ext uri="{FF2B5EF4-FFF2-40B4-BE49-F238E27FC236}">
                <a16:creationId xmlns:a16="http://schemas.microsoft.com/office/drawing/2014/main" id="{85C53259-F405-4A57-9C65-BFBA24424F9F}"/>
              </a:ext>
            </a:extLst>
          </p:cNvPr>
          <p:cNvSpPr txBox="1">
            <a:spLocks/>
          </p:cNvSpPr>
          <p:nvPr/>
        </p:nvSpPr>
        <p:spPr>
          <a:xfrm>
            <a:off x="838200" y="23469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After a few turns, you can say ‘defecting’ is the best strategy for potential point gain</a:t>
            </a:r>
          </a:p>
          <a:p>
            <a:endParaRPr lang="en-US" dirty="0"/>
          </a:p>
          <a:p>
            <a:r>
              <a:rPr lang="en-US" dirty="0"/>
              <a:t>However, the game becomes fascinating when played over multiple rounds</a:t>
            </a:r>
          </a:p>
          <a:p>
            <a:endParaRPr lang="en-US" dirty="0"/>
          </a:p>
          <a:p>
            <a:r>
              <a:rPr lang="en-US" dirty="0"/>
              <a:t>Depending on the payoff matrix, the number of turns, how many games are played per turn, and the players involved, there are an infinite number of results!</a:t>
            </a:r>
          </a:p>
          <a:p>
            <a:pPr marL="0" indent="0">
              <a:buNone/>
            </a:pPr>
            <a:endParaRPr lang="en-US" dirty="0"/>
          </a:p>
        </p:txBody>
      </p:sp>
    </p:spTree>
    <p:extLst>
      <p:ext uri="{BB962C8B-B14F-4D97-AF65-F5344CB8AC3E}">
        <p14:creationId xmlns:p14="http://schemas.microsoft.com/office/powerpoint/2010/main" val="126782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p:txBody>
      </p:sp>
      <p:sp>
        <p:nvSpPr>
          <p:cNvPr id="7" name="Content Placeholder 2">
            <a:extLst>
              <a:ext uri="{FF2B5EF4-FFF2-40B4-BE49-F238E27FC236}">
                <a16:creationId xmlns:a16="http://schemas.microsoft.com/office/drawing/2014/main" id="{FB772EE8-6DD1-479C-9BD5-C7F5F73854BD}"/>
              </a:ext>
            </a:extLst>
          </p:cNvPr>
          <p:cNvSpPr txBox="1">
            <a:spLocks/>
          </p:cNvSpPr>
          <p:nvPr/>
        </p:nvSpPr>
        <p:spPr>
          <a:xfrm>
            <a:off x="838200" y="23469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This program was written in Python 3</a:t>
            </a:r>
          </a:p>
          <a:p>
            <a:r>
              <a:rPr lang="en-US" dirty="0"/>
              <a:t>The main game logic is accomplished with the use of Axelrod for Python</a:t>
            </a:r>
          </a:p>
          <a:p>
            <a:pPr lvl="1"/>
            <a:r>
              <a:rPr lang="en-US" dirty="0"/>
              <a:t>Axelrod is one of the only, and without a doubt the best, tool for simulating iterated prisoner’s dilemma scenarios</a:t>
            </a:r>
          </a:p>
          <a:p>
            <a:r>
              <a:rPr lang="en-US" dirty="0"/>
              <a:t>The GUI portion of this project uses PyQT5</a:t>
            </a:r>
          </a:p>
          <a:p>
            <a:pPr lvl="1"/>
            <a:r>
              <a:rPr lang="en-US" dirty="0"/>
              <a:t>Python doesn’t always have the best GUI tools, and although the learning curve for </a:t>
            </a:r>
            <a:r>
              <a:rPr lang="en-US" dirty="0" err="1"/>
              <a:t>PyQT</a:t>
            </a:r>
            <a:r>
              <a:rPr lang="en-US" dirty="0"/>
              <a:t> was very steep, it works very well</a:t>
            </a:r>
          </a:p>
          <a:p>
            <a:r>
              <a:rPr lang="en-US" dirty="0"/>
              <a:t>Data tools such as </a:t>
            </a:r>
            <a:r>
              <a:rPr lang="en-US" dirty="0" err="1"/>
              <a:t>MatPlotLib</a:t>
            </a:r>
            <a:r>
              <a:rPr lang="en-US" dirty="0"/>
              <a:t>, </a:t>
            </a:r>
            <a:r>
              <a:rPr lang="en-US" dirty="0" err="1"/>
              <a:t>Tkinter</a:t>
            </a:r>
            <a:r>
              <a:rPr lang="en-US" dirty="0"/>
              <a:t>, and NumPy are used for processing and analysis</a:t>
            </a:r>
          </a:p>
        </p:txBody>
      </p:sp>
    </p:spTree>
    <p:extLst>
      <p:ext uri="{BB962C8B-B14F-4D97-AF65-F5344CB8AC3E}">
        <p14:creationId xmlns:p14="http://schemas.microsoft.com/office/powerpoint/2010/main" val="405146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8E0-1EA8-4D69-82B8-0C3082DA9C4D}"/>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D9FBE69E-651F-4B94-87A5-C7E699FF85FC}"/>
              </a:ext>
            </a:extLst>
          </p:cNvPr>
          <p:cNvSpPr>
            <a:spLocks noGrp="1"/>
          </p:cNvSpPr>
          <p:nvPr>
            <p:ph idx="1"/>
          </p:nvPr>
        </p:nvSpPr>
        <p:spPr>
          <a:xfrm>
            <a:off x="838200" y="2330234"/>
            <a:ext cx="10820400" cy="4024125"/>
          </a:xfrm>
        </p:spPr>
        <p:txBody>
          <a:bodyPr>
            <a:normAutofit/>
          </a:bodyPr>
          <a:lstStyle/>
          <a:p>
            <a:pPr marL="0" indent="0">
              <a:buNone/>
            </a:pPr>
            <a:endParaRPr lang="en-US" dirty="0"/>
          </a:p>
          <a:p>
            <a:pPr lvl="2"/>
            <a:endParaRPr lang="en-US" dirty="0"/>
          </a:p>
          <a:p>
            <a:pPr marL="914400" lvl="2" indent="0">
              <a:buNone/>
            </a:pPr>
            <a:endParaRPr lang="en-US" dirty="0"/>
          </a:p>
        </p:txBody>
      </p:sp>
      <p:sp>
        <p:nvSpPr>
          <p:cNvPr id="7" name="Content Placeholder 2">
            <a:extLst>
              <a:ext uri="{FF2B5EF4-FFF2-40B4-BE49-F238E27FC236}">
                <a16:creationId xmlns:a16="http://schemas.microsoft.com/office/drawing/2014/main" id="{FB772EE8-6DD1-479C-9BD5-C7F5F73854BD}"/>
              </a:ext>
            </a:extLst>
          </p:cNvPr>
          <p:cNvSpPr txBox="1">
            <a:spLocks/>
          </p:cNvSpPr>
          <p:nvPr/>
        </p:nvSpPr>
        <p:spPr>
          <a:xfrm>
            <a:off x="838200" y="23469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program takes in the user input from the GUI</a:t>
            </a:r>
          </a:p>
          <a:p>
            <a:endParaRPr lang="en-US" dirty="0"/>
          </a:p>
          <a:p>
            <a:r>
              <a:rPr lang="en-US" dirty="0"/>
              <a:t>The user can run Tournament, Eco Tournament, and Moran Process scenarios, which are mapped to respective functions inside the main program</a:t>
            </a:r>
          </a:p>
          <a:p>
            <a:endParaRPr lang="en-US" dirty="0"/>
          </a:p>
          <a:p>
            <a:r>
              <a:rPr lang="en-US" dirty="0"/>
              <a:t>There are options for CSV output, population maps, and graphs</a:t>
            </a:r>
          </a:p>
          <a:p>
            <a:pPr marL="0" indent="0">
              <a:buNone/>
            </a:pPr>
            <a:endParaRPr lang="en-US" dirty="0"/>
          </a:p>
        </p:txBody>
      </p:sp>
    </p:spTree>
    <p:extLst>
      <p:ext uri="{BB962C8B-B14F-4D97-AF65-F5344CB8AC3E}">
        <p14:creationId xmlns:p14="http://schemas.microsoft.com/office/powerpoint/2010/main" val="12156211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88</TotalTime>
  <Words>1257</Words>
  <Application>Microsoft Office PowerPoint</Application>
  <PresentationFormat>Widescreen</PresentationFormat>
  <Paragraphs>166</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Vapor Trail</vt:lpstr>
      <vt:lpstr>ipd-sim</vt:lpstr>
      <vt:lpstr>Project Motivation</vt:lpstr>
      <vt:lpstr>Project Objectives</vt:lpstr>
      <vt:lpstr>The prisoner’s dilemma: BAsics</vt:lpstr>
      <vt:lpstr>The prisoner’s dilemma: BAsics</vt:lpstr>
      <vt:lpstr>The prisoner’s dilemma: BAsics</vt:lpstr>
      <vt:lpstr>Iterated prisoner’s dilemma</vt:lpstr>
      <vt:lpstr>Technology</vt:lpstr>
      <vt:lpstr>Input/output</vt:lpstr>
      <vt:lpstr>Strategies</vt:lpstr>
      <vt:lpstr>Modes</vt:lpstr>
      <vt:lpstr>Main interface</vt:lpstr>
      <vt:lpstr>Strategy Interface</vt:lpstr>
      <vt:lpstr>FAQ Interface</vt:lpstr>
      <vt:lpstr>Simple i/o scenario</vt:lpstr>
      <vt:lpstr>Simple i/o scenario: Results</vt:lpstr>
      <vt:lpstr>complex i/o scenario</vt:lpstr>
      <vt:lpstr>Complex i/o scenario: Results</vt:lpstr>
      <vt:lpstr>More results</vt:lpstr>
      <vt:lpstr>Future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ipd-sim</dc:title>
  <dc:creator>Boe, Jessica M.</dc:creator>
  <cp:lastModifiedBy>Boe, Jessica M.</cp:lastModifiedBy>
  <cp:revision>12</cp:revision>
  <dcterms:created xsi:type="dcterms:W3CDTF">2018-12-03T19:38:18Z</dcterms:created>
  <dcterms:modified xsi:type="dcterms:W3CDTF">2018-12-06T19:53:15Z</dcterms:modified>
</cp:coreProperties>
</file>