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64" r:id="rId6"/>
    <p:sldId id="265" r:id="rId7"/>
    <p:sldId id="266" r:id="rId8"/>
    <p:sldId id="267" r:id="rId9"/>
    <p:sldId id="269" r:id="rId10"/>
    <p:sldId id="268" r:id="rId11"/>
    <p:sldId id="272" r:id="rId12"/>
    <p:sldId id="273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E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5DD4-F0F5-679C-94E0-3134EE78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992F-0B07-F17F-7AD4-2F391998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1B22-9793-B6A1-F7C2-56F1622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8443-74D9-AC5D-2AC0-AE4FD794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4D27-745E-8482-666E-9AC60ADE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04D-163A-A7E7-067C-DFFEFE3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4BAF-59FE-9A94-318F-A22AB488F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1BFC-AF20-151D-07B7-330D51C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7292-DC0B-041B-68D8-7233A6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01D4-1051-C135-8C3A-433253FD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7FF1D-DBE1-EC2D-F7B9-0EFDD1BA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7EF1-A60D-3AAE-AD4E-E536DC6D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EFCD-71C5-B04B-5CF1-677AAB45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5165-BD74-DE3B-5010-26B2674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0B9A-DADC-8D0D-74C8-318291D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E13-F6D8-E177-9DE9-57C05BB9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8035-6846-8846-E245-0A646AAB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E89D-4948-0F2C-A46C-63282980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FB18-1FF2-672A-AD11-E7922BF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A39-A98F-9084-B072-1222F3F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BA8-8F05-7B2B-5F21-7EABB55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7915-90A7-15D8-E5B7-3CA9A4C0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CD74-4322-FC72-D9BD-5E801A6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9E1-BD71-8FB8-53A2-2E731B17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A8A4-B1A8-912E-B0D2-60CA288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5719-5F41-6786-3CEE-B2FF9BCE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AB79-CF6D-2378-6E22-7D8FE50F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8137-2D10-3B5F-E0A5-52CB1D87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04F-A5B6-25BD-7742-11FA236E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516A-0020-C041-FF36-4FF9189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3D09-E1BC-66DE-A027-9F7D1BC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8559-6B5A-7825-BCEC-8B71FAA0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3762-A21D-CD20-AC51-514A89A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E06C-B5B6-CBFD-29DE-F10A270F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0D244-CE30-8128-9DC1-9616E404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FF129-ADB6-A78A-40A7-41A3AAC6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96499-AC5B-7715-4C94-E23DE482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43CA7-C124-2AB8-3F8D-C144103D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78CBC-99F2-08E7-2B1F-9A0159A2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171B-03EB-0552-27AC-60F9DB3A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DC220-83A4-BDAE-8A3D-F2887B2D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9BF89-0D6C-5817-C0DF-A2BAA9AA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0B4CF-11E0-08E0-B26E-7452CE38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CE98-DE1C-1883-3AF8-BC256B5F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2E90F-B3DA-1770-270E-417E01F2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369A-4381-33CA-D5B6-475EF1AE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9E4-1A77-67B6-EA65-36FE46AA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E3E3-6653-EBFC-D9DA-10990B78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0605-CA0A-96B7-366A-FF719226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BBB-DE4A-01D6-99FA-57885CF7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60A-F384-4362-5907-A1A0B0B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2737-CD7B-A2FB-733A-0D17E258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F034-7854-B518-1B10-59D9E1E6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7078-88C7-F05A-F87E-D82502C9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A36C-F9D2-4CC8-469A-738721D1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3FBC-6E6D-C75B-16C8-F4656394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F7A5-CB94-0976-3980-1E9D28D6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6AA5-97B6-D633-82C0-44712E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3E98-173A-6860-DCCB-E474EFF0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DE6A-2D2A-ADD1-4818-2969E42A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7E50-8640-3593-07CD-065731901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53FF-D360-4055-A1AD-EFD273E9400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73FE-B8C6-E509-0962-28D90369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9727-5C29-0489-D652-59824C6D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72B-3AF7-6C4A-9EEF-DDA6429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7636"/>
            <a:ext cx="9144000" cy="2837162"/>
          </a:xfrm>
        </p:spPr>
        <p:txBody>
          <a:bodyPr>
            <a:normAutofit fontScale="90000"/>
          </a:bodyPr>
          <a:lstStyle/>
          <a:p>
            <a:br>
              <a:rPr lang="de-DE" sz="5300" dirty="0"/>
            </a:br>
            <a:br>
              <a:rPr lang="de-DE" sz="5300" dirty="0"/>
            </a:b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Project:  </a:t>
            </a:r>
            <a:r>
              <a:rPr lang="de-DE" sz="5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Machine</a:t>
            </a: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Learning and Cancer</a:t>
            </a:r>
            <a:b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de-DE" sz="4400" dirty="0" err="1"/>
              <a:t>Breast</a:t>
            </a:r>
            <a:r>
              <a:rPr lang="de-DE" sz="4400" dirty="0"/>
              <a:t> Cancer Image Classification</a:t>
            </a:r>
            <a:br>
              <a:rPr lang="de-DE" sz="4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C345-A210-9170-B2C3-EF68F483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602"/>
            <a:ext cx="9144000" cy="1655762"/>
          </a:xfrm>
        </p:spPr>
        <p:txBody>
          <a:bodyPr>
            <a:normAutofit/>
          </a:bodyPr>
          <a:lstStyle/>
          <a:p>
            <a:r>
              <a:rPr lang="de-DE" dirty="0"/>
              <a:t>Group Q: Jana Hoffmann, Jessie </a:t>
            </a:r>
            <a:r>
              <a:rPr lang="de-DE" dirty="0" err="1"/>
              <a:t>Midgley</a:t>
            </a:r>
            <a:r>
              <a:rPr lang="de-DE" dirty="0"/>
              <a:t>, Julia Graf, Maike Nägele</a:t>
            </a:r>
          </a:p>
          <a:p>
            <a:r>
              <a:rPr lang="de-DE" dirty="0"/>
              <a:t>Anupam Gautam </a:t>
            </a:r>
          </a:p>
          <a:p>
            <a:r>
              <a:rPr lang="de-DE" dirty="0"/>
              <a:t>31.01.2024</a:t>
            </a:r>
          </a:p>
        </p:txBody>
      </p:sp>
    </p:spTree>
    <p:extLst>
      <p:ext uri="{BB962C8B-B14F-4D97-AF65-F5344CB8AC3E}">
        <p14:creationId xmlns:p14="http://schemas.microsoft.com/office/powerpoint/2010/main" val="379632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F01786F-EA67-06AD-8984-70575762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7" t="25683" r="2471" b="9522"/>
          <a:stretch/>
        </p:blipFill>
        <p:spPr>
          <a:xfrm>
            <a:off x="1796113" y="1930400"/>
            <a:ext cx="8609184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C6B90-3571-82B7-0C1B-9582E6D76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6" t="14165" r="11886" b="44529"/>
          <a:stretch/>
        </p:blipFill>
        <p:spPr>
          <a:xfrm>
            <a:off x="2140230" y="2240081"/>
            <a:ext cx="7911539" cy="242355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983A1C-904D-9B08-2CEB-C617B88D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0843"/>
              </p:ext>
            </p:extLst>
          </p:nvPr>
        </p:nvGraphicFramePr>
        <p:xfrm>
          <a:off x="3588639" y="5145563"/>
          <a:ext cx="501472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2">
                  <a:extLst>
                    <a:ext uri="{9D8B030D-6E8A-4147-A177-3AD203B41FA5}">
                      <a16:colId xmlns:a16="http://schemas.microsoft.com/office/drawing/2014/main" val="39918028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4610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2892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26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Training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0.913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896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27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97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983A1C-904D-9B08-2CEB-C617B88D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92283"/>
              </p:ext>
            </p:extLst>
          </p:nvPr>
        </p:nvGraphicFramePr>
        <p:xfrm>
          <a:off x="3588639" y="5087145"/>
          <a:ext cx="50147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2">
                  <a:extLst>
                    <a:ext uri="{9D8B030D-6E8A-4147-A177-3AD203B41FA5}">
                      <a16:colId xmlns:a16="http://schemas.microsoft.com/office/drawing/2014/main" val="39918028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4610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2892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26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Training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0.913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896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278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3783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D30021-B641-D8A8-F6E9-4274AF1B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1" t="16805" r="25703" b="18889"/>
          <a:stretch/>
        </p:blipFill>
        <p:spPr>
          <a:xfrm>
            <a:off x="4119562" y="1978810"/>
            <a:ext cx="3952875" cy="29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5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3F9-CC6A-1150-8163-C0F2237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/ Outlook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2C3D-905E-FF02-B8FF-C47927EC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limited </a:t>
            </a:r>
            <a:r>
              <a:rPr lang="de-DE" sz="3200" dirty="0" err="1"/>
              <a:t>amount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</a:p>
          <a:p>
            <a:r>
              <a:rPr lang="de-DE" sz="3200" dirty="0"/>
              <a:t>time and </a:t>
            </a:r>
            <a:r>
              <a:rPr lang="de-DE" sz="3200" dirty="0" err="1"/>
              <a:t>memory</a:t>
            </a:r>
            <a:r>
              <a:rPr lang="de-DE" sz="3200" dirty="0"/>
              <a:t> </a:t>
            </a:r>
            <a:r>
              <a:rPr lang="de-DE" sz="3200" dirty="0" err="1"/>
              <a:t>constraints</a:t>
            </a:r>
            <a:endParaRPr lang="de-DE" sz="3200" dirty="0"/>
          </a:p>
          <a:p>
            <a:r>
              <a:rPr lang="de-DE" sz="3200" dirty="0"/>
              <a:t>multi-</a:t>
            </a:r>
            <a:r>
              <a:rPr lang="de-DE" sz="3200" dirty="0" err="1"/>
              <a:t>classification</a:t>
            </a:r>
            <a:r>
              <a:rPr lang="de-DE" sz="3200" dirty="0"/>
              <a:t> (</a:t>
            </a:r>
            <a:r>
              <a:rPr lang="de-DE" sz="3200" dirty="0" err="1"/>
              <a:t>mass</a:t>
            </a:r>
            <a:r>
              <a:rPr lang="de-DE" sz="3200" dirty="0"/>
              <a:t> and </a:t>
            </a:r>
            <a:r>
              <a:rPr lang="de-DE" sz="3200" dirty="0" err="1"/>
              <a:t>calcification</a:t>
            </a:r>
            <a:r>
              <a:rPr lang="de-DE" sz="3200" dirty="0"/>
              <a:t> </a:t>
            </a:r>
            <a:r>
              <a:rPr lang="de-DE" sz="3200" dirty="0" err="1"/>
              <a:t>subtypes</a:t>
            </a:r>
            <a:r>
              <a:rPr lang="de-DE" sz="3200" dirty="0"/>
              <a:t>)</a:t>
            </a:r>
          </a:p>
          <a:p>
            <a:r>
              <a:rPr lang="de-DE" sz="3200" dirty="0" err="1"/>
              <a:t>using</a:t>
            </a:r>
            <a:r>
              <a:rPr lang="de-DE" sz="3200" dirty="0"/>
              <a:t> different </a:t>
            </a:r>
            <a:r>
              <a:rPr lang="de-DE" sz="3200" dirty="0" err="1"/>
              <a:t>models</a:t>
            </a:r>
            <a:endParaRPr lang="de-DE" sz="3200" dirty="0"/>
          </a:p>
          <a:p>
            <a:r>
              <a:rPr lang="de-DE" sz="3200" dirty="0" err="1"/>
              <a:t>other</a:t>
            </a:r>
            <a:r>
              <a:rPr lang="de-DE" sz="3200" dirty="0"/>
              <a:t> </a:t>
            </a:r>
            <a:r>
              <a:rPr lang="de-DE" sz="3200" dirty="0" err="1"/>
              <a:t>classification</a:t>
            </a:r>
            <a:r>
              <a:rPr lang="de-DE" sz="3200" dirty="0"/>
              <a:t> </a:t>
            </a:r>
            <a:r>
              <a:rPr lang="de-DE" sz="3200" dirty="0" err="1"/>
              <a:t>techniques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4E24B-7171-85C4-E5F4-1C5DDB94C7FD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823-05B0-AB53-9FC9-C29E79FF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1DD1-221A-FA77-A04E-F2226FD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20A47-3344-F9A3-E8AE-3525C30E2326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Dataset (Jessie) + Intro</a:t>
            </a:r>
          </a:p>
          <a:p>
            <a:r>
              <a:rPr lang="de-DE" sz="3200" dirty="0"/>
              <a:t>Models: VGG16 (Maike) &amp; ResNet50 (Jessie)</a:t>
            </a:r>
          </a:p>
          <a:p>
            <a:r>
              <a:rPr lang="de-DE" sz="3200" dirty="0"/>
              <a:t>Image </a:t>
            </a:r>
            <a:r>
              <a:rPr lang="de-DE" sz="3200" dirty="0" err="1"/>
              <a:t>Preprocessing</a:t>
            </a:r>
            <a:r>
              <a:rPr lang="de-DE" sz="3200" dirty="0"/>
              <a:t> (Julia) &amp; Image Augmentation (Jana)</a:t>
            </a:r>
          </a:p>
          <a:p>
            <a:r>
              <a:rPr lang="de-DE" sz="3200" dirty="0"/>
              <a:t>Validation (Jana)</a:t>
            </a:r>
          </a:p>
          <a:p>
            <a:r>
              <a:rPr lang="de-DE" sz="3200" dirty="0" err="1"/>
              <a:t>Results</a:t>
            </a:r>
            <a:r>
              <a:rPr lang="de-DE" sz="3200" dirty="0"/>
              <a:t> (Maike  &amp; Julia)</a:t>
            </a:r>
          </a:p>
          <a:p>
            <a:r>
              <a:rPr lang="de-DE" sz="3200" dirty="0"/>
              <a:t>Outlook (Maike)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5DFF2-05DF-B200-F0EC-7FB424EE8FF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BF746F-7BD9-BAE2-F10C-1DD552AB0D48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63FA5D8-3E78-7F6C-740F-F3144F97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CBIS-DDSM</a:t>
            </a:r>
          </a:p>
          <a:p>
            <a:pPr lvl="1"/>
            <a:r>
              <a:rPr lang="en-US" dirty="0"/>
              <a:t>753 calcification cases</a:t>
            </a:r>
          </a:p>
          <a:p>
            <a:pPr lvl="2"/>
            <a:r>
              <a:rPr lang="en-US" dirty="0"/>
              <a:t>414 benign</a:t>
            </a:r>
          </a:p>
          <a:p>
            <a:pPr lvl="2"/>
            <a:r>
              <a:rPr lang="en-US" dirty="0"/>
              <a:t>339 malignant</a:t>
            </a:r>
          </a:p>
          <a:p>
            <a:pPr lvl="1"/>
            <a:r>
              <a:rPr lang="en-US" dirty="0"/>
              <a:t>891 mass cases</a:t>
            </a:r>
          </a:p>
          <a:p>
            <a:pPr lvl="2"/>
            <a:r>
              <a:rPr lang="en-US" dirty="0"/>
              <a:t>472 benign</a:t>
            </a:r>
          </a:p>
          <a:p>
            <a:pPr lvl="2"/>
            <a:r>
              <a:rPr lang="en-US" dirty="0"/>
              <a:t>419 malignant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3056-A1F2-BB9F-7C26-CFF4261E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68" y="4464783"/>
            <a:ext cx="9010148" cy="2143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7BDED-B0E1-D543-85D5-E9C6C0E32F7D}"/>
              </a:ext>
            </a:extLst>
          </p:cNvPr>
          <p:cNvSpPr txBox="1"/>
          <p:nvPr/>
        </p:nvSpPr>
        <p:spPr>
          <a:xfrm>
            <a:off x="1576753" y="6561504"/>
            <a:ext cx="157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>
                <a:solidFill>
                  <a:schemeClr val="bg1">
                    <a:lumMod val="50000"/>
                  </a:schemeClr>
                </a:solidFill>
                <a:effectLst/>
              </a:rPr>
              <a:t>(</a:t>
            </a:r>
            <a:r>
              <a:rPr lang="en-ZA" sz="1200" dirty="0" err="1">
                <a:solidFill>
                  <a:schemeClr val="bg1">
                    <a:lumMod val="50000"/>
                  </a:schemeClr>
                </a:solidFill>
                <a:effectLst/>
              </a:rPr>
              <a:t>Montaha</a:t>
            </a:r>
            <a:r>
              <a:rPr lang="en-ZA" sz="12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effectLst/>
              </a:rPr>
              <a:t>et al., 2021)</a:t>
            </a:r>
            <a:endParaRPr lang="en-ZA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20">
            <a:extLst>
              <a:ext uri="{FF2B5EF4-FFF2-40B4-BE49-F238E27FC236}">
                <a16:creationId xmlns:a16="http://schemas.microsoft.com/office/drawing/2014/main" id="{683FB62A-83BA-E003-8DE9-983799AC0735}"/>
              </a:ext>
            </a:extLst>
          </p:cNvPr>
          <p:cNvSpPr/>
          <p:nvPr/>
        </p:nvSpPr>
        <p:spPr>
          <a:xfrm>
            <a:off x="2435179" y="252719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ResNet50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F6311D-D296-C3D0-7C8D-08EB7AFDC29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E3A346-66ED-ED7D-73E9-917E8065310B}"/>
              </a:ext>
            </a:extLst>
          </p:cNvPr>
          <p:cNvSpPr/>
          <p:nvPr/>
        </p:nvSpPr>
        <p:spPr>
          <a:xfrm>
            <a:off x="287528" y="2528467"/>
            <a:ext cx="303807" cy="21651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5C19-D459-6DCB-1CA3-B684672EC6A5}"/>
              </a:ext>
            </a:extLst>
          </p:cNvPr>
          <p:cNvSpPr txBox="1"/>
          <p:nvPr/>
        </p:nvSpPr>
        <p:spPr>
          <a:xfrm rot="16200000">
            <a:off x="-172976" y="3450123"/>
            <a:ext cx="122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InputLayer</a:t>
            </a:r>
            <a:endParaRPr lang="en-US" dirty="0"/>
          </a:p>
        </p:txBody>
      </p:sp>
      <p:sp>
        <p:nvSpPr>
          <p:cNvPr id="7" name="Rectangle: Rounded Corners 14">
            <a:extLst>
              <a:ext uri="{FF2B5EF4-FFF2-40B4-BE49-F238E27FC236}">
                <a16:creationId xmlns:a16="http://schemas.microsoft.com/office/drawing/2014/main" id="{15706B33-1BB6-49C9-6820-E089FB674E88}"/>
              </a:ext>
            </a:extLst>
          </p:cNvPr>
          <p:cNvSpPr/>
          <p:nvPr/>
        </p:nvSpPr>
        <p:spPr>
          <a:xfrm>
            <a:off x="1171510" y="252719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8D740-2370-3190-5776-A74FF0C45556}"/>
              </a:ext>
            </a:extLst>
          </p:cNvPr>
          <p:cNvSpPr txBox="1"/>
          <p:nvPr/>
        </p:nvSpPr>
        <p:spPr>
          <a:xfrm rot="16200000">
            <a:off x="877760" y="344885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25FF092C-15BB-E167-6F91-68B629742FFA}"/>
              </a:ext>
            </a:extLst>
          </p:cNvPr>
          <p:cNvSpPr/>
          <p:nvPr/>
        </p:nvSpPr>
        <p:spPr>
          <a:xfrm>
            <a:off x="1589502" y="2527196"/>
            <a:ext cx="303807" cy="21651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59F5-0FD0-5BA4-A772-05F665458B02}"/>
              </a:ext>
            </a:extLst>
          </p:cNvPr>
          <p:cNvSpPr txBox="1"/>
          <p:nvPr/>
        </p:nvSpPr>
        <p:spPr>
          <a:xfrm rot="16200000">
            <a:off x="1107197" y="3437390"/>
            <a:ext cx="131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BatchNorm</a:t>
            </a:r>
            <a:endParaRPr lang="en-US" dirty="0"/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7888DA1B-27BD-AE0D-FD2C-AC165695C80E}"/>
              </a:ext>
            </a:extLst>
          </p:cNvPr>
          <p:cNvSpPr/>
          <p:nvPr/>
        </p:nvSpPr>
        <p:spPr>
          <a:xfrm>
            <a:off x="2013054" y="2527196"/>
            <a:ext cx="303807" cy="21651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5203F-BA7E-E697-3C19-FE55BB3E8769}"/>
              </a:ext>
            </a:extLst>
          </p:cNvPr>
          <p:cNvSpPr txBox="1"/>
          <p:nvPr/>
        </p:nvSpPr>
        <p:spPr>
          <a:xfrm rot="16200000">
            <a:off x="1784434" y="3448847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AE925-0557-75FB-BAB3-4A9054EDF57E}"/>
              </a:ext>
            </a:extLst>
          </p:cNvPr>
          <p:cNvSpPr txBox="1"/>
          <p:nvPr/>
        </p:nvSpPr>
        <p:spPr>
          <a:xfrm>
            <a:off x="1481922" y="474040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Stage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2FB6E-706C-368A-247B-B64A10BED323}"/>
              </a:ext>
            </a:extLst>
          </p:cNvPr>
          <p:cNvSpPr txBox="1"/>
          <p:nvPr/>
        </p:nvSpPr>
        <p:spPr>
          <a:xfrm>
            <a:off x="3238856" y="4750471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Stage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2DFC9-9913-A8CD-4270-0BD86C0C7122}"/>
              </a:ext>
            </a:extLst>
          </p:cNvPr>
          <p:cNvSpPr txBox="1"/>
          <p:nvPr/>
        </p:nvSpPr>
        <p:spPr>
          <a:xfrm>
            <a:off x="4526557" y="475223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Stage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6918F-1B0A-8738-6E33-5EAD0607EE3D}"/>
              </a:ext>
            </a:extLst>
          </p:cNvPr>
          <p:cNvSpPr txBox="1"/>
          <p:nvPr/>
        </p:nvSpPr>
        <p:spPr>
          <a:xfrm>
            <a:off x="5884392" y="474947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Stage 4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31DA1-ACFE-29D0-969F-3159645F6259}"/>
              </a:ext>
            </a:extLst>
          </p:cNvPr>
          <p:cNvSpPr txBox="1"/>
          <p:nvPr/>
        </p:nvSpPr>
        <p:spPr>
          <a:xfrm>
            <a:off x="7125145" y="473932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Stage 5</a:t>
            </a:r>
            <a:endParaRPr lang="en-US" dirty="0"/>
          </a:p>
        </p:txBody>
      </p:sp>
      <p:sp>
        <p:nvSpPr>
          <p:cNvPr id="18" name="Rectangle: Rounded Corners 63">
            <a:extLst>
              <a:ext uri="{FF2B5EF4-FFF2-40B4-BE49-F238E27FC236}">
                <a16:creationId xmlns:a16="http://schemas.microsoft.com/office/drawing/2014/main" id="{EDAA7007-C75C-5776-0C2D-FCE8FA0BDE27}"/>
              </a:ext>
            </a:extLst>
          </p:cNvPr>
          <p:cNvSpPr/>
          <p:nvPr/>
        </p:nvSpPr>
        <p:spPr>
          <a:xfrm>
            <a:off x="3296954" y="252524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FBBBE3-AF9B-4E7D-028E-212BDCDD7476}"/>
              </a:ext>
            </a:extLst>
          </p:cNvPr>
          <p:cNvSpPr txBox="1"/>
          <p:nvPr/>
        </p:nvSpPr>
        <p:spPr>
          <a:xfrm rot="16200000">
            <a:off x="2796248" y="3468857"/>
            <a:ext cx="130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ConvBlock</a:t>
            </a:r>
            <a:endParaRPr lang="en-US" dirty="0"/>
          </a:p>
        </p:txBody>
      </p:sp>
      <p:sp>
        <p:nvSpPr>
          <p:cNvPr id="22" name="Rectangle: Rounded Corners 67">
            <a:extLst>
              <a:ext uri="{FF2B5EF4-FFF2-40B4-BE49-F238E27FC236}">
                <a16:creationId xmlns:a16="http://schemas.microsoft.com/office/drawing/2014/main" id="{8E172B84-7E13-F901-9A4C-EAD12CE68C7D}"/>
              </a:ext>
            </a:extLst>
          </p:cNvPr>
          <p:cNvSpPr/>
          <p:nvPr/>
        </p:nvSpPr>
        <p:spPr>
          <a:xfrm>
            <a:off x="3705424" y="2537522"/>
            <a:ext cx="303807" cy="21651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03557-5524-10F5-B0BD-3F8238608643}"/>
              </a:ext>
            </a:extLst>
          </p:cNvPr>
          <p:cNvSpPr txBox="1"/>
          <p:nvPr/>
        </p:nvSpPr>
        <p:spPr>
          <a:xfrm rot="16200000">
            <a:off x="3061650" y="3435441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ID Block x 2</a:t>
            </a:r>
            <a:endParaRPr lang="en-US" dirty="0"/>
          </a:p>
        </p:txBody>
      </p:sp>
      <p:sp>
        <p:nvSpPr>
          <p:cNvPr id="48" name="Rectangle: Rounded Corners 97">
            <a:extLst>
              <a:ext uri="{FF2B5EF4-FFF2-40B4-BE49-F238E27FC236}">
                <a16:creationId xmlns:a16="http://schemas.microsoft.com/office/drawing/2014/main" id="{741EC1A8-7FF3-5D1C-22C3-D0E7099143E5}"/>
              </a:ext>
            </a:extLst>
          </p:cNvPr>
          <p:cNvSpPr/>
          <p:nvPr/>
        </p:nvSpPr>
        <p:spPr>
          <a:xfrm>
            <a:off x="9344771" y="2563765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A26E7A-9D80-624E-E546-4001AFFBC239}"/>
              </a:ext>
            </a:extLst>
          </p:cNvPr>
          <p:cNvSpPr txBox="1"/>
          <p:nvPr/>
        </p:nvSpPr>
        <p:spPr>
          <a:xfrm rot="16200000">
            <a:off x="8551369" y="3460869"/>
            <a:ext cx="188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Fully </a:t>
            </a:r>
            <a:r>
              <a:rPr lang="de-DE" dirty="0" err="1"/>
              <a:t>Connected</a:t>
            </a:r>
            <a:endParaRPr lang="en-US" dirty="0"/>
          </a:p>
        </p:txBody>
      </p:sp>
      <p:sp>
        <p:nvSpPr>
          <p:cNvPr id="50" name="Rectangle: Rounded Corners 99">
            <a:extLst>
              <a:ext uri="{FF2B5EF4-FFF2-40B4-BE49-F238E27FC236}">
                <a16:creationId xmlns:a16="http://schemas.microsoft.com/office/drawing/2014/main" id="{4FC10DF5-3C04-7FB9-D021-AD1E375FEED6}"/>
              </a:ext>
            </a:extLst>
          </p:cNvPr>
          <p:cNvSpPr/>
          <p:nvPr/>
        </p:nvSpPr>
        <p:spPr>
          <a:xfrm>
            <a:off x="10049923" y="2538369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1FF7A2-AF91-A1CB-6C4B-5FAACCC19F65}"/>
              </a:ext>
            </a:extLst>
          </p:cNvPr>
          <p:cNvSpPr txBox="1"/>
          <p:nvPr/>
        </p:nvSpPr>
        <p:spPr>
          <a:xfrm rot="16200000">
            <a:off x="9491549" y="3230014"/>
            <a:ext cx="14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Softmax</a:t>
            </a:r>
            <a:endParaRPr lang="en-US" dirty="0"/>
          </a:p>
        </p:txBody>
      </p:sp>
      <p:sp>
        <p:nvSpPr>
          <p:cNvPr id="52" name="Rectangle: Rounded Corners 101">
            <a:extLst>
              <a:ext uri="{FF2B5EF4-FFF2-40B4-BE49-F238E27FC236}">
                <a16:creationId xmlns:a16="http://schemas.microsoft.com/office/drawing/2014/main" id="{BE05105F-88D4-77B9-A1F5-808F49814A38}"/>
              </a:ext>
            </a:extLst>
          </p:cNvPr>
          <p:cNvSpPr/>
          <p:nvPr/>
        </p:nvSpPr>
        <p:spPr>
          <a:xfrm>
            <a:off x="10781553" y="2527802"/>
            <a:ext cx="1038840" cy="21781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E0D6BA-9DCD-DC64-AE66-9EDBC8BAC36D}"/>
              </a:ext>
            </a:extLst>
          </p:cNvPr>
          <p:cNvCxnSpPr>
            <a:cxnSpLocks/>
          </p:cNvCxnSpPr>
          <p:nvPr/>
        </p:nvCxnSpPr>
        <p:spPr>
          <a:xfrm>
            <a:off x="10901915" y="3366072"/>
            <a:ext cx="798116" cy="561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14BBE00-289E-1FA0-3503-2041BF008397}"/>
              </a:ext>
            </a:extLst>
          </p:cNvPr>
          <p:cNvSpPr txBox="1"/>
          <p:nvPr/>
        </p:nvSpPr>
        <p:spPr>
          <a:xfrm>
            <a:off x="10730062" y="4049737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malignant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2A1826-ED01-6233-1603-EF95E91946E1}"/>
              </a:ext>
            </a:extLst>
          </p:cNvPr>
          <p:cNvSpPr txBox="1"/>
          <p:nvPr/>
        </p:nvSpPr>
        <p:spPr>
          <a:xfrm>
            <a:off x="10877622" y="2811813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benign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26AE8-94C7-7264-5292-D467BCA09337}"/>
              </a:ext>
            </a:extLst>
          </p:cNvPr>
          <p:cNvSpPr txBox="1"/>
          <p:nvPr/>
        </p:nvSpPr>
        <p:spPr>
          <a:xfrm rot="16200000">
            <a:off x="1506167" y="3448848"/>
            <a:ext cx="131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ReLu</a:t>
            </a:r>
            <a:endParaRPr lang="en-US" dirty="0"/>
          </a:p>
        </p:txBody>
      </p:sp>
      <p:sp>
        <p:nvSpPr>
          <p:cNvPr id="58" name="Rectangle: Rounded Corners 63">
            <a:extLst>
              <a:ext uri="{FF2B5EF4-FFF2-40B4-BE49-F238E27FC236}">
                <a16:creationId xmlns:a16="http://schemas.microsoft.com/office/drawing/2014/main" id="{9B513159-C39E-A00A-8E50-FE48DF6C3F56}"/>
              </a:ext>
            </a:extLst>
          </p:cNvPr>
          <p:cNvSpPr/>
          <p:nvPr/>
        </p:nvSpPr>
        <p:spPr>
          <a:xfrm>
            <a:off x="4623793" y="253815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C5CB8E-CC2F-65A4-B000-F9038429BDE1}"/>
              </a:ext>
            </a:extLst>
          </p:cNvPr>
          <p:cNvSpPr txBox="1"/>
          <p:nvPr/>
        </p:nvSpPr>
        <p:spPr>
          <a:xfrm rot="16200000">
            <a:off x="4123087" y="3481765"/>
            <a:ext cx="130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ConvBlock</a:t>
            </a:r>
            <a:endParaRPr lang="en-US" dirty="0"/>
          </a:p>
        </p:txBody>
      </p:sp>
      <p:sp>
        <p:nvSpPr>
          <p:cNvPr id="60" name="Rectangle: Rounded Corners 67">
            <a:extLst>
              <a:ext uri="{FF2B5EF4-FFF2-40B4-BE49-F238E27FC236}">
                <a16:creationId xmlns:a16="http://schemas.microsoft.com/office/drawing/2014/main" id="{054CD1F1-45C6-59BD-FE38-180D04AE5A64}"/>
              </a:ext>
            </a:extLst>
          </p:cNvPr>
          <p:cNvSpPr/>
          <p:nvPr/>
        </p:nvSpPr>
        <p:spPr>
          <a:xfrm>
            <a:off x="5032263" y="2550430"/>
            <a:ext cx="303807" cy="21651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6F9670-CF2A-4E90-73B0-91EB4835B8B2}"/>
              </a:ext>
            </a:extLst>
          </p:cNvPr>
          <p:cNvSpPr txBox="1"/>
          <p:nvPr/>
        </p:nvSpPr>
        <p:spPr>
          <a:xfrm rot="16200000">
            <a:off x="4388489" y="3448349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ID Block x 3</a:t>
            </a:r>
            <a:endParaRPr lang="en-US" dirty="0"/>
          </a:p>
        </p:txBody>
      </p:sp>
      <p:sp>
        <p:nvSpPr>
          <p:cNvPr id="62" name="Rectangle: Rounded Corners 63">
            <a:extLst>
              <a:ext uri="{FF2B5EF4-FFF2-40B4-BE49-F238E27FC236}">
                <a16:creationId xmlns:a16="http://schemas.microsoft.com/office/drawing/2014/main" id="{B1CD881D-5185-424B-C548-CB47901439D8}"/>
              </a:ext>
            </a:extLst>
          </p:cNvPr>
          <p:cNvSpPr/>
          <p:nvPr/>
        </p:nvSpPr>
        <p:spPr>
          <a:xfrm>
            <a:off x="5943113" y="252524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23DC9B-9AD2-12F8-7678-826C3395248A}"/>
              </a:ext>
            </a:extLst>
          </p:cNvPr>
          <p:cNvSpPr txBox="1"/>
          <p:nvPr/>
        </p:nvSpPr>
        <p:spPr>
          <a:xfrm rot="16200000">
            <a:off x="5442407" y="3468857"/>
            <a:ext cx="130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ConvBlock</a:t>
            </a:r>
            <a:endParaRPr lang="en-US" dirty="0"/>
          </a:p>
        </p:txBody>
      </p:sp>
      <p:sp>
        <p:nvSpPr>
          <p:cNvPr id="64" name="Rectangle: Rounded Corners 67">
            <a:extLst>
              <a:ext uri="{FF2B5EF4-FFF2-40B4-BE49-F238E27FC236}">
                <a16:creationId xmlns:a16="http://schemas.microsoft.com/office/drawing/2014/main" id="{24C89A9A-0DC2-6321-73C2-B3D011828854}"/>
              </a:ext>
            </a:extLst>
          </p:cNvPr>
          <p:cNvSpPr/>
          <p:nvPr/>
        </p:nvSpPr>
        <p:spPr>
          <a:xfrm>
            <a:off x="6351583" y="2537522"/>
            <a:ext cx="303807" cy="21651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2E33F3-5BF5-F317-BB21-28B2CB9B16C3}"/>
              </a:ext>
            </a:extLst>
          </p:cNvPr>
          <p:cNvSpPr txBox="1"/>
          <p:nvPr/>
        </p:nvSpPr>
        <p:spPr>
          <a:xfrm rot="16200000">
            <a:off x="5707809" y="3435441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ID Block x 5</a:t>
            </a:r>
            <a:endParaRPr lang="en-US" dirty="0"/>
          </a:p>
        </p:txBody>
      </p:sp>
      <p:sp>
        <p:nvSpPr>
          <p:cNvPr id="66" name="Rectangle: Rounded Corners 63">
            <a:extLst>
              <a:ext uri="{FF2B5EF4-FFF2-40B4-BE49-F238E27FC236}">
                <a16:creationId xmlns:a16="http://schemas.microsoft.com/office/drawing/2014/main" id="{B210B0B2-BC65-CFBC-BE93-B0E7CDC7A5DC}"/>
              </a:ext>
            </a:extLst>
          </p:cNvPr>
          <p:cNvSpPr/>
          <p:nvPr/>
        </p:nvSpPr>
        <p:spPr>
          <a:xfrm>
            <a:off x="7183243" y="252524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CCAD64-43F1-9ED6-5A81-6F3CE2F4568D}"/>
              </a:ext>
            </a:extLst>
          </p:cNvPr>
          <p:cNvSpPr txBox="1"/>
          <p:nvPr/>
        </p:nvSpPr>
        <p:spPr>
          <a:xfrm rot="16200000">
            <a:off x="6682537" y="3468857"/>
            <a:ext cx="130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ConvBlock</a:t>
            </a:r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F3B0E18-83E8-9140-0A64-9F9622C642E9}"/>
              </a:ext>
            </a:extLst>
          </p:cNvPr>
          <p:cNvSpPr/>
          <p:nvPr/>
        </p:nvSpPr>
        <p:spPr>
          <a:xfrm>
            <a:off x="7591713" y="2537522"/>
            <a:ext cx="303807" cy="21651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7CD117-C0DA-A097-5B0D-69FFD78A20C6}"/>
              </a:ext>
            </a:extLst>
          </p:cNvPr>
          <p:cNvSpPr txBox="1"/>
          <p:nvPr/>
        </p:nvSpPr>
        <p:spPr>
          <a:xfrm rot="16200000">
            <a:off x="6947939" y="3435441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ID Block x 2</a:t>
            </a:r>
            <a:endParaRPr lang="en-US" dirty="0"/>
          </a:p>
        </p:txBody>
      </p:sp>
      <p:sp>
        <p:nvSpPr>
          <p:cNvPr id="70" name="Rectangle: Rounded Corners 20">
            <a:extLst>
              <a:ext uri="{FF2B5EF4-FFF2-40B4-BE49-F238E27FC236}">
                <a16:creationId xmlns:a16="http://schemas.microsoft.com/office/drawing/2014/main" id="{0BDA85B3-0196-1221-E2A9-1524E25DC219}"/>
              </a:ext>
            </a:extLst>
          </p:cNvPr>
          <p:cNvSpPr/>
          <p:nvPr/>
        </p:nvSpPr>
        <p:spPr>
          <a:xfrm>
            <a:off x="8920602" y="253921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5AED00-73B9-4B13-552F-AB05CF276679}"/>
              </a:ext>
            </a:extLst>
          </p:cNvPr>
          <p:cNvSpPr txBox="1"/>
          <p:nvPr/>
        </p:nvSpPr>
        <p:spPr>
          <a:xfrm rot="16200000">
            <a:off x="8134145" y="3437139"/>
            <a:ext cx="188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Flattem</a:t>
            </a:r>
            <a:endParaRPr lang="en-US" dirty="0"/>
          </a:p>
        </p:txBody>
      </p:sp>
      <p:sp>
        <p:nvSpPr>
          <p:cNvPr id="72" name="Rectangle: Rounded Corners 20">
            <a:extLst>
              <a:ext uri="{FF2B5EF4-FFF2-40B4-BE49-F238E27FC236}">
                <a16:creationId xmlns:a16="http://schemas.microsoft.com/office/drawing/2014/main" id="{3921A927-EEF5-1754-95AC-8CB0C82747BB}"/>
              </a:ext>
            </a:extLst>
          </p:cNvPr>
          <p:cNvSpPr/>
          <p:nvPr/>
        </p:nvSpPr>
        <p:spPr>
          <a:xfrm>
            <a:off x="8486566" y="2549218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02CC64-0225-1B05-CB75-91645B49F2BB}"/>
              </a:ext>
            </a:extLst>
          </p:cNvPr>
          <p:cNvSpPr txBox="1"/>
          <p:nvPr/>
        </p:nvSpPr>
        <p:spPr>
          <a:xfrm rot="16200000">
            <a:off x="7700109" y="3447138"/>
            <a:ext cx="188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AveragePooling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1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VGG16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5B806-6BAC-4581-DCFF-2D10B4C9247C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5B6FF2-10DE-C23B-341F-198213AD5CA7}"/>
              </a:ext>
            </a:extLst>
          </p:cNvPr>
          <p:cNvSpPr/>
          <p:nvPr/>
        </p:nvSpPr>
        <p:spPr>
          <a:xfrm>
            <a:off x="287528" y="2528467"/>
            <a:ext cx="303807" cy="21651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996AE-F5F1-0521-CC9A-9E3A7D37AED7}"/>
              </a:ext>
            </a:extLst>
          </p:cNvPr>
          <p:cNvSpPr txBox="1"/>
          <p:nvPr/>
        </p:nvSpPr>
        <p:spPr>
          <a:xfrm rot="16200000">
            <a:off x="-172976" y="3450123"/>
            <a:ext cx="122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InputLayer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2A5447-2BDD-9324-5899-8782BE07ABE5}"/>
              </a:ext>
            </a:extLst>
          </p:cNvPr>
          <p:cNvSpPr/>
          <p:nvPr/>
        </p:nvSpPr>
        <p:spPr>
          <a:xfrm>
            <a:off x="914729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A04C7-54CD-C04E-9931-B3CC72BE984D}"/>
              </a:ext>
            </a:extLst>
          </p:cNvPr>
          <p:cNvSpPr txBox="1"/>
          <p:nvPr/>
        </p:nvSpPr>
        <p:spPr>
          <a:xfrm rot="16200000">
            <a:off x="620979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2F239-48F9-240B-A778-36B7324FC6BC}"/>
              </a:ext>
            </a:extLst>
          </p:cNvPr>
          <p:cNvSpPr/>
          <p:nvPr/>
        </p:nvSpPr>
        <p:spPr>
          <a:xfrm>
            <a:off x="1332721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D7ABC-4B8A-5226-A2ED-A26A400D1192}"/>
              </a:ext>
            </a:extLst>
          </p:cNvPr>
          <p:cNvSpPr txBox="1"/>
          <p:nvPr/>
        </p:nvSpPr>
        <p:spPr>
          <a:xfrm rot="16200000">
            <a:off x="1041064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E328DF-027C-A7C2-33E5-6B8A72FCAA6A}"/>
              </a:ext>
            </a:extLst>
          </p:cNvPr>
          <p:cNvSpPr/>
          <p:nvPr/>
        </p:nvSpPr>
        <p:spPr>
          <a:xfrm>
            <a:off x="1756273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E92AC-773F-9404-1796-E32DFF663130}"/>
              </a:ext>
            </a:extLst>
          </p:cNvPr>
          <p:cNvSpPr txBox="1"/>
          <p:nvPr/>
        </p:nvSpPr>
        <p:spPr>
          <a:xfrm rot="16200000">
            <a:off x="1123090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FEEB74-5BCC-AC0A-116F-16E014003EEF}"/>
              </a:ext>
            </a:extLst>
          </p:cNvPr>
          <p:cNvSpPr txBox="1"/>
          <p:nvPr/>
        </p:nvSpPr>
        <p:spPr>
          <a:xfrm>
            <a:off x="1066632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427097-7743-27C8-EA80-1EDA5BCA36A2}"/>
              </a:ext>
            </a:extLst>
          </p:cNvPr>
          <p:cNvSpPr txBox="1"/>
          <p:nvPr/>
        </p:nvSpPr>
        <p:spPr>
          <a:xfrm>
            <a:off x="2583216" y="47411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053B88-78E2-DE66-FD55-4735A69B3982}"/>
              </a:ext>
            </a:extLst>
          </p:cNvPr>
          <p:cNvSpPr txBox="1"/>
          <p:nvPr/>
        </p:nvSpPr>
        <p:spPr>
          <a:xfrm>
            <a:off x="4278560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9A3C67-5683-58D2-1390-8745CA32AA8C}"/>
              </a:ext>
            </a:extLst>
          </p:cNvPr>
          <p:cNvSpPr txBox="1"/>
          <p:nvPr/>
        </p:nvSpPr>
        <p:spPr>
          <a:xfrm>
            <a:off x="6223307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C5593-BD58-2BA5-E503-80C12C90031A}"/>
              </a:ext>
            </a:extLst>
          </p:cNvPr>
          <p:cNvSpPr txBox="1"/>
          <p:nvPr/>
        </p:nvSpPr>
        <p:spPr>
          <a:xfrm>
            <a:off x="8138156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5</a:t>
            </a:r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EE569D1-59C4-1D81-8CCC-AE78FF463F69}"/>
              </a:ext>
            </a:extLst>
          </p:cNvPr>
          <p:cNvSpPr/>
          <p:nvPr/>
        </p:nvSpPr>
        <p:spPr>
          <a:xfrm>
            <a:off x="2386264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D463E7-720F-6149-83C8-064CF5CE71EE}"/>
              </a:ext>
            </a:extLst>
          </p:cNvPr>
          <p:cNvSpPr txBox="1"/>
          <p:nvPr/>
        </p:nvSpPr>
        <p:spPr>
          <a:xfrm rot="16200000">
            <a:off x="2092514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4C33EF-974E-0208-EAB3-355CBA09F9BF}"/>
              </a:ext>
            </a:extLst>
          </p:cNvPr>
          <p:cNvSpPr/>
          <p:nvPr/>
        </p:nvSpPr>
        <p:spPr>
          <a:xfrm>
            <a:off x="2804256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F515C5-00CF-246A-8071-9D798AE0A2BE}"/>
              </a:ext>
            </a:extLst>
          </p:cNvPr>
          <p:cNvSpPr txBox="1"/>
          <p:nvPr/>
        </p:nvSpPr>
        <p:spPr>
          <a:xfrm rot="16200000">
            <a:off x="2512599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7FD2E6C-3B6E-2C39-8A65-2F2C95E18A3B}"/>
              </a:ext>
            </a:extLst>
          </p:cNvPr>
          <p:cNvSpPr/>
          <p:nvPr/>
        </p:nvSpPr>
        <p:spPr>
          <a:xfrm>
            <a:off x="3227808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5E4CB8-8F1B-5022-BEAE-C1BEC81515AE}"/>
              </a:ext>
            </a:extLst>
          </p:cNvPr>
          <p:cNvSpPr txBox="1"/>
          <p:nvPr/>
        </p:nvSpPr>
        <p:spPr>
          <a:xfrm rot="16200000">
            <a:off x="2594625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5849D8F-55C3-C75D-8F81-58D84C66D3AB}"/>
              </a:ext>
            </a:extLst>
          </p:cNvPr>
          <p:cNvSpPr/>
          <p:nvPr/>
        </p:nvSpPr>
        <p:spPr>
          <a:xfrm>
            <a:off x="3905051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CCA860-C97B-80DE-E03C-42BE0F3066B9}"/>
              </a:ext>
            </a:extLst>
          </p:cNvPr>
          <p:cNvSpPr txBox="1"/>
          <p:nvPr/>
        </p:nvSpPr>
        <p:spPr>
          <a:xfrm rot="16200000">
            <a:off x="3611301" y="3456234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E742A82-4F65-0BE9-90E1-BA64DA6DCD2D}"/>
              </a:ext>
            </a:extLst>
          </p:cNvPr>
          <p:cNvSpPr/>
          <p:nvPr/>
        </p:nvSpPr>
        <p:spPr>
          <a:xfrm>
            <a:off x="4323043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D4D66E-E948-41F4-0DCF-E94C734FBD4A}"/>
              </a:ext>
            </a:extLst>
          </p:cNvPr>
          <p:cNvSpPr txBox="1"/>
          <p:nvPr/>
        </p:nvSpPr>
        <p:spPr>
          <a:xfrm rot="16200000">
            <a:off x="4031386" y="3466529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033FA0B-7F57-B340-64A8-5CEA104B19EB}"/>
              </a:ext>
            </a:extLst>
          </p:cNvPr>
          <p:cNvSpPr/>
          <p:nvPr/>
        </p:nvSpPr>
        <p:spPr>
          <a:xfrm>
            <a:off x="5134885" y="2534579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A1E420-DB7B-1860-E00D-F927F774B013}"/>
              </a:ext>
            </a:extLst>
          </p:cNvPr>
          <p:cNvSpPr txBox="1"/>
          <p:nvPr/>
        </p:nvSpPr>
        <p:spPr>
          <a:xfrm rot="16200000">
            <a:off x="4501702" y="3466528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7D56DE5-967A-F82D-E5D2-0470D8B146E6}"/>
              </a:ext>
            </a:extLst>
          </p:cNvPr>
          <p:cNvSpPr/>
          <p:nvPr/>
        </p:nvSpPr>
        <p:spPr>
          <a:xfrm>
            <a:off x="4736775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8F656-226A-43DD-574A-2640ADD1BBC7}"/>
              </a:ext>
            </a:extLst>
          </p:cNvPr>
          <p:cNvSpPr txBox="1"/>
          <p:nvPr/>
        </p:nvSpPr>
        <p:spPr>
          <a:xfrm rot="16200000">
            <a:off x="4443025" y="3456234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A24C590-E899-3115-27C4-F4565ECD1AE2}"/>
              </a:ext>
            </a:extLst>
          </p:cNvPr>
          <p:cNvSpPr/>
          <p:nvPr/>
        </p:nvSpPr>
        <p:spPr>
          <a:xfrm>
            <a:off x="5861023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4DCF5C-44A5-D9B2-C5B0-F425C416B241}"/>
              </a:ext>
            </a:extLst>
          </p:cNvPr>
          <p:cNvSpPr txBox="1"/>
          <p:nvPr/>
        </p:nvSpPr>
        <p:spPr>
          <a:xfrm rot="16200000">
            <a:off x="5567273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8C4065-3664-30BC-DBEA-1A02EF6D1475}"/>
              </a:ext>
            </a:extLst>
          </p:cNvPr>
          <p:cNvSpPr/>
          <p:nvPr/>
        </p:nvSpPr>
        <p:spPr>
          <a:xfrm>
            <a:off x="6279015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F1E507-F321-C8E4-C8F8-3E356EF3E319}"/>
              </a:ext>
            </a:extLst>
          </p:cNvPr>
          <p:cNvSpPr txBox="1"/>
          <p:nvPr/>
        </p:nvSpPr>
        <p:spPr>
          <a:xfrm rot="16200000">
            <a:off x="5987358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367EEC6-283A-07E2-EDCD-3CC113152B74}"/>
              </a:ext>
            </a:extLst>
          </p:cNvPr>
          <p:cNvSpPr/>
          <p:nvPr/>
        </p:nvSpPr>
        <p:spPr>
          <a:xfrm>
            <a:off x="7090857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CBAC11-B9AD-5FC4-0741-1FDB29929F29}"/>
              </a:ext>
            </a:extLst>
          </p:cNvPr>
          <p:cNvSpPr txBox="1"/>
          <p:nvPr/>
        </p:nvSpPr>
        <p:spPr>
          <a:xfrm rot="16200000">
            <a:off x="6457674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7F63723-8499-C1FC-0BFB-2BCB3FF20105}"/>
              </a:ext>
            </a:extLst>
          </p:cNvPr>
          <p:cNvSpPr/>
          <p:nvPr/>
        </p:nvSpPr>
        <p:spPr>
          <a:xfrm>
            <a:off x="6692747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F959C2-33E1-0A6C-CC2B-D1A43D569FA9}"/>
              </a:ext>
            </a:extLst>
          </p:cNvPr>
          <p:cNvSpPr txBox="1"/>
          <p:nvPr/>
        </p:nvSpPr>
        <p:spPr>
          <a:xfrm rot="16200000">
            <a:off x="6398997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4E91C8-A4D7-00D2-8A02-7AEFD4E9970F}"/>
              </a:ext>
            </a:extLst>
          </p:cNvPr>
          <p:cNvSpPr/>
          <p:nvPr/>
        </p:nvSpPr>
        <p:spPr>
          <a:xfrm>
            <a:off x="7764647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F352EE-D45E-9416-BE4A-A4307D785A5F}"/>
              </a:ext>
            </a:extLst>
          </p:cNvPr>
          <p:cNvSpPr txBox="1"/>
          <p:nvPr/>
        </p:nvSpPr>
        <p:spPr>
          <a:xfrm rot="16200000">
            <a:off x="7470897" y="3453422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DE0B72E-9431-300C-A834-3FD51572CAA8}"/>
              </a:ext>
            </a:extLst>
          </p:cNvPr>
          <p:cNvSpPr/>
          <p:nvPr/>
        </p:nvSpPr>
        <p:spPr>
          <a:xfrm>
            <a:off x="8182639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1D95B5-8548-8D79-CB5C-D98262C5EFCB}"/>
              </a:ext>
            </a:extLst>
          </p:cNvPr>
          <p:cNvSpPr txBox="1"/>
          <p:nvPr/>
        </p:nvSpPr>
        <p:spPr>
          <a:xfrm rot="16200000">
            <a:off x="7890982" y="3463717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BA5594A-496A-1993-BB32-D8B9FC5EE7B8}"/>
              </a:ext>
            </a:extLst>
          </p:cNvPr>
          <p:cNvSpPr/>
          <p:nvPr/>
        </p:nvSpPr>
        <p:spPr>
          <a:xfrm>
            <a:off x="8994481" y="2531767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E5C53-E783-D26A-8437-1B8970E1A71E}"/>
              </a:ext>
            </a:extLst>
          </p:cNvPr>
          <p:cNvSpPr txBox="1"/>
          <p:nvPr/>
        </p:nvSpPr>
        <p:spPr>
          <a:xfrm rot="16200000">
            <a:off x="8361298" y="3463716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0CF0B49-1D13-7A1D-DFE9-B49BC1CB6878}"/>
              </a:ext>
            </a:extLst>
          </p:cNvPr>
          <p:cNvSpPr/>
          <p:nvPr/>
        </p:nvSpPr>
        <p:spPr>
          <a:xfrm>
            <a:off x="8596371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B4BDA8-F106-0B91-D0CE-0A18AD9B6FF1}"/>
              </a:ext>
            </a:extLst>
          </p:cNvPr>
          <p:cNvSpPr txBox="1"/>
          <p:nvPr/>
        </p:nvSpPr>
        <p:spPr>
          <a:xfrm rot="16200000">
            <a:off x="8302621" y="3453422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CA03E5-BA28-ECE0-7737-C670F619BDF6}"/>
              </a:ext>
            </a:extLst>
          </p:cNvPr>
          <p:cNvSpPr/>
          <p:nvPr/>
        </p:nvSpPr>
        <p:spPr>
          <a:xfrm>
            <a:off x="9676716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E2F11D-3763-63D6-87A3-29DB5C1261B4}"/>
              </a:ext>
            </a:extLst>
          </p:cNvPr>
          <p:cNvSpPr txBox="1"/>
          <p:nvPr/>
        </p:nvSpPr>
        <p:spPr>
          <a:xfrm rot="16200000">
            <a:off x="9382966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Flatten</a:t>
            </a:r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470B30-75BE-621D-0E89-D6111D8AA104}"/>
              </a:ext>
            </a:extLst>
          </p:cNvPr>
          <p:cNvSpPr/>
          <p:nvPr/>
        </p:nvSpPr>
        <p:spPr>
          <a:xfrm>
            <a:off x="10257807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47B34C-6209-2310-84D5-DA0A32D70B17}"/>
              </a:ext>
            </a:extLst>
          </p:cNvPr>
          <p:cNvSpPr txBox="1"/>
          <p:nvPr/>
        </p:nvSpPr>
        <p:spPr>
          <a:xfrm rot="16200000">
            <a:off x="9699433" y="3220111"/>
            <a:ext cx="14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</a:t>
            </a:r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9F866E0-945F-8CC1-0020-E6352BB716E0}"/>
              </a:ext>
            </a:extLst>
          </p:cNvPr>
          <p:cNvSpPr/>
          <p:nvPr/>
        </p:nvSpPr>
        <p:spPr>
          <a:xfrm>
            <a:off x="10865632" y="2515529"/>
            <a:ext cx="1038840" cy="21781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1B36B6-DDBD-86AF-987A-BEA81871BE98}"/>
              </a:ext>
            </a:extLst>
          </p:cNvPr>
          <p:cNvCxnSpPr>
            <a:cxnSpLocks/>
          </p:cNvCxnSpPr>
          <p:nvPr/>
        </p:nvCxnSpPr>
        <p:spPr>
          <a:xfrm>
            <a:off x="10985994" y="3353799"/>
            <a:ext cx="798116" cy="561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56168C-053E-DECE-CD0A-99F42D79350D}"/>
              </a:ext>
            </a:extLst>
          </p:cNvPr>
          <p:cNvSpPr txBox="1"/>
          <p:nvPr/>
        </p:nvSpPr>
        <p:spPr>
          <a:xfrm>
            <a:off x="10814141" y="4037464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malignant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3A889E-7A27-7452-7702-18824D9310E1}"/>
              </a:ext>
            </a:extLst>
          </p:cNvPr>
          <p:cNvSpPr txBox="1"/>
          <p:nvPr/>
        </p:nvSpPr>
        <p:spPr>
          <a:xfrm>
            <a:off x="10961701" y="2799540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benign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</a:t>
            </a:r>
            <a:r>
              <a:rPr lang="de-DE" sz="4400" dirty="0" err="1"/>
              <a:t>Preprocessing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E744B-0471-C7F1-93FD-58DFF5925C5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Augmentation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B2B854-7CD0-C7D6-4B50-E06F51F7672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4B8F9-8CC3-B47F-C6FE-520658402B3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ResNet50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8E96BE-00C2-12C5-C65C-08D3047EC8FE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Group Project:  Machine Learning and Cancer  Breast Cancer Image Classification </vt:lpstr>
      <vt:lpstr>Overview</vt:lpstr>
      <vt:lpstr>Dataset</vt:lpstr>
      <vt:lpstr>Models ResNet50</vt:lpstr>
      <vt:lpstr>Models VGG16</vt:lpstr>
      <vt:lpstr>Image Preprocessing</vt:lpstr>
      <vt:lpstr>Image Augmentation</vt:lpstr>
      <vt:lpstr>Validation</vt:lpstr>
      <vt:lpstr>Results ResNet50</vt:lpstr>
      <vt:lpstr>Results VGG16</vt:lpstr>
      <vt:lpstr>Results VGG16</vt:lpstr>
      <vt:lpstr>Results VGG16</vt:lpstr>
      <vt:lpstr>Limitations / Outlook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 January Update</dc:title>
  <dc:creator>maike nägele</dc:creator>
  <cp:lastModifiedBy>Jessie Midgley</cp:lastModifiedBy>
  <cp:revision>11</cp:revision>
  <dcterms:created xsi:type="dcterms:W3CDTF">2024-01-04T11:44:25Z</dcterms:created>
  <dcterms:modified xsi:type="dcterms:W3CDTF">2024-01-29T15:00:32Z</dcterms:modified>
</cp:coreProperties>
</file>