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6"/>
  </p:notesMasterIdLst>
  <p:sldIdLst>
    <p:sldId id="256" r:id="rId2"/>
    <p:sldId id="258" r:id="rId3"/>
    <p:sldId id="290" r:id="rId4"/>
    <p:sldId id="263" r:id="rId5"/>
    <p:sldId id="283" r:id="rId6"/>
    <p:sldId id="281" r:id="rId7"/>
    <p:sldId id="284" r:id="rId8"/>
    <p:sldId id="285" r:id="rId9"/>
    <p:sldId id="286" r:id="rId10"/>
    <p:sldId id="287" r:id="rId11"/>
    <p:sldId id="288" r:id="rId12"/>
    <p:sldId id="273" r:id="rId13"/>
    <p:sldId id="265" r:id="rId14"/>
    <p:sldId id="289" r:id="rId15"/>
  </p:sldIdLst>
  <p:sldSz cx="9144000" cy="5143500" type="screen16x9"/>
  <p:notesSz cx="6858000" cy="9144000"/>
  <p:embeddedFontLst>
    <p:embeddedFont>
      <p:font typeface="Raleway" pitchFamily="2" charset="77"/>
      <p:regular r:id="rId17"/>
      <p:bold r:id="rId18"/>
      <p:italic r:id="rId19"/>
      <p:boldItalic r:id="rId20"/>
    </p:embeddedFont>
    <p:embeddedFont>
      <p:font typeface="Raleway Light" panose="020F0302020204030204" pitchFamily="34" charset="0"/>
      <p:regular r:id="rId21"/>
      <p:bold r:id="rId22"/>
      <p:italic r:id="rId23"/>
      <p:boldItalic r:id="rId24"/>
    </p:embeddedFont>
    <p:embeddedFont>
      <p:font typeface="Raleway Medium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5C8"/>
    <a:srgbClr val="556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DB8BED-EDB1-4084-A23A-0A5F0A3258D9}">
  <a:tblStyle styleId="{37DB8BED-EDB1-4084-A23A-0A5F0A3258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1"/>
  </p:normalViewPr>
  <p:slideViewPr>
    <p:cSldViewPr snapToGrid="0">
      <p:cViewPr varScale="1">
        <p:scale>
          <a:sx n="137" d="100"/>
          <a:sy n="137" d="100"/>
        </p:scale>
        <p:origin x="9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>
          <a:extLst>
            <a:ext uri="{FF2B5EF4-FFF2-40B4-BE49-F238E27FC236}">
              <a16:creationId xmlns:a16="http://schemas.microsoft.com/office/drawing/2014/main" id="{BE717A4C-9479-3717-E29C-88BB7CE89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84c8b615ce_0_342:notes">
            <a:extLst>
              <a:ext uri="{FF2B5EF4-FFF2-40B4-BE49-F238E27FC236}">
                <a16:creationId xmlns:a16="http://schemas.microsoft.com/office/drawing/2014/main" id="{7E329C76-613F-759E-B12B-C966A10811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84c8b615ce_0_342:notes">
            <a:extLst>
              <a:ext uri="{FF2B5EF4-FFF2-40B4-BE49-F238E27FC236}">
                <a16:creationId xmlns:a16="http://schemas.microsoft.com/office/drawing/2014/main" id="{1E01CD33-9FA7-1675-D138-B7CE33E9E1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519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>
          <a:extLst>
            <a:ext uri="{FF2B5EF4-FFF2-40B4-BE49-F238E27FC236}">
              <a16:creationId xmlns:a16="http://schemas.microsoft.com/office/drawing/2014/main" id="{7910FCA3-978A-A75A-0A3A-44C3934D0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84c8b615ce_0_342:notes">
            <a:extLst>
              <a:ext uri="{FF2B5EF4-FFF2-40B4-BE49-F238E27FC236}">
                <a16:creationId xmlns:a16="http://schemas.microsoft.com/office/drawing/2014/main" id="{2ED9AA11-23C9-CF7B-4635-34F7003B23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84c8b615ce_0_342:notes">
            <a:extLst>
              <a:ext uri="{FF2B5EF4-FFF2-40B4-BE49-F238E27FC236}">
                <a16:creationId xmlns:a16="http://schemas.microsoft.com/office/drawing/2014/main" id="{0FE7F6D9-2BC2-061C-1BB9-6964455A98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60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9166aa79a3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9166aa79a3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166aa79a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9166aa79a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>
          <a:extLst>
            <a:ext uri="{FF2B5EF4-FFF2-40B4-BE49-F238E27FC236}">
              <a16:creationId xmlns:a16="http://schemas.microsoft.com/office/drawing/2014/main" id="{6D39E3D1-3A78-4093-E1ED-FDD59C8D9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166aa79a3_0_13:notes">
            <a:extLst>
              <a:ext uri="{FF2B5EF4-FFF2-40B4-BE49-F238E27FC236}">
                <a16:creationId xmlns:a16="http://schemas.microsoft.com/office/drawing/2014/main" id="{901284B5-3E5C-5127-F633-EB35E99B39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9166aa79a3_0_13:notes">
            <a:extLst>
              <a:ext uri="{FF2B5EF4-FFF2-40B4-BE49-F238E27FC236}">
                <a16:creationId xmlns:a16="http://schemas.microsoft.com/office/drawing/2014/main" id="{23ED4AA0-994F-5531-8E86-32BF72B319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042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4c8b615c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4c8b615c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2a9db238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2a9db238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166aa79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9166aa79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>
          <a:extLst>
            <a:ext uri="{FF2B5EF4-FFF2-40B4-BE49-F238E27FC236}">
              <a16:creationId xmlns:a16="http://schemas.microsoft.com/office/drawing/2014/main" id="{CFE11EAF-F769-B2A1-4620-B3AEB52AA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166aa79a3_0_0:notes">
            <a:extLst>
              <a:ext uri="{FF2B5EF4-FFF2-40B4-BE49-F238E27FC236}">
                <a16:creationId xmlns:a16="http://schemas.microsoft.com/office/drawing/2014/main" id="{36B540B1-3D9F-7D52-C827-9D707DAFC6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9166aa79a3_0_0:notes">
            <a:extLst>
              <a:ext uri="{FF2B5EF4-FFF2-40B4-BE49-F238E27FC236}">
                <a16:creationId xmlns:a16="http://schemas.microsoft.com/office/drawing/2014/main" id="{68E9C865-54F7-BD60-7C12-28DEF254CB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834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84c8b615ce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84c8b615ce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>
          <a:extLst>
            <a:ext uri="{FF2B5EF4-FFF2-40B4-BE49-F238E27FC236}">
              <a16:creationId xmlns:a16="http://schemas.microsoft.com/office/drawing/2014/main" id="{28116538-98CF-9988-23CE-EDA73487E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84c8b615ce_0_342:notes">
            <a:extLst>
              <a:ext uri="{FF2B5EF4-FFF2-40B4-BE49-F238E27FC236}">
                <a16:creationId xmlns:a16="http://schemas.microsoft.com/office/drawing/2014/main" id="{AF0F6F7E-BC9A-EB28-3FB8-E2F203AD54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84c8b615ce_0_342:notes">
            <a:extLst>
              <a:ext uri="{FF2B5EF4-FFF2-40B4-BE49-F238E27FC236}">
                <a16:creationId xmlns:a16="http://schemas.microsoft.com/office/drawing/2014/main" id="{6EC52043-75B3-291D-911E-4339415D60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990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>
          <a:extLst>
            <a:ext uri="{FF2B5EF4-FFF2-40B4-BE49-F238E27FC236}">
              <a16:creationId xmlns:a16="http://schemas.microsoft.com/office/drawing/2014/main" id="{1C625733-D644-3C3F-8B7F-C452BDA3E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84c8b615ce_0_342:notes">
            <a:extLst>
              <a:ext uri="{FF2B5EF4-FFF2-40B4-BE49-F238E27FC236}">
                <a16:creationId xmlns:a16="http://schemas.microsoft.com/office/drawing/2014/main" id="{E263A52A-E56F-929B-19B0-258A8B8822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84c8b615ce_0_342:notes">
            <a:extLst>
              <a:ext uri="{FF2B5EF4-FFF2-40B4-BE49-F238E27FC236}">
                <a16:creationId xmlns:a16="http://schemas.microsoft.com/office/drawing/2014/main" id="{BE53A65E-3FC6-D627-6A99-73027AE457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05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>
          <a:extLst>
            <a:ext uri="{FF2B5EF4-FFF2-40B4-BE49-F238E27FC236}">
              <a16:creationId xmlns:a16="http://schemas.microsoft.com/office/drawing/2014/main" id="{E3A1E6E4-C723-3875-F85E-3A35B4F39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84c8b615ce_0_342:notes">
            <a:extLst>
              <a:ext uri="{FF2B5EF4-FFF2-40B4-BE49-F238E27FC236}">
                <a16:creationId xmlns:a16="http://schemas.microsoft.com/office/drawing/2014/main" id="{D65F9669-B24B-C17B-CF47-43B37A5A86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84c8b615ce_0_342:notes">
            <a:extLst>
              <a:ext uri="{FF2B5EF4-FFF2-40B4-BE49-F238E27FC236}">
                <a16:creationId xmlns:a16="http://schemas.microsoft.com/office/drawing/2014/main" id="{521AD760-F9D7-2E2A-B0BA-82753E2E71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013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77275" y="613150"/>
            <a:ext cx="4228500" cy="16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6916" y="2691852"/>
            <a:ext cx="3891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608025" y="295975"/>
            <a:ext cx="791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608025" y="295975"/>
            <a:ext cx="782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1063244" y="1573700"/>
            <a:ext cx="1526400" cy="3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9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2"/>
          </p:nvPr>
        </p:nvSpPr>
        <p:spPr>
          <a:xfrm>
            <a:off x="665144" y="1968875"/>
            <a:ext cx="2322600" cy="6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3"/>
          </p:nvPr>
        </p:nvSpPr>
        <p:spPr>
          <a:xfrm>
            <a:off x="3725908" y="1573700"/>
            <a:ext cx="1526400" cy="3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9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4"/>
          </p:nvPr>
        </p:nvSpPr>
        <p:spPr>
          <a:xfrm>
            <a:off x="3326908" y="1970225"/>
            <a:ext cx="23244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5"/>
          </p:nvPr>
        </p:nvSpPr>
        <p:spPr>
          <a:xfrm>
            <a:off x="6540219" y="1573700"/>
            <a:ext cx="1526400" cy="3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9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6"/>
          </p:nvPr>
        </p:nvSpPr>
        <p:spPr>
          <a:xfrm>
            <a:off x="6142119" y="1970225"/>
            <a:ext cx="23226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7"/>
          </p:nvPr>
        </p:nvSpPr>
        <p:spPr>
          <a:xfrm>
            <a:off x="1063244" y="3118075"/>
            <a:ext cx="1526400" cy="3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9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8"/>
          </p:nvPr>
        </p:nvSpPr>
        <p:spPr>
          <a:xfrm>
            <a:off x="665144" y="3513257"/>
            <a:ext cx="23226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9"/>
          </p:nvPr>
        </p:nvSpPr>
        <p:spPr>
          <a:xfrm>
            <a:off x="3725908" y="3118075"/>
            <a:ext cx="1526400" cy="3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9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3"/>
          </p:nvPr>
        </p:nvSpPr>
        <p:spPr>
          <a:xfrm>
            <a:off x="3327808" y="3513257"/>
            <a:ext cx="23226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4"/>
          </p:nvPr>
        </p:nvSpPr>
        <p:spPr>
          <a:xfrm>
            <a:off x="6540219" y="3118075"/>
            <a:ext cx="1526400" cy="3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9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15"/>
          </p:nvPr>
        </p:nvSpPr>
        <p:spPr>
          <a:xfrm>
            <a:off x="6142119" y="3513257"/>
            <a:ext cx="23226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608025" y="295975"/>
            <a:ext cx="732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473325" y="1478850"/>
            <a:ext cx="7492500" cy="22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6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1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608025" y="295975"/>
            <a:ext cx="782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713225" y="1149550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508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400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608025" y="296000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title" idx="2" hasCustomPrompt="1"/>
          </p:nvPr>
        </p:nvSpPr>
        <p:spPr>
          <a:xfrm>
            <a:off x="474975" y="1557277"/>
            <a:ext cx="1065000" cy="5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47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1"/>
          </p:nvPr>
        </p:nvSpPr>
        <p:spPr>
          <a:xfrm>
            <a:off x="1526250" y="1588565"/>
            <a:ext cx="2541900" cy="3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3"/>
          </p:nvPr>
        </p:nvSpPr>
        <p:spPr>
          <a:xfrm>
            <a:off x="1526243" y="1901605"/>
            <a:ext cx="2651100" cy="9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5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 idx="4" hasCustomPrompt="1"/>
          </p:nvPr>
        </p:nvSpPr>
        <p:spPr>
          <a:xfrm>
            <a:off x="4733518" y="1557277"/>
            <a:ext cx="1065000" cy="5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47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5"/>
          </p:nvPr>
        </p:nvSpPr>
        <p:spPr>
          <a:xfrm>
            <a:off x="5779673" y="1587965"/>
            <a:ext cx="25419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6"/>
          </p:nvPr>
        </p:nvSpPr>
        <p:spPr>
          <a:xfrm>
            <a:off x="5779675" y="1901605"/>
            <a:ext cx="2651100" cy="9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5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7" hasCustomPrompt="1"/>
          </p:nvPr>
        </p:nvSpPr>
        <p:spPr>
          <a:xfrm>
            <a:off x="474975" y="3273052"/>
            <a:ext cx="1065000" cy="5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47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8"/>
          </p:nvPr>
        </p:nvSpPr>
        <p:spPr>
          <a:xfrm>
            <a:off x="1526250" y="3309605"/>
            <a:ext cx="25389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9"/>
          </p:nvPr>
        </p:nvSpPr>
        <p:spPr>
          <a:xfrm>
            <a:off x="1526243" y="3617380"/>
            <a:ext cx="2651100" cy="9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5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title" idx="13" hasCustomPrompt="1"/>
          </p:nvPr>
        </p:nvSpPr>
        <p:spPr>
          <a:xfrm>
            <a:off x="4733518" y="3273052"/>
            <a:ext cx="1065000" cy="5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47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2" name="Google Shape;92;p18"/>
          <p:cNvSpPr txBox="1">
            <a:spLocks noGrp="1"/>
          </p:cNvSpPr>
          <p:nvPr>
            <p:ph type="subTitle" idx="14"/>
          </p:nvPr>
        </p:nvSpPr>
        <p:spPr>
          <a:xfrm>
            <a:off x="5779673" y="3309608"/>
            <a:ext cx="25419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15"/>
          </p:nvPr>
        </p:nvSpPr>
        <p:spPr>
          <a:xfrm>
            <a:off x="5779675" y="3617380"/>
            <a:ext cx="2651100" cy="9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5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608025" y="296000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ubTitle" idx="1"/>
          </p:nvPr>
        </p:nvSpPr>
        <p:spPr>
          <a:xfrm>
            <a:off x="1107450" y="1579247"/>
            <a:ext cx="22047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1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ubTitle" idx="2"/>
          </p:nvPr>
        </p:nvSpPr>
        <p:spPr>
          <a:xfrm>
            <a:off x="1107450" y="1943950"/>
            <a:ext cx="2740800" cy="8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15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ubTitle" idx="3"/>
          </p:nvPr>
        </p:nvSpPr>
        <p:spPr>
          <a:xfrm>
            <a:off x="5587353" y="1550197"/>
            <a:ext cx="22047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1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ubTitle" idx="4"/>
          </p:nvPr>
        </p:nvSpPr>
        <p:spPr>
          <a:xfrm>
            <a:off x="5293353" y="1915625"/>
            <a:ext cx="27432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15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5"/>
          </p:nvPr>
        </p:nvSpPr>
        <p:spPr>
          <a:xfrm>
            <a:off x="1107450" y="3244425"/>
            <a:ext cx="22047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1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6"/>
          </p:nvPr>
        </p:nvSpPr>
        <p:spPr>
          <a:xfrm>
            <a:off x="1107450" y="3617380"/>
            <a:ext cx="27432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15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ubTitle" idx="7"/>
          </p:nvPr>
        </p:nvSpPr>
        <p:spPr>
          <a:xfrm>
            <a:off x="5587353" y="3216128"/>
            <a:ext cx="22047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1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8"/>
          </p:nvPr>
        </p:nvSpPr>
        <p:spPr>
          <a:xfrm>
            <a:off x="5293353" y="3589074"/>
            <a:ext cx="27432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15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8025" y="295975"/>
            <a:ext cx="732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49550"/>
            <a:ext cx="811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0" r:id="rId4"/>
    <p:sldLayoutId id="2147483661" r:id="rId5"/>
    <p:sldLayoutId id="2147483663" r:id="rId6"/>
    <p:sldLayoutId id="2147483664" r:id="rId7"/>
    <p:sldLayoutId id="214748366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free-photo/woman-with-runny-nose-staying-blankets_7595790.htm/?utm_source=slidesgo_template&amp;utm_medium=referral-link&amp;utm_campaign=sg_resources&amp;utm_content=freepik" TargetMode="External"/><Relationship Id="rId3" Type="http://schemas.openxmlformats.org/officeDocument/2006/relationships/hyperlink" Target="https://www.freepik.com/free-photo/woman-looking-mirror-having-neck-pain_8047472.htm/?utm_source=slidesgo_template&amp;utm_medium=referral-link&amp;utm_campaign=sg_resources&amp;utm_content=freepik" TargetMode="External"/><Relationship Id="rId7" Type="http://schemas.openxmlformats.org/officeDocument/2006/relationships/hyperlink" Target="https://www.freepik.com/free-photo/woman-with-headache-couch_7571415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freepik.com/free-photo/close-up-woman-taking-pills-office_5820768.htm/?utm_source=slidesgo_template&amp;utm_medium=referral-link&amp;utm_campaign=sg_resources&amp;utm_content=freepik" TargetMode="External"/><Relationship Id="rId5" Type="http://schemas.openxmlformats.org/officeDocument/2006/relationships/hyperlink" Target="https://www.freepik.com/free-photo/man-with-tooth-pain_8390341.htm/?utm_source=slidesgo_template&amp;utm_medium=referral-link&amp;utm_campaign=sg_resources&amp;utm_content=freepik" TargetMode="External"/><Relationship Id="rId4" Type="http://schemas.openxmlformats.org/officeDocument/2006/relationships/hyperlink" Target="https://www.freepik.com/free-photo/close-up-woman-experiencing-pain_7946009.htm/?utm_source=slidesgo_template&amp;utm_medium=referral-link&amp;utm_campaign=sg_resources&amp;utm_content=freepik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free-photo/woman-with-runny-nose-staying-blankets_7595790.htm/?utm_source=slidesgo_template&amp;utm_medium=referral-link&amp;utm_campaign=sg_resources&amp;utm_content=freepik" TargetMode="External"/><Relationship Id="rId3" Type="http://schemas.openxmlformats.org/officeDocument/2006/relationships/hyperlink" Target="https://www.freepik.com/free-photo/woman-looking-mirror-having-neck-pain_8047472.htm/?utm_source=slidesgo_template&amp;utm_medium=referral-link&amp;utm_campaign=sg_resources&amp;utm_content=freepik" TargetMode="External"/><Relationship Id="rId7" Type="http://schemas.openxmlformats.org/officeDocument/2006/relationships/hyperlink" Target="https://www.freepik.com/free-photo/woman-with-headache-couch_7571415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freepik.com/free-photo/close-up-woman-taking-pills-office_5820768.htm/?utm_source=slidesgo_template&amp;utm_medium=referral-link&amp;utm_campaign=sg_resources&amp;utm_content=freepik" TargetMode="External"/><Relationship Id="rId5" Type="http://schemas.openxmlformats.org/officeDocument/2006/relationships/hyperlink" Target="https://www.freepik.com/free-photo/man-with-tooth-pain_8390341.htm/?utm_source=slidesgo_template&amp;utm_medium=referral-link&amp;utm_campaign=sg_resources&amp;utm_content=freepik" TargetMode="External"/><Relationship Id="rId4" Type="http://schemas.openxmlformats.org/officeDocument/2006/relationships/hyperlink" Target="https://www.freepik.com/free-photo/close-up-woman-experiencing-pain_7946009.htm/?utm_source=slidesgo_template&amp;utm_medium=referral-link&amp;utm_campaign=sg_resources&amp;utm_content=freepik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free-photo/woman-with-runny-nose-staying-blankets_7595790.htm/?utm_source=slidesgo_template&amp;utm_medium=referral-link&amp;utm_campaign=sg_resources&amp;utm_content=freepik" TargetMode="External"/><Relationship Id="rId3" Type="http://schemas.openxmlformats.org/officeDocument/2006/relationships/hyperlink" Target="https://www.freepik.com/free-photo/woman-looking-mirror-having-neck-pain_8047472.htm/?utm_source=slidesgo_template&amp;utm_medium=referral-link&amp;utm_campaign=sg_resources&amp;utm_content=freepik" TargetMode="External"/><Relationship Id="rId7" Type="http://schemas.openxmlformats.org/officeDocument/2006/relationships/hyperlink" Target="https://www.freepik.com/free-photo/woman-with-headache-couch_7571415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freepik.com/free-photo/close-up-woman-taking-pills-office_5820768.htm/?utm_source=slidesgo_template&amp;utm_medium=referral-link&amp;utm_campaign=sg_resources&amp;utm_content=freepik" TargetMode="External"/><Relationship Id="rId5" Type="http://schemas.openxmlformats.org/officeDocument/2006/relationships/hyperlink" Target="https://www.freepik.com/free-photo/man-with-tooth-pain_8390341.htm/?utm_source=slidesgo_template&amp;utm_medium=referral-link&amp;utm_campaign=sg_resources&amp;utm_content=freepik" TargetMode="External"/><Relationship Id="rId4" Type="http://schemas.openxmlformats.org/officeDocument/2006/relationships/hyperlink" Target="https://www.freepik.com/free-photo/close-up-woman-experiencing-pain_7946009.htm/?utm_source=slidesgo_template&amp;utm_medium=referral-link&amp;utm_campaign=sg_resources&amp;utm_content=freepik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606916" y="408088"/>
            <a:ext cx="7698978" cy="16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in Breast Cancer Classification</a:t>
            </a:r>
            <a:endParaRPr dirty="0"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1"/>
          </p:nvPr>
        </p:nvSpPr>
        <p:spPr>
          <a:xfrm>
            <a:off x="606916" y="3363662"/>
            <a:ext cx="3891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>
                <a:solidFill>
                  <a:schemeClr val="accent2"/>
                </a:solidFill>
              </a:rPr>
              <a:t>Jana Hoffmann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>
                <a:solidFill>
                  <a:schemeClr val="accent2"/>
                </a:solidFill>
              </a:rPr>
              <a:t>Jessie Midgley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>
                <a:solidFill>
                  <a:schemeClr val="accent2"/>
                </a:solidFill>
              </a:rPr>
              <a:t>Julia Graf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>
                <a:solidFill>
                  <a:schemeClr val="accent2"/>
                </a:solidFill>
              </a:rPr>
              <a:t>Maike Nägele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b="1" dirty="0">
                <a:solidFill>
                  <a:schemeClr val="accent2"/>
                </a:solidFill>
              </a:rPr>
              <a:t>Tutor</a:t>
            </a:r>
            <a:r>
              <a:rPr lang="de-DE" sz="1600" dirty="0">
                <a:solidFill>
                  <a:schemeClr val="accent2"/>
                </a:solidFill>
              </a:rPr>
              <a:t>: Anupam Gautam</a:t>
            </a:r>
            <a:endParaRPr sz="1600" dirty="0">
              <a:solidFill>
                <a:schemeClr val="accent2"/>
              </a:solidFill>
            </a:endParaRPr>
          </a:p>
        </p:txBody>
      </p:sp>
      <p:grpSp>
        <p:nvGrpSpPr>
          <p:cNvPr id="132" name="Google Shape;132;p25"/>
          <p:cNvGrpSpPr/>
          <p:nvPr/>
        </p:nvGrpSpPr>
        <p:grpSpPr>
          <a:xfrm>
            <a:off x="706950" y="2859493"/>
            <a:ext cx="1151025" cy="135900"/>
            <a:chOff x="706950" y="2370102"/>
            <a:chExt cx="1151025" cy="135900"/>
          </a:xfrm>
        </p:grpSpPr>
        <p:sp>
          <p:nvSpPr>
            <p:cNvPr id="133" name="Google Shape;133;p25"/>
            <p:cNvSpPr/>
            <p:nvPr/>
          </p:nvSpPr>
          <p:spPr>
            <a:xfrm>
              <a:off x="706950" y="2370102"/>
              <a:ext cx="135900" cy="135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5"/>
            <p:cNvSpPr/>
            <p:nvPr/>
          </p:nvSpPr>
          <p:spPr>
            <a:xfrm>
              <a:off x="906350" y="2370102"/>
              <a:ext cx="135900" cy="135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5"/>
            <p:cNvSpPr/>
            <p:nvPr/>
          </p:nvSpPr>
          <p:spPr>
            <a:xfrm>
              <a:off x="1105750" y="2370102"/>
              <a:ext cx="135900" cy="135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5"/>
            <p:cNvSpPr/>
            <p:nvPr/>
          </p:nvSpPr>
          <p:spPr>
            <a:xfrm>
              <a:off x="1323275" y="2370102"/>
              <a:ext cx="135900" cy="135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5"/>
            <p:cNvSpPr/>
            <p:nvPr/>
          </p:nvSpPr>
          <p:spPr>
            <a:xfrm>
              <a:off x="1522675" y="2370102"/>
              <a:ext cx="135900" cy="135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5"/>
            <p:cNvSpPr/>
            <p:nvPr/>
          </p:nvSpPr>
          <p:spPr>
            <a:xfrm>
              <a:off x="1722075" y="2370102"/>
              <a:ext cx="135900" cy="135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>
          <a:extLst>
            <a:ext uri="{FF2B5EF4-FFF2-40B4-BE49-F238E27FC236}">
              <a16:creationId xmlns:a16="http://schemas.microsoft.com/office/drawing/2014/main" id="{12B7A1AF-088F-B9D8-D044-7A564D30B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0">
            <a:extLst>
              <a:ext uri="{FF2B5EF4-FFF2-40B4-BE49-F238E27FC236}">
                <a16:creationId xmlns:a16="http://schemas.microsoft.com/office/drawing/2014/main" id="{BFCE9B76-4B73-41F6-181B-96EA59F6E3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8025" y="295975"/>
            <a:ext cx="782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Results: VGG-16</a:t>
            </a:r>
            <a:endParaRPr dirty="0"/>
          </a:p>
        </p:txBody>
      </p:sp>
      <p:grpSp>
        <p:nvGrpSpPr>
          <p:cNvPr id="837" name="Google Shape;837;p50">
            <a:extLst>
              <a:ext uri="{FF2B5EF4-FFF2-40B4-BE49-F238E27FC236}">
                <a16:creationId xmlns:a16="http://schemas.microsoft.com/office/drawing/2014/main" id="{394C669B-0661-8085-343B-71F3B5F2123D}"/>
              </a:ext>
            </a:extLst>
          </p:cNvPr>
          <p:cNvGrpSpPr/>
          <p:nvPr/>
        </p:nvGrpSpPr>
        <p:grpSpPr>
          <a:xfrm>
            <a:off x="718622" y="910870"/>
            <a:ext cx="959450" cy="99600"/>
            <a:chOff x="774912" y="910870"/>
            <a:chExt cx="959450" cy="99600"/>
          </a:xfrm>
        </p:grpSpPr>
        <p:sp>
          <p:nvSpPr>
            <p:cNvPr id="838" name="Google Shape;838;p50">
              <a:extLst>
                <a:ext uri="{FF2B5EF4-FFF2-40B4-BE49-F238E27FC236}">
                  <a16:creationId xmlns:a16="http://schemas.microsoft.com/office/drawing/2014/main" id="{91B0664E-45ED-78BE-09E4-296C78B8B5A6}"/>
                </a:ext>
              </a:extLst>
            </p:cNvPr>
            <p:cNvSpPr/>
            <p:nvPr/>
          </p:nvSpPr>
          <p:spPr>
            <a:xfrm>
              <a:off x="77491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0">
              <a:extLst>
                <a:ext uri="{FF2B5EF4-FFF2-40B4-BE49-F238E27FC236}">
                  <a16:creationId xmlns:a16="http://schemas.microsoft.com/office/drawing/2014/main" id="{B7EA5363-2DCB-E113-ABB5-E61569E5FB62}"/>
                </a:ext>
              </a:extLst>
            </p:cNvPr>
            <p:cNvSpPr/>
            <p:nvPr/>
          </p:nvSpPr>
          <p:spPr>
            <a:xfrm>
              <a:off x="946537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0">
              <a:extLst>
                <a:ext uri="{FF2B5EF4-FFF2-40B4-BE49-F238E27FC236}">
                  <a16:creationId xmlns:a16="http://schemas.microsoft.com/office/drawing/2014/main" id="{975BB31B-28BC-911A-8223-8BCE15066C71}"/>
                </a:ext>
              </a:extLst>
            </p:cNvPr>
            <p:cNvSpPr/>
            <p:nvPr/>
          </p:nvSpPr>
          <p:spPr>
            <a:xfrm>
              <a:off x="111816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0">
              <a:extLst>
                <a:ext uri="{FF2B5EF4-FFF2-40B4-BE49-F238E27FC236}">
                  <a16:creationId xmlns:a16="http://schemas.microsoft.com/office/drawing/2014/main" id="{85585995-2C35-769D-2648-8F32CA22276D}"/>
                </a:ext>
              </a:extLst>
            </p:cNvPr>
            <p:cNvSpPr/>
            <p:nvPr/>
          </p:nvSpPr>
          <p:spPr>
            <a:xfrm>
              <a:off x="129151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0">
              <a:extLst>
                <a:ext uri="{FF2B5EF4-FFF2-40B4-BE49-F238E27FC236}">
                  <a16:creationId xmlns:a16="http://schemas.microsoft.com/office/drawing/2014/main" id="{819DF11B-EA5C-0CA0-541A-6683842737BC}"/>
                </a:ext>
              </a:extLst>
            </p:cNvPr>
            <p:cNvSpPr/>
            <p:nvPr/>
          </p:nvSpPr>
          <p:spPr>
            <a:xfrm>
              <a:off x="1463137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0">
              <a:extLst>
                <a:ext uri="{FF2B5EF4-FFF2-40B4-BE49-F238E27FC236}">
                  <a16:creationId xmlns:a16="http://schemas.microsoft.com/office/drawing/2014/main" id="{DC4716FA-42D3-0C6B-1289-1FB2EA0538CA}"/>
                </a:ext>
              </a:extLst>
            </p:cNvPr>
            <p:cNvSpPr/>
            <p:nvPr/>
          </p:nvSpPr>
          <p:spPr>
            <a:xfrm>
              <a:off x="163476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526C4B8-D193-7B11-6825-EE158A2763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97" t="25683" r="2471" b="9522"/>
          <a:stretch/>
        </p:blipFill>
        <p:spPr>
          <a:xfrm>
            <a:off x="890247" y="1160725"/>
            <a:ext cx="7442517" cy="37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36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>
          <a:extLst>
            <a:ext uri="{FF2B5EF4-FFF2-40B4-BE49-F238E27FC236}">
              <a16:creationId xmlns:a16="http://schemas.microsoft.com/office/drawing/2014/main" id="{2D299EC4-AAFC-9974-BB36-CD64FF142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0">
            <a:extLst>
              <a:ext uri="{FF2B5EF4-FFF2-40B4-BE49-F238E27FC236}">
                <a16:creationId xmlns:a16="http://schemas.microsoft.com/office/drawing/2014/main" id="{938A5956-0266-2EA3-EA9A-DDB6C127FB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8025" y="295975"/>
            <a:ext cx="782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Results: VGG-16</a:t>
            </a:r>
            <a:endParaRPr dirty="0"/>
          </a:p>
        </p:txBody>
      </p:sp>
      <p:grpSp>
        <p:nvGrpSpPr>
          <p:cNvPr id="837" name="Google Shape;837;p50">
            <a:extLst>
              <a:ext uri="{FF2B5EF4-FFF2-40B4-BE49-F238E27FC236}">
                <a16:creationId xmlns:a16="http://schemas.microsoft.com/office/drawing/2014/main" id="{ADF5BCE8-B6D0-2379-93B5-CF5D34AA70AE}"/>
              </a:ext>
            </a:extLst>
          </p:cNvPr>
          <p:cNvGrpSpPr/>
          <p:nvPr/>
        </p:nvGrpSpPr>
        <p:grpSpPr>
          <a:xfrm>
            <a:off x="718622" y="910870"/>
            <a:ext cx="959450" cy="99600"/>
            <a:chOff x="774912" y="910870"/>
            <a:chExt cx="959450" cy="99600"/>
          </a:xfrm>
        </p:grpSpPr>
        <p:sp>
          <p:nvSpPr>
            <p:cNvPr id="838" name="Google Shape;838;p50">
              <a:extLst>
                <a:ext uri="{FF2B5EF4-FFF2-40B4-BE49-F238E27FC236}">
                  <a16:creationId xmlns:a16="http://schemas.microsoft.com/office/drawing/2014/main" id="{DF4EFC8C-53DA-E56E-563F-5B813163132B}"/>
                </a:ext>
              </a:extLst>
            </p:cNvPr>
            <p:cNvSpPr/>
            <p:nvPr/>
          </p:nvSpPr>
          <p:spPr>
            <a:xfrm>
              <a:off x="77491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0">
              <a:extLst>
                <a:ext uri="{FF2B5EF4-FFF2-40B4-BE49-F238E27FC236}">
                  <a16:creationId xmlns:a16="http://schemas.microsoft.com/office/drawing/2014/main" id="{49219E9D-E6FB-1E77-3EA7-23323D954BC0}"/>
                </a:ext>
              </a:extLst>
            </p:cNvPr>
            <p:cNvSpPr/>
            <p:nvPr/>
          </p:nvSpPr>
          <p:spPr>
            <a:xfrm>
              <a:off x="946537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0">
              <a:extLst>
                <a:ext uri="{FF2B5EF4-FFF2-40B4-BE49-F238E27FC236}">
                  <a16:creationId xmlns:a16="http://schemas.microsoft.com/office/drawing/2014/main" id="{F7D29168-0D06-8E4B-BC47-254E11B3D193}"/>
                </a:ext>
              </a:extLst>
            </p:cNvPr>
            <p:cNvSpPr/>
            <p:nvPr/>
          </p:nvSpPr>
          <p:spPr>
            <a:xfrm>
              <a:off x="111816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0">
              <a:extLst>
                <a:ext uri="{FF2B5EF4-FFF2-40B4-BE49-F238E27FC236}">
                  <a16:creationId xmlns:a16="http://schemas.microsoft.com/office/drawing/2014/main" id="{AED0BBAD-3201-9732-61C6-CD79F2CB752D}"/>
                </a:ext>
              </a:extLst>
            </p:cNvPr>
            <p:cNvSpPr/>
            <p:nvPr/>
          </p:nvSpPr>
          <p:spPr>
            <a:xfrm>
              <a:off x="129151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0">
              <a:extLst>
                <a:ext uri="{FF2B5EF4-FFF2-40B4-BE49-F238E27FC236}">
                  <a16:creationId xmlns:a16="http://schemas.microsoft.com/office/drawing/2014/main" id="{B602D932-35D4-C894-F90E-EA3D9D6161E3}"/>
                </a:ext>
              </a:extLst>
            </p:cNvPr>
            <p:cNvSpPr/>
            <p:nvPr/>
          </p:nvSpPr>
          <p:spPr>
            <a:xfrm>
              <a:off x="1463137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0">
              <a:extLst>
                <a:ext uri="{FF2B5EF4-FFF2-40B4-BE49-F238E27FC236}">
                  <a16:creationId xmlns:a16="http://schemas.microsoft.com/office/drawing/2014/main" id="{84AA72FE-5DE6-3AB0-FF94-E29AC0DFCE9B}"/>
                </a:ext>
              </a:extLst>
            </p:cNvPr>
            <p:cNvSpPr/>
            <p:nvPr/>
          </p:nvSpPr>
          <p:spPr>
            <a:xfrm>
              <a:off x="163476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7AEB2C6-EC2B-7BC3-724D-5E975861F0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95" t="14165" r="11886" b="44529"/>
          <a:stretch/>
        </p:blipFill>
        <p:spPr>
          <a:xfrm>
            <a:off x="4984722" y="295975"/>
            <a:ext cx="3789928" cy="23161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054CA5-5AA7-3AEE-D733-665D5BBC2A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66" t="14165" r="49716" b="44529"/>
          <a:stretch/>
        </p:blipFill>
        <p:spPr>
          <a:xfrm>
            <a:off x="4984722" y="2719531"/>
            <a:ext cx="3789928" cy="2316178"/>
          </a:xfrm>
          <a:prstGeom prst="rect">
            <a:avLst/>
          </a:prstGeom>
        </p:spPr>
      </p:pic>
      <p:graphicFrame>
        <p:nvGraphicFramePr>
          <p:cNvPr id="5" name="Google Shape;625;p42">
            <a:extLst>
              <a:ext uri="{FF2B5EF4-FFF2-40B4-BE49-F238E27FC236}">
                <a16:creationId xmlns:a16="http://schemas.microsoft.com/office/drawing/2014/main" id="{70964ABE-4D27-136F-6A2F-E44D73B4ED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4337441"/>
              </p:ext>
            </p:extLst>
          </p:nvPr>
        </p:nvGraphicFramePr>
        <p:xfrm>
          <a:off x="454328" y="2269222"/>
          <a:ext cx="4421554" cy="1568150"/>
        </p:xfrm>
        <a:graphic>
          <a:graphicData uri="http://schemas.openxmlformats.org/drawingml/2006/table">
            <a:tbl>
              <a:tblPr>
                <a:noFill/>
                <a:tableStyleId>{37DB8BED-EDB1-4084-A23A-0A5F0A3258D9}</a:tableStyleId>
              </a:tblPr>
              <a:tblGrid>
                <a:gridCol w="1664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6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1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4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accen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accen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Accuracy</a:t>
                      </a:r>
                      <a:endParaRPr sz="1600" b="1" dirty="0">
                        <a:solidFill>
                          <a:schemeClr val="accen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accen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AUC</a:t>
                      </a:r>
                      <a:endParaRPr sz="1600" b="1" dirty="0">
                        <a:solidFill>
                          <a:schemeClr val="accen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accen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Training</a:t>
                      </a:r>
                      <a:endParaRPr b="1" dirty="0">
                        <a:solidFill>
                          <a:schemeClr val="accen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0.913</a:t>
                      </a:r>
                      <a:endParaRPr dirty="0">
                        <a:solidFill>
                          <a:schemeClr val="accent2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0.967</a:t>
                      </a:r>
                      <a:endParaRPr dirty="0">
                        <a:solidFill>
                          <a:schemeClr val="accent2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2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Validation</a:t>
                      </a:r>
                      <a:endParaRPr b="1" dirty="0">
                        <a:solidFill>
                          <a:schemeClr val="accen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0.727</a:t>
                      </a:r>
                      <a:endParaRPr dirty="0">
                        <a:solidFill>
                          <a:schemeClr val="accent2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0.802</a:t>
                      </a:r>
                      <a:endParaRPr dirty="0">
                        <a:solidFill>
                          <a:schemeClr val="accent2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2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Google Shape;633;p42">
            <a:extLst>
              <a:ext uri="{FF2B5EF4-FFF2-40B4-BE49-F238E27FC236}">
                <a16:creationId xmlns:a16="http://schemas.microsoft.com/office/drawing/2014/main" id="{EDB64EE3-94F4-5F66-B56B-D582FD446C0F}"/>
              </a:ext>
            </a:extLst>
          </p:cNvPr>
          <p:cNvSpPr/>
          <p:nvPr/>
        </p:nvSpPr>
        <p:spPr>
          <a:xfrm>
            <a:off x="1844681" y="2103302"/>
            <a:ext cx="2634013" cy="2011498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492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2"/>
          <p:cNvSpPr txBox="1">
            <a:spLocks noGrp="1"/>
          </p:cNvSpPr>
          <p:nvPr>
            <p:ph type="title"/>
          </p:nvPr>
        </p:nvSpPr>
        <p:spPr>
          <a:xfrm>
            <a:off x="608025" y="295975"/>
            <a:ext cx="791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graphicFrame>
        <p:nvGraphicFramePr>
          <p:cNvPr id="625" name="Google Shape;625;p42"/>
          <p:cNvGraphicFramePr/>
          <p:nvPr>
            <p:extLst>
              <p:ext uri="{D42A27DB-BD31-4B8C-83A1-F6EECF244321}">
                <p14:modId xmlns:p14="http://schemas.microsoft.com/office/powerpoint/2010/main" val="21166853"/>
              </p:ext>
            </p:extLst>
          </p:nvPr>
        </p:nvGraphicFramePr>
        <p:xfrm>
          <a:off x="620300" y="1683007"/>
          <a:ext cx="4421554" cy="2059800"/>
        </p:xfrm>
        <a:graphic>
          <a:graphicData uri="http://schemas.openxmlformats.org/drawingml/2006/table">
            <a:tbl>
              <a:tblPr>
                <a:noFill/>
                <a:tableStyleId>{37DB8BED-EDB1-4084-A23A-0A5F0A3258D9}</a:tableStyleId>
              </a:tblPr>
              <a:tblGrid>
                <a:gridCol w="1664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6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1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4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accen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accen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Accuracy</a:t>
                      </a:r>
                      <a:endParaRPr sz="1600" b="1" dirty="0">
                        <a:solidFill>
                          <a:schemeClr val="accen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accen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AUC</a:t>
                      </a:r>
                      <a:endParaRPr sz="1600" b="1" dirty="0">
                        <a:solidFill>
                          <a:schemeClr val="accen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accen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Training</a:t>
                      </a:r>
                      <a:endParaRPr b="1" dirty="0">
                        <a:solidFill>
                          <a:schemeClr val="accen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0.913</a:t>
                      </a:r>
                      <a:endParaRPr dirty="0">
                        <a:solidFill>
                          <a:schemeClr val="accent2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0.967</a:t>
                      </a:r>
                      <a:endParaRPr dirty="0">
                        <a:solidFill>
                          <a:schemeClr val="accent2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2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Validation</a:t>
                      </a:r>
                      <a:endParaRPr b="1" dirty="0">
                        <a:solidFill>
                          <a:schemeClr val="accen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0.727</a:t>
                      </a:r>
                      <a:endParaRPr dirty="0">
                        <a:solidFill>
                          <a:schemeClr val="accent2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0.802</a:t>
                      </a:r>
                      <a:endParaRPr dirty="0">
                        <a:solidFill>
                          <a:schemeClr val="accent2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2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accent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Test</a:t>
                      </a:r>
                      <a:endParaRPr b="1" dirty="0">
                        <a:solidFill>
                          <a:schemeClr val="accent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ZA" dirty="0">
                          <a:solidFill>
                            <a:schemeClr val="accent2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0.686</a:t>
                      </a:r>
                      <a:endParaRPr dirty="0">
                        <a:solidFill>
                          <a:schemeClr val="accent2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ZA" dirty="0">
                          <a:solidFill>
                            <a:schemeClr val="accent2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0.737</a:t>
                      </a:r>
                      <a:endParaRPr dirty="0">
                        <a:solidFill>
                          <a:schemeClr val="accent2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2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550912"/>
                  </a:ext>
                </a:extLst>
              </a:tr>
            </a:tbl>
          </a:graphicData>
        </a:graphic>
      </p:graphicFrame>
      <p:grpSp>
        <p:nvGrpSpPr>
          <p:cNvPr id="626" name="Google Shape;626;p42"/>
          <p:cNvGrpSpPr/>
          <p:nvPr/>
        </p:nvGrpSpPr>
        <p:grpSpPr>
          <a:xfrm>
            <a:off x="718622" y="910870"/>
            <a:ext cx="959450" cy="99600"/>
            <a:chOff x="774912" y="910870"/>
            <a:chExt cx="959450" cy="99600"/>
          </a:xfrm>
        </p:grpSpPr>
        <p:sp>
          <p:nvSpPr>
            <p:cNvPr id="627" name="Google Shape;627;p42"/>
            <p:cNvSpPr/>
            <p:nvPr/>
          </p:nvSpPr>
          <p:spPr>
            <a:xfrm>
              <a:off x="77491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2"/>
            <p:cNvSpPr/>
            <p:nvPr/>
          </p:nvSpPr>
          <p:spPr>
            <a:xfrm>
              <a:off x="946537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2"/>
            <p:cNvSpPr/>
            <p:nvPr/>
          </p:nvSpPr>
          <p:spPr>
            <a:xfrm>
              <a:off x="111816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2"/>
            <p:cNvSpPr/>
            <p:nvPr/>
          </p:nvSpPr>
          <p:spPr>
            <a:xfrm>
              <a:off x="129151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2"/>
            <p:cNvSpPr/>
            <p:nvPr/>
          </p:nvSpPr>
          <p:spPr>
            <a:xfrm>
              <a:off x="1463137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2"/>
            <p:cNvSpPr/>
            <p:nvPr/>
          </p:nvSpPr>
          <p:spPr>
            <a:xfrm>
              <a:off x="163476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42"/>
          <p:cNvSpPr/>
          <p:nvPr/>
        </p:nvSpPr>
        <p:spPr>
          <a:xfrm>
            <a:off x="2010653" y="1517086"/>
            <a:ext cx="2634013" cy="2412715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BC3120-09B1-3E77-3074-DE23B8C630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81" t="16805" r="25703" b="18889"/>
          <a:stretch/>
        </p:blipFill>
        <p:spPr>
          <a:xfrm>
            <a:off x="4931325" y="1223030"/>
            <a:ext cx="3952875" cy="29471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65C8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82;p33">
            <a:extLst>
              <a:ext uri="{FF2B5EF4-FFF2-40B4-BE49-F238E27FC236}">
                <a16:creationId xmlns:a16="http://schemas.microsoft.com/office/drawing/2014/main" id="{90ECC762-F1B8-7692-AFC7-6ACCD745B0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8025" y="295975"/>
            <a:ext cx="732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Limitations &amp; Outlook</a:t>
            </a:r>
            <a:endParaRPr dirty="0">
              <a:solidFill>
                <a:schemeClr val="tx2"/>
              </a:solidFill>
            </a:endParaRPr>
          </a:p>
        </p:txBody>
      </p:sp>
      <p:grpSp>
        <p:nvGrpSpPr>
          <p:cNvPr id="15" name="Google Shape;287;p33">
            <a:extLst>
              <a:ext uri="{FF2B5EF4-FFF2-40B4-BE49-F238E27FC236}">
                <a16:creationId xmlns:a16="http://schemas.microsoft.com/office/drawing/2014/main" id="{3CFCA234-F51F-C089-16E9-5C48105B9241}"/>
              </a:ext>
            </a:extLst>
          </p:cNvPr>
          <p:cNvGrpSpPr/>
          <p:nvPr/>
        </p:nvGrpSpPr>
        <p:grpSpPr>
          <a:xfrm>
            <a:off x="718622" y="910870"/>
            <a:ext cx="959450" cy="99600"/>
            <a:chOff x="774912" y="910870"/>
            <a:chExt cx="959450" cy="99600"/>
          </a:xfrm>
        </p:grpSpPr>
        <p:sp>
          <p:nvSpPr>
            <p:cNvPr id="16" name="Google Shape;288;p33">
              <a:extLst>
                <a:ext uri="{FF2B5EF4-FFF2-40B4-BE49-F238E27FC236}">
                  <a16:creationId xmlns:a16="http://schemas.microsoft.com/office/drawing/2014/main" id="{332AB685-6E89-7646-DCF2-8158D5CEB2FB}"/>
                </a:ext>
              </a:extLst>
            </p:cNvPr>
            <p:cNvSpPr/>
            <p:nvPr/>
          </p:nvSpPr>
          <p:spPr>
            <a:xfrm>
              <a:off x="77491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89;p33">
              <a:extLst>
                <a:ext uri="{FF2B5EF4-FFF2-40B4-BE49-F238E27FC236}">
                  <a16:creationId xmlns:a16="http://schemas.microsoft.com/office/drawing/2014/main" id="{65849DCF-A2C2-2B88-C6B1-464D34CE591C}"/>
                </a:ext>
              </a:extLst>
            </p:cNvPr>
            <p:cNvSpPr/>
            <p:nvPr/>
          </p:nvSpPr>
          <p:spPr>
            <a:xfrm>
              <a:off x="946537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90;p33">
              <a:extLst>
                <a:ext uri="{FF2B5EF4-FFF2-40B4-BE49-F238E27FC236}">
                  <a16:creationId xmlns:a16="http://schemas.microsoft.com/office/drawing/2014/main" id="{9494BEDF-A396-CA4A-2245-316B9A26188C}"/>
                </a:ext>
              </a:extLst>
            </p:cNvPr>
            <p:cNvSpPr/>
            <p:nvPr/>
          </p:nvSpPr>
          <p:spPr>
            <a:xfrm>
              <a:off x="111816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91;p33">
              <a:extLst>
                <a:ext uri="{FF2B5EF4-FFF2-40B4-BE49-F238E27FC236}">
                  <a16:creationId xmlns:a16="http://schemas.microsoft.com/office/drawing/2014/main" id="{C52F45C3-36BF-E196-461A-6082405E23D0}"/>
                </a:ext>
              </a:extLst>
            </p:cNvPr>
            <p:cNvSpPr/>
            <p:nvPr/>
          </p:nvSpPr>
          <p:spPr>
            <a:xfrm>
              <a:off x="129151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92;p33">
              <a:extLst>
                <a:ext uri="{FF2B5EF4-FFF2-40B4-BE49-F238E27FC236}">
                  <a16:creationId xmlns:a16="http://schemas.microsoft.com/office/drawing/2014/main" id="{1125BF9A-EC1C-85A6-89EC-DC05CF8340C3}"/>
                </a:ext>
              </a:extLst>
            </p:cNvPr>
            <p:cNvSpPr/>
            <p:nvPr/>
          </p:nvSpPr>
          <p:spPr>
            <a:xfrm>
              <a:off x="1463137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93;p33">
              <a:extLst>
                <a:ext uri="{FF2B5EF4-FFF2-40B4-BE49-F238E27FC236}">
                  <a16:creationId xmlns:a16="http://schemas.microsoft.com/office/drawing/2014/main" id="{5F8ACC49-BEBA-0180-EB44-8B1497F336C4}"/>
                </a:ext>
              </a:extLst>
            </p:cNvPr>
            <p:cNvSpPr/>
            <p:nvPr/>
          </p:nvSpPr>
          <p:spPr>
            <a:xfrm>
              <a:off x="163476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>
          <a:extLst>
            <a:ext uri="{FF2B5EF4-FFF2-40B4-BE49-F238E27FC236}">
              <a16:creationId xmlns:a16="http://schemas.microsoft.com/office/drawing/2014/main" id="{D8BB9066-DD7E-0E87-CA0A-844475764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82;p33">
            <a:extLst>
              <a:ext uri="{FF2B5EF4-FFF2-40B4-BE49-F238E27FC236}">
                <a16:creationId xmlns:a16="http://schemas.microsoft.com/office/drawing/2014/main" id="{D2B60A4A-DAFE-5FAB-D366-4ABB8110A8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8025" y="295975"/>
            <a:ext cx="732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Limitations &amp; Outlook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0" name="Google Shape;811;p49">
            <a:extLst>
              <a:ext uri="{FF2B5EF4-FFF2-40B4-BE49-F238E27FC236}">
                <a16:creationId xmlns:a16="http://schemas.microsoft.com/office/drawing/2014/main" id="{EB53C034-6E31-E3C8-D990-9E31ED918297}"/>
              </a:ext>
            </a:extLst>
          </p:cNvPr>
          <p:cNvSpPr txBox="1">
            <a:spLocks/>
          </p:cNvSpPr>
          <p:nvPr/>
        </p:nvSpPr>
        <p:spPr>
          <a:xfrm>
            <a:off x="4289775" y="804312"/>
            <a:ext cx="41412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-ZA" sz="6300" dirty="0"/>
              <a:t>Thanks</a:t>
            </a:r>
          </a:p>
        </p:txBody>
      </p:sp>
      <p:grpSp>
        <p:nvGrpSpPr>
          <p:cNvPr id="11" name="Google Shape;825;p49">
            <a:extLst>
              <a:ext uri="{FF2B5EF4-FFF2-40B4-BE49-F238E27FC236}">
                <a16:creationId xmlns:a16="http://schemas.microsoft.com/office/drawing/2014/main" id="{AC9F7204-8D1A-6E9D-F62C-0122DD29559E}"/>
              </a:ext>
            </a:extLst>
          </p:cNvPr>
          <p:cNvGrpSpPr/>
          <p:nvPr/>
        </p:nvGrpSpPr>
        <p:grpSpPr>
          <a:xfrm>
            <a:off x="7134575" y="1727180"/>
            <a:ext cx="1151025" cy="135900"/>
            <a:chOff x="706950" y="2370102"/>
            <a:chExt cx="1151025" cy="135900"/>
          </a:xfrm>
        </p:grpSpPr>
        <p:sp>
          <p:nvSpPr>
            <p:cNvPr id="12" name="Google Shape;826;p49">
              <a:extLst>
                <a:ext uri="{FF2B5EF4-FFF2-40B4-BE49-F238E27FC236}">
                  <a16:creationId xmlns:a16="http://schemas.microsoft.com/office/drawing/2014/main" id="{B0E6E9A5-DF08-1E96-AD8B-20637463F835}"/>
                </a:ext>
              </a:extLst>
            </p:cNvPr>
            <p:cNvSpPr/>
            <p:nvPr/>
          </p:nvSpPr>
          <p:spPr>
            <a:xfrm>
              <a:off x="706950" y="2370102"/>
              <a:ext cx="135900" cy="135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27;p49">
              <a:extLst>
                <a:ext uri="{FF2B5EF4-FFF2-40B4-BE49-F238E27FC236}">
                  <a16:creationId xmlns:a16="http://schemas.microsoft.com/office/drawing/2014/main" id="{72877370-9C49-00C0-AF7A-88578C3E1616}"/>
                </a:ext>
              </a:extLst>
            </p:cNvPr>
            <p:cNvSpPr/>
            <p:nvPr/>
          </p:nvSpPr>
          <p:spPr>
            <a:xfrm>
              <a:off x="906350" y="2370102"/>
              <a:ext cx="135900" cy="135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28;p49">
              <a:extLst>
                <a:ext uri="{FF2B5EF4-FFF2-40B4-BE49-F238E27FC236}">
                  <a16:creationId xmlns:a16="http://schemas.microsoft.com/office/drawing/2014/main" id="{F0D8C80D-CD92-B6FD-0BCC-9BC9F9B175D6}"/>
                </a:ext>
              </a:extLst>
            </p:cNvPr>
            <p:cNvSpPr/>
            <p:nvPr/>
          </p:nvSpPr>
          <p:spPr>
            <a:xfrm>
              <a:off x="1105750" y="2370102"/>
              <a:ext cx="135900" cy="135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29;p49">
              <a:extLst>
                <a:ext uri="{FF2B5EF4-FFF2-40B4-BE49-F238E27FC236}">
                  <a16:creationId xmlns:a16="http://schemas.microsoft.com/office/drawing/2014/main" id="{9390B3B8-5D87-5EDA-A96A-09AD795E73F3}"/>
                </a:ext>
              </a:extLst>
            </p:cNvPr>
            <p:cNvSpPr/>
            <p:nvPr/>
          </p:nvSpPr>
          <p:spPr>
            <a:xfrm>
              <a:off x="1323275" y="2370102"/>
              <a:ext cx="135900" cy="135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30;p49">
              <a:extLst>
                <a:ext uri="{FF2B5EF4-FFF2-40B4-BE49-F238E27FC236}">
                  <a16:creationId xmlns:a16="http://schemas.microsoft.com/office/drawing/2014/main" id="{8BCBBC5C-FCE2-A55B-B876-B5AFC494AD20}"/>
                </a:ext>
              </a:extLst>
            </p:cNvPr>
            <p:cNvSpPr/>
            <p:nvPr/>
          </p:nvSpPr>
          <p:spPr>
            <a:xfrm>
              <a:off x="1522675" y="2370102"/>
              <a:ext cx="135900" cy="135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31;p49">
              <a:extLst>
                <a:ext uri="{FF2B5EF4-FFF2-40B4-BE49-F238E27FC236}">
                  <a16:creationId xmlns:a16="http://schemas.microsoft.com/office/drawing/2014/main" id="{16BC33CF-EC31-EC3F-E010-3E69AE1B0A5B}"/>
                </a:ext>
              </a:extLst>
            </p:cNvPr>
            <p:cNvSpPr/>
            <p:nvPr/>
          </p:nvSpPr>
          <p:spPr>
            <a:xfrm>
              <a:off x="1722075" y="2370102"/>
              <a:ext cx="135900" cy="135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624;p42">
            <a:extLst>
              <a:ext uri="{FF2B5EF4-FFF2-40B4-BE49-F238E27FC236}">
                <a16:creationId xmlns:a16="http://schemas.microsoft.com/office/drawing/2014/main" id="{7A0AB0E1-4B08-F372-4817-AB0F4BBD0E39}"/>
              </a:ext>
            </a:extLst>
          </p:cNvPr>
          <p:cNvSpPr txBox="1">
            <a:spLocks/>
          </p:cNvSpPr>
          <p:nvPr/>
        </p:nvSpPr>
        <p:spPr>
          <a:xfrm>
            <a:off x="371300" y="2285400"/>
            <a:ext cx="791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ZA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344608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608025" y="296000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150" name="Google Shape;150;p27"/>
          <p:cNvSpPr txBox="1">
            <a:spLocks noGrp="1"/>
          </p:cNvSpPr>
          <p:nvPr>
            <p:ph type="subTitle" idx="1"/>
          </p:nvPr>
        </p:nvSpPr>
        <p:spPr>
          <a:xfrm>
            <a:off x="1526250" y="1588565"/>
            <a:ext cx="2541900" cy="3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151" name="Google Shape;151;p27"/>
          <p:cNvSpPr txBox="1">
            <a:spLocks noGrp="1"/>
          </p:cNvSpPr>
          <p:nvPr>
            <p:ph type="title" idx="2"/>
          </p:nvPr>
        </p:nvSpPr>
        <p:spPr>
          <a:xfrm>
            <a:off x="474975" y="1557277"/>
            <a:ext cx="1065000" cy="5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2" name="Google Shape;152;p27"/>
          <p:cNvSpPr txBox="1">
            <a:spLocks noGrp="1"/>
          </p:cNvSpPr>
          <p:nvPr>
            <p:ph type="subTitle" idx="3"/>
          </p:nvPr>
        </p:nvSpPr>
        <p:spPr>
          <a:xfrm>
            <a:off x="1526243" y="1901605"/>
            <a:ext cx="2651100" cy="9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CBIS-DDSM</a:t>
            </a:r>
            <a:endParaRPr dirty="0"/>
          </a:p>
        </p:txBody>
      </p:sp>
      <p:grpSp>
        <p:nvGrpSpPr>
          <p:cNvPr id="153" name="Google Shape;153;p27"/>
          <p:cNvGrpSpPr/>
          <p:nvPr/>
        </p:nvGrpSpPr>
        <p:grpSpPr>
          <a:xfrm>
            <a:off x="718622" y="910870"/>
            <a:ext cx="959450" cy="99600"/>
            <a:chOff x="774912" y="910870"/>
            <a:chExt cx="959450" cy="99600"/>
          </a:xfrm>
        </p:grpSpPr>
        <p:sp>
          <p:nvSpPr>
            <p:cNvPr id="154" name="Google Shape;154;p27"/>
            <p:cNvSpPr/>
            <p:nvPr/>
          </p:nvSpPr>
          <p:spPr>
            <a:xfrm>
              <a:off x="77491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946537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111816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129151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1463137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163476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27"/>
          <p:cNvSpPr txBox="1">
            <a:spLocks noGrp="1"/>
          </p:cNvSpPr>
          <p:nvPr>
            <p:ph type="title" idx="4"/>
          </p:nvPr>
        </p:nvSpPr>
        <p:spPr>
          <a:xfrm>
            <a:off x="4733518" y="1557277"/>
            <a:ext cx="1065000" cy="5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subTitle" idx="5"/>
          </p:nvPr>
        </p:nvSpPr>
        <p:spPr>
          <a:xfrm>
            <a:off x="5779673" y="1587965"/>
            <a:ext cx="25419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  <p:sp>
        <p:nvSpPr>
          <p:cNvPr id="162" name="Google Shape;162;p27"/>
          <p:cNvSpPr txBox="1">
            <a:spLocks noGrp="1"/>
          </p:cNvSpPr>
          <p:nvPr>
            <p:ph type="subTitle" idx="6"/>
          </p:nvPr>
        </p:nvSpPr>
        <p:spPr>
          <a:xfrm>
            <a:off x="5779675" y="1901605"/>
            <a:ext cx="2651100" cy="9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ResNet-50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VGG-16</a:t>
            </a:r>
            <a:endParaRPr dirty="0"/>
          </a:p>
        </p:txBody>
      </p:sp>
      <p:sp>
        <p:nvSpPr>
          <p:cNvPr id="163" name="Google Shape;163;p27"/>
          <p:cNvSpPr txBox="1">
            <a:spLocks noGrp="1"/>
          </p:cNvSpPr>
          <p:nvPr>
            <p:ph type="title" idx="7"/>
          </p:nvPr>
        </p:nvSpPr>
        <p:spPr>
          <a:xfrm>
            <a:off x="474975" y="3273052"/>
            <a:ext cx="1065000" cy="5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8"/>
          </p:nvPr>
        </p:nvSpPr>
        <p:spPr>
          <a:xfrm>
            <a:off x="1526250" y="3309605"/>
            <a:ext cx="25389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Training</a:t>
            </a:r>
            <a:endParaRPr dirty="0"/>
          </a:p>
        </p:txBody>
      </p:sp>
      <p:sp>
        <p:nvSpPr>
          <p:cNvPr id="165" name="Google Shape;165;p27"/>
          <p:cNvSpPr txBox="1">
            <a:spLocks noGrp="1"/>
          </p:cNvSpPr>
          <p:nvPr>
            <p:ph type="subTitle" idx="9"/>
          </p:nvPr>
        </p:nvSpPr>
        <p:spPr>
          <a:xfrm>
            <a:off x="1526243" y="3617380"/>
            <a:ext cx="2651100" cy="9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Image preprocessing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Image augmentation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Validation</a:t>
            </a:r>
            <a:endParaRPr dirty="0"/>
          </a:p>
        </p:txBody>
      </p:sp>
      <p:sp>
        <p:nvSpPr>
          <p:cNvPr id="166" name="Google Shape;166;p27"/>
          <p:cNvSpPr txBox="1">
            <a:spLocks noGrp="1"/>
          </p:cNvSpPr>
          <p:nvPr>
            <p:ph type="title" idx="13"/>
          </p:nvPr>
        </p:nvSpPr>
        <p:spPr>
          <a:xfrm>
            <a:off x="4733518" y="3273052"/>
            <a:ext cx="1065000" cy="5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14"/>
          </p:nvPr>
        </p:nvSpPr>
        <p:spPr>
          <a:xfrm>
            <a:off x="5779673" y="3421580"/>
            <a:ext cx="26511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 &amp; Outlook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>
            <a:spLocks noGrp="1"/>
          </p:cNvSpPr>
          <p:nvPr>
            <p:ph type="title"/>
          </p:nvPr>
        </p:nvSpPr>
        <p:spPr>
          <a:xfrm>
            <a:off x="608025" y="296000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Dataset: CBIS-DDSM</a:t>
            </a:r>
            <a:endParaRPr dirty="0"/>
          </a:p>
        </p:txBody>
      </p:sp>
      <p:grpSp>
        <p:nvGrpSpPr>
          <p:cNvPr id="187" name="Google Shape;187;p29"/>
          <p:cNvGrpSpPr/>
          <p:nvPr/>
        </p:nvGrpSpPr>
        <p:grpSpPr>
          <a:xfrm>
            <a:off x="718622" y="910870"/>
            <a:ext cx="959450" cy="99600"/>
            <a:chOff x="774912" y="910870"/>
            <a:chExt cx="959450" cy="99600"/>
          </a:xfrm>
        </p:grpSpPr>
        <p:sp>
          <p:nvSpPr>
            <p:cNvPr id="188" name="Google Shape;188;p29"/>
            <p:cNvSpPr/>
            <p:nvPr/>
          </p:nvSpPr>
          <p:spPr>
            <a:xfrm>
              <a:off x="77491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9"/>
            <p:cNvSpPr/>
            <p:nvPr/>
          </p:nvSpPr>
          <p:spPr>
            <a:xfrm>
              <a:off x="946537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111816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9"/>
            <p:cNvSpPr/>
            <p:nvPr/>
          </p:nvSpPr>
          <p:spPr>
            <a:xfrm>
              <a:off x="129151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9"/>
            <p:cNvSpPr/>
            <p:nvPr/>
          </p:nvSpPr>
          <p:spPr>
            <a:xfrm>
              <a:off x="1463137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163476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29"/>
          <p:cNvSpPr txBox="1">
            <a:spLocks noGrp="1"/>
          </p:cNvSpPr>
          <p:nvPr>
            <p:ph type="subTitle" idx="1"/>
          </p:nvPr>
        </p:nvSpPr>
        <p:spPr>
          <a:xfrm>
            <a:off x="1107449" y="1310281"/>
            <a:ext cx="3464551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1872 calcification images</a:t>
            </a:r>
          </a:p>
        </p:txBody>
      </p:sp>
      <p:sp>
        <p:nvSpPr>
          <p:cNvPr id="195" name="Google Shape;195;p29"/>
          <p:cNvSpPr txBox="1">
            <a:spLocks noGrp="1"/>
          </p:cNvSpPr>
          <p:nvPr>
            <p:ph type="subTitle" idx="2"/>
          </p:nvPr>
        </p:nvSpPr>
        <p:spPr>
          <a:xfrm>
            <a:off x="1107450" y="1675347"/>
            <a:ext cx="2740800" cy="8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673 malignant</a:t>
            </a: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1199 benign</a:t>
            </a:r>
          </a:p>
        </p:txBody>
      </p:sp>
      <p:sp>
        <p:nvSpPr>
          <p:cNvPr id="196" name="Google Shape;196;p29"/>
          <p:cNvSpPr txBox="1">
            <a:spLocks noGrp="1"/>
          </p:cNvSpPr>
          <p:nvPr>
            <p:ph type="subTitle" idx="3"/>
          </p:nvPr>
        </p:nvSpPr>
        <p:spPr>
          <a:xfrm>
            <a:off x="5466092" y="1309531"/>
            <a:ext cx="254087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1696 mass images</a:t>
            </a:r>
            <a:endParaRPr dirty="0"/>
          </a:p>
        </p:txBody>
      </p:sp>
      <p:sp>
        <p:nvSpPr>
          <p:cNvPr id="14" name="Google Shape;195;p29">
            <a:extLst>
              <a:ext uri="{FF2B5EF4-FFF2-40B4-BE49-F238E27FC236}">
                <a16:creationId xmlns:a16="http://schemas.microsoft.com/office/drawing/2014/main" id="{3523F193-62C7-7965-A97A-7BDB6490C660}"/>
              </a:ext>
            </a:extLst>
          </p:cNvPr>
          <p:cNvSpPr txBox="1">
            <a:spLocks/>
          </p:cNvSpPr>
          <p:nvPr/>
        </p:nvSpPr>
        <p:spPr>
          <a:xfrm>
            <a:off x="5466092" y="1679081"/>
            <a:ext cx="2740800" cy="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aleway"/>
              <a:buNone/>
              <a:defRPr sz="15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784 malignant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912 benign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34D62C-7F36-AA00-C405-B056F94B88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38" r="41020"/>
          <a:stretch/>
        </p:blipFill>
        <p:spPr>
          <a:xfrm>
            <a:off x="1061872" y="2412724"/>
            <a:ext cx="2910177" cy="2590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09C770-F551-3C4D-6223-9730C120D0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48" r="41354"/>
          <a:stretch/>
        </p:blipFill>
        <p:spPr>
          <a:xfrm>
            <a:off x="5466092" y="2412724"/>
            <a:ext cx="2922198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title"/>
          </p:nvPr>
        </p:nvSpPr>
        <p:spPr>
          <a:xfrm>
            <a:off x="357809" y="308973"/>
            <a:ext cx="782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Models: ResNet-50</a:t>
            </a:r>
            <a:endParaRPr dirty="0"/>
          </a:p>
        </p:txBody>
      </p:sp>
      <p:grpSp>
        <p:nvGrpSpPr>
          <p:cNvPr id="271" name="Google Shape;271;p32"/>
          <p:cNvGrpSpPr/>
          <p:nvPr/>
        </p:nvGrpSpPr>
        <p:grpSpPr>
          <a:xfrm>
            <a:off x="718622" y="910870"/>
            <a:ext cx="959450" cy="99600"/>
            <a:chOff x="774912" y="910870"/>
            <a:chExt cx="959450" cy="99600"/>
          </a:xfrm>
        </p:grpSpPr>
        <p:sp>
          <p:nvSpPr>
            <p:cNvPr id="272" name="Google Shape;272;p32"/>
            <p:cNvSpPr/>
            <p:nvPr/>
          </p:nvSpPr>
          <p:spPr>
            <a:xfrm>
              <a:off x="77491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946537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111816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129151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1463137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163476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Rectangle: Rounded Corners 20">
            <a:extLst>
              <a:ext uri="{FF2B5EF4-FFF2-40B4-BE49-F238E27FC236}">
                <a16:creationId xmlns:a16="http://schemas.microsoft.com/office/drawing/2014/main" id="{5506FF5C-64C1-CDFA-75B1-FED886B0CBC8}"/>
              </a:ext>
            </a:extLst>
          </p:cNvPr>
          <p:cNvSpPr/>
          <p:nvPr/>
        </p:nvSpPr>
        <p:spPr>
          <a:xfrm>
            <a:off x="2081977" y="1948390"/>
            <a:ext cx="276306" cy="21104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84" name="Rectangle: Rounded Corners 3">
            <a:extLst>
              <a:ext uri="{FF2B5EF4-FFF2-40B4-BE49-F238E27FC236}">
                <a16:creationId xmlns:a16="http://schemas.microsoft.com/office/drawing/2014/main" id="{5BB87CFB-EB93-98E8-09A9-3AFD8A9D8D67}"/>
              </a:ext>
            </a:extLst>
          </p:cNvPr>
          <p:cNvSpPr/>
          <p:nvPr/>
        </p:nvSpPr>
        <p:spPr>
          <a:xfrm>
            <a:off x="251426" y="1996817"/>
            <a:ext cx="276306" cy="211041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A7B907B3-D8A6-DF9C-EC9B-B6DC09346DCD}"/>
              </a:ext>
            </a:extLst>
          </p:cNvPr>
          <p:cNvSpPr txBox="1"/>
          <p:nvPr/>
        </p:nvSpPr>
        <p:spPr>
          <a:xfrm rot="16200000">
            <a:off x="-208582" y="2925334"/>
            <a:ext cx="1191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InputLayer</a:t>
            </a:r>
            <a:endParaRPr lang="en-US" sz="1200" dirty="0"/>
          </a:p>
        </p:txBody>
      </p:sp>
      <p:sp>
        <p:nvSpPr>
          <p:cNvPr id="286" name="Rectangle: Rounded Corners 14">
            <a:extLst>
              <a:ext uri="{FF2B5EF4-FFF2-40B4-BE49-F238E27FC236}">
                <a16:creationId xmlns:a16="http://schemas.microsoft.com/office/drawing/2014/main" id="{0BA57FB8-3CD1-0E5A-8DDB-C98B70C676D3}"/>
              </a:ext>
            </a:extLst>
          </p:cNvPr>
          <p:cNvSpPr/>
          <p:nvPr/>
        </p:nvSpPr>
        <p:spPr>
          <a:xfrm>
            <a:off x="1005170" y="1958037"/>
            <a:ext cx="276306" cy="211041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BFABF1FE-6580-F1C2-4987-9D4FD6BC226C}"/>
              </a:ext>
            </a:extLst>
          </p:cNvPr>
          <p:cNvSpPr txBox="1"/>
          <p:nvPr/>
        </p:nvSpPr>
        <p:spPr>
          <a:xfrm rot="16200000">
            <a:off x="708343" y="2882981"/>
            <a:ext cx="916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Conv2D</a:t>
            </a:r>
            <a:endParaRPr lang="en-US" sz="1200" dirty="0"/>
          </a:p>
        </p:txBody>
      </p:sp>
      <p:sp>
        <p:nvSpPr>
          <p:cNvPr id="288" name="Rectangle: Rounded Corners 16">
            <a:extLst>
              <a:ext uri="{FF2B5EF4-FFF2-40B4-BE49-F238E27FC236}">
                <a16:creationId xmlns:a16="http://schemas.microsoft.com/office/drawing/2014/main" id="{42AF8FFA-F4A0-EFAD-71BD-DBDF02C61E18}"/>
              </a:ext>
            </a:extLst>
          </p:cNvPr>
          <p:cNvSpPr/>
          <p:nvPr/>
        </p:nvSpPr>
        <p:spPr>
          <a:xfrm>
            <a:off x="1358248" y="1958037"/>
            <a:ext cx="276306" cy="211041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BF119A98-B87A-494A-E403-B572CEAA2434}"/>
              </a:ext>
            </a:extLst>
          </p:cNvPr>
          <p:cNvSpPr txBox="1"/>
          <p:nvPr/>
        </p:nvSpPr>
        <p:spPr>
          <a:xfrm rot="16200000">
            <a:off x="877616" y="2876269"/>
            <a:ext cx="1282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BatchNorm</a:t>
            </a:r>
            <a:endParaRPr lang="en-US" sz="1200" dirty="0"/>
          </a:p>
        </p:txBody>
      </p:sp>
      <p:sp>
        <p:nvSpPr>
          <p:cNvPr id="290" name="Rectangle: Rounded Corners 20">
            <a:extLst>
              <a:ext uri="{FF2B5EF4-FFF2-40B4-BE49-F238E27FC236}">
                <a16:creationId xmlns:a16="http://schemas.microsoft.com/office/drawing/2014/main" id="{BE596EB9-E8F5-C0F9-49E6-F4F2FFF36740}"/>
              </a:ext>
            </a:extLst>
          </p:cNvPr>
          <p:cNvSpPr/>
          <p:nvPr/>
        </p:nvSpPr>
        <p:spPr>
          <a:xfrm>
            <a:off x="1726613" y="1959175"/>
            <a:ext cx="276306" cy="211041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A8787ED3-5816-0019-529C-456DB9706F1E}"/>
              </a:ext>
            </a:extLst>
          </p:cNvPr>
          <p:cNvSpPr txBox="1"/>
          <p:nvPr/>
        </p:nvSpPr>
        <p:spPr>
          <a:xfrm rot="16200000">
            <a:off x="1436393" y="2881568"/>
            <a:ext cx="1551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MaxPooling2D</a:t>
            </a:r>
            <a:endParaRPr lang="en-US" sz="1200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5AF584D5-61A9-3A3F-23B3-41C9D1EE0162}"/>
              </a:ext>
            </a:extLst>
          </p:cNvPr>
          <p:cNvSpPr txBox="1"/>
          <p:nvPr/>
        </p:nvSpPr>
        <p:spPr>
          <a:xfrm>
            <a:off x="1179755" y="4113841"/>
            <a:ext cx="789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Stage 1</a:t>
            </a:r>
            <a:endParaRPr lang="en-US" sz="12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324A3317-E413-E544-8923-BABD57DDD03A}"/>
              </a:ext>
            </a:extLst>
          </p:cNvPr>
          <p:cNvSpPr txBox="1"/>
          <p:nvPr/>
        </p:nvSpPr>
        <p:spPr>
          <a:xfrm>
            <a:off x="2743726" y="4115346"/>
            <a:ext cx="789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Stage 2</a:t>
            </a:r>
            <a:endParaRPr lang="en-US" sz="1200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692A7C6A-9D4E-4BA5-5851-3BF860D0CA11}"/>
              </a:ext>
            </a:extLst>
          </p:cNvPr>
          <p:cNvSpPr txBox="1"/>
          <p:nvPr/>
        </p:nvSpPr>
        <p:spPr>
          <a:xfrm>
            <a:off x="3702633" y="4096033"/>
            <a:ext cx="789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Stage 3</a:t>
            </a:r>
            <a:endParaRPr lang="en-US" sz="1200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D0A279FB-4F48-1804-482D-BE08F171C0A2}"/>
              </a:ext>
            </a:extLst>
          </p:cNvPr>
          <p:cNvSpPr txBox="1"/>
          <p:nvPr/>
        </p:nvSpPr>
        <p:spPr>
          <a:xfrm>
            <a:off x="4704620" y="4103555"/>
            <a:ext cx="789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Stage 4</a:t>
            </a:r>
            <a:endParaRPr lang="en-US" sz="1200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EB7B4C39-6EF9-7687-A31B-2DDD11941D09}"/>
              </a:ext>
            </a:extLst>
          </p:cNvPr>
          <p:cNvSpPr txBox="1"/>
          <p:nvPr/>
        </p:nvSpPr>
        <p:spPr>
          <a:xfrm>
            <a:off x="5678096" y="4104201"/>
            <a:ext cx="789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Stage 5</a:t>
            </a:r>
            <a:endParaRPr lang="en-US" sz="1200" dirty="0"/>
          </a:p>
        </p:txBody>
      </p:sp>
      <p:sp>
        <p:nvSpPr>
          <p:cNvPr id="297" name="Rectangle: Rounded Corners 63">
            <a:extLst>
              <a:ext uri="{FF2B5EF4-FFF2-40B4-BE49-F238E27FC236}">
                <a16:creationId xmlns:a16="http://schemas.microsoft.com/office/drawing/2014/main" id="{551A22D3-D178-D4FE-2667-65E507FF8171}"/>
              </a:ext>
            </a:extLst>
          </p:cNvPr>
          <p:cNvSpPr/>
          <p:nvPr/>
        </p:nvSpPr>
        <p:spPr>
          <a:xfrm>
            <a:off x="2816019" y="1950154"/>
            <a:ext cx="276306" cy="211041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1378AF71-D704-ABB1-4151-60DC5ADBEB3A}"/>
              </a:ext>
            </a:extLst>
          </p:cNvPr>
          <p:cNvSpPr txBox="1"/>
          <p:nvPr/>
        </p:nvSpPr>
        <p:spPr>
          <a:xfrm rot="16200000">
            <a:off x="2316856" y="2901671"/>
            <a:ext cx="1272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ConvBlock</a:t>
            </a:r>
            <a:endParaRPr lang="en-US" sz="1200" dirty="0"/>
          </a:p>
        </p:txBody>
      </p:sp>
      <p:sp>
        <p:nvSpPr>
          <p:cNvPr id="299" name="Rectangle: Rounded Corners 67">
            <a:extLst>
              <a:ext uri="{FF2B5EF4-FFF2-40B4-BE49-F238E27FC236}">
                <a16:creationId xmlns:a16="http://schemas.microsoft.com/office/drawing/2014/main" id="{59F3E0B3-CBE9-E949-2F1C-58FA4C791817}"/>
              </a:ext>
            </a:extLst>
          </p:cNvPr>
          <p:cNvSpPr/>
          <p:nvPr/>
        </p:nvSpPr>
        <p:spPr>
          <a:xfrm>
            <a:off x="3159259" y="1950154"/>
            <a:ext cx="276306" cy="21104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41CA42A7-D15C-9BA7-12EA-8F2B2EF673A5}"/>
              </a:ext>
            </a:extLst>
          </p:cNvPr>
          <p:cNvSpPr txBox="1"/>
          <p:nvPr/>
        </p:nvSpPr>
        <p:spPr>
          <a:xfrm rot="16200000">
            <a:off x="2520646" y="2859600"/>
            <a:ext cx="1551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ID Block x 2</a:t>
            </a:r>
            <a:endParaRPr lang="en-US" sz="1200" dirty="0"/>
          </a:p>
        </p:txBody>
      </p:sp>
      <p:sp>
        <p:nvSpPr>
          <p:cNvPr id="301" name="Rectangle: Rounded Corners 97">
            <a:extLst>
              <a:ext uri="{FF2B5EF4-FFF2-40B4-BE49-F238E27FC236}">
                <a16:creationId xmlns:a16="http://schemas.microsoft.com/office/drawing/2014/main" id="{3C8E8FD4-BEC8-91A6-AD92-277449B5E15E}"/>
              </a:ext>
            </a:extLst>
          </p:cNvPr>
          <p:cNvSpPr/>
          <p:nvPr/>
        </p:nvSpPr>
        <p:spPr>
          <a:xfrm>
            <a:off x="7427563" y="1949208"/>
            <a:ext cx="276306" cy="211041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A9B5CEBD-F427-7476-B011-7002CA3957DE}"/>
              </a:ext>
            </a:extLst>
          </p:cNvPr>
          <p:cNvSpPr txBox="1"/>
          <p:nvPr/>
        </p:nvSpPr>
        <p:spPr>
          <a:xfrm rot="16200000">
            <a:off x="6643095" y="2861612"/>
            <a:ext cx="1841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Fully </a:t>
            </a:r>
            <a:r>
              <a:rPr lang="de-DE" sz="1200" dirty="0" err="1"/>
              <a:t>Connected</a:t>
            </a:r>
            <a:endParaRPr lang="en-US" sz="1200" dirty="0"/>
          </a:p>
        </p:txBody>
      </p:sp>
      <p:sp>
        <p:nvSpPr>
          <p:cNvPr id="303" name="Rectangle: Rounded Corners 99">
            <a:extLst>
              <a:ext uri="{FF2B5EF4-FFF2-40B4-BE49-F238E27FC236}">
                <a16:creationId xmlns:a16="http://schemas.microsoft.com/office/drawing/2014/main" id="{78D1F3FE-3B09-77C0-327C-0EE5E600037E}"/>
              </a:ext>
            </a:extLst>
          </p:cNvPr>
          <p:cNvSpPr/>
          <p:nvPr/>
        </p:nvSpPr>
        <p:spPr>
          <a:xfrm>
            <a:off x="7778641" y="1942897"/>
            <a:ext cx="246088" cy="21104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88CC9921-987C-559D-8BB2-00ACD27789E8}"/>
              </a:ext>
            </a:extLst>
          </p:cNvPr>
          <p:cNvSpPr txBox="1"/>
          <p:nvPr/>
        </p:nvSpPr>
        <p:spPr>
          <a:xfrm rot="16200000">
            <a:off x="7223270" y="2643910"/>
            <a:ext cx="1384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Softmax</a:t>
            </a:r>
            <a:endParaRPr lang="en-US" sz="1200" dirty="0"/>
          </a:p>
        </p:txBody>
      </p:sp>
      <p:sp>
        <p:nvSpPr>
          <p:cNvPr id="305" name="Rectangle: Rounded Corners 101">
            <a:extLst>
              <a:ext uri="{FF2B5EF4-FFF2-40B4-BE49-F238E27FC236}">
                <a16:creationId xmlns:a16="http://schemas.microsoft.com/office/drawing/2014/main" id="{15CFD05D-2BE3-824C-4783-2FFC376B7724}"/>
              </a:ext>
            </a:extLst>
          </p:cNvPr>
          <p:cNvSpPr/>
          <p:nvPr/>
        </p:nvSpPr>
        <p:spPr>
          <a:xfrm>
            <a:off x="8276833" y="1940989"/>
            <a:ext cx="762240" cy="212302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43804EEB-F763-74E9-B6D8-1905F33735BB}"/>
              </a:ext>
            </a:extLst>
          </p:cNvPr>
          <p:cNvCxnSpPr>
            <a:cxnSpLocks/>
          </p:cNvCxnSpPr>
          <p:nvPr/>
        </p:nvCxnSpPr>
        <p:spPr>
          <a:xfrm>
            <a:off x="8296170" y="2738383"/>
            <a:ext cx="725870" cy="547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>
            <a:extLst>
              <a:ext uri="{FF2B5EF4-FFF2-40B4-BE49-F238E27FC236}">
                <a16:creationId xmlns:a16="http://schemas.microsoft.com/office/drawing/2014/main" id="{9DD8AE43-051C-6907-436A-ABC813E6E484}"/>
              </a:ext>
            </a:extLst>
          </p:cNvPr>
          <p:cNvSpPr txBox="1"/>
          <p:nvPr/>
        </p:nvSpPr>
        <p:spPr>
          <a:xfrm>
            <a:off x="8232754" y="3425283"/>
            <a:ext cx="953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malignant</a:t>
            </a:r>
            <a:endParaRPr lang="en-US" sz="1200" dirty="0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67F597C8-CCF7-F4BF-AF78-881700B51776}"/>
              </a:ext>
            </a:extLst>
          </p:cNvPr>
          <p:cNvSpPr txBox="1"/>
          <p:nvPr/>
        </p:nvSpPr>
        <p:spPr>
          <a:xfrm>
            <a:off x="8359797" y="2181946"/>
            <a:ext cx="953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benign</a:t>
            </a:r>
            <a:endParaRPr lang="en-US" sz="1200" dirty="0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34EC88AC-14C2-F937-3107-D915D4D7BB67}"/>
              </a:ext>
            </a:extLst>
          </p:cNvPr>
          <p:cNvSpPr txBox="1"/>
          <p:nvPr/>
        </p:nvSpPr>
        <p:spPr>
          <a:xfrm rot="16200000">
            <a:off x="1221399" y="2888865"/>
            <a:ext cx="1282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ReLu</a:t>
            </a:r>
            <a:endParaRPr lang="en-US" sz="1200" dirty="0"/>
          </a:p>
        </p:txBody>
      </p:sp>
      <p:sp>
        <p:nvSpPr>
          <p:cNvPr id="310" name="Rectangle: Rounded Corners 63">
            <a:extLst>
              <a:ext uri="{FF2B5EF4-FFF2-40B4-BE49-F238E27FC236}">
                <a16:creationId xmlns:a16="http://schemas.microsoft.com/office/drawing/2014/main" id="{7BEB8355-EA80-C0F3-53D8-AE8259F643B5}"/>
              </a:ext>
            </a:extLst>
          </p:cNvPr>
          <p:cNvSpPr/>
          <p:nvPr/>
        </p:nvSpPr>
        <p:spPr>
          <a:xfrm>
            <a:off x="3822700" y="1939863"/>
            <a:ext cx="276306" cy="211041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E71C0EAC-4886-0FF4-56E1-4C6763251D48}"/>
              </a:ext>
            </a:extLst>
          </p:cNvPr>
          <p:cNvSpPr txBox="1"/>
          <p:nvPr/>
        </p:nvSpPr>
        <p:spPr>
          <a:xfrm rot="16200000">
            <a:off x="3323538" y="2891380"/>
            <a:ext cx="1272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ConvBlock</a:t>
            </a:r>
            <a:endParaRPr lang="en-US" sz="1200" dirty="0"/>
          </a:p>
        </p:txBody>
      </p:sp>
      <p:sp>
        <p:nvSpPr>
          <p:cNvPr id="312" name="Rectangle: Rounded Corners 67">
            <a:extLst>
              <a:ext uri="{FF2B5EF4-FFF2-40B4-BE49-F238E27FC236}">
                <a16:creationId xmlns:a16="http://schemas.microsoft.com/office/drawing/2014/main" id="{2B378EC6-1F92-F38D-DAD4-EF4EF1061341}"/>
              </a:ext>
            </a:extLst>
          </p:cNvPr>
          <p:cNvSpPr/>
          <p:nvPr/>
        </p:nvSpPr>
        <p:spPr>
          <a:xfrm>
            <a:off x="4157304" y="1941986"/>
            <a:ext cx="276306" cy="21104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4B6F4C61-2324-3739-CEE5-69F7602D0CC6}"/>
              </a:ext>
            </a:extLst>
          </p:cNvPr>
          <p:cNvSpPr txBox="1"/>
          <p:nvPr/>
        </p:nvSpPr>
        <p:spPr>
          <a:xfrm rot="16200000">
            <a:off x="3518691" y="2851432"/>
            <a:ext cx="1551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ID Block x 3</a:t>
            </a:r>
            <a:endParaRPr lang="en-US" sz="1200" dirty="0"/>
          </a:p>
        </p:txBody>
      </p:sp>
      <p:sp>
        <p:nvSpPr>
          <p:cNvPr id="314" name="Rectangle: Rounded Corners 63">
            <a:extLst>
              <a:ext uri="{FF2B5EF4-FFF2-40B4-BE49-F238E27FC236}">
                <a16:creationId xmlns:a16="http://schemas.microsoft.com/office/drawing/2014/main" id="{DEA2E083-0798-4075-62DD-E644278988A8}"/>
              </a:ext>
            </a:extLst>
          </p:cNvPr>
          <p:cNvSpPr/>
          <p:nvPr/>
        </p:nvSpPr>
        <p:spPr>
          <a:xfrm>
            <a:off x="4776029" y="1937324"/>
            <a:ext cx="276306" cy="211041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188A6D21-7202-0CA0-B89D-3DA8BDE70694}"/>
              </a:ext>
            </a:extLst>
          </p:cNvPr>
          <p:cNvSpPr txBox="1"/>
          <p:nvPr/>
        </p:nvSpPr>
        <p:spPr>
          <a:xfrm rot="16200000">
            <a:off x="4276867" y="2888841"/>
            <a:ext cx="1272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ConvBlock</a:t>
            </a:r>
            <a:endParaRPr lang="en-US" sz="1200" dirty="0"/>
          </a:p>
        </p:txBody>
      </p:sp>
      <p:sp>
        <p:nvSpPr>
          <p:cNvPr id="316" name="Rectangle: Rounded Corners 67">
            <a:extLst>
              <a:ext uri="{FF2B5EF4-FFF2-40B4-BE49-F238E27FC236}">
                <a16:creationId xmlns:a16="http://schemas.microsoft.com/office/drawing/2014/main" id="{28344442-3021-F87D-5686-BD19F927B5E7}"/>
              </a:ext>
            </a:extLst>
          </p:cNvPr>
          <p:cNvSpPr/>
          <p:nvPr/>
        </p:nvSpPr>
        <p:spPr>
          <a:xfrm>
            <a:off x="5120776" y="1939355"/>
            <a:ext cx="276306" cy="21104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3804AA32-2E84-AF19-94A7-EEF79812B53E}"/>
              </a:ext>
            </a:extLst>
          </p:cNvPr>
          <p:cNvSpPr txBox="1"/>
          <p:nvPr/>
        </p:nvSpPr>
        <p:spPr>
          <a:xfrm rot="16200000">
            <a:off x="4482163" y="2848801"/>
            <a:ext cx="1551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ID Block x 5</a:t>
            </a:r>
            <a:endParaRPr lang="en-US" sz="1200" dirty="0"/>
          </a:p>
        </p:txBody>
      </p:sp>
      <p:sp>
        <p:nvSpPr>
          <p:cNvPr id="318" name="Rectangle: Rounded Corners 63">
            <a:extLst>
              <a:ext uri="{FF2B5EF4-FFF2-40B4-BE49-F238E27FC236}">
                <a16:creationId xmlns:a16="http://schemas.microsoft.com/office/drawing/2014/main" id="{D397848F-7750-B72E-190D-5F11C123039B}"/>
              </a:ext>
            </a:extLst>
          </p:cNvPr>
          <p:cNvSpPr/>
          <p:nvPr/>
        </p:nvSpPr>
        <p:spPr>
          <a:xfrm>
            <a:off x="5733243" y="1948729"/>
            <a:ext cx="276306" cy="211041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7AB72D25-BCEF-474A-85E0-A59A8292EFA7}"/>
              </a:ext>
            </a:extLst>
          </p:cNvPr>
          <p:cNvSpPr txBox="1"/>
          <p:nvPr/>
        </p:nvSpPr>
        <p:spPr>
          <a:xfrm rot="16200000">
            <a:off x="5234081" y="2900246"/>
            <a:ext cx="1272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ConvBlock</a:t>
            </a:r>
            <a:endParaRPr lang="en-US" sz="1200" dirty="0"/>
          </a:p>
        </p:txBody>
      </p:sp>
      <p:sp>
        <p:nvSpPr>
          <p:cNvPr id="320" name="Rectangle: Rounded Corners 67">
            <a:extLst>
              <a:ext uri="{FF2B5EF4-FFF2-40B4-BE49-F238E27FC236}">
                <a16:creationId xmlns:a16="http://schemas.microsoft.com/office/drawing/2014/main" id="{92524C17-72EA-11EF-8263-AC03CFE6D906}"/>
              </a:ext>
            </a:extLst>
          </p:cNvPr>
          <p:cNvSpPr/>
          <p:nvPr/>
        </p:nvSpPr>
        <p:spPr>
          <a:xfrm>
            <a:off x="6093629" y="1950154"/>
            <a:ext cx="276306" cy="21104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CAB3322F-6999-89EC-3EF1-2E083443A8F5}"/>
              </a:ext>
            </a:extLst>
          </p:cNvPr>
          <p:cNvSpPr txBox="1"/>
          <p:nvPr/>
        </p:nvSpPr>
        <p:spPr>
          <a:xfrm rot="16200000">
            <a:off x="5455016" y="2859600"/>
            <a:ext cx="1551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ID Block x 2</a:t>
            </a:r>
            <a:endParaRPr lang="en-US" sz="1200" dirty="0"/>
          </a:p>
        </p:txBody>
      </p:sp>
      <p:sp>
        <p:nvSpPr>
          <p:cNvPr id="322" name="Rectangle: Rounded Corners 20">
            <a:extLst>
              <a:ext uri="{FF2B5EF4-FFF2-40B4-BE49-F238E27FC236}">
                <a16:creationId xmlns:a16="http://schemas.microsoft.com/office/drawing/2014/main" id="{E79C77B1-5191-3D2C-1522-7068433E66CA}"/>
              </a:ext>
            </a:extLst>
          </p:cNvPr>
          <p:cNvSpPr/>
          <p:nvPr/>
        </p:nvSpPr>
        <p:spPr>
          <a:xfrm>
            <a:off x="7069091" y="1934660"/>
            <a:ext cx="276306" cy="211041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E5DA52F5-ADEB-3100-D0CB-91BB2CB1C370}"/>
              </a:ext>
            </a:extLst>
          </p:cNvPr>
          <p:cNvSpPr txBox="1"/>
          <p:nvPr/>
        </p:nvSpPr>
        <p:spPr>
          <a:xfrm rot="16200000">
            <a:off x="6291570" y="2847881"/>
            <a:ext cx="1841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Flattem</a:t>
            </a:r>
            <a:endParaRPr lang="en-US" sz="1200" dirty="0"/>
          </a:p>
        </p:txBody>
      </p:sp>
      <p:sp>
        <p:nvSpPr>
          <p:cNvPr id="324" name="Rectangle: Rounded Corners 20">
            <a:extLst>
              <a:ext uri="{FF2B5EF4-FFF2-40B4-BE49-F238E27FC236}">
                <a16:creationId xmlns:a16="http://schemas.microsoft.com/office/drawing/2014/main" id="{A2DAEDD4-2EC5-E1A0-8C28-C71DFBCE42AA}"/>
              </a:ext>
            </a:extLst>
          </p:cNvPr>
          <p:cNvSpPr/>
          <p:nvPr/>
        </p:nvSpPr>
        <p:spPr>
          <a:xfrm>
            <a:off x="6690913" y="1948390"/>
            <a:ext cx="276306" cy="21104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8DF6BC83-8D05-2C1E-5566-6026511C4632}"/>
              </a:ext>
            </a:extLst>
          </p:cNvPr>
          <p:cNvSpPr txBox="1"/>
          <p:nvPr/>
        </p:nvSpPr>
        <p:spPr>
          <a:xfrm rot="16200000">
            <a:off x="5913392" y="2861611"/>
            <a:ext cx="1841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AveragePooling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>
          <a:extLst>
            <a:ext uri="{FF2B5EF4-FFF2-40B4-BE49-F238E27FC236}">
              <a16:creationId xmlns:a16="http://schemas.microsoft.com/office/drawing/2014/main" id="{BF7EDE2D-9283-085D-56DF-FA4785122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>
            <a:extLst>
              <a:ext uri="{FF2B5EF4-FFF2-40B4-BE49-F238E27FC236}">
                <a16:creationId xmlns:a16="http://schemas.microsoft.com/office/drawing/2014/main" id="{4048A4DE-4796-8B89-28AB-8CA2752864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8025" y="295975"/>
            <a:ext cx="782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Models: VGG-16</a:t>
            </a:r>
            <a:endParaRPr dirty="0"/>
          </a:p>
        </p:txBody>
      </p:sp>
      <p:grpSp>
        <p:nvGrpSpPr>
          <p:cNvPr id="271" name="Google Shape;271;p32">
            <a:extLst>
              <a:ext uri="{FF2B5EF4-FFF2-40B4-BE49-F238E27FC236}">
                <a16:creationId xmlns:a16="http://schemas.microsoft.com/office/drawing/2014/main" id="{C63D8D31-7274-D56A-CB55-0A6C1356FED7}"/>
              </a:ext>
            </a:extLst>
          </p:cNvPr>
          <p:cNvGrpSpPr/>
          <p:nvPr/>
        </p:nvGrpSpPr>
        <p:grpSpPr>
          <a:xfrm>
            <a:off x="718622" y="910870"/>
            <a:ext cx="959450" cy="99600"/>
            <a:chOff x="774912" y="910870"/>
            <a:chExt cx="959450" cy="99600"/>
          </a:xfrm>
        </p:grpSpPr>
        <p:sp>
          <p:nvSpPr>
            <p:cNvPr id="272" name="Google Shape;272;p32">
              <a:extLst>
                <a:ext uri="{FF2B5EF4-FFF2-40B4-BE49-F238E27FC236}">
                  <a16:creationId xmlns:a16="http://schemas.microsoft.com/office/drawing/2014/main" id="{02BA7B54-0E04-5A7F-EC9E-2FBB9DC4A183}"/>
                </a:ext>
              </a:extLst>
            </p:cNvPr>
            <p:cNvSpPr/>
            <p:nvPr/>
          </p:nvSpPr>
          <p:spPr>
            <a:xfrm>
              <a:off x="77491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2">
              <a:extLst>
                <a:ext uri="{FF2B5EF4-FFF2-40B4-BE49-F238E27FC236}">
                  <a16:creationId xmlns:a16="http://schemas.microsoft.com/office/drawing/2014/main" id="{6024F27F-AE08-9AAA-2B56-C0C9A2D2B086}"/>
                </a:ext>
              </a:extLst>
            </p:cNvPr>
            <p:cNvSpPr/>
            <p:nvPr/>
          </p:nvSpPr>
          <p:spPr>
            <a:xfrm>
              <a:off x="946537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2">
              <a:extLst>
                <a:ext uri="{FF2B5EF4-FFF2-40B4-BE49-F238E27FC236}">
                  <a16:creationId xmlns:a16="http://schemas.microsoft.com/office/drawing/2014/main" id="{76A2DE6C-6670-CCAF-AB5C-FF80D7878646}"/>
                </a:ext>
              </a:extLst>
            </p:cNvPr>
            <p:cNvSpPr/>
            <p:nvPr/>
          </p:nvSpPr>
          <p:spPr>
            <a:xfrm>
              <a:off x="111816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2">
              <a:extLst>
                <a:ext uri="{FF2B5EF4-FFF2-40B4-BE49-F238E27FC236}">
                  <a16:creationId xmlns:a16="http://schemas.microsoft.com/office/drawing/2014/main" id="{C29D4832-6F7E-BEF1-5773-D9DAEEBD80A5}"/>
                </a:ext>
              </a:extLst>
            </p:cNvPr>
            <p:cNvSpPr/>
            <p:nvPr/>
          </p:nvSpPr>
          <p:spPr>
            <a:xfrm>
              <a:off x="129151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2">
              <a:extLst>
                <a:ext uri="{FF2B5EF4-FFF2-40B4-BE49-F238E27FC236}">
                  <a16:creationId xmlns:a16="http://schemas.microsoft.com/office/drawing/2014/main" id="{48A020CA-3EAB-6839-5E9A-A07E6469044F}"/>
                </a:ext>
              </a:extLst>
            </p:cNvPr>
            <p:cNvSpPr/>
            <p:nvPr/>
          </p:nvSpPr>
          <p:spPr>
            <a:xfrm>
              <a:off x="1463137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2">
              <a:extLst>
                <a:ext uri="{FF2B5EF4-FFF2-40B4-BE49-F238E27FC236}">
                  <a16:creationId xmlns:a16="http://schemas.microsoft.com/office/drawing/2014/main" id="{FCEB3B7E-A10C-D581-4C72-1F858BA23786}"/>
                </a:ext>
              </a:extLst>
            </p:cNvPr>
            <p:cNvSpPr/>
            <p:nvPr/>
          </p:nvSpPr>
          <p:spPr>
            <a:xfrm>
              <a:off x="163476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Rectangle: Rounded Corners 20">
            <a:extLst>
              <a:ext uri="{FF2B5EF4-FFF2-40B4-BE49-F238E27FC236}">
                <a16:creationId xmlns:a16="http://schemas.microsoft.com/office/drawing/2014/main" id="{72A3E013-099A-FDBE-D7D1-B2B2DE594C14}"/>
              </a:ext>
            </a:extLst>
          </p:cNvPr>
          <p:cNvSpPr/>
          <p:nvPr/>
        </p:nvSpPr>
        <p:spPr>
          <a:xfrm>
            <a:off x="1309037" y="1943745"/>
            <a:ext cx="231062" cy="21644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Rectangle: Rounded Corners 3">
            <a:extLst>
              <a:ext uri="{FF2B5EF4-FFF2-40B4-BE49-F238E27FC236}">
                <a16:creationId xmlns:a16="http://schemas.microsoft.com/office/drawing/2014/main" id="{821F125B-87F2-7D6E-62A1-3DB1B6E6C4D0}"/>
              </a:ext>
            </a:extLst>
          </p:cNvPr>
          <p:cNvSpPr/>
          <p:nvPr/>
        </p:nvSpPr>
        <p:spPr>
          <a:xfrm>
            <a:off x="214604" y="1940989"/>
            <a:ext cx="231062" cy="216449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3ED790-EF68-D827-5B2A-8576FBDA692A}"/>
              </a:ext>
            </a:extLst>
          </p:cNvPr>
          <p:cNvSpPr txBox="1"/>
          <p:nvPr/>
        </p:nvSpPr>
        <p:spPr>
          <a:xfrm rot="16200000">
            <a:off x="-283237" y="2908323"/>
            <a:ext cx="1222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InputLayer</a:t>
            </a:r>
            <a:endParaRPr lang="en-US" sz="1200" dirty="0"/>
          </a:p>
        </p:txBody>
      </p:sp>
      <p:sp>
        <p:nvSpPr>
          <p:cNvPr id="56" name="Rectangle: Rounded Corners 14">
            <a:extLst>
              <a:ext uri="{FF2B5EF4-FFF2-40B4-BE49-F238E27FC236}">
                <a16:creationId xmlns:a16="http://schemas.microsoft.com/office/drawing/2014/main" id="{CD16B30F-C9C1-C04D-0113-F96A70F4B64C}"/>
              </a:ext>
            </a:extLst>
          </p:cNvPr>
          <p:cNvSpPr/>
          <p:nvPr/>
        </p:nvSpPr>
        <p:spPr>
          <a:xfrm>
            <a:off x="719044" y="1944111"/>
            <a:ext cx="231062" cy="21644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2B094A-B6D7-A16E-E243-6539F13AB801}"/>
              </a:ext>
            </a:extLst>
          </p:cNvPr>
          <p:cNvSpPr txBox="1"/>
          <p:nvPr/>
        </p:nvSpPr>
        <p:spPr>
          <a:xfrm rot="16200000">
            <a:off x="387912" y="2911400"/>
            <a:ext cx="93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Conv2D</a:t>
            </a:r>
            <a:endParaRPr 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33A5D0-5D0A-FC9E-81E5-4E6187C107DD}"/>
              </a:ext>
            </a:extLst>
          </p:cNvPr>
          <p:cNvSpPr txBox="1"/>
          <p:nvPr/>
        </p:nvSpPr>
        <p:spPr>
          <a:xfrm rot="16200000">
            <a:off x="621012" y="2911132"/>
            <a:ext cx="1590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MaxPooling2D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9FC3BEF-600C-EC93-E2EC-916EEAE2206D}"/>
              </a:ext>
            </a:extLst>
          </p:cNvPr>
          <p:cNvSpPr txBox="1"/>
          <p:nvPr/>
        </p:nvSpPr>
        <p:spPr>
          <a:xfrm>
            <a:off x="766075" y="4204026"/>
            <a:ext cx="764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Block 1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4FB4014-8DE3-F7CD-A123-8A527ED7890D}"/>
              </a:ext>
            </a:extLst>
          </p:cNvPr>
          <p:cNvSpPr txBox="1"/>
          <p:nvPr/>
        </p:nvSpPr>
        <p:spPr>
          <a:xfrm>
            <a:off x="1874221" y="4201041"/>
            <a:ext cx="893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Block 2</a:t>
            </a:r>
            <a:endParaRPr lang="en-US" sz="12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05683BDA-84E6-2E04-5ACB-6E3C4C275493}"/>
              </a:ext>
            </a:extLst>
          </p:cNvPr>
          <p:cNvSpPr txBox="1"/>
          <p:nvPr/>
        </p:nvSpPr>
        <p:spPr>
          <a:xfrm>
            <a:off x="3171868" y="4193350"/>
            <a:ext cx="786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Block 3</a:t>
            </a:r>
            <a:endParaRPr lang="en-US" sz="120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4CD3A609-7135-E4C2-2FDE-A299BDE6AC15}"/>
              </a:ext>
            </a:extLst>
          </p:cNvPr>
          <p:cNvSpPr txBox="1"/>
          <p:nvPr/>
        </p:nvSpPr>
        <p:spPr>
          <a:xfrm>
            <a:off x="4688175" y="4182619"/>
            <a:ext cx="893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Block 4</a:t>
            </a:r>
            <a:endParaRPr lang="en-US" sz="1200" dirty="0"/>
          </a:p>
        </p:txBody>
      </p:sp>
      <p:sp>
        <p:nvSpPr>
          <p:cNvPr id="266" name="Rectangle: Rounded Corners 99">
            <a:extLst>
              <a:ext uri="{FF2B5EF4-FFF2-40B4-BE49-F238E27FC236}">
                <a16:creationId xmlns:a16="http://schemas.microsoft.com/office/drawing/2014/main" id="{78F5298A-F799-D3CB-E8F0-A87B6E4B6E2C}"/>
              </a:ext>
            </a:extLst>
          </p:cNvPr>
          <p:cNvSpPr/>
          <p:nvPr/>
        </p:nvSpPr>
        <p:spPr>
          <a:xfrm>
            <a:off x="7923918" y="1918433"/>
            <a:ext cx="205792" cy="21644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767C388-30CC-0312-BA42-97A7473CEC1F}"/>
              </a:ext>
            </a:extLst>
          </p:cNvPr>
          <p:cNvSpPr txBox="1"/>
          <p:nvPr/>
        </p:nvSpPr>
        <p:spPr>
          <a:xfrm rot="16200000">
            <a:off x="7332753" y="2606350"/>
            <a:ext cx="1420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Sigmoid</a:t>
            </a:r>
            <a:endParaRPr lang="en-US" sz="1200" dirty="0"/>
          </a:p>
        </p:txBody>
      </p:sp>
      <p:sp>
        <p:nvSpPr>
          <p:cNvPr id="268" name="Rectangle: Rounded Corners 101">
            <a:extLst>
              <a:ext uri="{FF2B5EF4-FFF2-40B4-BE49-F238E27FC236}">
                <a16:creationId xmlns:a16="http://schemas.microsoft.com/office/drawing/2014/main" id="{7F2DA0F3-8532-B678-2DC4-A3EF407DB2EC}"/>
              </a:ext>
            </a:extLst>
          </p:cNvPr>
          <p:cNvSpPr/>
          <p:nvPr/>
        </p:nvSpPr>
        <p:spPr>
          <a:xfrm>
            <a:off x="8276833" y="1940989"/>
            <a:ext cx="762240" cy="212302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82C535C5-FB46-10B4-48D6-56A756DE0E2C}"/>
              </a:ext>
            </a:extLst>
          </p:cNvPr>
          <p:cNvCxnSpPr>
            <a:cxnSpLocks/>
          </p:cNvCxnSpPr>
          <p:nvPr/>
        </p:nvCxnSpPr>
        <p:spPr>
          <a:xfrm>
            <a:off x="8296170" y="2738383"/>
            <a:ext cx="725870" cy="5477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828ADA7D-2D2B-B75C-C15E-3D601746841A}"/>
              </a:ext>
            </a:extLst>
          </p:cNvPr>
          <p:cNvSpPr txBox="1"/>
          <p:nvPr/>
        </p:nvSpPr>
        <p:spPr>
          <a:xfrm>
            <a:off x="8232754" y="3425283"/>
            <a:ext cx="953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malignant</a:t>
            </a:r>
            <a:endParaRPr lang="en-US" sz="12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3C0C91B5-978D-2AFA-BDA0-2DF0001D8F48}"/>
              </a:ext>
            </a:extLst>
          </p:cNvPr>
          <p:cNvSpPr txBox="1"/>
          <p:nvPr/>
        </p:nvSpPr>
        <p:spPr>
          <a:xfrm>
            <a:off x="8359797" y="2181946"/>
            <a:ext cx="953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benign</a:t>
            </a:r>
            <a:endParaRPr lang="en-US" sz="1200" dirty="0"/>
          </a:p>
        </p:txBody>
      </p:sp>
      <p:sp>
        <p:nvSpPr>
          <p:cNvPr id="292" name="Rectangle: Rounded Corners 20">
            <a:extLst>
              <a:ext uri="{FF2B5EF4-FFF2-40B4-BE49-F238E27FC236}">
                <a16:creationId xmlns:a16="http://schemas.microsoft.com/office/drawing/2014/main" id="{FEE6E9E1-5654-1944-4067-0A7D3771A089}"/>
              </a:ext>
            </a:extLst>
          </p:cNvPr>
          <p:cNvSpPr/>
          <p:nvPr/>
        </p:nvSpPr>
        <p:spPr>
          <a:xfrm>
            <a:off x="7576969" y="1909141"/>
            <a:ext cx="231062" cy="21644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11DEC01F-665A-E06D-F85D-A0E1CD700FE0}"/>
              </a:ext>
            </a:extLst>
          </p:cNvPr>
          <p:cNvSpPr txBox="1"/>
          <p:nvPr/>
        </p:nvSpPr>
        <p:spPr>
          <a:xfrm rot="16200000">
            <a:off x="6753282" y="2852846"/>
            <a:ext cx="1889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Flattem</a:t>
            </a:r>
            <a:endParaRPr lang="en-US" sz="1200" dirty="0"/>
          </a:p>
        </p:txBody>
      </p:sp>
      <p:sp>
        <p:nvSpPr>
          <p:cNvPr id="296" name="Rectangle: Rounded Corners 14">
            <a:extLst>
              <a:ext uri="{FF2B5EF4-FFF2-40B4-BE49-F238E27FC236}">
                <a16:creationId xmlns:a16="http://schemas.microsoft.com/office/drawing/2014/main" id="{6520EA87-901B-34C0-4E53-D2F45FE0DFF4}"/>
              </a:ext>
            </a:extLst>
          </p:cNvPr>
          <p:cNvSpPr/>
          <p:nvPr/>
        </p:nvSpPr>
        <p:spPr>
          <a:xfrm>
            <a:off x="1012577" y="1944111"/>
            <a:ext cx="231062" cy="21644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2E4611D8-EF31-03F7-A6CF-17A29DAC4D71}"/>
              </a:ext>
            </a:extLst>
          </p:cNvPr>
          <p:cNvSpPr txBox="1"/>
          <p:nvPr/>
        </p:nvSpPr>
        <p:spPr>
          <a:xfrm rot="16200000">
            <a:off x="681445" y="2911400"/>
            <a:ext cx="93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Conv2D</a:t>
            </a:r>
            <a:endParaRPr lang="en-US" sz="1200" dirty="0"/>
          </a:p>
        </p:txBody>
      </p:sp>
      <p:sp>
        <p:nvSpPr>
          <p:cNvPr id="310" name="Rectangle: Rounded Corners 20">
            <a:extLst>
              <a:ext uri="{FF2B5EF4-FFF2-40B4-BE49-F238E27FC236}">
                <a16:creationId xmlns:a16="http://schemas.microsoft.com/office/drawing/2014/main" id="{C333836F-176A-3F58-F3F6-6A1B71171A40}"/>
              </a:ext>
            </a:extLst>
          </p:cNvPr>
          <p:cNvSpPr/>
          <p:nvPr/>
        </p:nvSpPr>
        <p:spPr>
          <a:xfrm>
            <a:off x="3897695" y="1933069"/>
            <a:ext cx="231062" cy="21644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11" name="Rectangle: Rounded Corners 14">
            <a:extLst>
              <a:ext uri="{FF2B5EF4-FFF2-40B4-BE49-F238E27FC236}">
                <a16:creationId xmlns:a16="http://schemas.microsoft.com/office/drawing/2014/main" id="{DF2E6FE6-B6E4-F561-E7D8-A49100565B40}"/>
              </a:ext>
            </a:extLst>
          </p:cNvPr>
          <p:cNvSpPr/>
          <p:nvPr/>
        </p:nvSpPr>
        <p:spPr>
          <a:xfrm>
            <a:off x="3287708" y="1942400"/>
            <a:ext cx="231062" cy="21644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CB990742-9C9A-5135-6311-324019DABEAB}"/>
              </a:ext>
            </a:extLst>
          </p:cNvPr>
          <p:cNvSpPr txBox="1"/>
          <p:nvPr/>
        </p:nvSpPr>
        <p:spPr>
          <a:xfrm rot="16200000">
            <a:off x="2956576" y="2909689"/>
            <a:ext cx="93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Conv2D</a:t>
            </a:r>
            <a:endParaRPr lang="en-US" sz="1200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EC434354-2F5B-1FA4-EAA4-12F2FF2F4F1A}"/>
              </a:ext>
            </a:extLst>
          </p:cNvPr>
          <p:cNvSpPr txBox="1"/>
          <p:nvPr/>
        </p:nvSpPr>
        <p:spPr>
          <a:xfrm rot="16200000">
            <a:off x="3209670" y="2900456"/>
            <a:ext cx="1590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MaxPooling2D</a:t>
            </a:r>
            <a:endParaRPr lang="en-US" sz="1200" dirty="0"/>
          </a:p>
        </p:txBody>
      </p:sp>
      <p:sp>
        <p:nvSpPr>
          <p:cNvPr id="314" name="Rectangle: Rounded Corners 14">
            <a:extLst>
              <a:ext uri="{FF2B5EF4-FFF2-40B4-BE49-F238E27FC236}">
                <a16:creationId xmlns:a16="http://schemas.microsoft.com/office/drawing/2014/main" id="{21FB1025-13E1-3505-39C8-7BA36800A795}"/>
              </a:ext>
            </a:extLst>
          </p:cNvPr>
          <p:cNvSpPr/>
          <p:nvPr/>
        </p:nvSpPr>
        <p:spPr>
          <a:xfrm>
            <a:off x="3588893" y="1931658"/>
            <a:ext cx="231062" cy="21644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64782321-53CD-5BBD-6952-5B83A391C7CC}"/>
              </a:ext>
            </a:extLst>
          </p:cNvPr>
          <p:cNvSpPr txBox="1"/>
          <p:nvPr/>
        </p:nvSpPr>
        <p:spPr>
          <a:xfrm rot="16200000">
            <a:off x="3257761" y="2898947"/>
            <a:ext cx="93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Conv2D</a:t>
            </a:r>
            <a:endParaRPr lang="en-US" sz="1200" dirty="0"/>
          </a:p>
        </p:txBody>
      </p:sp>
      <p:sp>
        <p:nvSpPr>
          <p:cNvPr id="316" name="Rectangle: Rounded Corners 14">
            <a:extLst>
              <a:ext uri="{FF2B5EF4-FFF2-40B4-BE49-F238E27FC236}">
                <a16:creationId xmlns:a16="http://schemas.microsoft.com/office/drawing/2014/main" id="{4610798C-5575-9D33-CF9A-8D9BD233B97D}"/>
              </a:ext>
            </a:extLst>
          </p:cNvPr>
          <p:cNvSpPr/>
          <p:nvPr/>
        </p:nvSpPr>
        <p:spPr>
          <a:xfrm>
            <a:off x="2973058" y="1930241"/>
            <a:ext cx="231062" cy="21644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62CBB0A5-31E8-6259-F9C4-63EAD573AE88}"/>
              </a:ext>
            </a:extLst>
          </p:cNvPr>
          <p:cNvSpPr txBox="1"/>
          <p:nvPr/>
        </p:nvSpPr>
        <p:spPr>
          <a:xfrm rot="16200000">
            <a:off x="2641926" y="2897530"/>
            <a:ext cx="93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Conv2D</a:t>
            </a:r>
            <a:endParaRPr lang="en-US" sz="1200" dirty="0"/>
          </a:p>
        </p:txBody>
      </p:sp>
      <p:sp>
        <p:nvSpPr>
          <p:cNvPr id="334" name="Rectangle: Rounded Corners 20">
            <a:extLst>
              <a:ext uri="{FF2B5EF4-FFF2-40B4-BE49-F238E27FC236}">
                <a16:creationId xmlns:a16="http://schemas.microsoft.com/office/drawing/2014/main" id="{931D435E-9C5E-09E4-2912-A7F17491015A}"/>
              </a:ext>
            </a:extLst>
          </p:cNvPr>
          <p:cNvSpPr/>
          <p:nvPr/>
        </p:nvSpPr>
        <p:spPr>
          <a:xfrm>
            <a:off x="2413216" y="1948933"/>
            <a:ext cx="231062" cy="21644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35" name="Rectangle: Rounded Corners 14">
            <a:extLst>
              <a:ext uri="{FF2B5EF4-FFF2-40B4-BE49-F238E27FC236}">
                <a16:creationId xmlns:a16="http://schemas.microsoft.com/office/drawing/2014/main" id="{9D7DAD95-CC32-6FBE-099B-5095BCA4AEF6}"/>
              </a:ext>
            </a:extLst>
          </p:cNvPr>
          <p:cNvSpPr/>
          <p:nvPr/>
        </p:nvSpPr>
        <p:spPr>
          <a:xfrm>
            <a:off x="1823223" y="1949299"/>
            <a:ext cx="231062" cy="21644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1535EA11-6ADD-E76E-9CD4-043605CE20BB}"/>
              </a:ext>
            </a:extLst>
          </p:cNvPr>
          <p:cNvSpPr txBox="1"/>
          <p:nvPr/>
        </p:nvSpPr>
        <p:spPr>
          <a:xfrm rot="16200000">
            <a:off x="1492091" y="2916588"/>
            <a:ext cx="93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Conv2D</a:t>
            </a:r>
            <a:endParaRPr lang="en-US" sz="1200" dirty="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7BD2E4A8-F661-E5BC-D91B-B0E918B9B980}"/>
              </a:ext>
            </a:extLst>
          </p:cNvPr>
          <p:cNvSpPr txBox="1"/>
          <p:nvPr/>
        </p:nvSpPr>
        <p:spPr>
          <a:xfrm rot="16200000">
            <a:off x="1725191" y="2916320"/>
            <a:ext cx="1590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MaxPooling2D</a:t>
            </a:r>
            <a:endParaRPr lang="en-US" sz="1200" dirty="0"/>
          </a:p>
        </p:txBody>
      </p:sp>
      <p:sp>
        <p:nvSpPr>
          <p:cNvPr id="338" name="Rectangle: Rounded Corners 14">
            <a:extLst>
              <a:ext uri="{FF2B5EF4-FFF2-40B4-BE49-F238E27FC236}">
                <a16:creationId xmlns:a16="http://schemas.microsoft.com/office/drawing/2014/main" id="{E13F9D57-D108-11D5-7691-650B2F9D0DE2}"/>
              </a:ext>
            </a:extLst>
          </p:cNvPr>
          <p:cNvSpPr/>
          <p:nvPr/>
        </p:nvSpPr>
        <p:spPr>
          <a:xfrm>
            <a:off x="2116756" y="1949299"/>
            <a:ext cx="231062" cy="21644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F61D784B-FF60-9646-F456-1B0F3A3772C3}"/>
              </a:ext>
            </a:extLst>
          </p:cNvPr>
          <p:cNvSpPr txBox="1"/>
          <p:nvPr/>
        </p:nvSpPr>
        <p:spPr>
          <a:xfrm rot="16200000">
            <a:off x="1785624" y="2916588"/>
            <a:ext cx="93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Conv2D</a:t>
            </a:r>
            <a:endParaRPr lang="en-US" sz="1200" dirty="0"/>
          </a:p>
        </p:txBody>
      </p:sp>
      <p:sp>
        <p:nvSpPr>
          <p:cNvPr id="340" name="Rectangle: Rounded Corners 20">
            <a:extLst>
              <a:ext uri="{FF2B5EF4-FFF2-40B4-BE49-F238E27FC236}">
                <a16:creationId xmlns:a16="http://schemas.microsoft.com/office/drawing/2014/main" id="{B9133910-144E-28EC-7384-1CD3F9861141}"/>
              </a:ext>
            </a:extLst>
          </p:cNvPr>
          <p:cNvSpPr/>
          <p:nvPr/>
        </p:nvSpPr>
        <p:spPr>
          <a:xfrm>
            <a:off x="5386966" y="1918433"/>
            <a:ext cx="231062" cy="21644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1" name="Rectangle: Rounded Corners 14">
            <a:extLst>
              <a:ext uri="{FF2B5EF4-FFF2-40B4-BE49-F238E27FC236}">
                <a16:creationId xmlns:a16="http://schemas.microsoft.com/office/drawing/2014/main" id="{90F734D2-4591-BCA5-1AE9-34EB4E541D37}"/>
              </a:ext>
            </a:extLst>
          </p:cNvPr>
          <p:cNvSpPr/>
          <p:nvPr/>
        </p:nvSpPr>
        <p:spPr>
          <a:xfrm>
            <a:off x="4776979" y="1927764"/>
            <a:ext cx="231062" cy="21644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043A1A1D-27F1-D8CF-4294-12DF9F1655D5}"/>
              </a:ext>
            </a:extLst>
          </p:cNvPr>
          <p:cNvSpPr txBox="1"/>
          <p:nvPr/>
        </p:nvSpPr>
        <p:spPr>
          <a:xfrm rot="16200000">
            <a:off x="4445847" y="2895053"/>
            <a:ext cx="93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Conv2D</a:t>
            </a:r>
            <a:endParaRPr lang="en-US" sz="1200" dirty="0"/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7C315492-CACF-BB37-9B2D-E8D5F0100ADA}"/>
              </a:ext>
            </a:extLst>
          </p:cNvPr>
          <p:cNvSpPr txBox="1"/>
          <p:nvPr/>
        </p:nvSpPr>
        <p:spPr>
          <a:xfrm rot="16200000">
            <a:off x="4698941" y="2885820"/>
            <a:ext cx="1590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MaxPooling2D</a:t>
            </a:r>
            <a:endParaRPr lang="en-US" sz="1200" dirty="0"/>
          </a:p>
        </p:txBody>
      </p:sp>
      <p:sp>
        <p:nvSpPr>
          <p:cNvPr id="344" name="Rectangle: Rounded Corners 14">
            <a:extLst>
              <a:ext uri="{FF2B5EF4-FFF2-40B4-BE49-F238E27FC236}">
                <a16:creationId xmlns:a16="http://schemas.microsoft.com/office/drawing/2014/main" id="{8B342858-E070-662B-DCE2-CF82DF3A703C}"/>
              </a:ext>
            </a:extLst>
          </p:cNvPr>
          <p:cNvSpPr/>
          <p:nvPr/>
        </p:nvSpPr>
        <p:spPr>
          <a:xfrm>
            <a:off x="5078164" y="1917022"/>
            <a:ext cx="231062" cy="21644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8340D0DD-FD14-D181-C953-7C3ABE931FA9}"/>
              </a:ext>
            </a:extLst>
          </p:cNvPr>
          <p:cNvSpPr txBox="1"/>
          <p:nvPr/>
        </p:nvSpPr>
        <p:spPr>
          <a:xfrm rot="16200000">
            <a:off x="4747032" y="2884311"/>
            <a:ext cx="93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Conv2D</a:t>
            </a:r>
            <a:endParaRPr lang="en-US" sz="1200" dirty="0"/>
          </a:p>
        </p:txBody>
      </p:sp>
      <p:sp>
        <p:nvSpPr>
          <p:cNvPr id="346" name="Rectangle: Rounded Corners 14">
            <a:extLst>
              <a:ext uri="{FF2B5EF4-FFF2-40B4-BE49-F238E27FC236}">
                <a16:creationId xmlns:a16="http://schemas.microsoft.com/office/drawing/2014/main" id="{37D662CC-EF4B-EACA-1A93-ABC1A47B68A0}"/>
              </a:ext>
            </a:extLst>
          </p:cNvPr>
          <p:cNvSpPr/>
          <p:nvPr/>
        </p:nvSpPr>
        <p:spPr>
          <a:xfrm>
            <a:off x="4462329" y="1915605"/>
            <a:ext cx="231062" cy="21644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2EF63E08-BB01-4838-EDB8-55B44F39F141}"/>
              </a:ext>
            </a:extLst>
          </p:cNvPr>
          <p:cNvSpPr txBox="1"/>
          <p:nvPr/>
        </p:nvSpPr>
        <p:spPr>
          <a:xfrm rot="16200000">
            <a:off x="4131197" y="2882894"/>
            <a:ext cx="93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Conv2D</a:t>
            </a:r>
            <a:endParaRPr lang="en-US" sz="1200" dirty="0"/>
          </a:p>
        </p:txBody>
      </p:sp>
      <p:sp>
        <p:nvSpPr>
          <p:cNvPr id="348" name="Rectangle: Rounded Corners 20">
            <a:extLst>
              <a:ext uri="{FF2B5EF4-FFF2-40B4-BE49-F238E27FC236}">
                <a16:creationId xmlns:a16="http://schemas.microsoft.com/office/drawing/2014/main" id="{DECCFC08-FE3F-D6E4-6A56-368874DFC091}"/>
              </a:ext>
            </a:extLst>
          </p:cNvPr>
          <p:cNvSpPr/>
          <p:nvPr/>
        </p:nvSpPr>
        <p:spPr>
          <a:xfrm>
            <a:off x="6921432" y="1917016"/>
            <a:ext cx="231062" cy="21644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9" name="Rectangle: Rounded Corners 14">
            <a:extLst>
              <a:ext uri="{FF2B5EF4-FFF2-40B4-BE49-F238E27FC236}">
                <a16:creationId xmlns:a16="http://schemas.microsoft.com/office/drawing/2014/main" id="{4A5245C8-5AB4-1A54-29BC-EC3D1B82ADAB}"/>
              </a:ext>
            </a:extLst>
          </p:cNvPr>
          <p:cNvSpPr/>
          <p:nvPr/>
        </p:nvSpPr>
        <p:spPr>
          <a:xfrm>
            <a:off x="6311445" y="1926347"/>
            <a:ext cx="231062" cy="21644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8518E579-5EC7-6CC0-40FB-ED430644EC52}"/>
              </a:ext>
            </a:extLst>
          </p:cNvPr>
          <p:cNvSpPr txBox="1"/>
          <p:nvPr/>
        </p:nvSpPr>
        <p:spPr>
          <a:xfrm rot="16200000">
            <a:off x="5980313" y="2893636"/>
            <a:ext cx="93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Conv2D</a:t>
            </a:r>
            <a:endParaRPr lang="en-US" sz="1200" dirty="0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8C5E1AF3-2A77-0CB4-A587-21AD31A9A0D1}"/>
              </a:ext>
            </a:extLst>
          </p:cNvPr>
          <p:cNvSpPr txBox="1"/>
          <p:nvPr/>
        </p:nvSpPr>
        <p:spPr>
          <a:xfrm rot="16200000">
            <a:off x="6233407" y="2884403"/>
            <a:ext cx="1590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MaxPooling2D</a:t>
            </a:r>
            <a:endParaRPr lang="en-US" sz="1200" dirty="0"/>
          </a:p>
        </p:txBody>
      </p:sp>
      <p:sp>
        <p:nvSpPr>
          <p:cNvPr id="352" name="Rectangle: Rounded Corners 14">
            <a:extLst>
              <a:ext uri="{FF2B5EF4-FFF2-40B4-BE49-F238E27FC236}">
                <a16:creationId xmlns:a16="http://schemas.microsoft.com/office/drawing/2014/main" id="{EBBBF28E-C63E-0187-7DFF-A7F405BED234}"/>
              </a:ext>
            </a:extLst>
          </p:cNvPr>
          <p:cNvSpPr/>
          <p:nvPr/>
        </p:nvSpPr>
        <p:spPr>
          <a:xfrm>
            <a:off x="6612630" y="1915605"/>
            <a:ext cx="231062" cy="21644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169C59D3-D133-ABEB-D279-F1390FC8FB90}"/>
              </a:ext>
            </a:extLst>
          </p:cNvPr>
          <p:cNvSpPr txBox="1"/>
          <p:nvPr/>
        </p:nvSpPr>
        <p:spPr>
          <a:xfrm rot="16200000">
            <a:off x="6281498" y="2882894"/>
            <a:ext cx="93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Conv2D</a:t>
            </a:r>
            <a:endParaRPr lang="en-US" sz="1200" dirty="0"/>
          </a:p>
        </p:txBody>
      </p:sp>
      <p:sp>
        <p:nvSpPr>
          <p:cNvPr id="354" name="Rectangle: Rounded Corners 14">
            <a:extLst>
              <a:ext uri="{FF2B5EF4-FFF2-40B4-BE49-F238E27FC236}">
                <a16:creationId xmlns:a16="http://schemas.microsoft.com/office/drawing/2014/main" id="{6E1A5158-DED4-BD1C-C360-11585F832040}"/>
              </a:ext>
            </a:extLst>
          </p:cNvPr>
          <p:cNvSpPr/>
          <p:nvPr/>
        </p:nvSpPr>
        <p:spPr>
          <a:xfrm>
            <a:off x="5996795" y="1914188"/>
            <a:ext cx="231062" cy="21644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7E9E34EF-5C08-F459-10DB-DF3E1F905306}"/>
              </a:ext>
            </a:extLst>
          </p:cNvPr>
          <p:cNvSpPr txBox="1"/>
          <p:nvPr/>
        </p:nvSpPr>
        <p:spPr>
          <a:xfrm rot="16200000">
            <a:off x="5665663" y="2881477"/>
            <a:ext cx="93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Conv2D</a:t>
            </a:r>
            <a:endParaRPr lang="en-US" sz="1200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9DCFC264-67EC-D11F-D6FA-FD3992539221}"/>
              </a:ext>
            </a:extLst>
          </p:cNvPr>
          <p:cNvSpPr txBox="1"/>
          <p:nvPr/>
        </p:nvSpPr>
        <p:spPr>
          <a:xfrm>
            <a:off x="6214484" y="4184645"/>
            <a:ext cx="893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Block 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6720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0"/>
          <p:cNvSpPr txBox="1">
            <a:spLocks noGrp="1"/>
          </p:cNvSpPr>
          <p:nvPr>
            <p:ph type="title"/>
          </p:nvPr>
        </p:nvSpPr>
        <p:spPr>
          <a:xfrm>
            <a:off x="608025" y="295975"/>
            <a:ext cx="782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Image Preprocessing</a:t>
            </a:r>
            <a:endParaRPr dirty="0"/>
          </a:p>
        </p:txBody>
      </p:sp>
      <p:grpSp>
        <p:nvGrpSpPr>
          <p:cNvPr id="837" name="Google Shape;837;p50"/>
          <p:cNvGrpSpPr/>
          <p:nvPr/>
        </p:nvGrpSpPr>
        <p:grpSpPr>
          <a:xfrm>
            <a:off x="718622" y="910870"/>
            <a:ext cx="959450" cy="99600"/>
            <a:chOff x="774912" y="910870"/>
            <a:chExt cx="959450" cy="99600"/>
          </a:xfrm>
        </p:grpSpPr>
        <p:sp>
          <p:nvSpPr>
            <p:cNvPr id="838" name="Google Shape;838;p50"/>
            <p:cNvSpPr/>
            <p:nvPr/>
          </p:nvSpPr>
          <p:spPr>
            <a:xfrm>
              <a:off x="77491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0"/>
            <p:cNvSpPr/>
            <p:nvPr/>
          </p:nvSpPr>
          <p:spPr>
            <a:xfrm>
              <a:off x="946537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0"/>
            <p:cNvSpPr/>
            <p:nvPr/>
          </p:nvSpPr>
          <p:spPr>
            <a:xfrm>
              <a:off x="111816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0"/>
            <p:cNvSpPr/>
            <p:nvPr/>
          </p:nvSpPr>
          <p:spPr>
            <a:xfrm>
              <a:off x="129151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0"/>
            <p:cNvSpPr/>
            <p:nvPr/>
          </p:nvSpPr>
          <p:spPr>
            <a:xfrm>
              <a:off x="1463137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0"/>
            <p:cNvSpPr/>
            <p:nvPr/>
          </p:nvSpPr>
          <p:spPr>
            <a:xfrm>
              <a:off x="163476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4" name="Google Shape;844;p50"/>
          <p:cNvSpPr txBox="1">
            <a:spLocks noGrp="1"/>
          </p:cNvSpPr>
          <p:nvPr>
            <p:ph type="body" idx="1"/>
          </p:nvPr>
        </p:nvSpPr>
        <p:spPr>
          <a:xfrm>
            <a:off x="713225" y="1149550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>
                <a:solidFill>
                  <a:schemeClr val="accent2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Woman looking in the mirror having neck pain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>
                <a:solidFill>
                  <a:schemeClr val="accent2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Close-up woman experiencing pain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>
                <a:solidFill>
                  <a:schemeClr val="accent2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 with a tooth pain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>
                <a:solidFill>
                  <a:schemeClr val="accent2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Close-up woman taking pills at office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>
                <a:solidFill>
                  <a:schemeClr val="accent2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Woman with headache on couch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>
                <a:solidFill>
                  <a:schemeClr val="accent2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Woman with runny nose staying under blankets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>
          <a:extLst>
            <a:ext uri="{FF2B5EF4-FFF2-40B4-BE49-F238E27FC236}">
              <a16:creationId xmlns:a16="http://schemas.microsoft.com/office/drawing/2014/main" id="{FF4022D9-5452-4751-C393-FA26EAAEE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0">
            <a:extLst>
              <a:ext uri="{FF2B5EF4-FFF2-40B4-BE49-F238E27FC236}">
                <a16:creationId xmlns:a16="http://schemas.microsoft.com/office/drawing/2014/main" id="{690A4449-0250-3E5A-D3F6-8132B4EA4D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8025" y="295975"/>
            <a:ext cx="782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Image Augmentation</a:t>
            </a:r>
            <a:endParaRPr dirty="0"/>
          </a:p>
        </p:txBody>
      </p:sp>
      <p:grpSp>
        <p:nvGrpSpPr>
          <p:cNvPr id="837" name="Google Shape;837;p50">
            <a:extLst>
              <a:ext uri="{FF2B5EF4-FFF2-40B4-BE49-F238E27FC236}">
                <a16:creationId xmlns:a16="http://schemas.microsoft.com/office/drawing/2014/main" id="{996AD5D7-98D8-4ADE-552F-4F5E1651C433}"/>
              </a:ext>
            </a:extLst>
          </p:cNvPr>
          <p:cNvGrpSpPr/>
          <p:nvPr/>
        </p:nvGrpSpPr>
        <p:grpSpPr>
          <a:xfrm>
            <a:off x="718622" y="910870"/>
            <a:ext cx="959450" cy="99600"/>
            <a:chOff x="774912" y="910870"/>
            <a:chExt cx="959450" cy="99600"/>
          </a:xfrm>
        </p:grpSpPr>
        <p:sp>
          <p:nvSpPr>
            <p:cNvPr id="838" name="Google Shape;838;p50">
              <a:extLst>
                <a:ext uri="{FF2B5EF4-FFF2-40B4-BE49-F238E27FC236}">
                  <a16:creationId xmlns:a16="http://schemas.microsoft.com/office/drawing/2014/main" id="{4546C42A-8F03-8DC1-5769-622B5D1DDAC8}"/>
                </a:ext>
              </a:extLst>
            </p:cNvPr>
            <p:cNvSpPr/>
            <p:nvPr/>
          </p:nvSpPr>
          <p:spPr>
            <a:xfrm>
              <a:off x="77491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0">
              <a:extLst>
                <a:ext uri="{FF2B5EF4-FFF2-40B4-BE49-F238E27FC236}">
                  <a16:creationId xmlns:a16="http://schemas.microsoft.com/office/drawing/2014/main" id="{E26A7960-1FE9-1181-21BF-F93AC237B0CA}"/>
                </a:ext>
              </a:extLst>
            </p:cNvPr>
            <p:cNvSpPr/>
            <p:nvPr/>
          </p:nvSpPr>
          <p:spPr>
            <a:xfrm>
              <a:off x="946537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0">
              <a:extLst>
                <a:ext uri="{FF2B5EF4-FFF2-40B4-BE49-F238E27FC236}">
                  <a16:creationId xmlns:a16="http://schemas.microsoft.com/office/drawing/2014/main" id="{B4C0738B-C8B7-36B4-1CE1-8C3B3E7048B8}"/>
                </a:ext>
              </a:extLst>
            </p:cNvPr>
            <p:cNvSpPr/>
            <p:nvPr/>
          </p:nvSpPr>
          <p:spPr>
            <a:xfrm>
              <a:off x="111816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0">
              <a:extLst>
                <a:ext uri="{FF2B5EF4-FFF2-40B4-BE49-F238E27FC236}">
                  <a16:creationId xmlns:a16="http://schemas.microsoft.com/office/drawing/2014/main" id="{7B107FD3-E5A6-2825-4406-E69FE530256A}"/>
                </a:ext>
              </a:extLst>
            </p:cNvPr>
            <p:cNvSpPr/>
            <p:nvPr/>
          </p:nvSpPr>
          <p:spPr>
            <a:xfrm>
              <a:off x="129151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0">
              <a:extLst>
                <a:ext uri="{FF2B5EF4-FFF2-40B4-BE49-F238E27FC236}">
                  <a16:creationId xmlns:a16="http://schemas.microsoft.com/office/drawing/2014/main" id="{4CD1C299-4823-4645-AEE8-72B6E641D8EB}"/>
                </a:ext>
              </a:extLst>
            </p:cNvPr>
            <p:cNvSpPr/>
            <p:nvPr/>
          </p:nvSpPr>
          <p:spPr>
            <a:xfrm>
              <a:off x="1463137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0">
              <a:extLst>
                <a:ext uri="{FF2B5EF4-FFF2-40B4-BE49-F238E27FC236}">
                  <a16:creationId xmlns:a16="http://schemas.microsoft.com/office/drawing/2014/main" id="{D27BE45B-9B5D-4BE9-868A-A2019ED47E1D}"/>
                </a:ext>
              </a:extLst>
            </p:cNvPr>
            <p:cNvSpPr/>
            <p:nvPr/>
          </p:nvSpPr>
          <p:spPr>
            <a:xfrm>
              <a:off x="163476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4" name="Google Shape;844;p50">
            <a:extLst>
              <a:ext uri="{FF2B5EF4-FFF2-40B4-BE49-F238E27FC236}">
                <a16:creationId xmlns:a16="http://schemas.microsoft.com/office/drawing/2014/main" id="{09633E7C-EAC1-59A4-EE21-BC69A0C16B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225" y="1149550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>
                <a:solidFill>
                  <a:schemeClr val="accent2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Woman looking in the mirror having neck pain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>
                <a:solidFill>
                  <a:schemeClr val="accent2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Close-up woman experiencing pain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>
                <a:solidFill>
                  <a:schemeClr val="accent2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 with a tooth pain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>
                <a:solidFill>
                  <a:schemeClr val="accent2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Close-up woman taking pills at office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>
                <a:solidFill>
                  <a:schemeClr val="accent2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Woman with headache on couch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>
                <a:solidFill>
                  <a:schemeClr val="accent2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Woman with runny nose staying under blankets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6175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>
          <a:extLst>
            <a:ext uri="{FF2B5EF4-FFF2-40B4-BE49-F238E27FC236}">
              <a16:creationId xmlns:a16="http://schemas.microsoft.com/office/drawing/2014/main" id="{D9F769B5-27AF-2B25-9183-52EC6EB8B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0">
            <a:extLst>
              <a:ext uri="{FF2B5EF4-FFF2-40B4-BE49-F238E27FC236}">
                <a16:creationId xmlns:a16="http://schemas.microsoft.com/office/drawing/2014/main" id="{700B3C1D-5F5C-7BC7-2760-E11484F01C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8025" y="295975"/>
            <a:ext cx="782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Validation</a:t>
            </a:r>
            <a:endParaRPr dirty="0"/>
          </a:p>
        </p:txBody>
      </p:sp>
      <p:grpSp>
        <p:nvGrpSpPr>
          <p:cNvPr id="837" name="Google Shape;837;p50">
            <a:extLst>
              <a:ext uri="{FF2B5EF4-FFF2-40B4-BE49-F238E27FC236}">
                <a16:creationId xmlns:a16="http://schemas.microsoft.com/office/drawing/2014/main" id="{774606D6-C3BE-CC68-C1DE-1C6DA97FDBBF}"/>
              </a:ext>
            </a:extLst>
          </p:cNvPr>
          <p:cNvGrpSpPr/>
          <p:nvPr/>
        </p:nvGrpSpPr>
        <p:grpSpPr>
          <a:xfrm>
            <a:off x="718622" y="910870"/>
            <a:ext cx="959450" cy="99600"/>
            <a:chOff x="774912" y="910870"/>
            <a:chExt cx="959450" cy="99600"/>
          </a:xfrm>
        </p:grpSpPr>
        <p:sp>
          <p:nvSpPr>
            <p:cNvPr id="838" name="Google Shape;838;p50">
              <a:extLst>
                <a:ext uri="{FF2B5EF4-FFF2-40B4-BE49-F238E27FC236}">
                  <a16:creationId xmlns:a16="http://schemas.microsoft.com/office/drawing/2014/main" id="{C86F9131-99F0-001D-B9E9-4FFE28467EB2}"/>
                </a:ext>
              </a:extLst>
            </p:cNvPr>
            <p:cNvSpPr/>
            <p:nvPr/>
          </p:nvSpPr>
          <p:spPr>
            <a:xfrm>
              <a:off x="77491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0">
              <a:extLst>
                <a:ext uri="{FF2B5EF4-FFF2-40B4-BE49-F238E27FC236}">
                  <a16:creationId xmlns:a16="http://schemas.microsoft.com/office/drawing/2014/main" id="{7E1EDA0F-3592-6B49-043C-E298811AA9FF}"/>
                </a:ext>
              </a:extLst>
            </p:cNvPr>
            <p:cNvSpPr/>
            <p:nvPr/>
          </p:nvSpPr>
          <p:spPr>
            <a:xfrm>
              <a:off x="946537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0">
              <a:extLst>
                <a:ext uri="{FF2B5EF4-FFF2-40B4-BE49-F238E27FC236}">
                  <a16:creationId xmlns:a16="http://schemas.microsoft.com/office/drawing/2014/main" id="{11409B1B-31C0-5A6D-E650-1A9412732F7C}"/>
                </a:ext>
              </a:extLst>
            </p:cNvPr>
            <p:cNvSpPr/>
            <p:nvPr/>
          </p:nvSpPr>
          <p:spPr>
            <a:xfrm>
              <a:off x="111816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0">
              <a:extLst>
                <a:ext uri="{FF2B5EF4-FFF2-40B4-BE49-F238E27FC236}">
                  <a16:creationId xmlns:a16="http://schemas.microsoft.com/office/drawing/2014/main" id="{299B16EC-504F-CB68-B373-F53733C8AA66}"/>
                </a:ext>
              </a:extLst>
            </p:cNvPr>
            <p:cNvSpPr/>
            <p:nvPr/>
          </p:nvSpPr>
          <p:spPr>
            <a:xfrm>
              <a:off x="129151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0">
              <a:extLst>
                <a:ext uri="{FF2B5EF4-FFF2-40B4-BE49-F238E27FC236}">
                  <a16:creationId xmlns:a16="http://schemas.microsoft.com/office/drawing/2014/main" id="{A4A2E79E-1186-564D-A81B-F0172C062521}"/>
                </a:ext>
              </a:extLst>
            </p:cNvPr>
            <p:cNvSpPr/>
            <p:nvPr/>
          </p:nvSpPr>
          <p:spPr>
            <a:xfrm>
              <a:off x="1463137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0">
              <a:extLst>
                <a:ext uri="{FF2B5EF4-FFF2-40B4-BE49-F238E27FC236}">
                  <a16:creationId xmlns:a16="http://schemas.microsoft.com/office/drawing/2014/main" id="{5AA72D02-C668-65ED-56F3-9B040108F6B9}"/>
                </a:ext>
              </a:extLst>
            </p:cNvPr>
            <p:cNvSpPr/>
            <p:nvPr/>
          </p:nvSpPr>
          <p:spPr>
            <a:xfrm>
              <a:off x="163476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4" name="Google Shape;844;p50">
            <a:extLst>
              <a:ext uri="{FF2B5EF4-FFF2-40B4-BE49-F238E27FC236}">
                <a16:creationId xmlns:a16="http://schemas.microsoft.com/office/drawing/2014/main" id="{2D269532-520F-B57C-4DE6-FE8B997417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225" y="1149550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 dirty="0">
                <a:solidFill>
                  <a:schemeClr val="accent2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Woman looking in the mirror having neck pain</a:t>
            </a:r>
            <a:endParaRPr dirty="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 dirty="0">
                <a:solidFill>
                  <a:schemeClr val="accent2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Close-up woman experiencing pain</a:t>
            </a:r>
            <a:endParaRPr dirty="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 dirty="0">
                <a:solidFill>
                  <a:schemeClr val="accent2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 with a tooth pain</a:t>
            </a:r>
            <a:endParaRPr dirty="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 dirty="0">
                <a:solidFill>
                  <a:schemeClr val="accent2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Close-up woman taking pills at office</a:t>
            </a:r>
            <a:endParaRPr dirty="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 dirty="0">
                <a:solidFill>
                  <a:schemeClr val="accent2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Woman with headache on couch</a:t>
            </a:r>
            <a:endParaRPr dirty="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 dirty="0">
                <a:solidFill>
                  <a:schemeClr val="accent2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Woman with runny nose staying under blankets</a:t>
            </a:r>
            <a:endParaRPr dirty="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4630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>
          <a:extLst>
            <a:ext uri="{FF2B5EF4-FFF2-40B4-BE49-F238E27FC236}">
              <a16:creationId xmlns:a16="http://schemas.microsoft.com/office/drawing/2014/main" id="{DB84C403-69D4-A444-0BA3-D0785237C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0">
            <a:extLst>
              <a:ext uri="{FF2B5EF4-FFF2-40B4-BE49-F238E27FC236}">
                <a16:creationId xmlns:a16="http://schemas.microsoft.com/office/drawing/2014/main" id="{75079650-A0EE-7020-A30B-DDF2962954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8025" y="295975"/>
            <a:ext cx="782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Results: ResNet-50</a:t>
            </a:r>
            <a:endParaRPr dirty="0"/>
          </a:p>
        </p:txBody>
      </p:sp>
      <p:grpSp>
        <p:nvGrpSpPr>
          <p:cNvPr id="837" name="Google Shape;837;p50">
            <a:extLst>
              <a:ext uri="{FF2B5EF4-FFF2-40B4-BE49-F238E27FC236}">
                <a16:creationId xmlns:a16="http://schemas.microsoft.com/office/drawing/2014/main" id="{D93CE4C9-2987-9263-FE80-865AE62BC2F1}"/>
              </a:ext>
            </a:extLst>
          </p:cNvPr>
          <p:cNvGrpSpPr/>
          <p:nvPr/>
        </p:nvGrpSpPr>
        <p:grpSpPr>
          <a:xfrm>
            <a:off x="718622" y="910870"/>
            <a:ext cx="959450" cy="99600"/>
            <a:chOff x="774912" y="910870"/>
            <a:chExt cx="959450" cy="99600"/>
          </a:xfrm>
        </p:grpSpPr>
        <p:sp>
          <p:nvSpPr>
            <p:cNvPr id="838" name="Google Shape;838;p50">
              <a:extLst>
                <a:ext uri="{FF2B5EF4-FFF2-40B4-BE49-F238E27FC236}">
                  <a16:creationId xmlns:a16="http://schemas.microsoft.com/office/drawing/2014/main" id="{8ABE9C73-5192-A2F2-52F2-458D88966A6F}"/>
                </a:ext>
              </a:extLst>
            </p:cNvPr>
            <p:cNvSpPr/>
            <p:nvPr/>
          </p:nvSpPr>
          <p:spPr>
            <a:xfrm>
              <a:off x="77491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0">
              <a:extLst>
                <a:ext uri="{FF2B5EF4-FFF2-40B4-BE49-F238E27FC236}">
                  <a16:creationId xmlns:a16="http://schemas.microsoft.com/office/drawing/2014/main" id="{82F7F59F-3558-1C74-4D52-BC6DE49CA680}"/>
                </a:ext>
              </a:extLst>
            </p:cNvPr>
            <p:cNvSpPr/>
            <p:nvPr/>
          </p:nvSpPr>
          <p:spPr>
            <a:xfrm>
              <a:off x="946537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0">
              <a:extLst>
                <a:ext uri="{FF2B5EF4-FFF2-40B4-BE49-F238E27FC236}">
                  <a16:creationId xmlns:a16="http://schemas.microsoft.com/office/drawing/2014/main" id="{BB592E56-85E2-4EC8-5241-CF14CD4BCC13}"/>
                </a:ext>
              </a:extLst>
            </p:cNvPr>
            <p:cNvSpPr/>
            <p:nvPr/>
          </p:nvSpPr>
          <p:spPr>
            <a:xfrm>
              <a:off x="111816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0">
              <a:extLst>
                <a:ext uri="{FF2B5EF4-FFF2-40B4-BE49-F238E27FC236}">
                  <a16:creationId xmlns:a16="http://schemas.microsoft.com/office/drawing/2014/main" id="{4D68FCB9-5865-A197-D952-433FFEB5E113}"/>
                </a:ext>
              </a:extLst>
            </p:cNvPr>
            <p:cNvSpPr/>
            <p:nvPr/>
          </p:nvSpPr>
          <p:spPr>
            <a:xfrm>
              <a:off x="129151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0">
              <a:extLst>
                <a:ext uri="{FF2B5EF4-FFF2-40B4-BE49-F238E27FC236}">
                  <a16:creationId xmlns:a16="http://schemas.microsoft.com/office/drawing/2014/main" id="{C5818DF4-401E-9177-E6FF-4BBE81D63C29}"/>
                </a:ext>
              </a:extLst>
            </p:cNvPr>
            <p:cNvSpPr/>
            <p:nvPr/>
          </p:nvSpPr>
          <p:spPr>
            <a:xfrm>
              <a:off x="1463137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0">
              <a:extLst>
                <a:ext uri="{FF2B5EF4-FFF2-40B4-BE49-F238E27FC236}">
                  <a16:creationId xmlns:a16="http://schemas.microsoft.com/office/drawing/2014/main" id="{757C87B1-7B3B-8E7F-15E9-88BDAFC270AC}"/>
                </a:ext>
              </a:extLst>
            </p:cNvPr>
            <p:cNvSpPr/>
            <p:nvPr/>
          </p:nvSpPr>
          <p:spPr>
            <a:xfrm>
              <a:off x="1634762" y="910870"/>
              <a:ext cx="99600" cy="9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6111573"/>
      </p:ext>
    </p:extLst>
  </p:cSld>
  <p:clrMapOvr>
    <a:masterClrMapping/>
  </p:clrMapOvr>
</p:sld>
</file>

<file path=ppt/theme/theme1.xml><?xml version="1.0" encoding="utf-8"?>
<a:theme xmlns:a="http://schemas.openxmlformats.org/drawingml/2006/main" name="  Formal Breakthroug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EEF2"/>
      </a:lt2>
      <a:accent1>
        <a:srgbClr val="D69D56"/>
      </a:accent1>
      <a:accent2>
        <a:srgbClr val="3663BF"/>
      </a:accent2>
      <a:accent3>
        <a:srgbClr val="364ABF"/>
      </a:accent3>
      <a:accent4>
        <a:srgbClr val="1B33BF"/>
      </a:accent4>
      <a:accent5>
        <a:srgbClr val="79AAFC"/>
      </a:accent5>
      <a:accent6>
        <a:srgbClr val="C9DAF8"/>
      </a:accent6>
      <a:hlink>
        <a:srgbClr val="6FA8D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Macintosh PowerPoint</Application>
  <PresentationFormat>On-screen Show (16:9)</PresentationFormat>
  <Paragraphs>130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Raleway Medium</vt:lpstr>
      <vt:lpstr>Raleway</vt:lpstr>
      <vt:lpstr>Raleway Light</vt:lpstr>
      <vt:lpstr>  Formal Breakthrough by Slidesgo</vt:lpstr>
      <vt:lpstr>Machine Learning in Breast Cancer Classification</vt:lpstr>
      <vt:lpstr>Overview</vt:lpstr>
      <vt:lpstr>Dataset: CBIS-DDSM</vt:lpstr>
      <vt:lpstr>Models: ResNet-50</vt:lpstr>
      <vt:lpstr>Models: VGG-16</vt:lpstr>
      <vt:lpstr>Image Preprocessing</vt:lpstr>
      <vt:lpstr>Image Augmentation</vt:lpstr>
      <vt:lpstr>Validation</vt:lpstr>
      <vt:lpstr>Results: ResNet-50</vt:lpstr>
      <vt:lpstr>Results: VGG-16</vt:lpstr>
      <vt:lpstr>Results: VGG-16</vt:lpstr>
      <vt:lpstr>Results</vt:lpstr>
      <vt:lpstr>Limitations &amp; Outlook</vt:lpstr>
      <vt:lpstr>Limitations &amp; Outlook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Breast Cancer Classification</dc:title>
  <cp:lastModifiedBy>Jessie Midgley</cp:lastModifiedBy>
  <cp:revision>2</cp:revision>
  <dcterms:modified xsi:type="dcterms:W3CDTF">2024-01-30T14:17:43Z</dcterms:modified>
</cp:coreProperties>
</file>