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68" r:id="rId11"/>
    <p:sldId id="272" r:id="rId12"/>
    <p:sldId id="273" r:id="rId13"/>
    <p:sldId id="260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BE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5DD4-F0F5-679C-94E0-3134EE78C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E992F-0B07-F17F-7AD4-2F391998D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A1B22-9793-B6A1-F7C2-56F16229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98443-74D9-AC5D-2AC0-AE4FD794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E4D27-745E-8482-666E-9AC60ADE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3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A04D-163A-A7E7-067C-DFFEFE328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64BAF-59FE-9A94-318F-A22AB488F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41BFC-AF20-151D-07B7-330D51CB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7292-DC0B-041B-68D8-7233A657D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301D4-1051-C135-8C3A-433253FD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4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D7FF1D-DBE1-EC2D-F7B9-0EFDD1BA8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07EF1-A60D-3AAE-AD4E-E536DC6DA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DEFCD-71C5-B04B-5CF1-677AAB45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F5165-BD74-DE3B-5010-26B26744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00B9A-DADC-8D0D-74C8-318291DF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7E13-F6D8-E177-9DE9-57C05BB9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98035-6846-8846-E245-0A646AAB7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DE89D-4948-0F2C-A46C-63282980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6FB18-1FF2-672A-AD11-E7922BF0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D1A39-A98F-9084-B072-1222F3F8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3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BBA8-8F05-7B2B-5F21-7EABB55B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47915-90A7-15D8-E5B7-3CA9A4C08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BCD74-4322-FC72-D9BD-5E801A6E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019E1-BD71-8FB8-53A2-2E731B17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9A8A4-B1A8-912E-B0D2-60CA2882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5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5719-5F41-6786-3CEE-B2FF9BCE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CAB79-CF6D-2378-6E22-7D8FE50F7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C8137-2D10-3B5F-E0A5-52CB1D877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7404F-A5B6-25BD-7742-11FA236E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A516A-0020-C041-FF36-4FF91891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13D09-E1BC-66DE-A027-9F7D1BC7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8559-6B5A-7825-BCEC-8B71FAA0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F3762-A21D-CD20-AC51-514A89A7A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1E06C-B5B6-CBFD-29DE-F10A270F1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0D244-CE30-8128-9DC1-9616E4042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FF129-ADB6-A78A-40A7-41A3AAC6D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596499-AC5B-7715-4C94-E23DE482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43CA7-C124-2AB8-3F8D-C144103D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78CBC-99F2-08E7-2B1F-9A0159A2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5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171B-03EB-0552-27AC-60F9DB3A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DC220-83A4-BDAE-8A3D-F2887B2D8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9BF89-0D6C-5817-C0DF-A2BAA9AA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0B4CF-11E0-08E0-B26E-7452CE38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3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CE98-DE1C-1883-3AF8-BC256B5F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2E90F-B3DA-1770-270E-417E01F2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8369A-4381-33CA-D5B6-475EF1AE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4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19E4-1A77-67B6-EA65-36FE46AA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AE3E3-6653-EBFC-D9DA-10990B784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C0605-CA0A-96B7-366A-FF7192269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E5BBB-DE4A-01D6-99FA-57885CF7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5F60A-F384-4362-5907-A1A0B0B2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D2737-CD7B-A2FB-733A-0D17E258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0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F034-7854-B518-1B10-59D9E1E6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87078-88C7-F05A-F87E-D82502C97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2A36C-F9D2-4CC8-469A-738721D1E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13FBC-6E6D-C75B-16C8-F4656394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3FF-D360-4055-A1AD-EFD273E9400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BF7A5-CB94-0976-3980-1E9D28D6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16AA5-97B6-D633-82C0-44712E7D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B3E98-173A-6860-DCCB-E474EFF02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EDE6A-2D2A-ADD1-4818-2969E42A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47E50-8640-3593-07CD-065731901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653FF-D360-4055-A1AD-EFD273E9400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673FE-B8C6-E509-0962-28D90369D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39727-5C29-0489-D652-59824C6DA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2225D-D5C5-4E3E-ACBB-BC3F9857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1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D72B-3AF7-6C4A-9EEF-DDA6429E3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7636"/>
            <a:ext cx="9144000" cy="2837162"/>
          </a:xfrm>
        </p:spPr>
        <p:txBody>
          <a:bodyPr>
            <a:normAutofit fontScale="90000"/>
          </a:bodyPr>
          <a:lstStyle/>
          <a:p>
            <a:br>
              <a:rPr lang="de-DE" sz="5300" dirty="0"/>
            </a:br>
            <a:br>
              <a:rPr lang="de-DE" sz="5300" dirty="0"/>
            </a:br>
            <a:r>
              <a:rPr lang="de-DE" sz="5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Group Project:  </a:t>
            </a:r>
            <a:r>
              <a:rPr lang="de-DE" sz="53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Machine</a:t>
            </a:r>
            <a:r>
              <a:rPr lang="de-DE" sz="5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Learning and Cancer</a:t>
            </a:r>
            <a:br>
              <a:rPr lang="de-DE" sz="53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br>
              <a:rPr lang="de-DE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de-DE" sz="4400" dirty="0" err="1"/>
              <a:t>Breast</a:t>
            </a:r>
            <a:r>
              <a:rPr lang="de-DE" sz="4400" dirty="0"/>
              <a:t> Cancer Image Data Classification</a:t>
            </a:r>
            <a:br>
              <a:rPr lang="de-DE" sz="44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6C345-A210-9170-B2C3-EF68F4833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4602"/>
            <a:ext cx="9144000" cy="1655762"/>
          </a:xfrm>
        </p:spPr>
        <p:txBody>
          <a:bodyPr>
            <a:normAutofit/>
          </a:bodyPr>
          <a:lstStyle/>
          <a:p>
            <a:r>
              <a:rPr lang="de-DE" dirty="0"/>
              <a:t>Group Q: Jana Hoffmann, Jessy </a:t>
            </a:r>
            <a:r>
              <a:rPr lang="de-DE" dirty="0" err="1"/>
              <a:t>Midgley</a:t>
            </a:r>
            <a:r>
              <a:rPr lang="de-DE" dirty="0"/>
              <a:t>, Julia Graf, Maike Nägele</a:t>
            </a:r>
          </a:p>
          <a:p>
            <a:r>
              <a:rPr lang="de-DE" dirty="0"/>
              <a:t>Anupam Gautam </a:t>
            </a:r>
          </a:p>
          <a:p>
            <a:r>
              <a:rPr lang="de-DE" dirty="0"/>
              <a:t>31.01.2024</a:t>
            </a:r>
          </a:p>
        </p:txBody>
      </p:sp>
    </p:spTree>
    <p:extLst>
      <p:ext uri="{BB962C8B-B14F-4D97-AF65-F5344CB8AC3E}">
        <p14:creationId xmlns:p14="http://schemas.microsoft.com/office/powerpoint/2010/main" val="379632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CD5D-0E13-DD2C-78B1-F7C01ED4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err="1"/>
              <a:t>Results</a:t>
            </a:r>
            <a:br>
              <a:rPr lang="de-DE" sz="4400" dirty="0"/>
            </a:br>
            <a:r>
              <a:rPr lang="de-DE" sz="4400" dirty="0"/>
              <a:t>VGG16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982DB5-8774-5072-146F-EE5390EC903B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6F01786F-EA67-06AD-8984-70575762A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97" t="25683" r="2471" b="9522"/>
          <a:stretch/>
        </p:blipFill>
        <p:spPr>
          <a:xfrm>
            <a:off x="1796113" y="1930400"/>
            <a:ext cx="8609184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99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CD5D-0E13-DD2C-78B1-F7C01ED4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err="1"/>
              <a:t>Results</a:t>
            </a:r>
            <a:br>
              <a:rPr lang="de-DE" sz="4400" dirty="0"/>
            </a:br>
            <a:r>
              <a:rPr lang="de-DE" sz="4400" dirty="0"/>
              <a:t>VGG16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982DB5-8774-5072-146F-EE5390EC903B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9C6B90-3571-82B7-0C1B-9582E6D76F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66" t="14165" r="11886" b="44529"/>
          <a:stretch/>
        </p:blipFill>
        <p:spPr>
          <a:xfrm>
            <a:off x="2140230" y="2240081"/>
            <a:ext cx="7911539" cy="2423556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8983A1C-904D-9B08-2CEB-C617B88DA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510843"/>
              </p:ext>
            </p:extLst>
          </p:nvPr>
        </p:nvGraphicFramePr>
        <p:xfrm>
          <a:off x="3588639" y="5145563"/>
          <a:ext cx="501472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2322">
                  <a:extLst>
                    <a:ext uri="{9D8B030D-6E8A-4147-A177-3AD203B41FA5}">
                      <a16:colId xmlns:a16="http://schemas.microsoft.com/office/drawing/2014/main" val="399180288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44610271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7828921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Accuracy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AUC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12668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de-DE" sz="1600" dirty="0"/>
                        <a:t>Training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0.913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0.967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88969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de-DE" sz="1600" dirty="0"/>
                        <a:t>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4278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979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CD5D-0E13-DD2C-78B1-F7C01ED4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err="1"/>
              <a:t>Results</a:t>
            </a:r>
            <a:br>
              <a:rPr lang="de-DE" sz="4400" dirty="0"/>
            </a:br>
            <a:r>
              <a:rPr lang="de-DE" sz="4400" dirty="0"/>
              <a:t>VGG16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982DB5-8774-5072-146F-EE5390EC903B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8983A1C-904D-9B08-2CEB-C617B88DA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692283"/>
              </p:ext>
            </p:extLst>
          </p:nvPr>
        </p:nvGraphicFramePr>
        <p:xfrm>
          <a:off x="3588639" y="5087145"/>
          <a:ext cx="501472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2322">
                  <a:extLst>
                    <a:ext uri="{9D8B030D-6E8A-4147-A177-3AD203B41FA5}">
                      <a16:colId xmlns:a16="http://schemas.microsoft.com/office/drawing/2014/main" val="399180288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44610271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7828921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Accuracy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AUC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12668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de-DE" sz="1600" dirty="0"/>
                        <a:t>Training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0.913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0.967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88969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de-DE" sz="1600" dirty="0"/>
                        <a:t>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42786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de-DE" sz="1600" dirty="0"/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0.686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0.737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037831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9D30021-B641-D8A8-F6E9-4274AF1B44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1" t="16805" r="25703" b="18889"/>
          <a:stretch/>
        </p:blipFill>
        <p:spPr>
          <a:xfrm>
            <a:off x="4119562" y="1978810"/>
            <a:ext cx="3952875" cy="294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55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E3F9-CC6A-1150-8163-C0F22372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Limitations</a:t>
            </a:r>
            <a:r>
              <a:rPr lang="de-DE" dirty="0"/>
              <a:t> / Outlook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F2C3D-905E-FF02-B8FF-C47927ECF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3200" dirty="0"/>
          </a:p>
          <a:p>
            <a:r>
              <a:rPr lang="de-DE" sz="3200" dirty="0"/>
              <a:t>limited </a:t>
            </a:r>
            <a:r>
              <a:rPr lang="de-DE" sz="3200" dirty="0" err="1"/>
              <a:t>amount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data</a:t>
            </a:r>
            <a:r>
              <a:rPr lang="de-DE" sz="3200" dirty="0"/>
              <a:t> </a:t>
            </a:r>
          </a:p>
          <a:p>
            <a:r>
              <a:rPr lang="de-DE" sz="3200" dirty="0"/>
              <a:t>time and </a:t>
            </a:r>
            <a:r>
              <a:rPr lang="de-DE" sz="3200" dirty="0" err="1"/>
              <a:t>memory</a:t>
            </a:r>
            <a:r>
              <a:rPr lang="de-DE" sz="3200" dirty="0"/>
              <a:t> </a:t>
            </a:r>
            <a:r>
              <a:rPr lang="de-DE" sz="3200" dirty="0" err="1"/>
              <a:t>constraints</a:t>
            </a:r>
            <a:endParaRPr lang="de-DE" sz="3200" dirty="0"/>
          </a:p>
          <a:p>
            <a:r>
              <a:rPr lang="de-DE" sz="3200" dirty="0"/>
              <a:t>multi-</a:t>
            </a:r>
            <a:r>
              <a:rPr lang="de-DE" sz="3200" dirty="0" err="1"/>
              <a:t>classification</a:t>
            </a:r>
            <a:r>
              <a:rPr lang="de-DE" sz="3200" dirty="0"/>
              <a:t> (</a:t>
            </a:r>
            <a:r>
              <a:rPr lang="de-DE" sz="3200" dirty="0" err="1"/>
              <a:t>mass</a:t>
            </a:r>
            <a:r>
              <a:rPr lang="de-DE" sz="3200" dirty="0"/>
              <a:t> and </a:t>
            </a:r>
            <a:r>
              <a:rPr lang="de-DE" sz="3200" dirty="0" err="1"/>
              <a:t>calcification</a:t>
            </a:r>
            <a:r>
              <a:rPr lang="de-DE" sz="3200" dirty="0"/>
              <a:t> </a:t>
            </a:r>
            <a:r>
              <a:rPr lang="de-DE" sz="3200" dirty="0" err="1"/>
              <a:t>subtypes</a:t>
            </a:r>
            <a:r>
              <a:rPr lang="de-DE" sz="3200" dirty="0"/>
              <a:t>)</a:t>
            </a:r>
          </a:p>
          <a:p>
            <a:r>
              <a:rPr lang="de-DE" sz="3200" dirty="0" err="1"/>
              <a:t>using</a:t>
            </a:r>
            <a:r>
              <a:rPr lang="de-DE" sz="3200" dirty="0"/>
              <a:t> different </a:t>
            </a:r>
            <a:r>
              <a:rPr lang="de-DE" sz="3200" dirty="0" err="1"/>
              <a:t>models</a:t>
            </a:r>
            <a:endParaRPr lang="de-DE" sz="3200" dirty="0"/>
          </a:p>
          <a:p>
            <a:r>
              <a:rPr lang="de-DE" sz="3200" dirty="0" err="1"/>
              <a:t>other</a:t>
            </a:r>
            <a:r>
              <a:rPr lang="de-DE" sz="3200" dirty="0"/>
              <a:t> </a:t>
            </a:r>
            <a:r>
              <a:rPr lang="de-DE" sz="3200" dirty="0" err="1"/>
              <a:t>classification</a:t>
            </a:r>
            <a:r>
              <a:rPr lang="de-DE" sz="3200" dirty="0"/>
              <a:t> </a:t>
            </a:r>
            <a:r>
              <a:rPr lang="de-DE" sz="3200" dirty="0" err="1"/>
              <a:t>techniques</a:t>
            </a: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endParaRPr lang="de-DE" sz="3200" dirty="0"/>
          </a:p>
          <a:p>
            <a:endParaRPr lang="de-DE" sz="3200" dirty="0"/>
          </a:p>
          <a:p>
            <a:endParaRPr lang="de-DE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394E24B-7171-85C4-E5F4-1C5DDB94C7FD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9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6823-05B0-AB53-9FC9-C29E79FF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F1DD1-221A-FA77-A04E-F2226FD95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620A47-3344-F9A3-E8AE-3525C30E2326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AD25-1F9B-788B-2603-6402BBCF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20946-ABB7-63E8-2A48-60399C36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3200" dirty="0"/>
          </a:p>
          <a:p>
            <a:r>
              <a:rPr lang="de-DE" sz="3200" dirty="0"/>
              <a:t>Dataset (Jessie) + Intro</a:t>
            </a:r>
          </a:p>
          <a:p>
            <a:r>
              <a:rPr lang="de-DE" sz="3200" dirty="0"/>
              <a:t>Models: VGG16 (Maike) &amp; ResNet50 (Jessie)</a:t>
            </a:r>
          </a:p>
          <a:p>
            <a:r>
              <a:rPr lang="de-DE" sz="3200" dirty="0"/>
              <a:t>Image </a:t>
            </a:r>
            <a:r>
              <a:rPr lang="de-DE" sz="3200" dirty="0" err="1"/>
              <a:t>Preprocessing</a:t>
            </a:r>
            <a:r>
              <a:rPr lang="de-DE" sz="3200" dirty="0"/>
              <a:t> (Julia) &amp; Image Augmentation (Jana)</a:t>
            </a:r>
          </a:p>
          <a:p>
            <a:r>
              <a:rPr lang="de-DE" sz="3200" dirty="0"/>
              <a:t>Validation (Jana)</a:t>
            </a:r>
          </a:p>
          <a:p>
            <a:r>
              <a:rPr lang="de-DE" sz="3200" dirty="0" err="1"/>
              <a:t>Results</a:t>
            </a:r>
            <a:r>
              <a:rPr lang="de-DE" sz="3200" dirty="0"/>
              <a:t> (Maike  &amp; Julia)</a:t>
            </a:r>
          </a:p>
          <a:p>
            <a:r>
              <a:rPr lang="de-DE" sz="3200" dirty="0"/>
              <a:t>Outlook (Maike)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E5DFF2-05DF-B200-F0EC-7FB424EE8FFA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AD25-1F9B-788B-2603-6402BBCF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20946-ABB7-63E8-2A48-60399C36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BF746F-7BD9-BAE2-F10C-1DD552AB0D48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0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AD25-1F9B-788B-2603-6402BBCF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</a:t>
            </a:r>
            <a:br>
              <a:rPr lang="de-DE" dirty="0"/>
            </a:br>
            <a:r>
              <a:rPr lang="de-DE" dirty="0"/>
              <a:t>ResNet50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20946-ABB7-63E8-2A48-60399C36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F6311D-D296-C3D0-7C8D-08EB7AFDC29B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2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AD25-1F9B-788B-2603-6402BBCF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</a:t>
            </a:r>
            <a:br>
              <a:rPr lang="de-DE" dirty="0"/>
            </a:br>
            <a:r>
              <a:rPr lang="de-DE" dirty="0"/>
              <a:t>VGG16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A5B806-6BAC-4581-DCFF-2D10B4C9247C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5B6FF2-10DE-C23B-341F-198213AD5CA7}"/>
              </a:ext>
            </a:extLst>
          </p:cNvPr>
          <p:cNvSpPr/>
          <p:nvPr/>
        </p:nvSpPr>
        <p:spPr>
          <a:xfrm>
            <a:off x="287528" y="2528467"/>
            <a:ext cx="303807" cy="21651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996AE-F5F1-0521-CC9A-9E3A7D37AED7}"/>
              </a:ext>
            </a:extLst>
          </p:cNvPr>
          <p:cNvSpPr txBox="1"/>
          <p:nvPr/>
        </p:nvSpPr>
        <p:spPr>
          <a:xfrm rot="16200000">
            <a:off x="-172976" y="3450123"/>
            <a:ext cx="122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InputLayer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D2A5447-2BDD-9324-5899-8782BE07ABE5}"/>
              </a:ext>
            </a:extLst>
          </p:cNvPr>
          <p:cNvSpPr/>
          <p:nvPr/>
        </p:nvSpPr>
        <p:spPr>
          <a:xfrm>
            <a:off x="914729" y="2528466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FA04C7-54CD-C04E-9931-B3CC72BE984D}"/>
              </a:ext>
            </a:extLst>
          </p:cNvPr>
          <p:cNvSpPr txBox="1"/>
          <p:nvPr/>
        </p:nvSpPr>
        <p:spPr>
          <a:xfrm rot="16200000">
            <a:off x="620979" y="3450121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F2F239-48F9-240B-A778-36B7324FC6BC}"/>
              </a:ext>
            </a:extLst>
          </p:cNvPr>
          <p:cNvSpPr/>
          <p:nvPr/>
        </p:nvSpPr>
        <p:spPr>
          <a:xfrm>
            <a:off x="1332721" y="2528466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CD7ABC-4B8A-5226-A2ED-A26A400D1192}"/>
              </a:ext>
            </a:extLst>
          </p:cNvPr>
          <p:cNvSpPr txBox="1"/>
          <p:nvPr/>
        </p:nvSpPr>
        <p:spPr>
          <a:xfrm rot="16200000">
            <a:off x="1041064" y="3460416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5E328DF-027C-A7C2-33E5-6B8A72FCAA6A}"/>
              </a:ext>
            </a:extLst>
          </p:cNvPr>
          <p:cNvSpPr/>
          <p:nvPr/>
        </p:nvSpPr>
        <p:spPr>
          <a:xfrm>
            <a:off x="1756273" y="2528466"/>
            <a:ext cx="303807" cy="21651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8E92AC-773F-9404-1796-E32DFF663130}"/>
              </a:ext>
            </a:extLst>
          </p:cNvPr>
          <p:cNvSpPr txBox="1"/>
          <p:nvPr/>
        </p:nvSpPr>
        <p:spPr>
          <a:xfrm rot="16200000">
            <a:off x="1123090" y="3460415"/>
            <a:ext cx="159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MaxPooling2D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5FEEB74-5BCC-AC0A-116F-16E014003EEF}"/>
              </a:ext>
            </a:extLst>
          </p:cNvPr>
          <p:cNvSpPr txBox="1"/>
          <p:nvPr/>
        </p:nvSpPr>
        <p:spPr>
          <a:xfrm>
            <a:off x="1066632" y="473051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1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427097-7743-27C8-EA80-1EDA5BCA36A2}"/>
              </a:ext>
            </a:extLst>
          </p:cNvPr>
          <p:cNvSpPr txBox="1"/>
          <p:nvPr/>
        </p:nvSpPr>
        <p:spPr>
          <a:xfrm>
            <a:off x="2583216" y="474110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2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C053B88-78E2-DE66-FD55-4735A69B3982}"/>
              </a:ext>
            </a:extLst>
          </p:cNvPr>
          <p:cNvSpPr txBox="1"/>
          <p:nvPr/>
        </p:nvSpPr>
        <p:spPr>
          <a:xfrm>
            <a:off x="4278560" y="473051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3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9A3C67-5683-58D2-1390-8745CA32AA8C}"/>
              </a:ext>
            </a:extLst>
          </p:cNvPr>
          <p:cNvSpPr txBox="1"/>
          <p:nvPr/>
        </p:nvSpPr>
        <p:spPr>
          <a:xfrm>
            <a:off x="6223307" y="473051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4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BC5593-BD58-2BA5-E503-80C12C90031A}"/>
              </a:ext>
            </a:extLst>
          </p:cNvPr>
          <p:cNvSpPr txBox="1"/>
          <p:nvPr/>
        </p:nvSpPr>
        <p:spPr>
          <a:xfrm>
            <a:off x="8138156" y="473051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5</a:t>
            </a:r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EE569D1-59C4-1D81-8CCC-AE78FF463F69}"/>
              </a:ext>
            </a:extLst>
          </p:cNvPr>
          <p:cNvSpPr/>
          <p:nvPr/>
        </p:nvSpPr>
        <p:spPr>
          <a:xfrm>
            <a:off x="2386264" y="2528466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D463E7-720F-6149-83C8-064CF5CE71EE}"/>
              </a:ext>
            </a:extLst>
          </p:cNvPr>
          <p:cNvSpPr txBox="1"/>
          <p:nvPr/>
        </p:nvSpPr>
        <p:spPr>
          <a:xfrm rot="16200000">
            <a:off x="2092514" y="3450121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54C33EF-974E-0208-EAB3-355CBA09F9BF}"/>
              </a:ext>
            </a:extLst>
          </p:cNvPr>
          <p:cNvSpPr/>
          <p:nvPr/>
        </p:nvSpPr>
        <p:spPr>
          <a:xfrm>
            <a:off x="2804256" y="2528466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F515C5-00CF-246A-8071-9D798AE0A2BE}"/>
              </a:ext>
            </a:extLst>
          </p:cNvPr>
          <p:cNvSpPr txBox="1"/>
          <p:nvPr/>
        </p:nvSpPr>
        <p:spPr>
          <a:xfrm rot="16200000">
            <a:off x="2512599" y="3460416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7FD2E6C-3B6E-2C39-8A65-2F2C95E18A3B}"/>
              </a:ext>
            </a:extLst>
          </p:cNvPr>
          <p:cNvSpPr/>
          <p:nvPr/>
        </p:nvSpPr>
        <p:spPr>
          <a:xfrm>
            <a:off x="3227808" y="2528466"/>
            <a:ext cx="303807" cy="21651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F5E4CB8-8F1B-5022-BEAE-C1BEC81515AE}"/>
              </a:ext>
            </a:extLst>
          </p:cNvPr>
          <p:cNvSpPr txBox="1"/>
          <p:nvPr/>
        </p:nvSpPr>
        <p:spPr>
          <a:xfrm rot="16200000">
            <a:off x="2594625" y="3460415"/>
            <a:ext cx="159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MaxPooling2D</a:t>
            </a:r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5849D8F-55C3-C75D-8F81-58D84C66D3AB}"/>
              </a:ext>
            </a:extLst>
          </p:cNvPr>
          <p:cNvSpPr/>
          <p:nvPr/>
        </p:nvSpPr>
        <p:spPr>
          <a:xfrm>
            <a:off x="3905051" y="2534579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CCA860-C97B-80DE-E03C-42BE0F3066B9}"/>
              </a:ext>
            </a:extLst>
          </p:cNvPr>
          <p:cNvSpPr txBox="1"/>
          <p:nvPr/>
        </p:nvSpPr>
        <p:spPr>
          <a:xfrm rot="16200000">
            <a:off x="3611301" y="3456234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E742A82-4F65-0BE9-90E1-BA64DA6DCD2D}"/>
              </a:ext>
            </a:extLst>
          </p:cNvPr>
          <p:cNvSpPr/>
          <p:nvPr/>
        </p:nvSpPr>
        <p:spPr>
          <a:xfrm>
            <a:off x="4323043" y="2534579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D4D66E-E948-41F4-0DCF-E94C734FBD4A}"/>
              </a:ext>
            </a:extLst>
          </p:cNvPr>
          <p:cNvSpPr txBox="1"/>
          <p:nvPr/>
        </p:nvSpPr>
        <p:spPr>
          <a:xfrm rot="16200000">
            <a:off x="4031386" y="3466529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033FA0B-7F57-B340-64A8-5CEA104B19EB}"/>
              </a:ext>
            </a:extLst>
          </p:cNvPr>
          <p:cNvSpPr/>
          <p:nvPr/>
        </p:nvSpPr>
        <p:spPr>
          <a:xfrm>
            <a:off x="5134885" y="2534579"/>
            <a:ext cx="303807" cy="21651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A1E420-DB7B-1860-E00D-F927F774B013}"/>
              </a:ext>
            </a:extLst>
          </p:cNvPr>
          <p:cNvSpPr txBox="1"/>
          <p:nvPr/>
        </p:nvSpPr>
        <p:spPr>
          <a:xfrm rot="16200000">
            <a:off x="4501702" y="3466528"/>
            <a:ext cx="159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MaxPooling2D</a:t>
            </a:r>
            <a:endParaRPr lang="en-US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7D56DE5-967A-F82D-E5D2-0470D8B146E6}"/>
              </a:ext>
            </a:extLst>
          </p:cNvPr>
          <p:cNvSpPr/>
          <p:nvPr/>
        </p:nvSpPr>
        <p:spPr>
          <a:xfrm>
            <a:off x="4736775" y="2534579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D18F656-226A-43DD-574A-2640ADD1BBC7}"/>
              </a:ext>
            </a:extLst>
          </p:cNvPr>
          <p:cNvSpPr txBox="1"/>
          <p:nvPr/>
        </p:nvSpPr>
        <p:spPr>
          <a:xfrm rot="16200000">
            <a:off x="4443025" y="3456234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A24C590-E899-3115-27C4-F4565ECD1AE2}"/>
              </a:ext>
            </a:extLst>
          </p:cNvPr>
          <p:cNvSpPr/>
          <p:nvPr/>
        </p:nvSpPr>
        <p:spPr>
          <a:xfrm>
            <a:off x="5861023" y="2528466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4DCF5C-44A5-D9B2-C5B0-F425C416B241}"/>
              </a:ext>
            </a:extLst>
          </p:cNvPr>
          <p:cNvSpPr txBox="1"/>
          <p:nvPr/>
        </p:nvSpPr>
        <p:spPr>
          <a:xfrm rot="16200000">
            <a:off x="5567273" y="3450121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08C4065-3664-30BC-DBEA-1A02EF6D1475}"/>
              </a:ext>
            </a:extLst>
          </p:cNvPr>
          <p:cNvSpPr/>
          <p:nvPr/>
        </p:nvSpPr>
        <p:spPr>
          <a:xfrm>
            <a:off x="6279015" y="2528466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F1E507-F321-C8E4-C8F8-3E356EF3E319}"/>
              </a:ext>
            </a:extLst>
          </p:cNvPr>
          <p:cNvSpPr txBox="1"/>
          <p:nvPr/>
        </p:nvSpPr>
        <p:spPr>
          <a:xfrm rot="16200000">
            <a:off x="5987358" y="3460416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367EEC6-283A-07E2-EDCD-3CC113152B74}"/>
              </a:ext>
            </a:extLst>
          </p:cNvPr>
          <p:cNvSpPr/>
          <p:nvPr/>
        </p:nvSpPr>
        <p:spPr>
          <a:xfrm>
            <a:off x="7090857" y="2528466"/>
            <a:ext cx="303807" cy="21651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2CBAC11-B9AD-5FC4-0741-1FDB29929F29}"/>
              </a:ext>
            </a:extLst>
          </p:cNvPr>
          <p:cNvSpPr txBox="1"/>
          <p:nvPr/>
        </p:nvSpPr>
        <p:spPr>
          <a:xfrm rot="16200000">
            <a:off x="6457674" y="3460415"/>
            <a:ext cx="159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MaxPooling2D</a:t>
            </a:r>
            <a:endParaRPr lang="en-US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87F63723-8499-C1FC-0BFB-2BCB3FF20105}"/>
              </a:ext>
            </a:extLst>
          </p:cNvPr>
          <p:cNvSpPr/>
          <p:nvPr/>
        </p:nvSpPr>
        <p:spPr>
          <a:xfrm>
            <a:off x="6692747" y="2528466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0F959C2-33E1-0A6C-CC2B-D1A43D569FA9}"/>
              </a:ext>
            </a:extLst>
          </p:cNvPr>
          <p:cNvSpPr txBox="1"/>
          <p:nvPr/>
        </p:nvSpPr>
        <p:spPr>
          <a:xfrm rot="16200000">
            <a:off x="6398997" y="3450121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A4E91C8-A4D7-00D2-8A02-7AEFD4E9970F}"/>
              </a:ext>
            </a:extLst>
          </p:cNvPr>
          <p:cNvSpPr/>
          <p:nvPr/>
        </p:nvSpPr>
        <p:spPr>
          <a:xfrm>
            <a:off x="7764647" y="2531767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BF352EE-D45E-9416-BE4A-A4307D785A5F}"/>
              </a:ext>
            </a:extLst>
          </p:cNvPr>
          <p:cNvSpPr txBox="1"/>
          <p:nvPr/>
        </p:nvSpPr>
        <p:spPr>
          <a:xfrm rot="16200000">
            <a:off x="7470897" y="3453422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DE0B72E-9431-300C-A834-3FD51572CAA8}"/>
              </a:ext>
            </a:extLst>
          </p:cNvPr>
          <p:cNvSpPr/>
          <p:nvPr/>
        </p:nvSpPr>
        <p:spPr>
          <a:xfrm>
            <a:off x="8182639" y="2531767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1D95B5-8548-8D79-CB5C-D98262C5EFCB}"/>
              </a:ext>
            </a:extLst>
          </p:cNvPr>
          <p:cNvSpPr txBox="1"/>
          <p:nvPr/>
        </p:nvSpPr>
        <p:spPr>
          <a:xfrm rot="16200000">
            <a:off x="7890982" y="3463717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CBA5594A-496A-1993-BB32-D8B9FC5EE7B8}"/>
              </a:ext>
            </a:extLst>
          </p:cNvPr>
          <p:cNvSpPr/>
          <p:nvPr/>
        </p:nvSpPr>
        <p:spPr>
          <a:xfrm>
            <a:off x="8994481" y="2531767"/>
            <a:ext cx="303807" cy="21651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72E5C53-E783-D26A-8437-1B8970E1A71E}"/>
              </a:ext>
            </a:extLst>
          </p:cNvPr>
          <p:cNvSpPr txBox="1"/>
          <p:nvPr/>
        </p:nvSpPr>
        <p:spPr>
          <a:xfrm rot="16200000">
            <a:off x="8361298" y="3463716"/>
            <a:ext cx="159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MaxPooling2D</a:t>
            </a:r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A0CF0B49-1D13-7A1D-DFE9-B49BC1CB6878}"/>
              </a:ext>
            </a:extLst>
          </p:cNvPr>
          <p:cNvSpPr/>
          <p:nvPr/>
        </p:nvSpPr>
        <p:spPr>
          <a:xfrm>
            <a:off x="8596371" y="2531767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5B4BDA8-F106-0B91-D0CE-0A18AD9B6FF1}"/>
              </a:ext>
            </a:extLst>
          </p:cNvPr>
          <p:cNvSpPr txBox="1"/>
          <p:nvPr/>
        </p:nvSpPr>
        <p:spPr>
          <a:xfrm rot="16200000">
            <a:off x="8302621" y="3453422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Conv2D</a:t>
            </a:r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ECA03E5-BA28-ECE0-7737-C670F619BDF6}"/>
              </a:ext>
            </a:extLst>
          </p:cNvPr>
          <p:cNvSpPr/>
          <p:nvPr/>
        </p:nvSpPr>
        <p:spPr>
          <a:xfrm>
            <a:off x="9676716" y="2528466"/>
            <a:ext cx="303807" cy="2165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1E2F11D-3763-63D6-87A3-29DB5C1261B4}"/>
              </a:ext>
            </a:extLst>
          </p:cNvPr>
          <p:cNvSpPr txBox="1"/>
          <p:nvPr/>
        </p:nvSpPr>
        <p:spPr>
          <a:xfrm rot="16200000">
            <a:off x="9382966" y="3450121"/>
            <a:ext cx="9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Flatten</a:t>
            </a:r>
            <a:endParaRPr lang="en-US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9470B30-75BE-621D-0E89-D6111D8AA104}"/>
              </a:ext>
            </a:extLst>
          </p:cNvPr>
          <p:cNvSpPr/>
          <p:nvPr/>
        </p:nvSpPr>
        <p:spPr>
          <a:xfrm>
            <a:off x="10257807" y="2528466"/>
            <a:ext cx="303807" cy="21651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47B34C-6209-2310-84D5-DA0A32D70B17}"/>
              </a:ext>
            </a:extLst>
          </p:cNvPr>
          <p:cNvSpPr txBox="1"/>
          <p:nvPr/>
        </p:nvSpPr>
        <p:spPr>
          <a:xfrm rot="16200000">
            <a:off x="9699433" y="3220111"/>
            <a:ext cx="142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Sigmoid</a:t>
            </a:r>
            <a:endParaRPr lang="en-US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D9F866E0-945F-8CC1-0020-E6352BB716E0}"/>
              </a:ext>
            </a:extLst>
          </p:cNvPr>
          <p:cNvSpPr/>
          <p:nvPr/>
        </p:nvSpPr>
        <p:spPr>
          <a:xfrm>
            <a:off x="10865632" y="2515529"/>
            <a:ext cx="1038840" cy="21781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C1B36B6-DDBD-86AF-987A-BEA81871BE98}"/>
              </a:ext>
            </a:extLst>
          </p:cNvPr>
          <p:cNvCxnSpPr>
            <a:cxnSpLocks/>
          </p:cNvCxnSpPr>
          <p:nvPr/>
        </p:nvCxnSpPr>
        <p:spPr>
          <a:xfrm>
            <a:off x="10985994" y="3353799"/>
            <a:ext cx="798116" cy="561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C56168C-053E-DECE-CD0A-99F42D79350D}"/>
              </a:ext>
            </a:extLst>
          </p:cNvPr>
          <p:cNvSpPr txBox="1"/>
          <p:nvPr/>
        </p:nvSpPr>
        <p:spPr>
          <a:xfrm>
            <a:off x="10814141" y="4037464"/>
            <a:ext cx="117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malignant</a:t>
            </a: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3A889E-7A27-7452-7702-18824D9310E1}"/>
              </a:ext>
            </a:extLst>
          </p:cNvPr>
          <p:cNvSpPr txBox="1"/>
          <p:nvPr/>
        </p:nvSpPr>
        <p:spPr>
          <a:xfrm>
            <a:off x="10961701" y="2799540"/>
            <a:ext cx="117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benign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AD25-1F9B-788B-2603-6402BBCF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Image </a:t>
            </a:r>
            <a:r>
              <a:rPr lang="de-DE" sz="4400" dirty="0" err="1"/>
              <a:t>Preprocessing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20946-ABB7-63E8-2A48-60399C36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4E744B-0471-C7F1-93FD-58DFF5925C5A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6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AD25-1F9B-788B-2603-6402BBCF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Image Augmentation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20946-ABB7-63E8-2A48-60399C36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CB2B854-7CD0-C7D6-4B50-E06F51F76721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8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CD5D-0E13-DD2C-78B1-F7C01ED4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538D-5607-2FF4-38CA-CDD881B3E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C4B8F9-8CC3-B47F-C6FE-520658402B31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3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CD5D-0E13-DD2C-78B1-F7C01ED4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err="1"/>
              <a:t>Results</a:t>
            </a:r>
            <a:br>
              <a:rPr lang="de-DE" sz="4400" dirty="0"/>
            </a:br>
            <a:r>
              <a:rPr lang="de-DE" sz="4400" dirty="0"/>
              <a:t>ResNet50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538D-5607-2FF4-38CA-CDD881B3E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8E96BE-00C2-12C5-C65C-08D3047EC8FE}"/>
              </a:ext>
            </a:extLst>
          </p:cNvPr>
          <p:cNvSpPr/>
          <p:nvPr/>
        </p:nvSpPr>
        <p:spPr>
          <a:xfrm>
            <a:off x="0" y="1712437"/>
            <a:ext cx="8845420" cy="457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6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  Group Project:  Machine Learning and Cancer  Breast Cancer Image Data Classification </vt:lpstr>
      <vt:lpstr>Overview</vt:lpstr>
      <vt:lpstr>Dataset</vt:lpstr>
      <vt:lpstr>Models ResNet50</vt:lpstr>
      <vt:lpstr>Models VGG16</vt:lpstr>
      <vt:lpstr>Image Preprocessing</vt:lpstr>
      <vt:lpstr>Image Augmentation</vt:lpstr>
      <vt:lpstr>Validation</vt:lpstr>
      <vt:lpstr>Results ResNet50</vt:lpstr>
      <vt:lpstr>Results VGG16</vt:lpstr>
      <vt:lpstr>Results VGG16</vt:lpstr>
      <vt:lpstr>Results VGG16</vt:lpstr>
      <vt:lpstr>Limitations / Outlook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 January Update</dc:title>
  <dc:creator>maike nägele</dc:creator>
  <cp:lastModifiedBy>maike nägele</cp:lastModifiedBy>
  <cp:revision>10</cp:revision>
  <dcterms:created xsi:type="dcterms:W3CDTF">2024-01-04T11:44:25Z</dcterms:created>
  <dcterms:modified xsi:type="dcterms:W3CDTF">2024-01-29T13:51:41Z</dcterms:modified>
</cp:coreProperties>
</file>