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Economica"/>
      <p:regular r:id="rId15"/>
      <p:bold r:id="rId16"/>
      <p:italic r:id="rId17"/>
      <p:boldItalic r:id="rId18"/>
    </p:embeddedFont>
    <p:embeddedFont>
      <p:font typeface="Permanent Marker"/>
      <p:regular r:id="rId19"/>
    </p:embeddedFont>
    <p:embeddedFont>
      <p:font typeface="Ultra"/>
      <p:regular r:id="rId20"/>
    </p:embeddedFont>
    <p:embeddedFont>
      <p:font typeface="Mitr"/>
      <p:regular r:id="rId21"/>
      <p:bold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Angie Baneres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Ultra-regular.fntdata"/><Relationship Id="rId22" Type="http://schemas.openxmlformats.org/officeDocument/2006/relationships/font" Target="fonts/Mitr-bold.fntdata"/><Relationship Id="rId21" Type="http://schemas.openxmlformats.org/officeDocument/2006/relationships/font" Target="fonts/Mitr-regular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Economica-regular.fntdata"/><Relationship Id="rId14" Type="http://schemas.openxmlformats.org/officeDocument/2006/relationships/slide" Target="slides/slide8.xml"/><Relationship Id="rId17" Type="http://schemas.openxmlformats.org/officeDocument/2006/relationships/font" Target="fonts/Economica-italic.fntdata"/><Relationship Id="rId16" Type="http://schemas.openxmlformats.org/officeDocument/2006/relationships/font" Target="fonts/Economica-bold.fntdata"/><Relationship Id="rId19" Type="http://schemas.openxmlformats.org/officeDocument/2006/relationships/font" Target="fonts/PermanentMarker-regular.fntdata"/><Relationship Id="rId18" Type="http://schemas.openxmlformats.org/officeDocument/2006/relationships/font" Target="fonts/Economica-boldItalic.fntdata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04-18T17:55:33.404">
    <p:pos x="1833" y="835"/>
    <p:text>unavailable	609
shipped	1107
canceled	625
invoiced	314
processing	301
approved	2
created	5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0d1f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0d1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ccd86ed742_0_1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ccd86ed742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ccd86ed742_0_1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ccd86ed742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ccd86ed742_0_1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ccd86ed742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6f80d1ff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6f80d1f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*The </a:t>
            </a:r>
            <a:r>
              <a:rPr lang="de"/>
              <a:t>percentage</a:t>
            </a:r>
            <a:r>
              <a:rPr lang="de"/>
              <a:t> is based on the Delivered ones	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cd967c2888_0_6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cd967c288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*The percentage is based on the Delivered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e1f300751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ce1f300751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e1f300751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e1f300751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2107875" y="126175"/>
            <a:ext cx="5487900" cy="213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latin typeface="Ultra"/>
                <a:ea typeface="Ultra"/>
                <a:cs typeface="Ultra"/>
                <a:sym typeface="Ultr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3"/>
          <p:cNvPicPr preferRelativeResize="0"/>
          <p:nvPr/>
        </p:nvPicPr>
        <p:blipFill rotWithShape="1">
          <a:blip r:embed="rId3">
            <a:alphaModFix/>
          </a:blip>
          <a:srcRect b="4150" l="0" r="0" t="0"/>
          <a:stretch/>
        </p:blipFill>
        <p:spPr>
          <a:xfrm>
            <a:off x="-58325" y="264500"/>
            <a:ext cx="4193851" cy="40199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>
            <p:ph idx="4294967295" type="ctrTitle"/>
          </p:nvPr>
        </p:nvSpPr>
        <p:spPr>
          <a:xfrm>
            <a:off x="3976575" y="788003"/>
            <a:ext cx="5213400" cy="175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00"/>
                </a:solidFill>
                <a:highlight>
                  <a:srgbClr val="1C4587"/>
                </a:highlight>
                <a:latin typeface="Ultra"/>
                <a:ea typeface="Ultra"/>
                <a:cs typeface="Ultra"/>
                <a:sym typeface="Ultra"/>
              </a:rPr>
              <a:t>‎ ELDORADO‎ ‎ </a:t>
            </a:r>
            <a:r>
              <a:rPr lang="de">
                <a:latin typeface="Ultra"/>
                <a:ea typeface="Ultra"/>
                <a:cs typeface="Ultra"/>
                <a:sym typeface="Ultra"/>
              </a:rPr>
              <a:t> </a:t>
            </a:r>
            <a:br>
              <a:rPr lang="de">
                <a:latin typeface="Ultra"/>
                <a:ea typeface="Ultra"/>
                <a:cs typeface="Ultra"/>
                <a:sym typeface="Ultra"/>
              </a:rPr>
            </a:br>
            <a:r>
              <a:rPr lang="de">
                <a:solidFill>
                  <a:srgbClr val="FFFF00"/>
                </a:solidFill>
                <a:highlight>
                  <a:srgbClr val="FFFF00"/>
                </a:highlight>
                <a:latin typeface="Ultra"/>
                <a:ea typeface="Ultra"/>
                <a:cs typeface="Ultra"/>
                <a:sym typeface="Ultra"/>
              </a:rPr>
              <a:t>‎ ‎ </a:t>
            </a:r>
            <a:r>
              <a:rPr lang="de">
                <a:solidFill>
                  <a:schemeClr val="accent3"/>
                </a:solidFill>
                <a:highlight>
                  <a:srgbClr val="FFFF00"/>
                </a:highlight>
                <a:latin typeface="Ultra"/>
                <a:ea typeface="Ultra"/>
                <a:cs typeface="Ultra"/>
                <a:sym typeface="Ultra"/>
              </a:rPr>
              <a:t>do Brasil!?</a:t>
            </a:r>
            <a:r>
              <a:rPr lang="de">
                <a:solidFill>
                  <a:srgbClr val="FFFF00"/>
                </a:solidFill>
                <a:highlight>
                  <a:srgbClr val="FFFF00"/>
                </a:highlight>
                <a:latin typeface="Ultra"/>
                <a:ea typeface="Ultra"/>
                <a:cs typeface="Ultra"/>
                <a:sym typeface="Ultra"/>
              </a:rPr>
              <a:t>‎ ‎ ‎ </a:t>
            </a:r>
            <a:endParaRPr>
              <a:solidFill>
                <a:schemeClr val="accent3"/>
              </a:solidFill>
              <a:highlight>
                <a:srgbClr val="FFFF00"/>
              </a:highlight>
              <a:latin typeface="Ultra"/>
              <a:ea typeface="Ultra"/>
              <a:cs typeface="Ultra"/>
              <a:sym typeface="Ultra"/>
            </a:endParaRPr>
          </a:p>
        </p:txBody>
      </p:sp>
      <p:sp>
        <p:nvSpPr>
          <p:cNvPr id="64" name="Google Shape;64;p13"/>
          <p:cNvSpPr txBox="1"/>
          <p:nvPr>
            <p:ph idx="4294967295" type="subTitle"/>
          </p:nvPr>
        </p:nvSpPr>
        <p:spPr>
          <a:xfrm>
            <a:off x="3681350" y="2532750"/>
            <a:ext cx="53811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de" sz="3300">
                <a:solidFill>
                  <a:srgbClr val="434343"/>
                </a:solidFill>
                <a:latin typeface="Mitr"/>
                <a:ea typeface="Mitr"/>
                <a:cs typeface="Mitr"/>
                <a:sym typeface="Mitr"/>
              </a:rPr>
              <a:t>A BRIEF LOOK ON WHY A </a:t>
            </a:r>
            <a:br>
              <a:rPr b="1" lang="de" sz="3300">
                <a:solidFill>
                  <a:srgbClr val="434343"/>
                </a:solidFill>
                <a:latin typeface="Mitr"/>
                <a:ea typeface="Mitr"/>
                <a:cs typeface="Mitr"/>
                <a:sym typeface="Mitr"/>
              </a:rPr>
            </a:br>
            <a:r>
              <a:rPr b="1" lang="de" sz="3300">
                <a:solidFill>
                  <a:srgbClr val="434343"/>
                </a:solidFill>
                <a:latin typeface="Mitr"/>
                <a:ea typeface="Mitr"/>
                <a:cs typeface="Mitr"/>
                <a:sym typeface="Mitr"/>
              </a:rPr>
              <a:t>PARTNERSHIP WITH</a:t>
            </a:r>
            <a:r>
              <a:rPr b="1" lang="de" sz="3300">
                <a:solidFill>
                  <a:srgbClr val="FF9900"/>
                </a:solidFill>
                <a:latin typeface="Mitr"/>
                <a:ea typeface="Mitr"/>
                <a:cs typeface="Mitr"/>
                <a:sym typeface="Mitr"/>
              </a:rPr>
              <a:t> </a:t>
            </a:r>
            <a:r>
              <a:rPr b="1" lang="de" sz="3300">
                <a:solidFill>
                  <a:srgbClr val="FF9900"/>
                </a:solidFill>
                <a:latin typeface="Mitr"/>
                <a:ea typeface="Mitr"/>
                <a:cs typeface="Mitr"/>
                <a:sym typeface="Mitr"/>
              </a:rPr>
              <a:t>MAGIST</a:t>
            </a:r>
            <a:r>
              <a:rPr b="1" lang="de" sz="3300">
                <a:solidFill>
                  <a:srgbClr val="434343"/>
                </a:solidFill>
                <a:latin typeface="Mitr"/>
                <a:ea typeface="Mitr"/>
                <a:cs typeface="Mitr"/>
                <a:sym typeface="Mitr"/>
              </a:rPr>
              <a:t> IS </a:t>
            </a:r>
            <a:r>
              <a:rPr b="1" lang="de" sz="3300" u="sng">
                <a:latin typeface="Mitr"/>
                <a:ea typeface="Mitr"/>
                <a:cs typeface="Mitr"/>
                <a:sym typeface="Mitr"/>
              </a:rPr>
              <a:t>RISKY</a:t>
            </a:r>
            <a:r>
              <a:rPr b="1" lang="de" sz="3300">
                <a:solidFill>
                  <a:srgbClr val="434343"/>
                </a:solidFill>
                <a:latin typeface="Mitr"/>
                <a:ea typeface="Mitr"/>
                <a:cs typeface="Mitr"/>
                <a:sym typeface="Mitr"/>
              </a:rPr>
              <a:t>, DUE TO </a:t>
            </a:r>
            <a:r>
              <a:rPr b="1" lang="de" sz="3300">
                <a:solidFill>
                  <a:srgbClr val="FF0000"/>
                </a:solidFill>
                <a:latin typeface="Mitr"/>
                <a:ea typeface="Mitr"/>
                <a:cs typeface="Mitr"/>
                <a:sym typeface="Mitr"/>
              </a:rPr>
              <a:t>DELIVERY TIME</a:t>
            </a:r>
            <a:r>
              <a:rPr b="1" lang="de" sz="3300">
                <a:solidFill>
                  <a:srgbClr val="434343"/>
                </a:solidFill>
                <a:latin typeface="Mitr"/>
                <a:ea typeface="Mitr"/>
                <a:cs typeface="Mitr"/>
                <a:sym typeface="Mitr"/>
              </a:rPr>
              <a:t> </a:t>
            </a:r>
            <a:r>
              <a:rPr b="1" lang="de" sz="3300">
                <a:solidFill>
                  <a:srgbClr val="FF9900"/>
                </a:solidFill>
                <a:latin typeface="Mitr"/>
                <a:ea typeface="Mitr"/>
                <a:cs typeface="Mitr"/>
                <a:sym typeface="Mitr"/>
              </a:rPr>
              <a:t> </a:t>
            </a:r>
            <a:endParaRPr b="1" sz="3300">
              <a:solidFill>
                <a:srgbClr val="434343"/>
              </a:solidFill>
              <a:latin typeface="Mitr"/>
              <a:ea typeface="Mitr"/>
              <a:cs typeface="Mitr"/>
              <a:sym typeface="Mitr"/>
            </a:endParaRPr>
          </a:p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4"/>
          <p:cNvPicPr preferRelativeResize="0"/>
          <p:nvPr/>
        </p:nvPicPr>
        <p:blipFill rotWithShape="1">
          <a:blip r:embed="rId3">
            <a:alphaModFix/>
          </a:blip>
          <a:srcRect b="11868" l="24775" r="23391" t="11408"/>
          <a:stretch/>
        </p:blipFill>
        <p:spPr>
          <a:xfrm flipH="1">
            <a:off x="2734800" y="652200"/>
            <a:ext cx="3742750" cy="372792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>
            <p:ph idx="4294967295" type="subTitle"/>
          </p:nvPr>
        </p:nvSpPr>
        <p:spPr>
          <a:xfrm>
            <a:off x="6223900" y="194248"/>
            <a:ext cx="2813100" cy="1228200"/>
          </a:xfrm>
          <a:prstGeom prst="rect">
            <a:avLst/>
          </a:prstGeom>
          <a:effectLst>
            <a:outerShdw rotWithShape="0" algn="bl" dir="2340000" dist="19050">
              <a:srgbClr val="000000">
                <a:alpha val="6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FF9900"/>
              </a:solidFill>
              <a:latin typeface="Mitr"/>
              <a:ea typeface="Mitr"/>
              <a:cs typeface="Mitr"/>
              <a:sym typeface="Mitr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 sz="3000">
                <a:solidFill>
                  <a:srgbClr val="FF9900"/>
                </a:solidFill>
                <a:latin typeface="Mitr"/>
                <a:ea typeface="Mitr"/>
                <a:cs typeface="Mitr"/>
                <a:sym typeface="Mitr"/>
              </a:rPr>
              <a:t>only</a:t>
            </a:r>
            <a:br>
              <a:rPr b="1" lang="de" sz="3000">
                <a:solidFill>
                  <a:srgbClr val="FF9900"/>
                </a:solidFill>
                <a:latin typeface="Mitr"/>
                <a:ea typeface="Mitr"/>
                <a:cs typeface="Mitr"/>
                <a:sym typeface="Mitr"/>
              </a:rPr>
            </a:br>
            <a:endParaRPr b="1" sz="600">
              <a:solidFill>
                <a:srgbClr val="FF9900"/>
              </a:solidFill>
              <a:latin typeface="Mitr"/>
              <a:ea typeface="Mitr"/>
              <a:cs typeface="Mitr"/>
              <a:sym typeface="Mitr"/>
            </a:endParaRPr>
          </a:p>
          <a:p>
            <a:pPr indent="0" lvl="0" marL="0" rtl="0" algn="ctr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 sz="4800">
                <a:solidFill>
                  <a:srgbClr val="FF9900"/>
                </a:solidFill>
                <a:latin typeface="Mitr"/>
                <a:ea typeface="Mitr"/>
                <a:cs typeface="Mitr"/>
                <a:sym typeface="Mitr"/>
              </a:rPr>
              <a:t>18.8</a:t>
            </a:r>
            <a:r>
              <a:rPr b="1" lang="de" sz="2400">
                <a:solidFill>
                  <a:srgbClr val="FF9900"/>
                </a:solidFill>
                <a:latin typeface="Mitr"/>
                <a:ea typeface="Mitr"/>
                <a:cs typeface="Mitr"/>
                <a:sym typeface="Mitr"/>
              </a:rPr>
              <a:t>%</a:t>
            </a:r>
            <a:endParaRPr b="1" sz="2400">
              <a:solidFill>
                <a:srgbClr val="FF9900"/>
              </a:solidFill>
              <a:latin typeface="Mitr"/>
              <a:ea typeface="Mitr"/>
              <a:cs typeface="Mitr"/>
              <a:sym typeface="Mitr"/>
            </a:endParaRPr>
          </a:p>
          <a:p>
            <a:pPr indent="0" lvl="0" marL="0" rtl="0" algn="ctr">
              <a:lnSpc>
                <a:spcPct val="4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de">
                <a:solidFill>
                  <a:srgbClr val="FF9900"/>
                </a:solidFill>
                <a:latin typeface="Mitr"/>
                <a:ea typeface="Mitr"/>
                <a:cs typeface="Mitr"/>
                <a:sym typeface="Mitr"/>
              </a:rPr>
              <a:t>TECHPRODUCTS</a:t>
            </a:r>
            <a:r>
              <a:rPr b="1" lang="de">
                <a:solidFill>
                  <a:srgbClr val="FF9900"/>
                </a:solidFill>
                <a:latin typeface="Mitr"/>
                <a:ea typeface="Mitr"/>
                <a:cs typeface="Mitr"/>
                <a:sym typeface="Mitr"/>
              </a:rPr>
              <a:t> </a:t>
            </a:r>
            <a:endParaRPr b="1">
              <a:solidFill>
                <a:srgbClr val="FF9900"/>
              </a:solidFill>
              <a:latin typeface="Mitr"/>
              <a:ea typeface="Mitr"/>
              <a:cs typeface="Mitr"/>
              <a:sym typeface="Mitr"/>
            </a:endParaRPr>
          </a:p>
        </p:txBody>
      </p:sp>
      <p:sp>
        <p:nvSpPr>
          <p:cNvPr id="72" name="Google Shape;72;p14"/>
          <p:cNvSpPr txBox="1"/>
          <p:nvPr>
            <p:ph idx="4294967295" type="subTitle"/>
          </p:nvPr>
        </p:nvSpPr>
        <p:spPr>
          <a:xfrm>
            <a:off x="0" y="4"/>
            <a:ext cx="4223100" cy="12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de" sz="3600">
                <a:solidFill>
                  <a:srgbClr val="434343"/>
                </a:solidFill>
                <a:latin typeface="Mitr"/>
                <a:ea typeface="Mitr"/>
                <a:cs typeface="Mitr"/>
                <a:sym typeface="Mitr"/>
              </a:rPr>
              <a:t>THE NUMBERS TELL!</a:t>
            </a:r>
            <a:r>
              <a:rPr b="1" lang="de" sz="3600">
                <a:solidFill>
                  <a:srgbClr val="434343"/>
                </a:solidFill>
                <a:latin typeface="Mitr"/>
                <a:ea typeface="Mitr"/>
                <a:cs typeface="Mitr"/>
                <a:sym typeface="Mitr"/>
              </a:rPr>
              <a:t> </a:t>
            </a:r>
            <a:endParaRPr b="1" sz="3600">
              <a:solidFill>
                <a:srgbClr val="434343"/>
              </a:solidFill>
              <a:latin typeface="Mitr"/>
              <a:ea typeface="Mitr"/>
              <a:cs typeface="Mitr"/>
              <a:sym typeface="Mitr"/>
            </a:endParaRPr>
          </a:p>
        </p:txBody>
      </p:sp>
      <p:sp>
        <p:nvSpPr>
          <p:cNvPr id="73" name="Google Shape;73;p14"/>
          <p:cNvSpPr txBox="1"/>
          <p:nvPr>
            <p:ph idx="4294967295" type="subTitle"/>
          </p:nvPr>
        </p:nvSpPr>
        <p:spPr>
          <a:xfrm>
            <a:off x="0" y="1333105"/>
            <a:ext cx="2813100" cy="1228200"/>
          </a:xfrm>
          <a:prstGeom prst="rect">
            <a:avLst/>
          </a:prstGeom>
          <a:effectLst>
            <a:outerShdw rotWithShape="0" algn="bl" dir="2340000" dist="19050">
              <a:srgbClr val="000000">
                <a:alpha val="6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FC22FF"/>
              </a:solidFill>
              <a:latin typeface="Mitr"/>
              <a:ea typeface="Mitr"/>
              <a:cs typeface="Mitr"/>
              <a:sym typeface="Mitr"/>
            </a:endParaRPr>
          </a:p>
          <a:p>
            <a:pPr indent="0" lvl="0" marL="0" rtl="0" algn="ctr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 sz="3000">
                <a:solidFill>
                  <a:srgbClr val="FC22FF"/>
                </a:solidFill>
                <a:latin typeface="Mitr"/>
                <a:ea typeface="Mitr"/>
                <a:cs typeface="Mitr"/>
                <a:sym typeface="Mitr"/>
              </a:rPr>
              <a:t>only</a:t>
            </a:r>
            <a:endParaRPr b="1" sz="3000">
              <a:solidFill>
                <a:srgbClr val="FC22FF"/>
              </a:solidFill>
              <a:latin typeface="Mitr"/>
              <a:ea typeface="Mitr"/>
              <a:cs typeface="Mitr"/>
              <a:sym typeface="Mitr"/>
            </a:endParaRPr>
          </a:p>
          <a:p>
            <a:pPr indent="0" lvl="0" marL="0" rtl="0" algn="ctr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FC22FF"/>
              </a:solidFill>
              <a:latin typeface="Mitr"/>
              <a:ea typeface="Mitr"/>
              <a:cs typeface="Mitr"/>
              <a:sym typeface="Mitr"/>
            </a:endParaRPr>
          </a:p>
          <a:p>
            <a:pPr indent="0" lvl="0" marL="0" rtl="0" algn="ctr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 sz="4800">
                <a:solidFill>
                  <a:srgbClr val="FC22FF"/>
                </a:solidFill>
                <a:latin typeface="Mitr"/>
                <a:ea typeface="Mitr"/>
                <a:cs typeface="Mitr"/>
                <a:sym typeface="Mitr"/>
              </a:rPr>
              <a:t>5</a:t>
            </a:r>
            <a:r>
              <a:rPr b="1" lang="de" sz="2400">
                <a:solidFill>
                  <a:srgbClr val="FC22FF"/>
                </a:solidFill>
                <a:latin typeface="Mitr"/>
                <a:ea typeface="Mitr"/>
                <a:cs typeface="Mitr"/>
                <a:sym typeface="Mitr"/>
              </a:rPr>
              <a:t>%</a:t>
            </a:r>
            <a:endParaRPr b="1" sz="2400">
              <a:solidFill>
                <a:srgbClr val="FC22FF"/>
              </a:solidFill>
              <a:latin typeface="Mitr"/>
              <a:ea typeface="Mitr"/>
              <a:cs typeface="Mitr"/>
              <a:sym typeface="Mitr"/>
            </a:endParaRPr>
          </a:p>
          <a:p>
            <a:pPr indent="0" lvl="0" marL="0" rtl="0" algn="ctr">
              <a:lnSpc>
                <a:spcPct val="4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de">
                <a:solidFill>
                  <a:srgbClr val="FC22FF"/>
                </a:solidFill>
                <a:latin typeface="Mitr"/>
                <a:ea typeface="Mitr"/>
                <a:cs typeface="Mitr"/>
                <a:sym typeface="Mitr"/>
              </a:rPr>
              <a:t>COST MORE THAN </a:t>
            </a:r>
            <a:br>
              <a:rPr b="1" lang="de">
                <a:solidFill>
                  <a:srgbClr val="FC22FF"/>
                </a:solidFill>
                <a:latin typeface="Mitr"/>
                <a:ea typeface="Mitr"/>
                <a:cs typeface="Mitr"/>
                <a:sym typeface="Mitr"/>
              </a:rPr>
            </a:br>
            <a:br>
              <a:rPr b="1" lang="de">
                <a:solidFill>
                  <a:srgbClr val="FC22FF"/>
                </a:solidFill>
                <a:latin typeface="Mitr"/>
                <a:ea typeface="Mitr"/>
                <a:cs typeface="Mitr"/>
                <a:sym typeface="Mitr"/>
              </a:rPr>
            </a:br>
            <a:r>
              <a:rPr b="1" lang="de">
                <a:solidFill>
                  <a:srgbClr val="FC22FF"/>
                </a:solidFill>
                <a:latin typeface="Mitr"/>
                <a:ea typeface="Mitr"/>
                <a:cs typeface="Mitr"/>
                <a:sym typeface="Mitr"/>
              </a:rPr>
              <a:t>300 EURO</a:t>
            </a:r>
            <a:r>
              <a:rPr b="1" lang="de">
                <a:solidFill>
                  <a:srgbClr val="FF9900"/>
                </a:solidFill>
                <a:latin typeface="Mitr"/>
                <a:ea typeface="Mitr"/>
                <a:cs typeface="Mitr"/>
                <a:sym typeface="Mitr"/>
              </a:rPr>
              <a:t> </a:t>
            </a:r>
            <a:endParaRPr b="1">
              <a:solidFill>
                <a:srgbClr val="FF9900"/>
              </a:solidFill>
              <a:latin typeface="Mitr"/>
              <a:ea typeface="Mitr"/>
              <a:cs typeface="Mitr"/>
              <a:sym typeface="Mitr"/>
            </a:endParaRPr>
          </a:p>
        </p:txBody>
      </p:sp>
      <p:sp>
        <p:nvSpPr>
          <p:cNvPr id="74" name="Google Shape;74;p14"/>
          <p:cNvSpPr txBox="1"/>
          <p:nvPr>
            <p:ph idx="4294967295" type="subTitle"/>
          </p:nvPr>
        </p:nvSpPr>
        <p:spPr>
          <a:xfrm>
            <a:off x="6368525" y="2914722"/>
            <a:ext cx="2813100" cy="1228200"/>
          </a:xfrm>
          <a:prstGeom prst="rect">
            <a:avLst/>
          </a:prstGeom>
          <a:effectLst>
            <a:outerShdw rotWithShape="0" algn="bl" dir="2340000" dist="19050">
              <a:srgbClr val="000000">
                <a:alpha val="6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accent3"/>
              </a:solidFill>
              <a:latin typeface="Mitr"/>
              <a:ea typeface="Mitr"/>
              <a:cs typeface="Mitr"/>
              <a:sym typeface="Mitr"/>
            </a:endParaRPr>
          </a:p>
          <a:p>
            <a:pPr indent="0" lvl="0" marL="0" rtl="0" algn="ctr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 sz="3600">
                <a:solidFill>
                  <a:srgbClr val="FF0000"/>
                </a:solidFill>
                <a:latin typeface="Mitr"/>
                <a:ea typeface="Mitr"/>
                <a:cs typeface="Mitr"/>
                <a:sym typeface="Mitr"/>
              </a:rPr>
              <a:t>only</a:t>
            </a:r>
            <a:br>
              <a:rPr b="1" lang="de" sz="3600">
                <a:solidFill>
                  <a:srgbClr val="FF0000"/>
                </a:solidFill>
                <a:latin typeface="Mitr"/>
                <a:ea typeface="Mitr"/>
                <a:cs typeface="Mitr"/>
                <a:sym typeface="Mitr"/>
              </a:rPr>
            </a:br>
            <a:endParaRPr b="1" sz="3600">
              <a:solidFill>
                <a:srgbClr val="FF0000"/>
              </a:solidFill>
              <a:latin typeface="Mitr"/>
              <a:ea typeface="Mitr"/>
              <a:cs typeface="Mitr"/>
              <a:sym typeface="Mitr"/>
            </a:endParaRPr>
          </a:p>
          <a:p>
            <a:pPr indent="0" lvl="0" marL="0" rtl="0" algn="ctr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 sz="4800">
                <a:solidFill>
                  <a:srgbClr val="FF0000"/>
                </a:solidFill>
                <a:latin typeface="Mitr"/>
                <a:ea typeface="Mitr"/>
                <a:cs typeface="Mitr"/>
                <a:sym typeface="Mitr"/>
              </a:rPr>
              <a:t>9.5</a:t>
            </a:r>
            <a:r>
              <a:rPr b="1" lang="de" sz="2400">
                <a:solidFill>
                  <a:srgbClr val="FF0000"/>
                </a:solidFill>
                <a:latin typeface="Mitr"/>
                <a:ea typeface="Mitr"/>
                <a:cs typeface="Mitr"/>
                <a:sym typeface="Mitr"/>
              </a:rPr>
              <a:t>%</a:t>
            </a:r>
            <a:endParaRPr b="1" sz="2400">
              <a:solidFill>
                <a:srgbClr val="FF0000"/>
              </a:solidFill>
              <a:latin typeface="Mitr"/>
              <a:ea typeface="Mitr"/>
              <a:cs typeface="Mitr"/>
              <a:sym typeface="Mitr"/>
            </a:endParaRPr>
          </a:p>
          <a:p>
            <a:pPr indent="0" lvl="0" marL="0" rtl="0" algn="ctr">
              <a:lnSpc>
                <a:spcPct val="4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de">
                <a:solidFill>
                  <a:srgbClr val="FF0000"/>
                </a:solidFill>
                <a:latin typeface="Mitr"/>
                <a:ea typeface="Mitr"/>
                <a:cs typeface="Mitr"/>
                <a:sym typeface="Mitr"/>
              </a:rPr>
              <a:t>DELIVERY ON TIME</a:t>
            </a:r>
            <a:endParaRPr b="1">
              <a:solidFill>
                <a:srgbClr val="FF0000"/>
              </a:solidFill>
              <a:latin typeface="Mitr"/>
              <a:ea typeface="Mitr"/>
              <a:cs typeface="Mitr"/>
              <a:sym typeface="Mitr"/>
            </a:endParaRPr>
          </a:p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7397" y="118750"/>
            <a:ext cx="6017951" cy="5024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 rotWithShape="1">
          <a:blip r:embed="rId4">
            <a:alphaModFix/>
          </a:blip>
          <a:srcRect b="51147" l="26336" r="20253" t="22997"/>
          <a:stretch/>
        </p:blipFill>
        <p:spPr>
          <a:xfrm>
            <a:off x="4623827" y="3283357"/>
            <a:ext cx="4223098" cy="132977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>
            <p:ph idx="4294967295" type="subTitle"/>
          </p:nvPr>
        </p:nvSpPr>
        <p:spPr>
          <a:xfrm>
            <a:off x="6330900" y="-2"/>
            <a:ext cx="2813100" cy="1228200"/>
          </a:xfrm>
          <a:prstGeom prst="rect">
            <a:avLst/>
          </a:prstGeom>
          <a:effectLst>
            <a:outerShdw rotWithShape="0" algn="bl" dir="2340000" dist="47625">
              <a:srgbClr val="000000">
                <a:alpha val="6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de" sz="6000">
                <a:solidFill>
                  <a:srgbClr val="FF9900"/>
                </a:solidFill>
                <a:latin typeface="Mitr"/>
                <a:ea typeface="Mitr"/>
                <a:cs typeface="Mitr"/>
                <a:sym typeface="Mitr"/>
              </a:rPr>
              <a:t>SPAIN</a:t>
            </a:r>
            <a:r>
              <a:rPr b="1" lang="de" sz="4800">
                <a:solidFill>
                  <a:srgbClr val="FF9900"/>
                </a:solidFill>
                <a:latin typeface="Mitr"/>
                <a:ea typeface="Mitr"/>
                <a:cs typeface="Mitr"/>
                <a:sym typeface="Mitr"/>
              </a:rPr>
              <a:t> </a:t>
            </a:r>
            <a:endParaRPr b="1" sz="4800">
              <a:solidFill>
                <a:srgbClr val="FF9900"/>
              </a:solidFill>
              <a:latin typeface="Mitr"/>
              <a:ea typeface="Mitr"/>
              <a:cs typeface="Mitr"/>
              <a:sym typeface="Mitr"/>
            </a:endParaRPr>
          </a:p>
        </p:txBody>
      </p:sp>
      <p:sp>
        <p:nvSpPr>
          <p:cNvPr id="83" name="Google Shape;83;p15"/>
          <p:cNvSpPr txBox="1"/>
          <p:nvPr>
            <p:ph idx="4294967295" type="subTitle"/>
          </p:nvPr>
        </p:nvSpPr>
        <p:spPr>
          <a:xfrm>
            <a:off x="22600" y="-2"/>
            <a:ext cx="2813100" cy="1228200"/>
          </a:xfrm>
          <a:prstGeom prst="rect">
            <a:avLst/>
          </a:prstGeom>
          <a:effectLst>
            <a:outerShdw rotWithShape="0" algn="bl" dir="2340000" dist="47625">
              <a:srgbClr val="000000">
                <a:alpha val="6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de" sz="6000">
                <a:solidFill>
                  <a:schemeClr val="accent3"/>
                </a:solidFill>
                <a:latin typeface="Mitr"/>
                <a:ea typeface="Mitr"/>
                <a:cs typeface="Mitr"/>
                <a:sym typeface="Mitr"/>
              </a:rPr>
              <a:t>BRASIL</a:t>
            </a:r>
            <a:r>
              <a:rPr b="1" lang="de" sz="6000">
                <a:solidFill>
                  <a:srgbClr val="38761D"/>
                </a:solidFill>
                <a:latin typeface="Mitr"/>
                <a:ea typeface="Mitr"/>
                <a:cs typeface="Mitr"/>
                <a:sym typeface="Mitr"/>
              </a:rPr>
              <a:t> </a:t>
            </a:r>
            <a:endParaRPr b="1" sz="6000">
              <a:solidFill>
                <a:srgbClr val="38761D"/>
              </a:solidFill>
              <a:latin typeface="Mitr"/>
              <a:ea typeface="Mitr"/>
              <a:cs typeface="Mitr"/>
              <a:sym typeface="Mitr"/>
            </a:endParaRPr>
          </a:p>
        </p:txBody>
      </p:sp>
      <p:sp>
        <p:nvSpPr>
          <p:cNvPr id="84" name="Google Shape;84;p15"/>
          <p:cNvSpPr txBox="1"/>
          <p:nvPr>
            <p:ph idx="4294967295" type="subTitle"/>
          </p:nvPr>
        </p:nvSpPr>
        <p:spPr>
          <a:xfrm>
            <a:off x="2367650" y="510541"/>
            <a:ext cx="4223100" cy="14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de" sz="3600">
                <a:solidFill>
                  <a:srgbClr val="434343"/>
                </a:solidFill>
                <a:latin typeface="Mitr"/>
                <a:ea typeface="Mitr"/>
                <a:cs typeface="Mitr"/>
                <a:sym typeface="Mitr"/>
              </a:rPr>
              <a:t>A MARKET </a:t>
            </a:r>
            <a:br>
              <a:rPr b="1" lang="de" sz="3600">
                <a:solidFill>
                  <a:srgbClr val="434343"/>
                </a:solidFill>
                <a:latin typeface="Mitr"/>
                <a:ea typeface="Mitr"/>
                <a:cs typeface="Mitr"/>
                <a:sym typeface="Mitr"/>
              </a:rPr>
            </a:br>
            <a:r>
              <a:rPr b="1" lang="de" sz="3600">
                <a:solidFill>
                  <a:srgbClr val="434343"/>
                </a:solidFill>
                <a:latin typeface="Mitr"/>
                <a:ea typeface="Mitr"/>
                <a:cs typeface="Mitr"/>
                <a:sym typeface="Mitr"/>
              </a:rPr>
              <a:t>FOR HIGHCLASS TECH-PROCUCTS</a:t>
            </a:r>
            <a:r>
              <a:rPr b="1" lang="de" sz="3600">
                <a:solidFill>
                  <a:srgbClr val="434343"/>
                </a:solidFill>
                <a:latin typeface="Mitr"/>
                <a:ea typeface="Mitr"/>
                <a:cs typeface="Mitr"/>
                <a:sym typeface="Mitr"/>
              </a:rPr>
              <a:t> </a:t>
            </a:r>
            <a:endParaRPr b="1" sz="3600">
              <a:solidFill>
                <a:srgbClr val="434343"/>
              </a:solidFill>
              <a:latin typeface="Mitr"/>
              <a:ea typeface="Mitr"/>
              <a:cs typeface="Mitr"/>
              <a:sym typeface="Mitr"/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 rotWithShape="1">
          <a:blip r:embed="rId5">
            <a:alphaModFix/>
          </a:blip>
          <a:srcRect b="25041" l="26420" r="20171" t="23359"/>
          <a:stretch/>
        </p:blipFill>
        <p:spPr>
          <a:xfrm>
            <a:off x="300191" y="2164123"/>
            <a:ext cx="4223098" cy="26501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>
            <p:ph idx="4294967295" type="subTitle"/>
          </p:nvPr>
        </p:nvSpPr>
        <p:spPr>
          <a:xfrm>
            <a:off x="-493425" y="950524"/>
            <a:ext cx="3570000" cy="1837200"/>
          </a:xfrm>
          <a:prstGeom prst="rect">
            <a:avLst/>
          </a:prstGeom>
          <a:effectLst>
            <a:outerShdw rotWithShape="0" algn="bl" dir="2340000" dist="38100">
              <a:srgbClr val="000000">
                <a:alpha val="6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>
                <a:solidFill>
                  <a:schemeClr val="accent3"/>
                </a:solidFill>
                <a:latin typeface="Mitr"/>
                <a:ea typeface="Mitr"/>
                <a:cs typeface="Mitr"/>
                <a:sym typeface="Mitr"/>
              </a:rPr>
              <a:t>population</a:t>
            </a:r>
            <a:endParaRPr b="1">
              <a:solidFill>
                <a:schemeClr val="accent3"/>
              </a:solidFill>
              <a:latin typeface="Mitr"/>
              <a:ea typeface="Mitr"/>
              <a:cs typeface="Mitr"/>
              <a:sym typeface="Mitr"/>
            </a:endParaRPr>
          </a:p>
          <a:p>
            <a:pPr indent="0" lvl="0" marL="0" rtl="0" algn="ctr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 sz="4800">
                <a:solidFill>
                  <a:schemeClr val="accent3"/>
                </a:solidFill>
                <a:latin typeface="Mitr"/>
                <a:ea typeface="Mitr"/>
                <a:cs typeface="Mitr"/>
                <a:sym typeface="Mitr"/>
              </a:rPr>
              <a:t>211</a:t>
            </a:r>
            <a:r>
              <a:rPr b="1" lang="de" sz="1400">
                <a:solidFill>
                  <a:schemeClr val="accent3"/>
                </a:solidFill>
                <a:latin typeface="Mitr"/>
                <a:ea typeface="Mitr"/>
                <a:cs typeface="Mitr"/>
                <a:sym typeface="Mitr"/>
              </a:rPr>
              <a:t> mio</a:t>
            </a:r>
            <a:endParaRPr b="1" sz="1400">
              <a:solidFill>
                <a:schemeClr val="accent3"/>
              </a:solidFill>
              <a:latin typeface="Mitr"/>
              <a:ea typeface="Mitr"/>
              <a:cs typeface="Mitr"/>
              <a:sym typeface="Mitr"/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>
                <a:solidFill>
                  <a:schemeClr val="accent3"/>
                </a:solidFill>
                <a:latin typeface="Mitr"/>
                <a:ea typeface="Mitr"/>
                <a:cs typeface="Mitr"/>
                <a:sym typeface="Mitr"/>
              </a:rPr>
              <a:t>average income</a:t>
            </a:r>
            <a:endParaRPr b="1">
              <a:solidFill>
                <a:schemeClr val="accent3"/>
              </a:solidFill>
              <a:latin typeface="Mitr"/>
              <a:ea typeface="Mitr"/>
              <a:cs typeface="Mitr"/>
              <a:sym typeface="Mitr"/>
            </a:endParaRPr>
          </a:p>
          <a:p>
            <a:pPr indent="0" lvl="0" marL="0" rtl="0" algn="ctr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 sz="4800">
                <a:solidFill>
                  <a:schemeClr val="accent3"/>
                </a:solidFill>
                <a:latin typeface="Mitr"/>
                <a:ea typeface="Mitr"/>
                <a:cs typeface="Mitr"/>
                <a:sym typeface="Mitr"/>
              </a:rPr>
              <a:t>625</a:t>
            </a:r>
            <a:br>
              <a:rPr b="1" lang="de" sz="4800">
                <a:solidFill>
                  <a:schemeClr val="accent3"/>
                </a:solidFill>
                <a:latin typeface="Mitr"/>
                <a:ea typeface="Mitr"/>
                <a:cs typeface="Mitr"/>
                <a:sym typeface="Mitr"/>
              </a:rPr>
            </a:br>
            <a:r>
              <a:rPr b="1" lang="de" sz="4800">
                <a:solidFill>
                  <a:schemeClr val="accent3"/>
                </a:solidFill>
                <a:latin typeface="Mitr"/>
                <a:ea typeface="Mitr"/>
                <a:cs typeface="Mitr"/>
                <a:sym typeface="Mitr"/>
              </a:rPr>
              <a:t> </a:t>
            </a:r>
            <a:r>
              <a:rPr b="1" lang="de">
                <a:solidFill>
                  <a:schemeClr val="accent3"/>
                </a:solidFill>
                <a:latin typeface="Mitr"/>
                <a:ea typeface="Mitr"/>
                <a:cs typeface="Mitr"/>
                <a:sym typeface="Mitr"/>
              </a:rPr>
              <a:t>EUR/month</a:t>
            </a:r>
            <a:r>
              <a:rPr b="1" lang="de" sz="4800">
                <a:solidFill>
                  <a:schemeClr val="accent3"/>
                </a:solidFill>
                <a:latin typeface="Mitr"/>
                <a:ea typeface="Mitr"/>
                <a:cs typeface="Mitr"/>
                <a:sym typeface="Mitr"/>
              </a:rPr>
              <a:t> </a:t>
            </a:r>
            <a:endParaRPr b="1" sz="4800">
              <a:solidFill>
                <a:schemeClr val="accent3"/>
              </a:solidFill>
              <a:latin typeface="Mitr"/>
              <a:ea typeface="Mitr"/>
              <a:cs typeface="Mitr"/>
              <a:sym typeface="Mitr"/>
            </a:endParaRPr>
          </a:p>
          <a:p>
            <a:pPr indent="0" lvl="0" marL="0" rtl="0" algn="ctr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b="1" lang="de" sz="4800">
                <a:solidFill>
                  <a:schemeClr val="accent3"/>
                </a:solidFill>
                <a:latin typeface="Mitr"/>
                <a:ea typeface="Mitr"/>
                <a:cs typeface="Mitr"/>
                <a:sym typeface="Mitr"/>
              </a:rPr>
            </a:br>
            <a:endParaRPr b="1">
              <a:solidFill>
                <a:schemeClr val="accent3"/>
              </a:solidFill>
              <a:latin typeface="Mitr"/>
              <a:ea typeface="Mitr"/>
              <a:cs typeface="Mitr"/>
              <a:sym typeface="Mitr"/>
            </a:endParaRPr>
          </a:p>
          <a:p>
            <a:pPr indent="0" lvl="0" marL="0" rtl="0" algn="ctr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 sz="4800">
                <a:solidFill>
                  <a:schemeClr val="accent3"/>
                </a:solidFill>
                <a:latin typeface="Mitr"/>
                <a:ea typeface="Mitr"/>
                <a:cs typeface="Mitr"/>
                <a:sym typeface="Mitr"/>
              </a:rPr>
              <a:t>23</a:t>
            </a:r>
            <a:r>
              <a:rPr b="1" lang="de">
                <a:solidFill>
                  <a:schemeClr val="accent3"/>
                </a:solidFill>
                <a:latin typeface="Mitr"/>
                <a:ea typeface="Mitr"/>
                <a:cs typeface="Mitr"/>
                <a:sym typeface="Mitr"/>
              </a:rPr>
              <a:t>%</a:t>
            </a:r>
            <a:endParaRPr b="1">
              <a:solidFill>
                <a:schemeClr val="accent3"/>
              </a:solidFill>
              <a:latin typeface="Mitr"/>
              <a:ea typeface="Mitr"/>
              <a:cs typeface="Mitr"/>
              <a:sym typeface="Mitr"/>
            </a:endParaRPr>
          </a:p>
          <a:p>
            <a:pPr indent="0" lvl="0" marL="0" rtl="0" algn="ctr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00">
              <a:solidFill>
                <a:schemeClr val="accent3"/>
              </a:solidFill>
              <a:latin typeface="Mitr"/>
              <a:ea typeface="Mitr"/>
              <a:cs typeface="Mitr"/>
              <a:sym typeface="Mitr"/>
            </a:endParaRPr>
          </a:p>
          <a:p>
            <a:pPr indent="0" lvl="0" marL="0" rtl="0" algn="ctr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800">
              <a:solidFill>
                <a:schemeClr val="accent3"/>
              </a:solidFill>
              <a:latin typeface="Mitr"/>
              <a:ea typeface="Mitr"/>
              <a:cs typeface="Mitr"/>
              <a:sym typeface="Mitr"/>
            </a:endParaRPr>
          </a:p>
          <a:p>
            <a:pPr indent="0" lvl="0" marL="0" rtl="0" algn="ctr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 sz="4800">
                <a:solidFill>
                  <a:schemeClr val="accent3"/>
                </a:solidFill>
                <a:latin typeface="Mitr"/>
                <a:ea typeface="Mitr"/>
                <a:cs typeface="Mitr"/>
                <a:sym typeface="Mitr"/>
              </a:rPr>
              <a:t> </a:t>
            </a:r>
            <a:r>
              <a:rPr b="1" lang="de" sz="4800">
                <a:solidFill>
                  <a:schemeClr val="accent3"/>
                </a:solidFill>
                <a:latin typeface="Mitr"/>
                <a:ea typeface="Mitr"/>
                <a:cs typeface="Mitr"/>
                <a:sym typeface="Mitr"/>
              </a:rPr>
              <a:t>49</a:t>
            </a:r>
            <a:r>
              <a:rPr b="1" lang="de">
                <a:solidFill>
                  <a:schemeClr val="accent3"/>
                </a:solidFill>
                <a:latin typeface="Mitr"/>
                <a:ea typeface="Mitr"/>
                <a:cs typeface="Mitr"/>
                <a:sym typeface="Mitr"/>
              </a:rPr>
              <a:t>mio</a:t>
            </a:r>
            <a:endParaRPr b="1">
              <a:solidFill>
                <a:schemeClr val="accent3"/>
              </a:solidFill>
              <a:latin typeface="Mitr"/>
              <a:ea typeface="Mitr"/>
              <a:cs typeface="Mitr"/>
              <a:sym typeface="Mitr"/>
            </a:endParaRPr>
          </a:p>
          <a:p>
            <a:pPr indent="0" lvl="0" marL="0" rtl="0" algn="ctr">
              <a:lnSpc>
                <a:spcPct val="3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>
                <a:solidFill>
                  <a:schemeClr val="accent3"/>
                </a:solidFill>
                <a:latin typeface="Mitr"/>
                <a:ea typeface="Mitr"/>
                <a:cs typeface="Mitr"/>
                <a:sym typeface="Mitr"/>
              </a:rPr>
              <a:t> customers</a:t>
            </a:r>
            <a:endParaRPr b="1">
              <a:solidFill>
                <a:schemeClr val="accent3"/>
              </a:solidFill>
              <a:latin typeface="Mitr"/>
              <a:ea typeface="Mitr"/>
              <a:cs typeface="Mitr"/>
              <a:sym typeface="Mitr"/>
            </a:endParaRPr>
          </a:p>
        </p:txBody>
      </p:sp>
      <p:sp>
        <p:nvSpPr>
          <p:cNvPr id="87" name="Google Shape;87;p15"/>
          <p:cNvSpPr txBox="1"/>
          <p:nvPr>
            <p:ph idx="4294967295" type="subTitle"/>
          </p:nvPr>
        </p:nvSpPr>
        <p:spPr>
          <a:xfrm>
            <a:off x="5983575" y="889147"/>
            <a:ext cx="3570000" cy="1837200"/>
          </a:xfrm>
          <a:prstGeom prst="rect">
            <a:avLst/>
          </a:prstGeom>
          <a:effectLst>
            <a:outerShdw rotWithShape="0" algn="bl" dir="2340000" dist="38100">
              <a:srgbClr val="000000">
                <a:alpha val="6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rgbClr val="FF9900"/>
                </a:solidFill>
                <a:latin typeface="Mitr"/>
                <a:ea typeface="Mitr"/>
                <a:cs typeface="Mitr"/>
                <a:sym typeface="Mitr"/>
              </a:rPr>
              <a:t>population</a:t>
            </a:r>
            <a:endParaRPr b="1">
              <a:solidFill>
                <a:srgbClr val="FF9900"/>
              </a:solidFill>
              <a:latin typeface="Mitr"/>
              <a:ea typeface="Mitr"/>
              <a:cs typeface="Mitr"/>
              <a:sym typeface="Mitr"/>
            </a:endParaRPr>
          </a:p>
          <a:p>
            <a:pPr indent="0" lvl="0" marL="0" rtl="0" algn="ctr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 sz="4800">
                <a:solidFill>
                  <a:srgbClr val="FF9900"/>
                </a:solidFill>
                <a:latin typeface="Mitr"/>
                <a:ea typeface="Mitr"/>
                <a:cs typeface="Mitr"/>
                <a:sym typeface="Mitr"/>
              </a:rPr>
              <a:t>47</a:t>
            </a:r>
            <a:r>
              <a:rPr b="1" lang="de">
                <a:solidFill>
                  <a:srgbClr val="FF9900"/>
                </a:solidFill>
                <a:latin typeface="Mitr"/>
                <a:ea typeface="Mitr"/>
                <a:cs typeface="Mitr"/>
                <a:sym typeface="Mitr"/>
              </a:rPr>
              <a:t>mio</a:t>
            </a:r>
            <a:endParaRPr b="1">
              <a:solidFill>
                <a:srgbClr val="FF9900"/>
              </a:solidFill>
              <a:latin typeface="Mitr"/>
              <a:ea typeface="Mitr"/>
              <a:cs typeface="Mitr"/>
              <a:sym typeface="Mitr"/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>
                <a:solidFill>
                  <a:srgbClr val="FF9900"/>
                </a:solidFill>
                <a:latin typeface="Mitr"/>
                <a:ea typeface="Mitr"/>
                <a:cs typeface="Mitr"/>
                <a:sym typeface="Mitr"/>
              </a:rPr>
              <a:t>average income</a:t>
            </a:r>
            <a:endParaRPr b="1">
              <a:solidFill>
                <a:srgbClr val="FF9900"/>
              </a:solidFill>
              <a:latin typeface="Mitr"/>
              <a:ea typeface="Mitr"/>
              <a:cs typeface="Mitr"/>
              <a:sym typeface="Mitr"/>
            </a:endParaRPr>
          </a:p>
          <a:p>
            <a:pPr indent="0" lvl="0" marL="0" rtl="0" algn="ctr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 sz="4800">
                <a:solidFill>
                  <a:srgbClr val="FF9900"/>
                </a:solidFill>
                <a:latin typeface="Mitr"/>
                <a:ea typeface="Mitr"/>
                <a:cs typeface="Mitr"/>
                <a:sym typeface="Mitr"/>
              </a:rPr>
              <a:t>2.520</a:t>
            </a:r>
            <a:br>
              <a:rPr b="1" lang="de" sz="4800">
                <a:solidFill>
                  <a:srgbClr val="FF9900"/>
                </a:solidFill>
                <a:latin typeface="Mitr"/>
                <a:ea typeface="Mitr"/>
                <a:cs typeface="Mitr"/>
                <a:sym typeface="Mitr"/>
              </a:rPr>
            </a:br>
            <a:r>
              <a:rPr b="1" lang="de" sz="4800">
                <a:solidFill>
                  <a:srgbClr val="FF9900"/>
                </a:solidFill>
                <a:latin typeface="Mitr"/>
                <a:ea typeface="Mitr"/>
                <a:cs typeface="Mitr"/>
                <a:sym typeface="Mitr"/>
              </a:rPr>
              <a:t> </a:t>
            </a:r>
            <a:r>
              <a:rPr b="1" lang="de">
                <a:solidFill>
                  <a:srgbClr val="FF9900"/>
                </a:solidFill>
                <a:latin typeface="Mitr"/>
                <a:ea typeface="Mitr"/>
                <a:cs typeface="Mitr"/>
                <a:sym typeface="Mitr"/>
              </a:rPr>
              <a:t>EUR/month</a:t>
            </a:r>
            <a:r>
              <a:rPr b="1" lang="de" sz="4800">
                <a:solidFill>
                  <a:srgbClr val="FF9900"/>
                </a:solidFill>
                <a:latin typeface="Mitr"/>
                <a:ea typeface="Mitr"/>
                <a:cs typeface="Mitr"/>
                <a:sym typeface="Mitr"/>
              </a:rPr>
              <a:t> </a:t>
            </a:r>
            <a:endParaRPr b="1" sz="4800">
              <a:solidFill>
                <a:srgbClr val="FF9900"/>
              </a:solidFill>
              <a:latin typeface="Mitr"/>
              <a:ea typeface="Mitr"/>
              <a:cs typeface="Mitr"/>
              <a:sym typeface="Mitr"/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 sz="4800">
                <a:solidFill>
                  <a:srgbClr val="FF9900"/>
                </a:solidFill>
                <a:latin typeface="Mitr"/>
                <a:ea typeface="Mitr"/>
                <a:cs typeface="Mitr"/>
                <a:sym typeface="Mitr"/>
              </a:rPr>
              <a:t>48</a:t>
            </a:r>
            <a:r>
              <a:rPr b="1" lang="de">
                <a:solidFill>
                  <a:srgbClr val="FF9900"/>
                </a:solidFill>
                <a:latin typeface="Mitr"/>
                <a:ea typeface="Mitr"/>
                <a:cs typeface="Mitr"/>
                <a:sym typeface="Mitr"/>
              </a:rPr>
              <a:t>%</a:t>
            </a:r>
            <a:endParaRPr b="1">
              <a:solidFill>
                <a:srgbClr val="FF9900"/>
              </a:solidFill>
              <a:latin typeface="Mitr"/>
              <a:ea typeface="Mitr"/>
              <a:cs typeface="Mitr"/>
              <a:sym typeface="Mitr"/>
            </a:endParaRPr>
          </a:p>
          <a:p>
            <a:pPr indent="0" lvl="0" marL="0" rtl="0" algn="ctr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 sz="4800">
                <a:solidFill>
                  <a:srgbClr val="FF9900"/>
                </a:solidFill>
                <a:latin typeface="Mitr"/>
                <a:ea typeface="Mitr"/>
                <a:cs typeface="Mitr"/>
                <a:sym typeface="Mitr"/>
              </a:rPr>
              <a:t> </a:t>
            </a:r>
            <a:r>
              <a:rPr b="1" lang="de" sz="4800">
                <a:solidFill>
                  <a:srgbClr val="FF9900"/>
                </a:solidFill>
                <a:latin typeface="Mitr"/>
                <a:ea typeface="Mitr"/>
                <a:cs typeface="Mitr"/>
                <a:sym typeface="Mitr"/>
              </a:rPr>
              <a:t>23</a:t>
            </a:r>
            <a:r>
              <a:rPr b="1" lang="de">
                <a:solidFill>
                  <a:srgbClr val="FF9900"/>
                </a:solidFill>
                <a:latin typeface="Mitr"/>
                <a:ea typeface="Mitr"/>
                <a:cs typeface="Mitr"/>
                <a:sym typeface="Mitr"/>
              </a:rPr>
              <a:t>mio</a:t>
            </a:r>
            <a:endParaRPr b="1">
              <a:solidFill>
                <a:srgbClr val="FF9900"/>
              </a:solidFill>
              <a:latin typeface="Mitr"/>
              <a:ea typeface="Mitr"/>
              <a:cs typeface="Mitr"/>
              <a:sym typeface="Mitr"/>
            </a:endParaRPr>
          </a:p>
          <a:p>
            <a:pPr indent="0" lvl="0" marL="0" rtl="0" algn="ctr">
              <a:lnSpc>
                <a:spcPct val="2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>
                <a:solidFill>
                  <a:srgbClr val="FF9900"/>
                </a:solidFill>
                <a:latin typeface="Mitr"/>
                <a:ea typeface="Mitr"/>
                <a:cs typeface="Mitr"/>
                <a:sym typeface="Mitr"/>
              </a:rPr>
              <a:t>   customers</a:t>
            </a:r>
            <a:endParaRPr b="1">
              <a:solidFill>
                <a:srgbClr val="FF9900"/>
              </a:solidFill>
              <a:latin typeface="Mitr"/>
              <a:ea typeface="Mitr"/>
              <a:cs typeface="Mitr"/>
              <a:sym typeface="Mitr"/>
            </a:endParaRPr>
          </a:p>
        </p:txBody>
      </p:sp>
      <p:sp>
        <p:nvSpPr>
          <p:cNvPr id="88" name="Google Shape;8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6"/>
          <p:cNvPicPr preferRelativeResize="0"/>
          <p:nvPr/>
        </p:nvPicPr>
        <p:blipFill rotWithShape="1">
          <a:blip r:embed="rId3">
            <a:alphaModFix/>
          </a:blip>
          <a:srcRect b="54914" l="14284" r="57768" t="29796"/>
          <a:stretch/>
        </p:blipFill>
        <p:spPr>
          <a:xfrm>
            <a:off x="0" y="3459025"/>
            <a:ext cx="5499250" cy="1347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 rotWithShape="1">
          <a:blip r:embed="rId3">
            <a:alphaModFix/>
          </a:blip>
          <a:srcRect b="76787" l="14022" r="58722" t="12161"/>
          <a:stretch/>
        </p:blipFill>
        <p:spPr>
          <a:xfrm>
            <a:off x="0" y="1553400"/>
            <a:ext cx="5362877" cy="12129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>
            <p:ph idx="4294967295" type="subTitle"/>
          </p:nvPr>
        </p:nvSpPr>
        <p:spPr>
          <a:xfrm>
            <a:off x="1206825" y="0"/>
            <a:ext cx="5328900" cy="14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de" sz="3600">
                <a:solidFill>
                  <a:schemeClr val="accent3"/>
                </a:solidFill>
                <a:latin typeface="Mitr"/>
                <a:ea typeface="Mitr"/>
                <a:cs typeface="Mitr"/>
                <a:sym typeface="Mitr"/>
              </a:rPr>
              <a:t>BRASIL</a:t>
            </a:r>
            <a:r>
              <a:rPr b="1" lang="de" sz="3600">
                <a:solidFill>
                  <a:srgbClr val="434343"/>
                </a:solidFill>
                <a:latin typeface="Mitr"/>
                <a:ea typeface="Mitr"/>
                <a:cs typeface="Mitr"/>
                <a:sym typeface="Mitr"/>
              </a:rPr>
              <a:t> IS </a:t>
            </a:r>
            <a:r>
              <a:rPr b="1" lang="de" sz="3600">
                <a:solidFill>
                  <a:srgbClr val="434343"/>
                </a:solidFill>
                <a:latin typeface="Mitr"/>
                <a:ea typeface="Mitr"/>
                <a:cs typeface="Mitr"/>
                <a:sym typeface="Mitr"/>
              </a:rPr>
              <a:t>A </a:t>
            </a:r>
            <a:r>
              <a:rPr b="1" lang="de" sz="3600">
                <a:solidFill>
                  <a:srgbClr val="980000"/>
                </a:solidFill>
                <a:latin typeface="Mitr"/>
                <a:ea typeface="Mitr"/>
                <a:cs typeface="Mitr"/>
                <a:sym typeface="Mitr"/>
              </a:rPr>
              <a:t>FUTURE</a:t>
            </a:r>
            <a:r>
              <a:rPr b="1" lang="de" sz="3600">
                <a:solidFill>
                  <a:srgbClr val="434343"/>
                </a:solidFill>
                <a:latin typeface="Mitr"/>
                <a:ea typeface="Mitr"/>
                <a:cs typeface="Mitr"/>
                <a:sym typeface="Mitr"/>
              </a:rPr>
              <a:t> </a:t>
            </a:r>
            <a:r>
              <a:rPr b="1" lang="de" sz="3600">
                <a:solidFill>
                  <a:srgbClr val="434343"/>
                </a:solidFill>
                <a:latin typeface="Mitr"/>
                <a:ea typeface="Mitr"/>
                <a:cs typeface="Mitr"/>
                <a:sym typeface="Mitr"/>
              </a:rPr>
              <a:t>MARKET</a:t>
            </a:r>
            <a:r>
              <a:rPr b="1" lang="de" sz="3600">
                <a:solidFill>
                  <a:srgbClr val="434343"/>
                </a:solidFill>
                <a:latin typeface="Mitr"/>
                <a:ea typeface="Mitr"/>
                <a:cs typeface="Mitr"/>
                <a:sym typeface="Mitr"/>
              </a:rPr>
              <a:t> COMPARED TO </a:t>
            </a:r>
            <a:r>
              <a:rPr b="1" lang="de" sz="3600">
                <a:solidFill>
                  <a:srgbClr val="FF9900"/>
                </a:solidFill>
                <a:latin typeface="Mitr"/>
                <a:ea typeface="Mitr"/>
                <a:cs typeface="Mitr"/>
                <a:sym typeface="Mitr"/>
              </a:rPr>
              <a:t>SPAIN</a:t>
            </a:r>
            <a:r>
              <a:rPr b="1" lang="de" sz="3600">
                <a:solidFill>
                  <a:srgbClr val="434343"/>
                </a:solidFill>
                <a:latin typeface="Mitr"/>
                <a:ea typeface="Mitr"/>
                <a:cs typeface="Mitr"/>
                <a:sym typeface="Mitr"/>
              </a:rPr>
              <a:t> </a:t>
            </a:r>
            <a:endParaRPr b="1" sz="3600">
              <a:solidFill>
                <a:srgbClr val="434343"/>
              </a:solidFill>
              <a:latin typeface="Mitr"/>
              <a:ea typeface="Mitr"/>
              <a:cs typeface="Mitr"/>
              <a:sym typeface="Mitr"/>
            </a:endParaRPr>
          </a:p>
        </p:txBody>
      </p:sp>
      <p:sp>
        <p:nvSpPr>
          <p:cNvPr id="96" name="Google Shape;96;p16"/>
          <p:cNvSpPr txBox="1"/>
          <p:nvPr>
            <p:ph idx="4294967295" type="subTitle"/>
          </p:nvPr>
        </p:nvSpPr>
        <p:spPr>
          <a:xfrm>
            <a:off x="5428814" y="1477200"/>
            <a:ext cx="3855000" cy="823800"/>
          </a:xfrm>
          <a:prstGeom prst="rect">
            <a:avLst/>
          </a:prstGeom>
          <a:effectLst>
            <a:outerShdw rotWithShape="0" algn="bl" dir="2340000" dist="3810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400">
                <a:solidFill>
                  <a:schemeClr val="accent3"/>
                </a:solidFill>
                <a:latin typeface="Mitr"/>
                <a:ea typeface="Mitr"/>
                <a:cs typeface="Mitr"/>
                <a:sym typeface="Mitr"/>
              </a:rPr>
              <a:t>population     income      </a:t>
            </a:r>
            <a:endParaRPr b="1" sz="2400">
              <a:solidFill>
                <a:schemeClr val="accent3"/>
              </a:solidFill>
              <a:latin typeface="Mitr"/>
              <a:ea typeface="Mitr"/>
              <a:cs typeface="Mitr"/>
              <a:sym typeface="Mitr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 sz="3600">
                <a:solidFill>
                  <a:schemeClr val="accent3"/>
                </a:solidFill>
                <a:latin typeface="Mitr"/>
                <a:ea typeface="Mitr"/>
                <a:cs typeface="Mitr"/>
                <a:sym typeface="Mitr"/>
              </a:rPr>
              <a:t>+</a:t>
            </a:r>
            <a:r>
              <a:rPr b="1" lang="de" sz="6000">
                <a:solidFill>
                  <a:schemeClr val="accent3"/>
                </a:solidFill>
                <a:latin typeface="Mitr"/>
                <a:ea typeface="Mitr"/>
                <a:cs typeface="Mitr"/>
                <a:sym typeface="Mitr"/>
              </a:rPr>
              <a:t>1.6</a:t>
            </a:r>
            <a:r>
              <a:rPr b="1" lang="de" sz="3600">
                <a:solidFill>
                  <a:schemeClr val="accent3"/>
                </a:solidFill>
                <a:latin typeface="Mitr"/>
                <a:ea typeface="Mitr"/>
                <a:cs typeface="Mitr"/>
                <a:sym typeface="Mitr"/>
              </a:rPr>
              <a:t>%  +</a:t>
            </a:r>
            <a:r>
              <a:rPr b="1" lang="de" sz="6000">
                <a:solidFill>
                  <a:schemeClr val="accent3"/>
                </a:solidFill>
                <a:latin typeface="Mitr"/>
                <a:ea typeface="Mitr"/>
                <a:cs typeface="Mitr"/>
                <a:sym typeface="Mitr"/>
              </a:rPr>
              <a:t>46</a:t>
            </a:r>
            <a:r>
              <a:rPr b="1" lang="de" sz="2400">
                <a:solidFill>
                  <a:schemeClr val="accent3"/>
                </a:solidFill>
                <a:latin typeface="Mitr"/>
                <a:ea typeface="Mitr"/>
                <a:cs typeface="Mitr"/>
                <a:sym typeface="Mitr"/>
              </a:rPr>
              <a:t>%</a:t>
            </a:r>
            <a:endParaRPr b="1" sz="2400">
              <a:solidFill>
                <a:schemeClr val="accent3"/>
              </a:solidFill>
              <a:latin typeface="Mitr"/>
              <a:ea typeface="Mitr"/>
              <a:cs typeface="Mitr"/>
              <a:sym typeface="Mitr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accent3"/>
              </a:solidFill>
              <a:latin typeface="Mitr"/>
              <a:ea typeface="Mitr"/>
              <a:cs typeface="Mitr"/>
              <a:sym typeface="Mitr"/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5325" y="2606525"/>
            <a:ext cx="3736576" cy="88792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 txBox="1"/>
          <p:nvPr>
            <p:ph idx="4294967295" type="subTitle"/>
          </p:nvPr>
        </p:nvSpPr>
        <p:spPr>
          <a:xfrm>
            <a:off x="672684" y="2766375"/>
            <a:ext cx="2556600" cy="6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de" sz="3600">
                <a:solidFill>
                  <a:srgbClr val="434343"/>
                </a:solidFill>
                <a:latin typeface="Mitr"/>
                <a:ea typeface="Mitr"/>
                <a:cs typeface="Mitr"/>
                <a:sym typeface="Mitr"/>
              </a:rPr>
              <a:t>2018</a:t>
            </a:r>
            <a:r>
              <a:rPr b="1" lang="de" sz="3600">
                <a:solidFill>
                  <a:srgbClr val="434343"/>
                </a:solidFill>
                <a:latin typeface="Mitr"/>
                <a:ea typeface="Mitr"/>
                <a:cs typeface="Mitr"/>
                <a:sym typeface="Mitr"/>
              </a:rPr>
              <a:t> </a:t>
            </a:r>
            <a:endParaRPr b="1" sz="3600">
              <a:solidFill>
                <a:srgbClr val="434343"/>
              </a:solidFill>
              <a:latin typeface="Mitr"/>
              <a:ea typeface="Mitr"/>
              <a:cs typeface="Mitr"/>
              <a:sym typeface="Mitr"/>
            </a:endParaRPr>
          </a:p>
        </p:txBody>
      </p:sp>
      <p:sp>
        <p:nvSpPr>
          <p:cNvPr id="99" name="Google Shape;99;p16"/>
          <p:cNvSpPr txBox="1"/>
          <p:nvPr>
            <p:ph idx="4294967295" type="subTitle"/>
          </p:nvPr>
        </p:nvSpPr>
        <p:spPr>
          <a:xfrm>
            <a:off x="5906469" y="2651883"/>
            <a:ext cx="2556600" cy="6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4800">
                <a:solidFill>
                  <a:srgbClr val="980000"/>
                </a:solidFill>
                <a:latin typeface="Mitr"/>
                <a:ea typeface="Mitr"/>
                <a:cs typeface="Mitr"/>
                <a:sym typeface="Mitr"/>
              </a:rPr>
              <a:t>2035</a:t>
            </a:r>
            <a:endParaRPr b="1" sz="4800">
              <a:solidFill>
                <a:srgbClr val="980000"/>
              </a:solidFill>
              <a:latin typeface="Mitr"/>
              <a:ea typeface="Mitr"/>
              <a:cs typeface="Mitr"/>
              <a:sym typeface="Mitr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4800">
              <a:solidFill>
                <a:schemeClr val="dk2"/>
              </a:solidFill>
              <a:latin typeface="Mitr"/>
              <a:ea typeface="Mitr"/>
              <a:cs typeface="Mitr"/>
              <a:sym typeface="Mitr"/>
            </a:endParaRPr>
          </a:p>
        </p:txBody>
      </p:sp>
      <p:sp>
        <p:nvSpPr>
          <p:cNvPr id="100" name="Google Shape;100;p16"/>
          <p:cNvSpPr txBox="1"/>
          <p:nvPr>
            <p:ph idx="4294967295" type="subTitle"/>
          </p:nvPr>
        </p:nvSpPr>
        <p:spPr>
          <a:xfrm>
            <a:off x="5362880" y="3573775"/>
            <a:ext cx="4895700" cy="823800"/>
          </a:xfrm>
          <a:prstGeom prst="rect">
            <a:avLst/>
          </a:prstGeom>
          <a:effectLst>
            <a:outerShdw rotWithShape="0" algn="bl" dir="2340000" dist="3810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400">
                <a:solidFill>
                  <a:srgbClr val="FF9900"/>
                </a:solidFill>
                <a:latin typeface="Mitr"/>
                <a:ea typeface="Mitr"/>
                <a:cs typeface="Mitr"/>
                <a:sym typeface="Mitr"/>
              </a:rPr>
              <a:t> </a:t>
            </a:r>
            <a:r>
              <a:rPr b="1" lang="de" sz="2400">
                <a:solidFill>
                  <a:srgbClr val="FF9900"/>
                </a:solidFill>
                <a:latin typeface="Mitr"/>
                <a:ea typeface="Mitr"/>
                <a:cs typeface="Mitr"/>
                <a:sym typeface="Mitr"/>
              </a:rPr>
              <a:t>population     income</a:t>
            </a:r>
            <a:endParaRPr b="1" sz="1400">
              <a:solidFill>
                <a:srgbClr val="FF9900"/>
              </a:solidFill>
              <a:latin typeface="Mitr"/>
              <a:ea typeface="Mitr"/>
              <a:cs typeface="Mitr"/>
              <a:sym typeface="Mitr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 sz="3600">
                <a:solidFill>
                  <a:srgbClr val="FF9900"/>
                </a:solidFill>
                <a:latin typeface="Mitr"/>
                <a:ea typeface="Mitr"/>
                <a:cs typeface="Mitr"/>
                <a:sym typeface="Mitr"/>
              </a:rPr>
              <a:t>+</a:t>
            </a:r>
            <a:r>
              <a:rPr b="1" lang="de" sz="6000">
                <a:solidFill>
                  <a:srgbClr val="FF9900"/>
                </a:solidFill>
                <a:latin typeface="Mitr"/>
                <a:ea typeface="Mitr"/>
                <a:cs typeface="Mitr"/>
                <a:sym typeface="Mitr"/>
              </a:rPr>
              <a:t>0.5</a:t>
            </a:r>
            <a:r>
              <a:rPr b="1" lang="de" sz="3600">
                <a:solidFill>
                  <a:srgbClr val="FF9900"/>
                </a:solidFill>
                <a:latin typeface="Mitr"/>
                <a:ea typeface="Mitr"/>
                <a:cs typeface="Mitr"/>
                <a:sym typeface="Mitr"/>
              </a:rPr>
              <a:t>%  +</a:t>
            </a:r>
            <a:r>
              <a:rPr b="1" lang="de" sz="6000">
                <a:solidFill>
                  <a:srgbClr val="FF9900"/>
                </a:solidFill>
                <a:latin typeface="Mitr"/>
                <a:ea typeface="Mitr"/>
                <a:cs typeface="Mitr"/>
                <a:sym typeface="Mitr"/>
              </a:rPr>
              <a:t>19</a:t>
            </a:r>
            <a:r>
              <a:rPr b="1" lang="de" sz="2400">
                <a:solidFill>
                  <a:srgbClr val="FF9900"/>
                </a:solidFill>
                <a:latin typeface="Mitr"/>
                <a:ea typeface="Mitr"/>
                <a:cs typeface="Mitr"/>
                <a:sym typeface="Mitr"/>
              </a:rPr>
              <a:t>%</a:t>
            </a:r>
            <a:endParaRPr b="1" sz="3600">
              <a:solidFill>
                <a:srgbClr val="FF9900"/>
              </a:solidFill>
              <a:latin typeface="Mitr"/>
              <a:ea typeface="Mitr"/>
              <a:cs typeface="Mitr"/>
              <a:sym typeface="Mitr"/>
            </a:endParaRPr>
          </a:p>
          <a:p>
            <a:pPr indent="0" lvl="0" marL="914400" rtl="0" algn="l">
              <a:lnSpc>
                <a:spcPct val="6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400">
              <a:solidFill>
                <a:srgbClr val="FF9900"/>
              </a:solidFill>
              <a:latin typeface="Mitr"/>
              <a:ea typeface="Mitr"/>
              <a:cs typeface="Mitr"/>
              <a:sym typeface="Mitr"/>
            </a:endParaRPr>
          </a:p>
        </p:txBody>
      </p:sp>
      <p:cxnSp>
        <p:nvCxnSpPr>
          <p:cNvPr id="101" name="Google Shape;101;p16"/>
          <p:cNvCxnSpPr>
            <a:endCxn id="102" idx="0"/>
          </p:cNvCxnSpPr>
          <p:nvPr/>
        </p:nvCxnSpPr>
        <p:spPr>
          <a:xfrm flipH="1">
            <a:off x="2604393" y="1707125"/>
            <a:ext cx="2100" cy="310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03" name="Google Shape;103;p16"/>
          <p:cNvSpPr txBox="1"/>
          <p:nvPr>
            <p:ph idx="4294967295" type="subTitle"/>
          </p:nvPr>
        </p:nvSpPr>
        <p:spPr>
          <a:xfrm rot="-254330">
            <a:off x="1655148" y="4778719"/>
            <a:ext cx="1039042" cy="29479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de" sz="1000">
                <a:solidFill>
                  <a:srgbClr val="434343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we are here</a:t>
            </a:r>
            <a:r>
              <a:rPr lang="de" sz="1000">
                <a:solidFill>
                  <a:srgbClr val="434343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 </a:t>
            </a:r>
            <a:endParaRPr sz="1000">
              <a:solidFill>
                <a:srgbClr val="434343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2563593" y="4808525"/>
            <a:ext cx="81600" cy="762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" name="Google Shape;10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264500" y="275275"/>
            <a:ext cx="5846400" cy="73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855">
                <a:latin typeface="Mitr"/>
                <a:ea typeface="Mitr"/>
                <a:cs typeface="Mitr"/>
                <a:sym typeface="Mitr"/>
              </a:rPr>
              <a:t>ARE ORDERS DELIVERED ON TIME?</a:t>
            </a:r>
            <a:endParaRPr b="1" sz="2855">
              <a:latin typeface="Mitr"/>
              <a:ea typeface="Mitr"/>
              <a:cs typeface="Mitr"/>
              <a:sym typeface="Mitr"/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6740026" y="14093"/>
            <a:ext cx="1329900" cy="132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chemeClr val="lt1"/>
                </a:solidFill>
                <a:latin typeface="Mitr"/>
                <a:ea typeface="Mitr"/>
                <a:cs typeface="Mitr"/>
                <a:sym typeface="Mitr"/>
              </a:rPr>
              <a:t>1 week delayed:  </a:t>
            </a:r>
            <a:r>
              <a:rPr b="1" lang="de">
                <a:solidFill>
                  <a:schemeClr val="lt1"/>
                </a:solidFill>
                <a:latin typeface="Mitr"/>
                <a:ea typeface="Mitr"/>
                <a:cs typeface="Mitr"/>
                <a:sym typeface="Mitr"/>
              </a:rPr>
              <a:t>20584</a:t>
            </a:r>
            <a:endParaRPr b="1">
              <a:solidFill>
                <a:schemeClr val="lt1"/>
              </a:solidFill>
              <a:latin typeface="Mitr"/>
              <a:ea typeface="Mitr"/>
              <a:cs typeface="Mitr"/>
              <a:sym typeface="Mit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" sz="1600">
                <a:solidFill>
                  <a:schemeClr val="lt1"/>
                </a:solidFill>
                <a:latin typeface="Mitr"/>
                <a:ea typeface="Mitr"/>
                <a:cs typeface="Mitr"/>
                <a:sym typeface="Mitr"/>
              </a:rPr>
              <a:t>21.3%</a:t>
            </a:r>
            <a:endParaRPr b="1" i="1" sz="1600">
              <a:solidFill>
                <a:schemeClr val="lt1"/>
              </a:solidFill>
              <a:latin typeface="Mitr"/>
              <a:ea typeface="Mitr"/>
              <a:cs typeface="Mitr"/>
              <a:sym typeface="Mitr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39325" y="1068572"/>
            <a:ext cx="2457900" cy="2097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 txBox="1"/>
          <p:nvPr/>
        </p:nvSpPr>
        <p:spPr>
          <a:xfrm>
            <a:off x="-209075" y="1484375"/>
            <a:ext cx="2954700" cy="12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400">
                <a:solidFill>
                  <a:schemeClr val="lt1"/>
                </a:solidFill>
                <a:latin typeface="Mitr"/>
                <a:ea typeface="Mitr"/>
                <a:cs typeface="Mitr"/>
                <a:sym typeface="Mitr"/>
              </a:rPr>
              <a:t>Total Orders</a:t>
            </a:r>
            <a:endParaRPr b="1" sz="2400">
              <a:solidFill>
                <a:schemeClr val="lt1"/>
              </a:solidFill>
              <a:latin typeface="Mitr"/>
              <a:ea typeface="Mitr"/>
              <a:cs typeface="Mitr"/>
              <a:sym typeface="Mit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400">
                <a:solidFill>
                  <a:schemeClr val="lt1"/>
                </a:solidFill>
                <a:latin typeface="Mitr"/>
                <a:ea typeface="Mitr"/>
                <a:cs typeface="Mitr"/>
                <a:sym typeface="Mitr"/>
              </a:rPr>
              <a:t>99441</a:t>
            </a:r>
            <a:endParaRPr b="1" sz="2400">
              <a:solidFill>
                <a:schemeClr val="lt1"/>
              </a:solidFill>
              <a:latin typeface="Mitr"/>
              <a:ea typeface="Mitr"/>
              <a:cs typeface="Mitr"/>
              <a:sym typeface="Mitr"/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2910775" y="1326274"/>
            <a:ext cx="1723500" cy="15066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chemeClr val="lt1"/>
                </a:solidFill>
                <a:latin typeface="Mitr"/>
                <a:ea typeface="Mitr"/>
                <a:cs typeface="Mitr"/>
                <a:sym typeface="Mitr"/>
              </a:rPr>
              <a:t>Delivered</a:t>
            </a:r>
            <a:endParaRPr b="1">
              <a:solidFill>
                <a:schemeClr val="lt1"/>
              </a:solidFill>
              <a:latin typeface="Mitr"/>
              <a:ea typeface="Mitr"/>
              <a:cs typeface="Mitr"/>
              <a:sym typeface="Mit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chemeClr val="lt1"/>
                </a:solidFill>
                <a:latin typeface="Mitr"/>
                <a:ea typeface="Mitr"/>
                <a:cs typeface="Mitr"/>
                <a:sym typeface="Mitr"/>
              </a:rPr>
              <a:t>96478</a:t>
            </a:r>
            <a:endParaRPr b="1">
              <a:solidFill>
                <a:schemeClr val="lt1"/>
              </a:solidFill>
              <a:latin typeface="Mitr"/>
              <a:ea typeface="Mitr"/>
              <a:cs typeface="Mitr"/>
              <a:sym typeface="Mitr"/>
            </a:endParaRPr>
          </a:p>
        </p:txBody>
      </p:sp>
      <p:cxnSp>
        <p:nvCxnSpPr>
          <p:cNvPr id="114" name="Google Shape;114;p17"/>
          <p:cNvCxnSpPr>
            <a:endCxn id="113" idx="2"/>
          </p:cNvCxnSpPr>
          <p:nvPr/>
        </p:nvCxnSpPr>
        <p:spPr>
          <a:xfrm flipH="1" rot="10800000">
            <a:off x="2492875" y="2079574"/>
            <a:ext cx="417900" cy="1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p17"/>
          <p:cNvSpPr txBox="1"/>
          <p:nvPr/>
        </p:nvSpPr>
        <p:spPr>
          <a:xfrm>
            <a:off x="4215475" y="2068400"/>
            <a:ext cx="453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" name="Google Shape;116;p17"/>
          <p:cNvSpPr/>
          <p:nvPr/>
        </p:nvSpPr>
        <p:spPr>
          <a:xfrm>
            <a:off x="6791575" y="1503275"/>
            <a:ext cx="2040600" cy="1722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chemeClr val="lt1"/>
                </a:solidFill>
                <a:latin typeface="Mitr"/>
                <a:ea typeface="Mitr"/>
                <a:cs typeface="Mitr"/>
                <a:sym typeface="Mitr"/>
              </a:rPr>
              <a:t>2 weeks delayed: </a:t>
            </a:r>
            <a:endParaRPr b="1">
              <a:solidFill>
                <a:schemeClr val="lt1"/>
              </a:solidFill>
              <a:latin typeface="Mitr"/>
              <a:ea typeface="Mitr"/>
              <a:cs typeface="Mitr"/>
              <a:sym typeface="Mit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chemeClr val="lt1"/>
                </a:solidFill>
                <a:latin typeface="Mitr"/>
                <a:ea typeface="Mitr"/>
                <a:cs typeface="Mitr"/>
                <a:sym typeface="Mitr"/>
              </a:rPr>
              <a:t>36927</a:t>
            </a:r>
            <a:endParaRPr b="1">
              <a:solidFill>
                <a:schemeClr val="lt1"/>
              </a:solidFill>
              <a:latin typeface="Mitr"/>
              <a:ea typeface="Mitr"/>
              <a:cs typeface="Mitr"/>
              <a:sym typeface="Mit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" sz="1600">
                <a:solidFill>
                  <a:schemeClr val="lt1"/>
                </a:solidFill>
                <a:latin typeface="Mitr"/>
                <a:ea typeface="Mitr"/>
                <a:cs typeface="Mitr"/>
                <a:sym typeface="Mitr"/>
              </a:rPr>
              <a:t>38.3%</a:t>
            </a:r>
            <a:endParaRPr b="1" i="1" sz="1600">
              <a:solidFill>
                <a:schemeClr val="lt1"/>
              </a:solidFill>
              <a:latin typeface="Mitr"/>
              <a:ea typeface="Mitr"/>
              <a:cs typeface="Mitr"/>
              <a:sym typeface="Mitr"/>
            </a:endParaRPr>
          </a:p>
        </p:txBody>
      </p:sp>
      <p:sp>
        <p:nvSpPr>
          <p:cNvPr id="117" name="Google Shape;117;p17"/>
          <p:cNvSpPr/>
          <p:nvPr/>
        </p:nvSpPr>
        <p:spPr>
          <a:xfrm>
            <a:off x="6740025" y="3350350"/>
            <a:ext cx="1871700" cy="1722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chemeClr val="lt1"/>
                </a:solidFill>
                <a:latin typeface="Mitr"/>
                <a:ea typeface="Mitr"/>
                <a:cs typeface="Mitr"/>
                <a:sym typeface="Mitr"/>
              </a:rPr>
              <a:t>More than 2 weeks delayed:  </a:t>
            </a:r>
            <a:endParaRPr b="1">
              <a:solidFill>
                <a:schemeClr val="lt1"/>
              </a:solidFill>
              <a:latin typeface="Mitr"/>
              <a:ea typeface="Mitr"/>
              <a:cs typeface="Mitr"/>
              <a:sym typeface="Mit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chemeClr val="lt1"/>
                </a:solidFill>
                <a:latin typeface="Mitr"/>
                <a:ea typeface="Mitr"/>
                <a:cs typeface="Mitr"/>
                <a:sym typeface="Mitr"/>
              </a:rPr>
              <a:t>32748</a:t>
            </a:r>
            <a:endParaRPr b="1">
              <a:solidFill>
                <a:schemeClr val="lt1"/>
              </a:solidFill>
              <a:latin typeface="Mitr"/>
              <a:ea typeface="Mitr"/>
              <a:cs typeface="Mitr"/>
              <a:sym typeface="Mit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" sz="1600">
                <a:solidFill>
                  <a:schemeClr val="lt1"/>
                </a:solidFill>
                <a:latin typeface="Mitr"/>
                <a:ea typeface="Mitr"/>
                <a:cs typeface="Mitr"/>
                <a:sym typeface="Mitr"/>
              </a:rPr>
              <a:t>33.9%</a:t>
            </a:r>
            <a:endParaRPr b="1" i="1" sz="1600">
              <a:solidFill>
                <a:schemeClr val="lt1"/>
              </a:solidFill>
              <a:latin typeface="Mitr"/>
              <a:ea typeface="Mitr"/>
              <a:cs typeface="Mitr"/>
              <a:sym typeface="Mitr"/>
            </a:endParaRPr>
          </a:p>
        </p:txBody>
      </p:sp>
      <p:cxnSp>
        <p:nvCxnSpPr>
          <p:cNvPr id="118" name="Google Shape;118;p17"/>
          <p:cNvCxnSpPr>
            <a:endCxn id="110" idx="2"/>
          </p:cNvCxnSpPr>
          <p:nvPr/>
        </p:nvCxnSpPr>
        <p:spPr>
          <a:xfrm flipH="1" rot="10800000">
            <a:off x="4557226" y="679043"/>
            <a:ext cx="2182800" cy="102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17"/>
          <p:cNvCxnSpPr>
            <a:endCxn id="116" idx="2"/>
          </p:cNvCxnSpPr>
          <p:nvPr/>
        </p:nvCxnSpPr>
        <p:spPr>
          <a:xfrm>
            <a:off x="4577275" y="2095625"/>
            <a:ext cx="2214300" cy="268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17"/>
          <p:cNvCxnSpPr/>
          <p:nvPr/>
        </p:nvCxnSpPr>
        <p:spPr>
          <a:xfrm>
            <a:off x="4299699" y="2616663"/>
            <a:ext cx="2491800" cy="1312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" name="Google Shape;121;p17"/>
          <p:cNvSpPr/>
          <p:nvPr/>
        </p:nvSpPr>
        <p:spPr>
          <a:xfrm>
            <a:off x="4215475" y="3927475"/>
            <a:ext cx="975000" cy="956400"/>
          </a:xfrm>
          <a:prstGeom prst="ellipse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chemeClr val="lt1"/>
                </a:solidFill>
                <a:latin typeface="Mitr"/>
                <a:ea typeface="Mitr"/>
                <a:cs typeface="Mitr"/>
                <a:sym typeface="Mitr"/>
              </a:rPr>
              <a:t>On time: 9182</a:t>
            </a:r>
            <a:endParaRPr b="1">
              <a:solidFill>
                <a:schemeClr val="lt1"/>
              </a:solidFill>
              <a:latin typeface="Mitr"/>
              <a:ea typeface="Mitr"/>
              <a:cs typeface="Mitr"/>
              <a:sym typeface="Mit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" sz="1600">
                <a:solidFill>
                  <a:schemeClr val="lt1"/>
                </a:solidFill>
                <a:latin typeface="Mitr"/>
                <a:ea typeface="Mitr"/>
                <a:cs typeface="Mitr"/>
                <a:sym typeface="Mitr"/>
              </a:rPr>
              <a:t>9.5%</a:t>
            </a:r>
            <a:endParaRPr b="1" i="1" sz="1600">
              <a:solidFill>
                <a:schemeClr val="lt1"/>
              </a:solidFill>
              <a:latin typeface="Mitr"/>
              <a:ea typeface="Mitr"/>
              <a:cs typeface="Mitr"/>
              <a:sym typeface="Mitr"/>
            </a:endParaRPr>
          </a:p>
        </p:txBody>
      </p:sp>
      <p:cxnSp>
        <p:nvCxnSpPr>
          <p:cNvPr id="122" name="Google Shape;122;p17"/>
          <p:cNvCxnSpPr>
            <a:endCxn id="121" idx="0"/>
          </p:cNvCxnSpPr>
          <p:nvPr/>
        </p:nvCxnSpPr>
        <p:spPr>
          <a:xfrm>
            <a:off x="4345075" y="2787175"/>
            <a:ext cx="357900" cy="1140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p17"/>
          <p:cNvSpPr txBox="1"/>
          <p:nvPr/>
        </p:nvSpPr>
        <p:spPr>
          <a:xfrm>
            <a:off x="306725" y="3444725"/>
            <a:ext cx="2839200" cy="15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800">
                <a:solidFill>
                  <a:schemeClr val="dk1"/>
                </a:solidFill>
                <a:latin typeface="Mitr"/>
                <a:ea typeface="Mitr"/>
                <a:cs typeface="Mitr"/>
                <a:sym typeface="Mitr"/>
              </a:rPr>
              <a:t>The numbers talk by </a:t>
            </a:r>
            <a:r>
              <a:rPr b="1" lang="de" sz="1800">
                <a:solidFill>
                  <a:schemeClr val="dk1"/>
                </a:solidFill>
                <a:latin typeface="Mitr"/>
                <a:ea typeface="Mitr"/>
                <a:cs typeface="Mitr"/>
                <a:sym typeface="Mitr"/>
              </a:rPr>
              <a:t>themselves</a:t>
            </a:r>
            <a:r>
              <a:rPr b="1" lang="de" sz="1800">
                <a:solidFill>
                  <a:schemeClr val="dk1"/>
                </a:solidFill>
                <a:latin typeface="Mitr"/>
                <a:ea typeface="Mitr"/>
                <a:cs typeface="Mitr"/>
                <a:sym typeface="Mitr"/>
              </a:rPr>
              <a:t>, the orders delivered on time are quite few, comparing </a:t>
            </a:r>
            <a:r>
              <a:rPr b="1" lang="de" sz="1800">
                <a:solidFill>
                  <a:schemeClr val="dk1"/>
                </a:solidFill>
                <a:latin typeface="Mitr"/>
                <a:ea typeface="Mitr"/>
                <a:cs typeface="Mitr"/>
                <a:sym typeface="Mitr"/>
              </a:rPr>
              <a:t>the</a:t>
            </a:r>
            <a:r>
              <a:rPr b="1" lang="de" sz="1800">
                <a:solidFill>
                  <a:schemeClr val="dk1"/>
                </a:solidFill>
                <a:latin typeface="Mitr"/>
                <a:ea typeface="Mitr"/>
                <a:cs typeface="Mitr"/>
                <a:sym typeface="Mitr"/>
              </a:rPr>
              <a:t> total</a:t>
            </a:r>
            <a:endParaRPr b="1" sz="1800">
              <a:solidFill>
                <a:schemeClr val="dk1"/>
              </a:solidFill>
              <a:latin typeface="Mitr"/>
              <a:ea typeface="Mitr"/>
              <a:cs typeface="Mitr"/>
              <a:sym typeface="Mitr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2445925" y="4828925"/>
            <a:ext cx="17694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chemeClr val="dk1"/>
                </a:solidFill>
                <a:latin typeface="Mitr"/>
                <a:ea typeface="Mitr"/>
                <a:cs typeface="Mitr"/>
                <a:sym typeface="Mitr"/>
              </a:rPr>
              <a:t>Source: Magist DB</a:t>
            </a:r>
            <a:endParaRPr sz="900">
              <a:solidFill>
                <a:schemeClr val="dk1"/>
              </a:solidFill>
              <a:latin typeface="Mitr"/>
              <a:ea typeface="Mitr"/>
              <a:cs typeface="Mitr"/>
              <a:sym typeface="Mitr"/>
            </a:endParaRPr>
          </a:p>
        </p:txBody>
      </p:sp>
      <p:sp>
        <p:nvSpPr>
          <p:cNvPr id="125" name="Google Shape;12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264500" y="133700"/>
            <a:ext cx="7969800" cy="12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55">
              <a:latin typeface="Mitr"/>
              <a:ea typeface="Mitr"/>
              <a:cs typeface="Mitr"/>
              <a:sym typeface="Mit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855">
                <a:latin typeface="Mitr"/>
                <a:ea typeface="Mitr"/>
                <a:cs typeface="Mitr"/>
                <a:sym typeface="Mitr"/>
              </a:rPr>
              <a:t>IS THERE ANY PATTERN FOR DELAYED ORDERS? For example, big products being delayed more often?</a:t>
            </a:r>
            <a:endParaRPr b="1" sz="2855">
              <a:latin typeface="Mitr"/>
              <a:ea typeface="Mitr"/>
              <a:cs typeface="Mitr"/>
              <a:sym typeface="Mitr"/>
            </a:endParaRPr>
          </a:p>
        </p:txBody>
      </p:sp>
      <p:sp>
        <p:nvSpPr>
          <p:cNvPr id="131" name="Google Shape;131;p18"/>
          <p:cNvSpPr/>
          <p:nvPr/>
        </p:nvSpPr>
        <p:spPr>
          <a:xfrm>
            <a:off x="264500" y="2018738"/>
            <a:ext cx="2012400" cy="19383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itr"/>
              <a:ea typeface="Mitr"/>
              <a:cs typeface="Mitr"/>
              <a:sym typeface="Mit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 sz="1700">
                <a:solidFill>
                  <a:schemeClr val="dk1"/>
                </a:solidFill>
                <a:latin typeface="Mitr"/>
                <a:ea typeface="Mitr"/>
                <a:cs typeface="Mitr"/>
                <a:sym typeface="Mitr"/>
              </a:rPr>
              <a:t>Average product weight for delayed orders</a:t>
            </a:r>
            <a:endParaRPr b="1" sz="1700">
              <a:solidFill>
                <a:schemeClr val="dk1"/>
              </a:solidFill>
              <a:latin typeface="Mitr"/>
              <a:ea typeface="Mitr"/>
              <a:cs typeface="Mitr"/>
              <a:sym typeface="Mit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Mitr"/>
              <a:ea typeface="Mitr"/>
              <a:cs typeface="Mitr"/>
              <a:sym typeface="Mit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itr"/>
              <a:ea typeface="Mitr"/>
              <a:cs typeface="Mitr"/>
              <a:sym typeface="Mitr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4215475" y="2068400"/>
            <a:ext cx="453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3" name="Google Shape;133;p18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3030" y="1195375"/>
            <a:ext cx="5797896" cy="358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175" y="4050325"/>
            <a:ext cx="2012400" cy="97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 txBox="1"/>
          <p:nvPr/>
        </p:nvSpPr>
        <p:spPr>
          <a:xfrm>
            <a:off x="2445925" y="4828925"/>
            <a:ext cx="17694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chemeClr val="dk1"/>
                </a:solidFill>
                <a:latin typeface="Mitr"/>
                <a:ea typeface="Mitr"/>
                <a:cs typeface="Mitr"/>
                <a:sym typeface="Mitr"/>
              </a:rPr>
              <a:t>Source: Magist DB</a:t>
            </a:r>
            <a:endParaRPr sz="900">
              <a:solidFill>
                <a:schemeClr val="dk1"/>
              </a:solidFill>
              <a:latin typeface="Mitr"/>
              <a:ea typeface="Mitr"/>
              <a:cs typeface="Mitr"/>
              <a:sym typeface="Mitr"/>
            </a:endParaRPr>
          </a:p>
        </p:txBody>
      </p:sp>
      <p:sp>
        <p:nvSpPr>
          <p:cNvPr id="136" name="Google Shape;13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>
            <a:off x="311700" y="259525"/>
            <a:ext cx="8520600" cy="110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latin typeface="Mitr"/>
                <a:ea typeface="Mitr"/>
                <a:cs typeface="Mitr"/>
                <a:sym typeface="Mitr"/>
              </a:rPr>
              <a:t>The average time between order and delivery?</a:t>
            </a:r>
            <a:endParaRPr b="1">
              <a:latin typeface="Mitr"/>
              <a:ea typeface="Mitr"/>
              <a:cs typeface="Mitr"/>
              <a:sym typeface="Mitr"/>
            </a:endParaRPr>
          </a:p>
        </p:txBody>
      </p:sp>
      <p:sp>
        <p:nvSpPr>
          <p:cNvPr id="142" name="Google Shape;142;p19"/>
          <p:cNvSpPr/>
          <p:nvPr/>
        </p:nvSpPr>
        <p:spPr>
          <a:xfrm>
            <a:off x="733089" y="1874550"/>
            <a:ext cx="7677821" cy="131648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1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12.5035 day</a:t>
            </a:r>
          </a:p>
        </p:txBody>
      </p:sp>
      <p:sp>
        <p:nvSpPr>
          <p:cNvPr id="143" name="Google Shape;14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latin typeface="Mitr"/>
                <a:ea typeface="Mitr"/>
                <a:cs typeface="Mitr"/>
                <a:sym typeface="Mitr"/>
              </a:rPr>
              <a:t>Decision and Suggestions</a:t>
            </a:r>
            <a:endParaRPr b="1">
              <a:latin typeface="Mitr"/>
              <a:ea typeface="Mitr"/>
              <a:cs typeface="Mitr"/>
              <a:sym typeface="Mitr"/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674150" y="1398225"/>
            <a:ext cx="8158200" cy="3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tr"/>
              <a:buAutoNum type="arabicPeriod"/>
            </a:pPr>
            <a:r>
              <a:rPr lang="de" sz="3000">
                <a:solidFill>
                  <a:schemeClr val="dk1"/>
                </a:solidFill>
                <a:latin typeface="Mitr"/>
                <a:ea typeface="Mitr"/>
                <a:cs typeface="Mitr"/>
                <a:sym typeface="Mitr"/>
              </a:rPr>
              <a:t>Reduce the internal order processing time</a:t>
            </a:r>
            <a:endParaRPr sz="3000">
              <a:solidFill>
                <a:schemeClr val="dk1"/>
              </a:solidFill>
              <a:latin typeface="Mitr"/>
              <a:ea typeface="Mitr"/>
              <a:cs typeface="Mitr"/>
              <a:sym typeface="Mitr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tr"/>
              <a:buAutoNum type="arabicPeriod"/>
            </a:pPr>
            <a:r>
              <a:rPr lang="de" sz="3000">
                <a:solidFill>
                  <a:schemeClr val="dk1"/>
                </a:solidFill>
                <a:latin typeface="Mitr"/>
                <a:ea typeface="Mitr"/>
                <a:cs typeface="Mitr"/>
                <a:sym typeface="Mitr"/>
              </a:rPr>
              <a:t>Add provisions for remote areas</a:t>
            </a:r>
            <a:endParaRPr sz="3000">
              <a:solidFill>
                <a:schemeClr val="dk1"/>
              </a:solidFill>
              <a:latin typeface="Mitr"/>
              <a:ea typeface="Mitr"/>
              <a:cs typeface="Mitr"/>
              <a:sym typeface="Mitr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tr"/>
              <a:buAutoNum type="arabicPeriod"/>
            </a:pPr>
            <a:r>
              <a:rPr lang="de" sz="3000">
                <a:solidFill>
                  <a:schemeClr val="dk1"/>
                </a:solidFill>
                <a:latin typeface="Mitr"/>
                <a:ea typeface="Mitr"/>
                <a:cs typeface="Mitr"/>
                <a:sym typeface="Mitr"/>
              </a:rPr>
              <a:t>Significantly improve the on-time delivery rate</a:t>
            </a:r>
            <a:endParaRPr sz="3000">
              <a:solidFill>
                <a:schemeClr val="dk1"/>
              </a:solidFill>
              <a:latin typeface="Mitr"/>
              <a:ea typeface="Mitr"/>
              <a:cs typeface="Mitr"/>
              <a:sym typeface="Mitr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tr"/>
              <a:buAutoNum type="arabicPeriod"/>
            </a:pPr>
            <a:r>
              <a:rPr lang="de" sz="3000">
                <a:solidFill>
                  <a:schemeClr val="dk1"/>
                </a:solidFill>
                <a:latin typeface="Mitr"/>
                <a:ea typeface="Mitr"/>
                <a:cs typeface="Mitr"/>
                <a:sym typeface="Mitr"/>
              </a:rPr>
              <a:t>Cooperate with local sellers</a:t>
            </a:r>
            <a:endParaRPr sz="3000">
              <a:solidFill>
                <a:schemeClr val="dk1"/>
              </a:solidFill>
              <a:latin typeface="Mitr"/>
              <a:ea typeface="Mitr"/>
              <a:cs typeface="Mitr"/>
              <a:sym typeface="Mitr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tr"/>
              <a:buAutoNum type="arabicPeriod"/>
            </a:pPr>
            <a:r>
              <a:rPr lang="de" sz="3000">
                <a:solidFill>
                  <a:schemeClr val="dk1"/>
                </a:solidFill>
                <a:latin typeface="Mitr"/>
                <a:ea typeface="Mitr"/>
                <a:cs typeface="Mitr"/>
                <a:sym typeface="Mitr"/>
              </a:rPr>
              <a:t>Self pick-up service</a:t>
            </a:r>
            <a:endParaRPr sz="3000">
              <a:solidFill>
                <a:schemeClr val="dk1"/>
              </a:solidFill>
              <a:latin typeface="Mitr"/>
              <a:ea typeface="Mitr"/>
              <a:cs typeface="Mitr"/>
              <a:sym typeface="Mitr"/>
            </a:endParaRPr>
          </a:p>
        </p:txBody>
      </p:sp>
      <p:sp>
        <p:nvSpPr>
          <p:cNvPr id="150" name="Google Shape;15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