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90" r:id="rId3"/>
    <p:sldId id="339" r:id="rId4"/>
    <p:sldId id="340" r:id="rId5"/>
    <p:sldId id="391" r:id="rId6"/>
    <p:sldId id="382" r:id="rId7"/>
    <p:sldId id="341" r:id="rId8"/>
    <p:sldId id="342" r:id="rId9"/>
    <p:sldId id="385" r:id="rId10"/>
    <p:sldId id="386" r:id="rId11"/>
    <p:sldId id="343" r:id="rId12"/>
    <p:sldId id="344" r:id="rId13"/>
    <p:sldId id="345" r:id="rId14"/>
    <p:sldId id="402" r:id="rId15"/>
    <p:sldId id="346" r:id="rId16"/>
    <p:sldId id="347" r:id="rId17"/>
    <p:sldId id="348" r:id="rId18"/>
    <p:sldId id="349" r:id="rId19"/>
    <p:sldId id="350" r:id="rId20"/>
    <p:sldId id="351" r:id="rId21"/>
    <p:sldId id="403" r:id="rId22"/>
    <p:sldId id="404" r:id="rId23"/>
    <p:sldId id="405" r:id="rId24"/>
    <p:sldId id="387" r:id="rId25"/>
    <p:sldId id="353" r:id="rId26"/>
    <p:sldId id="406" r:id="rId27"/>
    <p:sldId id="407" r:id="rId28"/>
    <p:sldId id="354" r:id="rId29"/>
    <p:sldId id="355" r:id="rId30"/>
    <p:sldId id="394" r:id="rId31"/>
    <p:sldId id="395" r:id="rId32"/>
    <p:sldId id="356" r:id="rId33"/>
    <p:sldId id="357" r:id="rId34"/>
    <p:sldId id="358" r:id="rId35"/>
    <p:sldId id="359" r:id="rId36"/>
    <p:sldId id="398" r:id="rId37"/>
    <p:sldId id="360" r:id="rId38"/>
    <p:sldId id="401" r:id="rId39"/>
    <p:sldId id="361" r:id="rId40"/>
    <p:sldId id="363" r:id="rId41"/>
    <p:sldId id="364" r:id="rId42"/>
    <p:sldId id="365" r:id="rId43"/>
    <p:sldId id="366" r:id="rId44"/>
    <p:sldId id="367" r:id="rId45"/>
    <p:sldId id="368" r:id="rId46"/>
    <p:sldId id="400" r:id="rId47"/>
    <p:sldId id="369" r:id="rId48"/>
    <p:sldId id="370" r:id="rId49"/>
    <p:sldId id="371" r:id="rId50"/>
    <p:sldId id="372" r:id="rId51"/>
    <p:sldId id="396" r:id="rId52"/>
    <p:sldId id="374" r:id="rId53"/>
    <p:sldId id="399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408" r:id="rId62"/>
    <p:sldId id="388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D60093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8" autoAdjust="0"/>
    <p:restoredTop sz="91872" autoAdjust="0"/>
  </p:normalViewPr>
  <p:slideViewPr>
    <p:cSldViewPr>
      <p:cViewPr varScale="1">
        <p:scale>
          <a:sx n="181" d="100"/>
          <a:sy n="181" d="100"/>
        </p:scale>
        <p:origin x="616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55834001-D265-448E-B934-5DFD1C177963}" type="presOf" srcId="{EA22DC01-B1C3-4425-86ED-5B66953397A8}" destId="{18B77C7D-672C-4358-9CA6-BD8FA6E2302A}" srcOrd="0" destOrd="0" presId="urn:microsoft.com/office/officeart/2005/8/layout/lProcess2"/>
    <dgm:cxn modelId="{B27E1707-091A-4690-A038-27ED4B3AE2B2}" type="presOf" srcId="{B28448BA-C9A8-43EB-A9DB-A0137196E3B9}" destId="{F5FB40AB-A8F0-43CC-AED2-A0B6D3491F03}" srcOrd="0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26023814-A4D4-4835-9287-460656EE8CA6}" type="presOf" srcId="{EA22DC01-B1C3-4425-86ED-5B66953397A8}" destId="{AB95B1F2-DB60-4BC5-81D3-1FA274FF69C7}" srcOrd="1" destOrd="0" presId="urn:microsoft.com/office/officeart/2005/8/layout/lProcess2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E939D318-3737-4614-ADE5-63229A434F6D}" type="presOf" srcId="{06D87D35-A66C-427C-B6DB-AF958D65D6B3}" destId="{1EC52667-0754-4666-9083-6E56A0F9B67B}" srcOrd="0" destOrd="0" presId="urn:microsoft.com/office/officeart/2005/8/layout/lProcess2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263C1A32-6D3F-431E-9566-AFCD8C978EF7}" type="presOf" srcId="{91B14D9B-61DF-4421-AF43-318BB0021BDF}" destId="{80F88CB8-4B64-4172-B897-E8F8383812F7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CEC2AE62-D7A2-46B6-A826-776A3431C7F7}" type="presOf" srcId="{5DA147F9-347F-4A9B-99C6-4679CBA742BD}" destId="{02FBE83C-F7E3-4AC9-9A61-66BF67D7D8B6}" srcOrd="0" destOrd="0" presId="urn:microsoft.com/office/officeart/2005/8/layout/lProcess2"/>
    <dgm:cxn modelId="{EE63C263-E387-4078-9232-F38184224799}" type="presOf" srcId="{86AB53FA-67D7-4EE7-8555-3EE8EB6FA4C8}" destId="{0F3CAB81-CF76-498F-9619-BAF8144FA3C3}" srcOrd="0" destOrd="0" presId="urn:microsoft.com/office/officeart/2005/8/layout/lProcess2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C34B3875-C594-47A6-BA95-F064E8D89A7F}" type="presOf" srcId="{EFD7AB2D-81E2-448E-B54E-4F3622AF7EF9}" destId="{9E190C18-AEDE-45E1-8A46-924B1190ACB6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88334C83-E355-4D2A-9AB8-441F7FEEF71A}" type="presOf" srcId="{E9F388D8-C9C2-45F4-B532-779E8C2CB5E8}" destId="{D6B8C86D-B5C5-4707-BB1C-60E6EB9E4EBA}" srcOrd="0" destOrd="0" presId="urn:microsoft.com/office/officeart/2005/8/layout/lProcess2"/>
    <dgm:cxn modelId="{55E31D84-6E7E-4EE0-9F25-85C42AA70236}" type="presOf" srcId="{E12CEE09-DEBB-4435-B911-A40A12F7930D}" destId="{20F65450-B565-4F6E-8CBD-65CD2502E3B0}" srcOrd="0" destOrd="0" presId="urn:microsoft.com/office/officeart/2005/8/layout/lProcess2"/>
    <dgm:cxn modelId="{4BDDFA88-00C4-4DA2-B1C9-ACB5E9E0A6C8}" type="presOf" srcId="{5FC74589-1769-4EB4-9E51-9D82632D2E02}" destId="{727186A0-986E-40DF-85B7-ACC6191E0924}" srcOrd="1" destOrd="0" presId="urn:microsoft.com/office/officeart/2005/8/layout/lProcess2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ED670B90-1B11-41DC-815A-72EECE1D8C98}" type="presOf" srcId="{67EC18BA-DB21-4AAD-BE8A-067C85A9B73E}" destId="{80762C44-FA02-441A-8A8D-FC00E4F372F1}" srcOrd="0" destOrd="0" presId="urn:microsoft.com/office/officeart/2005/8/layout/lProcess2"/>
    <dgm:cxn modelId="{14707E92-4476-4BF9-89CC-034453D70BB1}" type="presOf" srcId="{A9A35E3D-01EA-46C6-AED8-865E91E9D6C9}" destId="{F0B767F2-4C7E-481B-967C-8FE0CB529397}" srcOrd="0" destOrd="0" presId="urn:microsoft.com/office/officeart/2005/8/layout/lProcess2"/>
    <dgm:cxn modelId="{30318792-CDF4-40E4-A0B9-CF02F759946D}" type="presOf" srcId="{63784350-6FB5-4F39-A0AA-A76D20385A1A}" destId="{6C9EBB1C-8DC1-467B-832A-DCA29AD54F62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C64D979E-E2CF-48B7-9EDE-317EC519A1DC}" type="presOf" srcId="{BC15291E-510A-4A20-8D69-B0F2ACBA3CC6}" destId="{204F3481-2F4C-45A5-A0A1-C088684F0126}" srcOrd="0" destOrd="0" presId="urn:microsoft.com/office/officeart/2005/8/layout/lProcess2"/>
    <dgm:cxn modelId="{EBEC439F-9102-467C-83D2-E332996B4167}" type="presOf" srcId="{7D17D413-1C96-46A5-9E85-72C6636AE3C5}" destId="{5A591EE2-4B7B-40DB-B051-D75F7BFEDDD6}" srcOrd="0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28DF31A2-0467-4254-9701-9B185EC70C9E}" type="presOf" srcId="{A5325020-A43F-4DC5-B91A-865612236E1B}" destId="{6F277C00-29F7-4ECD-8C97-37788C7BA770}" srcOrd="0" destOrd="0" presId="urn:microsoft.com/office/officeart/2005/8/layout/lProcess2"/>
    <dgm:cxn modelId="{FC8742A7-5167-4071-86B5-BB2734891340}" type="presOf" srcId="{7DAF4A99-25E1-44F9-90C0-EA66CF00B3B6}" destId="{5473F14B-8F21-412E-B8DE-EADF32D6F521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37BB0BBD-6481-4F6B-BA1E-E6982DE9D87A}" type="presOf" srcId="{6856B0CF-FE68-485F-BF49-CA4A93F4F38C}" destId="{DECF7DEE-4FD4-4CE5-AEDF-10353AC11531}" srcOrd="0" destOrd="0" presId="urn:microsoft.com/office/officeart/2005/8/layout/lProcess2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15E3F0CD-B57A-453E-B2C3-A8D867457055}" type="presOf" srcId="{FF0CDCCC-6F78-4064-A419-5EC5C753206F}" destId="{EB498954-62A4-422D-9DE3-1FA74DD1D37F}" srcOrd="0" destOrd="0" presId="urn:microsoft.com/office/officeart/2005/8/layout/lProcess2"/>
    <dgm:cxn modelId="{EC7F4ED7-AD44-4F65-8C6C-75B66AC32B0D}" type="presOf" srcId="{B28448BA-C9A8-43EB-A9DB-A0137196E3B9}" destId="{189EA2CD-99B4-4604-BDBC-34AEB91058A9}" srcOrd="1" destOrd="0" presId="urn:microsoft.com/office/officeart/2005/8/layout/lProcess2"/>
    <dgm:cxn modelId="{D0EDD8D7-7D4A-4FAA-975C-AED96AD5403C}" type="presOf" srcId="{B8FE7A32-1B20-4D46-8242-6C91907A490E}" destId="{EFE71110-9F14-440A-945D-9BFF90054013}" srcOrd="0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CAA4E7F1-0C48-4F97-92B0-87315835D83D}" type="presOf" srcId="{7D17D413-1C96-46A5-9E85-72C6636AE3C5}" destId="{34BAB90F-F3E5-4FFB-A339-2946D1CD0CCB}" srcOrd="1" destOrd="0" presId="urn:microsoft.com/office/officeart/2005/8/layout/lProcess2"/>
    <dgm:cxn modelId="{FD165AF2-21FF-4AC2-81A7-CC1EF164B40C}" type="presOf" srcId="{A0A9AC20-5EC1-4862-BFC8-870928838544}" destId="{9A6AB0E7-12CE-4F4C-9194-CFD62AA0E26B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6A0C34FB-E178-48A0-AA7A-B0D87A9713D6}" type="presOf" srcId="{A0A9AC20-5EC1-4862-BFC8-870928838544}" destId="{4735A497-84C1-49AD-B2D7-A0E2E20F2536}" srcOrd="1" destOrd="0" presId="urn:microsoft.com/office/officeart/2005/8/layout/lProcess2"/>
    <dgm:cxn modelId="{05A2F3FB-A9BB-464A-9207-BB73263A2D72}" type="presOf" srcId="{5FC74589-1769-4EB4-9E51-9D82632D2E02}" destId="{C1CD2EAA-2E66-4BDA-BB6E-F99B46E1B919}" srcOrd="0" destOrd="0" presId="urn:microsoft.com/office/officeart/2005/8/layout/lProcess2"/>
    <dgm:cxn modelId="{4BB6DF3F-9097-4984-A23D-595524C9A4F6}" type="presParOf" srcId="{5473F14B-8F21-412E-B8DE-EADF32D6F521}" destId="{C0D74A84-CA9B-4A55-82D3-C4473BCAB74F}" srcOrd="0" destOrd="0" presId="urn:microsoft.com/office/officeart/2005/8/layout/lProcess2"/>
    <dgm:cxn modelId="{9A866305-8961-49D2-86F8-49F84F3AA245}" type="presParOf" srcId="{C0D74A84-CA9B-4A55-82D3-C4473BCAB74F}" destId="{F5FB40AB-A8F0-43CC-AED2-A0B6D3491F03}" srcOrd="0" destOrd="0" presId="urn:microsoft.com/office/officeart/2005/8/layout/lProcess2"/>
    <dgm:cxn modelId="{E056AFA7-BEA2-4E2C-92E6-E45DB1E2BCC3}" type="presParOf" srcId="{C0D74A84-CA9B-4A55-82D3-C4473BCAB74F}" destId="{189EA2CD-99B4-4604-BDBC-34AEB91058A9}" srcOrd="1" destOrd="0" presId="urn:microsoft.com/office/officeart/2005/8/layout/lProcess2"/>
    <dgm:cxn modelId="{E5509A63-398F-4B12-9EF4-9494010AD03F}" type="presParOf" srcId="{C0D74A84-CA9B-4A55-82D3-C4473BCAB74F}" destId="{051CD919-C14E-4FF7-A82B-674D57B30AF8}" srcOrd="2" destOrd="0" presId="urn:microsoft.com/office/officeart/2005/8/layout/lProcess2"/>
    <dgm:cxn modelId="{68C6A7E3-6CBC-436C-BEB7-2F9302996EBA}" type="presParOf" srcId="{051CD919-C14E-4FF7-A82B-674D57B30AF8}" destId="{151EFC3A-4B26-48D8-87A4-D28DC0264B02}" srcOrd="0" destOrd="0" presId="urn:microsoft.com/office/officeart/2005/8/layout/lProcess2"/>
    <dgm:cxn modelId="{56CFBF6F-6DA7-4556-AAD9-13E1BEA6C336}" type="presParOf" srcId="{151EFC3A-4B26-48D8-87A4-D28DC0264B02}" destId="{D6B8C86D-B5C5-4707-BB1C-60E6EB9E4EBA}" srcOrd="0" destOrd="0" presId="urn:microsoft.com/office/officeart/2005/8/layout/lProcess2"/>
    <dgm:cxn modelId="{A8EFC5DF-818E-4015-8FF0-805C4BF3F51C}" type="presParOf" srcId="{151EFC3A-4B26-48D8-87A4-D28DC0264B02}" destId="{FEA7308F-F292-4734-BC92-11C7BB5AF5E5}" srcOrd="1" destOrd="0" presId="urn:microsoft.com/office/officeart/2005/8/layout/lProcess2"/>
    <dgm:cxn modelId="{DA66F453-5388-4D95-8781-3704EC272C4B}" type="presParOf" srcId="{151EFC3A-4B26-48D8-87A4-D28DC0264B02}" destId="{20F65450-B565-4F6E-8CBD-65CD2502E3B0}" srcOrd="2" destOrd="0" presId="urn:microsoft.com/office/officeart/2005/8/layout/lProcess2"/>
    <dgm:cxn modelId="{235C7F69-F8FA-44E9-B97D-FA9AE0446DC0}" type="presParOf" srcId="{151EFC3A-4B26-48D8-87A4-D28DC0264B02}" destId="{1943ED51-E95A-4F6E-A717-80400DEEEE20}" srcOrd="3" destOrd="0" presId="urn:microsoft.com/office/officeart/2005/8/layout/lProcess2"/>
    <dgm:cxn modelId="{720D7CA6-9093-4CC0-8748-97120A4A1FE1}" type="presParOf" srcId="{151EFC3A-4B26-48D8-87A4-D28DC0264B02}" destId="{80F88CB8-4B64-4172-B897-E8F8383812F7}" srcOrd="4" destOrd="0" presId="urn:microsoft.com/office/officeart/2005/8/layout/lProcess2"/>
    <dgm:cxn modelId="{4BD7905C-B95E-4552-8192-E5E0BB2ADA27}" type="presParOf" srcId="{5473F14B-8F21-412E-B8DE-EADF32D6F521}" destId="{DC9EA69A-B885-4DA4-818F-1748672594CF}" srcOrd="1" destOrd="0" presId="urn:microsoft.com/office/officeart/2005/8/layout/lProcess2"/>
    <dgm:cxn modelId="{F6D02F35-B039-4694-9713-1481D3E67734}" type="presParOf" srcId="{5473F14B-8F21-412E-B8DE-EADF32D6F521}" destId="{3A6F3D38-6FA6-469E-B3C3-234BD62E4CCA}" srcOrd="2" destOrd="0" presId="urn:microsoft.com/office/officeart/2005/8/layout/lProcess2"/>
    <dgm:cxn modelId="{A7399413-1627-4B23-8E93-03CFF7C909C9}" type="presParOf" srcId="{3A6F3D38-6FA6-469E-B3C3-234BD62E4CCA}" destId="{C1CD2EAA-2E66-4BDA-BB6E-F99B46E1B919}" srcOrd="0" destOrd="0" presId="urn:microsoft.com/office/officeart/2005/8/layout/lProcess2"/>
    <dgm:cxn modelId="{2F927AC2-3814-482F-819A-0360FEBC6762}" type="presParOf" srcId="{3A6F3D38-6FA6-469E-B3C3-234BD62E4CCA}" destId="{727186A0-986E-40DF-85B7-ACC6191E0924}" srcOrd="1" destOrd="0" presId="urn:microsoft.com/office/officeart/2005/8/layout/lProcess2"/>
    <dgm:cxn modelId="{EFD5FD0C-0896-48E2-9704-5FD3653BE40F}" type="presParOf" srcId="{3A6F3D38-6FA6-469E-B3C3-234BD62E4CCA}" destId="{F4329E4E-5431-4760-B147-9E77700EF61A}" srcOrd="2" destOrd="0" presId="urn:microsoft.com/office/officeart/2005/8/layout/lProcess2"/>
    <dgm:cxn modelId="{EC5DDAE3-2E2A-4FC4-AA92-9C683B08B2A5}" type="presParOf" srcId="{F4329E4E-5431-4760-B147-9E77700EF61A}" destId="{B5C22EF8-EBFA-4704-BF77-C1B26E178B0D}" srcOrd="0" destOrd="0" presId="urn:microsoft.com/office/officeart/2005/8/layout/lProcess2"/>
    <dgm:cxn modelId="{A3651CD1-3C28-4B46-BC90-5E2FAE761FA8}" type="presParOf" srcId="{B5C22EF8-EBFA-4704-BF77-C1B26E178B0D}" destId="{EFE71110-9F14-440A-945D-9BFF90054013}" srcOrd="0" destOrd="0" presId="urn:microsoft.com/office/officeart/2005/8/layout/lProcess2"/>
    <dgm:cxn modelId="{170BFB5E-F8A7-4512-90C8-FB46A0F421BC}" type="presParOf" srcId="{B5C22EF8-EBFA-4704-BF77-C1B26E178B0D}" destId="{35EA0CEB-E637-4D3C-96EF-C8D3B04060F2}" srcOrd="1" destOrd="0" presId="urn:microsoft.com/office/officeart/2005/8/layout/lProcess2"/>
    <dgm:cxn modelId="{5297980C-5C3C-4E77-B850-9E7A0394F277}" type="presParOf" srcId="{B5C22EF8-EBFA-4704-BF77-C1B26E178B0D}" destId="{9E190C18-AEDE-45E1-8A46-924B1190ACB6}" srcOrd="2" destOrd="0" presId="urn:microsoft.com/office/officeart/2005/8/layout/lProcess2"/>
    <dgm:cxn modelId="{FE19A6CD-9CDE-47C5-8C7B-F86FEBB1C37C}" type="presParOf" srcId="{B5C22EF8-EBFA-4704-BF77-C1B26E178B0D}" destId="{1E1AD27B-2438-4D0B-AB02-AF912F764D09}" srcOrd="3" destOrd="0" presId="urn:microsoft.com/office/officeart/2005/8/layout/lProcess2"/>
    <dgm:cxn modelId="{F82F72A7-CBA4-4F42-B301-0DA19293D6F5}" type="presParOf" srcId="{B5C22EF8-EBFA-4704-BF77-C1B26E178B0D}" destId="{EB498954-62A4-422D-9DE3-1FA74DD1D37F}" srcOrd="4" destOrd="0" presId="urn:microsoft.com/office/officeart/2005/8/layout/lProcess2"/>
    <dgm:cxn modelId="{45B06968-9121-4A3F-9AAF-21B420D29588}" type="presParOf" srcId="{5473F14B-8F21-412E-B8DE-EADF32D6F521}" destId="{BB3C6D49-326B-48DE-AC1D-9DC877BB01DD}" srcOrd="3" destOrd="0" presId="urn:microsoft.com/office/officeart/2005/8/layout/lProcess2"/>
    <dgm:cxn modelId="{20621FE4-47DD-46D2-9636-FF2C5FA5A2D6}" type="presParOf" srcId="{5473F14B-8F21-412E-B8DE-EADF32D6F521}" destId="{EF090B29-38A2-4F08-90FA-7BB67BE8B3E2}" srcOrd="4" destOrd="0" presId="urn:microsoft.com/office/officeart/2005/8/layout/lProcess2"/>
    <dgm:cxn modelId="{C1C5023A-1E00-4959-849F-7D6C71AC3A3C}" type="presParOf" srcId="{EF090B29-38A2-4F08-90FA-7BB67BE8B3E2}" destId="{9A6AB0E7-12CE-4F4C-9194-CFD62AA0E26B}" srcOrd="0" destOrd="0" presId="urn:microsoft.com/office/officeart/2005/8/layout/lProcess2"/>
    <dgm:cxn modelId="{FC5CA30C-9813-4743-82B8-9F4A809E1BB7}" type="presParOf" srcId="{EF090B29-38A2-4F08-90FA-7BB67BE8B3E2}" destId="{4735A497-84C1-49AD-B2D7-A0E2E20F2536}" srcOrd="1" destOrd="0" presId="urn:microsoft.com/office/officeart/2005/8/layout/lProcess2"/>
    <dgm:cxn modelId="{EBF3EAF6-1D16-421D-A853-42AE6694F0ED}" type="presParOf" srcId="{EF090B29-38A2-4F08-90FA-7BB67BE8B3E2}" destId="{5235814C-D240-476B-A6EA-F820ADA9F290}" srcOrd="2" destOrd="0" presId="urn:microsoft.com/office/officeart/2005/8/layout/lProcess2"/>
    <dgm:cxn modelId="{FC3BD0B6-340D-46A0-8F0B-02F586FBE34B}" type="presParOf" srcId="{5235814C-D240-476B-A6EA-F820ADA9F290}" destId="{F8C87951-0BEC-442E-BD13-E67FB71AC42B}" srcOrd="0" destOrd="0" presId="urn:microsoft.com/office/officeart/2005/8/layout/lProcess2"/>
    <dgm:cxn modelId="{D7E89603-A81D-4C20-9AB3-A6951EA60520}" type="presParOf" srcId="{F8C87951-0BEC-442E-BD13-E67FB71AC42B}" destId="{DECF7DEE-4FD4-4CE5-AEDF-10353AC11531}" srcOrd="0" destOrd="0" presId="urn:microsoft.com/office/officeart/2005/8/layout/lProcess2"/>
    <dgm:cxn modelId="{311407CE-501E-46B7-A302-BA9A6524194C}" type="presParOf" srcId="{F8C87951-0BEC-442E-BD13-E67FB71AC42B}" destId="{739A0DE6-D28A-493F-A1CB-4B3CCAC72873}" srcOrd="1" destOrd="0" presId="urn:microsoft.com/office/officeart/2005/8/layout/lProcess2"/>
    <dgm:cxn modelId="{DCD00D95-3B10-4B12-AAF8-ECB242AAD517}" type="presParOf" srcId="{F8C87951-0BEC-442E-BD13-E67FB71AC42B}" destId="{02FBE83C-F7E3-4AC9-9A61-66BF67D7D8B6}" srcOrd="2" destOrd="0" presId="urn:microsoft.com/office/officeart/2005/8/layout/lProcess2"/>
    <dgm:cxn modelId="{BDE5480E-C6FF-4C44-8986-F2C89E76D94A}" type="presParOf" srcId="{F8C87951-0BEC-442E-BD13-E67FB71AC42B}" destId="{87C5B8B3-4388-4867-AA6C-4B2D717EAAF2}" srcOrd="3" destOrd="0" presId="urn:microsoft.com/office/officeart/2005/8/layout/lProcess2"/>
    <dgm:cxn modelId="{24C1AC3E-3AAB-48D3-9E13-D556B05F2AEA}" type="presParOf" srcId="{F8C87951-0BEC-442E-BD13-E67FB71AC42B}" destId="{1EC52667-0754-4666-9083-6E56A0F9B67B}" srcOrd="4" destOrd="0" presId="urn:microsoft.com/office/officeart/2005/8/layout/lProcess2"/>
    <dgm:cxn modelId="{B6E12AB7-8B04-466A-9A07-BF7CEBE92790}" type="presParOf" srcId="{5473F14B-8F21-412E-B8DE-EADF32D6F521}" destId="{9C67C073-8031-4FB8-83D0-BB3987979FB7}" srcOrd="5" destOrd="0" presId="urn:microsoft.com/office/officeart/2005/8/layout/lProcess2"/>
    <dgm:cxn modelId="{9015AA69-CCA0-4207-8E6A-48D48844D28A}" type="presParOf" srcId="{5473F14B-8F21-412E-B8DE-EADF32D6F521}" destId="{3D53649F-3A9D-48AC-B3B4-F9359FF49907}" srcOrd="6" destOrd="0" presId="urn:microsoft.com/office/officeart/2005/8/layout/lProcess2"/>
    <dgm:cxn modelId="{CF05C51B-8386-4FCA-BD21-BB69141BEC67}" type="presParOf" srcId="{3D53649F-3A9D-48AC-B3B4-F9359FF49907}" destId="{18B77C7D-672C-4358-9CA6-BD8FA6E2302A}" srcOrd="0" destOrd="0" presId="urn:microsoft.com/office/officeart/2005/8/layout/lProcess2"/>
    <dgm:cxn modelId="{1A62120A-99CD-4A06-8981-A40FB82E14DD}" type="presParOf" srcId="{3D53649F-3A9D-48AC-B3B4-F9359FF49907}" destId="{AB95B1F2-DB60-4BC5-81D3-1FA274FF69C7}" srcOrd="1" destOrd="0" presId="urn:microsoft.com/office/officeart/2005/8/layout/lProcess2"/>
    <dgm:cxn modelId="{C94DC37B-D9CB-4BE2-A9B7-AAC5E927795A}" type="presParOf" srcId="{3D53649F-3A9D-48AC-B3B4-F9359FF49907}" destId="{9D4EF955-0664-47BE-890F-75DA470A2A2E}" srcOrd="2" destOrd="0" presId="urn:microsoft.com/office/officeart/2005/8/layout/lProcess2"/>
    <dgm:cxn modelId="{36A0D145-DB1A-4074-924B-6EE9981E7573}" type="presParOf" srcId="{9D4EF955-0664-47BE-890F-75DA470A2A2E}" destId="{CCD58064-6258-410C-B1E0-023DF3946A43}" srcOrd="0" destOrd="0" presId="urn:microsoft.com/office/officeart/2005/8/layout/lProcess2"/>
    <dgm:cxn modelId="{F3DA2506-08CB-4DDA-8034-8C95D6CB15D3}" type="presParOf" srcId="{CCD58064-6258-410C-B1E0-023DF3946A43}" destId="{204F3481-2F4C-45A5-A0A1-C088684F0126}" srcOrd="0" destOrd="0" presId="urn:microsoft.com/office/officeart/2005/8/layout/lProcess2"/>
    <dgm:cxn modelId="{C4047D94-6673-4F11-8E1C-211151D60D49}" type="presParOf" srcId="{CCD58064-6258-410C-B1E0-023DF3946A43}" destId="{B768FAA9-E2C4-4A6B-82D8-EF54C53E14D8}" srcOrd="1" destOrd="0" presId="urn:microsoft.com/office/officeart/2005/8/layout/lProcess2"/>
    <dgm:cxn modelId="{A4EF87AD-3735-440D-B82F-F6DE3AA5A90E}" type="presParOf" srcId="{CCD58064-6258-410C-B1E0-023DF3946A43}" destId="{0F3CAB81-CF76-498F-9619-BAF8144FA3C3}" srcOrd="2" destOrd="0" presId="urn:microsoft.com/office/officeart/2005/8/layout/lProcess2"/>
    <dgm:cxn modelId="{DA57D0FC-84B8-4F22-8F89-10B2EC35EB90}" type="presParOf" srcId="{CCD58064-6258-410C-B1E0-023DF3946A43}" destId="{0E0C811E-F3C5-4F24-A485-437F0C0EAD6A}" srcOrd="3" destOrd="0" presId="urn:microsoft.com/office/officeart/2005/8/layout/lProcess2"/>
    <dgm:cxn modelId="{A10FD3FB-E1A2-4AE0-8ADA-46B114774F9F}" type="presParOf" srcId="{CCD58064-6258-410C-B1E0-023DF3946A43}" destId="{80762C44-FA02-441A-8A8D-FC00E4F372F1}" srcOrd="4" destOrd="0" presId="urn:microsoft.com/office/officeart/2005/8/layout/lProcess2"/>
    <dgm:cxn modelId="{E5913FA6-F735-42DF-A893-048374716A41}" type="presParOf" srcId="{5473F14B-8F21-412E-B8DE-EADF32D6F521}" destId="{1EEF13C7-AF43-4380-A8A5-F72A5D476D05}" srcOrd="7" destOrd="0" presId="urn:microsoft.com/office/officeart/2005/8/layout/lProcess2"/>
    <dgm:cxn modelId="{6556A502-6422-4078-9A39-6F6BA7CC87FF}" type="presParOf" srcId="{5473F14B-8F21-412E-B8DE-EADF32D6F521}" destId="{0618492F-D453-4601-9C36-8CE6AA153D1B}" srcOrd="8" destOrd="0" presId="urn:microsoft.com/office/officeart/2005/8/layout/lProcess2"/>
    <dgm:cxn modelId="{C0AB2DBA-585E-4EF2-995E-6C8F838C7BC8}" type="presParOf" srcId="{0618492F-D453-4601-9C36-8CE6AA153D1B}" destId="{5A591EE2-4B7B-40DB-B051-D75F7BFEDDD6}" srcOrd="0" destOrd="0" presId="urn:microsoft.com/office/officeart/2005/8/layout/lProcess2"/>
    <dgm:cxn modelId="{09F75881-DBCE-4C72-969B-5142C0AA1255}" type="presParOf" srcId="{0618492F-D453-4601-9C36-8CE6AA153D1B}" destId="{34BAB90F-F3E5-4FFB-A339-2946D1CD0CCB}" srcOrd="1" destOrd="0" presId="urn:microsoft.com/office/officeart/2005/8/layout/lProcess2"/>
    <dgm:cxn modelId="{71493963-A454-4EE2-ABC0-CFDB482B0F6D}" type="presParOf" srcId="{0618492F-D453-4601-9C36-8CE6AA153D1B}" destId="{BA794F96-F89B-483A-BF3A-9118CA9CCDA4}" srcOrd="2" destOrd="0" presId="urn:microsoft.com/office/officeart/2005/8/layout/lProcess2"/>
    <dgm:cxn modelId="{6024BD9A-4CBC-491A-AF1B-0E7D77916C2F}" type="presParOf" srcId="{BA794F96-F89B-483A-BF3A-9118CA9CCDA4}" destId="{76BCF6F8-619E-4477-AF5E-3CC45345624F}" srcOrd="0" destOrd="0" presId="urn:microsoft.com/office/officeart/2005/8/layout/lProcess2"/>
    <dgm:cxn modelId="{0CC5852B-CDEB-4E39-B51D-54B4BD2EA46D}" type="presParOf" srcId="{76BCF6F8-619E-4477-AF5E-3CC45345624F}" destId="{F0B767F2-4C7E-481B-967C-8FE0CB529397}" srcOrd="0" destOrd="0" presId="urn:microsoft.com/office/officeart/2005/8/layout/lProcess2"/>
    <dgm:cxn modelId="{8E1FDA5E-3C79-4FD3-860A-5BE6811BCA33}" type="presParOf" srcId="{76BCF6F8-619E-4477-AF5E-3CC45345624F}" destId="{B342BD1C-A54C-4F1C-A099-03A03E61088D}" srcOrd="1" destOrd="0" presId="urn:microsoft.com/office/officeart/2005/8/layout/lProcess2"/>
    <dgm:cxn modelId="{A1E7F1D7-BE40-42E6-9BCF-FFF3B22C120C}" type="presParOf" srcId="{76BCF6F8-619E-4477-AF5E-3CC45345624F}" destId="{6F277C00-29F7-4ECD-8C97-37788C7BA770}" srcOrd="2" destOrd="0" presId="urn:microsoft.com/office/officeart/2005/8/layout/lProcess2"/>
    <dgm:cxn modelId="{381DCAB2-89BC-4C18-B24F-D7F040C2A67A}" type="presParOf" srcId="{76BCF6F8-619E-4477-AF5E-3CC45345624F}" destId="{3945A699-1DD4-41EF-B849-687FF56CB987}" srcOrd="3" destOrd="0" presId="urn:microsoft.com/office/officeart/2005/8/layout/lProcess2"/>
    <dgm:cxn modelId="{C7BCCE6E-FC2F-413F-BC50-5C47594A9512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044-9C9D-DE46-8C42-A43530891814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FEE-4BB0-9746-B021-5016C2E489F6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1EE8-1911-DD4D-A9B9-0059F360A9B0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4C9789F-FCD7-1E42-BA2C-399CE82E2618}" type="datetime1">
              <a:rPr lang="en-US" smtClean="0"/>
              <a:t>1/22/18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9AE06E1-7A9C-FD4A-9F17-9CF9625EE3CA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127-0152-9C4C-81F5-883A570DFE37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FA1-1C85-174E-9EB0-930C49A8DF3E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BFF4-2CAC-E942-9703-023F47B55C5F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8F15-5D79-A84D-A28D-3989E28D59A3}" type="datetime1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D9F7-BE2C-AB49-93B9-2460B6A98A35}" type="datetime1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7753-FACC-3349-8F43-C6EA285A3CCF}" type="datetime1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503B-98B0-DD44-8154-E3DE7EAF9239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B1C3562-A737-C34D-8E84-389EC8759E8F}" type="datetime1">
              <a:rPr lang="en-US" smtClean="0"/>
              <a:t>1/22/18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B677199-6D4F-3844-ACA0-5BE5C772EB76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6000" dirty="0"/>
              <a:t>Clustering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CS246: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/>
          <a:lstStyle/>
          <a:p>
            <a:r>
              <a:rPr lang="en-US" dirty="0"/>
              <a:t>Clustering Problem: Documents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D60093"/>
                </a:solidFill>
              </a:rPr>
              <a:t>Finding topics:</a:t>
            </a:r>
          </a:p>
          <a:p>
            <a:r>
              <a:rPr lang="en-US" dirty="0"/>
              <a:t>Represent a document by a vector 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word </a:t>
            </a:r>
            <a:br>
              <a:rPr lang="en-US" dirty="0"/>
            </a:br>
            <a:r>
              <a:rPr lang="en-US" dirty="0"/>
              <a:t>(in some order) appears in the document</a:t>
            </a:r>
          </a:p>
          <a:p>
            <a:pPr lvl="1"/>
            <a:r>
              <a:rPr lang="en-US" dirty="0"/>
              <a:t>It actually doesn’t matter if </a:t>
            </a:r>
            <a:r>
              <a:rPr lang="en-US" i="1" dirty="0"/>
              <a:t>k</a:t>
            </a:r>
            <a:r>
              <a:rPr lang="en-US" dirty="0"/>
              <a:t> is infinite; i.e., we don’t limit the set of words</a:t>
            </a:r>
          </a:p>
          <a:p>
            <a:pPr lvl="8"/>
            <a:endParaRPr lang="en-US" dirty="0"/>
          </a:p>
          <a:p>
            <a:r>
              <a:rPr lang="en-US" b="1" dirty="0"/>
              <a:t>Documents with similar sets of words </a:t>
            </a:r>
            <a:br>
              <a:rPr lang="en-US" b="1" dirty="0"/>
            </a:br>
            <a:r>
              <a:rPr lang="en-US" b="1" dirty="0"/>
              <a:t>may be about the same topic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86E-4822-48E1-9B47-441AC4B3CE7F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4002-B21C-2A46-ACB7-8C9E57FFCEE8}" type="datetime1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19984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Cosine, Jaccard, and Euclidean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5438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As with CDs we have a choice when we think of documents as sets of words or shingles: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vectors:</a:t>
            </a:r>
            <a:r>
              <a:rPr lang="en-US" dirty="0"/>
              <a:t> Measure similarity by the </a:t>
            </a:r>
            <a:r>
              <a:rPr lang="en-US" b="1" dirty="0"/>
              <a:t>cosine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sets:</a:t>
            </a:r>
            <a:r>
              <a:rPr lang="en-US" dirty="0"/>
              <a:t> Measure similarity by the </a:t>
            </a:r>
            <a:r>
              <a:rPr lang="en-US" b="1" dirty="0" err="1"/>
              <a:t>Jaccard</a:t>
            </a:r>
            <a:r>
              <a:rPr lang="en-US" b="1" dirty="0"/>
              <a:t>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points:</a:t>
            </a:r>
            <a:r>
              <a:rPr lang="en-US" dirty="0"/>
              <a:t> Measure similarity by </a:t>
            </a:r>
            <a:r>
              <a:rPr lang="en-US" b="1" dirty="0"/>
              <a:t>Euclidean distance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2C-D8AC-1445-995E-DE1A4B20F093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B26-AFA4-4808-9879-1DED8198A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/>
              <a:pPr/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Methods 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Hierarchical: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Agglomerative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(bottom up):</a:t>
            </a:r>
          </a:p>
          <a:p>
            <a:pPr lvl="2"/>
            <a:r>
              <a:rPr lang="en-US" dirty="0"/>
              <a:t>Initially, each point is a cluster</a:t>
            </a:r>
          </a:p>
          <a:p>
            <a:pPr lvl="2"/>
            <a:r>
              <a:rPr lang="en-US" dirty="0"/>
              <a:t>Repeatedly combine the two </a:t>
            </a:r>
            <a:br>
              <a:rPr lang="en-US" dirty="0"/>
            </a:br>
            <a:r>
              <a:rPr lang="en-US" dirty="0"/>
              <a:t>“nearest” clusters into one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Divisive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(top down):</a:t>
            </a:r>
          </a:p>
          <a:p>
            <a:pPr lvl="2"/>
            <a:r>
              <a:rPr lang="en-US" dirty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Point assignment:</a:t>
            </a:r>
          </a:p>
          <a:p>
            <a:pPr lvl="1"/>
            <a:r>
              <a:rPr lang="en-US" dirty="0"/>
              <a:t>Maintain a set of clusters</a:t>
            </a:r>
          </a:p>
          <a:p>
            <a:pPr lvl="1"/>
            <a:r>
              <a:rPr lang="en-US" dirty="0"/>
              <a:t>Points belong to “nearest” cluster</a:t>
            </a:r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6924" y="1752600"/>
            <a:ext cx="3680876" cy="2209800"/>
          </a:xfrm>
          <a:prstGeom prst="rect">
            <a:avLst/>
          </a:prstGeom>
          <a:noFill/>
        </p:spPr>
      </p:pic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27709"/>
            <a:ext cx="2325008" cy="1877891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5EC9-FEF2-334A-B19F-362CC59CECF9}" type="datetime1">
              <a:rPr lang="en-US" smtClean="0"/>
              <a:t>1/22/18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29048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/>
              <a:t>Repeatedly combine </a:t>
            </a:r>
            <a:br>
              <a:rPr lang="en-US" b="1" dirty="0"/>
            </a:br>
            <a:r>
              <a:rPr lang="en-US" b="1" dirty="0"/>
              <a:t>two nearest clusters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Three important questions:</a:t>
            </a:r>
          </a:p>
          <a:p>
            <a:pPr lvl="1"/>
            <a:r>
              <a:rPr lang="en-US" b="1" dirty="0"/>
              <a:t>1)</a:t>
            </a:r>
            <a:r>
              <a:rPr lang="en-US" dirty="0"/>
              <a:t> How do you represent a cluster of more </a:t>
            </a:r>
            <a:br>
              <a:rPr lang="en-US" dirty="0"/>
            </a:br>
            <a:r>
              <a:rPr lang="en-US" dirty="0"/>
              <a:t>than one point?</a:t>
            </a:r>
          </a:p>
          <a:p>
            <a:pPr lvl="1"/>
            <a:r>
              <a:rPr lang="en-US" b="1" dirty="0"/>
              <a:t>2)</a:t>
            </a:r>
            <a:r>
              <a:rPr lang="en-US" dirty="0"/>
              <a:t> How do you determine the “nearness” of clusters?</a:t>
            </a:r>
          </a:p>
          <a:p>
            <a:pPr lvl="1"/>
            <a:r>
              <a:rPr lang="en-US" b="1" dirty="0"/>
              <a:t>3)</a:t>
            </a:r>
            <a:r>
              <a:rPr lang="en-US" dirty="0"/>
              <a:t> When to stop combining clusters?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9315-13E1-6E41-93E5-E60694839BCE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18145"/>
            <a:ext cx="3048000" cy="1829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27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698305" cy="5257801"/>
          </a:xfrm>
        </p:spPr>
        <p:txBody>
          <a:bodyPr/>
          <a:lstStyle/>
          <a:p>
            <a:r>
              <a:rPr lang="en-US" dirty="0"/>
              <a:t>Point assignment good when clusters are nice, convex shapes:</a:t>
            </a:r>
          </a:p>
          <a:p>
            <a:r>
              <a:rPr lang="en-US" dirty="0"/>
              <a:t>Hierarchical can win when shapes are weird:</a:t>
            </a:r>
          </a:p>
          <a:p>
            <a:pPr lvl="1"/>
            <a:r>
              <a:rPr lang="en-US" dirty="0"/>
              <a:t>Note both clusters have essentially the same centroid.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334000" y="1676400"/>
            <a:ext cx="3581400" cy="1125255"/>
            <a:chOff x="5517716" y="2040177"/>
            <a:chExt cx="2961361" cy="1125255"/>
          </a:xfrm>
        </p:grpSpPr>
        <p:sp>
          <p:nvSpPr>
            <p:cNvPr id="6" name="Oval 5"/>
            <p:cNvSpPr/>
            <p:nvPr/>
          </p:nvSpPr>
          <p:spPr>
            <a:xfrm>
              <a:off x="5517716" y="2286000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966566" y="205687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22516" y="234915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03516" y="235071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0116" y="270823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74916" y="2612721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88066" y="2612721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83266" y="2936832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508316" y="2056878"/>
              <a:ext cx="152400" cy="228600"/>
            </a:xfrm>
            <a:prstGeom prst="ellipse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924800" y="2363766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077200" y="2516166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326677" y="2349152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47556" y="2062098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71356" y="2636729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224381" y="2040177"/>
              <a:ext cx="152400" cy="2286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55936" y="4052170"/>
            <a:ext cx="3535664" cy="2196230"/>
            <a:chOff x="5486400" y="3671170"/>
            <a:chExt cx="2865327" cy="2196230"/>
          </a:xfrm>
        </p:grpSpPr>
        <p:grpSp>
          <p:nvGrpSpPr>
            <p:cNvPr id="43" name="Group 42"/>
            <p:cNvGrpSpPr/>
            <p:nvPr/>
          </p:nvGrpSpPr>
          <p:grpSpPr>
            <a:xfrm>
              <a:off x="5486400" y="3671170"/>
              <a:ext cx="2865327" cy="2179532"/>
              <a:chOff x="5486400" y="3671170"/>
              <a:chExt cx="2865327" cy="217953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86400" y="410384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35250" y="3874718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380961" y="3747368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611131" y="56221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638800" y="4496847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776574" y="542951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896093" y="50125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39216" y="535331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763531" y="367117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884618" y="4301645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842865" y="4621582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086600" y="4415945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626269" y="4333483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557898" y="4735882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041716" y="4751017"/>
                <a:ext cx="152400" cy="228600"/>
              </a:xfrm>
              <a:prstGeom prst="ellipse">
                <a:avLst/>
              </a:prstGeom>
              <a:solidFill>
                <a:schemeClr val="accent4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52047" y="543160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199327" y="4642984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04766" y="5382542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872606" y="4181086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7053719" y="5638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746303" y="3907077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63016" y="5020852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87968" y="4871584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08316" y="3792777"/>
              <a:ext cx="152400" cy="228600"/>
            </a:xfrm>
            <a:prstGeom prst="ellipse">
              <a:avLst/>
            </a:prstGeom>
            <a:solidFill>
              <a:schemeClr val="accent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14400" y="5562600"/>
            <a:ext cx="40445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Aside: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you realized you had concentric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clusters, you could map points based on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from center, and turn the problem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a simple, one-dimensional case.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5F39CCE8-F250-C04B-B6E6-AD22D0DB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E322-1750-124B-822F-798FF72C13CA}" type="datetime1">
              <a:rPr lang="en-US" smtClean="0"/>
              <a:t>1/22/18</a:t>
            </a:fld>
            <a:endParaRPr lang="en-US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9048C2BB-3DC0-6841-B662-9BB065C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6221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/>
              <a:t>Repeatedly combine two nearest clusters</a:t>
            </a:r>
          </a:p>
          <a:p>
            <a:r>
              <a:rPr lang="en-US" b="1" dirty="0">
                <a:solidFill>
                  <a:srgbClr val="0000FF"/>
                </a:solidFill>
              </a:rPr>
              <a:t>(1) How to represent a cluster of many points?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Key problem: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As you merge clusters, how do you represent the “location” of each cluster, to tell which pair of clusters is closest?</a:t>
            </a:r>
          </a:p>
          <a:p>
            <a:r>
              <a:rPr lang="en-US" b="1" dirty="0">
                <a:solidFill>
                  <a:srgbClr val="008000"/>
                </a:solidFill>
              </a:rPr>
              <a:t>Euclidean case: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a </a:t>
            </a:r>
            <a:br>
              <a:rPr lang="en-US" dirty="0"/>
            </a:br>
            <a:r>
              <a:rPr lang="en-US" b="1" i="1" dirty="0">
                <a:solidFill>
                  <a:srgbClr val="FF0066"/>
                </a:solidFill>
              </a:rPr>
              <a:t>centroid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(data)points</a:t>
            </a:r>
          </a:p>
          <a:p>
            <a:r>
              <a:rPr lang="en-US" b="1" dirty="0">
                <a:solidFill>
                  <a:srgbClr val="0000FF"/>
                </a:solidFill>
              </a:rPr>
              <a:t>(2) How to determine “nearness” of clusters?</a:t>
            </a:r>
          </a:p>
          <a:p>
            <a:pPr lvl="1"/>
            <a:r>
              <a:rPr lang="en-US" dirty="0"/>
              <a:t>Measure cluster distances by distances of centroids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B4A-82FA-6F47-9DD1-557A5F778658}" type="datetime1">
              <a:rPr lang="en-US" smtClean="0"/>
              <a:t>1/22/18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93725" y="1787525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316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944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114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762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57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600200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038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998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16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00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99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34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18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6324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6705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6961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7669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7745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7810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6858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7391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9105" y="6320135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2412-59AA-6F41-AD4C-B657C97FBDE2}" type="datetime1">
              <a:rPr lang="en-US" smtClean="0"/>
              <a:t>1/22/18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76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4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52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143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52398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34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152398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What about the Non-Euclidean case?</a:t>
            </a:r>
          </a:p>
          <a:p>
            <a:r>
              <a:rPr lang="en-US" dirty="0"/>
              <a:t>The only “locations” we can talk about are the points themselves</a:t>
            </a:r>
          </a:p>
          <a:p>
            <a:pPr lvl="1"/>
            <a:r>
              <a:rPr lang="en-US" dirty="0"/>
              <a:t>i.e., there is no “average” of two points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Approach 1: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(1.1)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(data)point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(1.2) How do you determine the “nearness” of clusters? </a:t>
            </a:r>
            <a:r>
              <a:rPr lang="en-US" dirty="0"/>
              <a:t>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inter-cluster distances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BFC-E37F-4B2E-9EB5-847D7F457039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06EA-09C2-0F43-9B51-10A743CFF7B6}" type="datetime1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31551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“Closest” Point?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458200" cy="38862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(1.1)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r>
              <a:rPr lang="en-US" b="1" dirty="0">
                <a:solidFill>
                  <a:srgbClr val="008000"/>
                </a:solidFill>
              </a:rPr>
              <a:t>Possible meanings of “closest”:</a:t>
            </a:r>
          </a:p>
          <a:p>
            <a:pPr lvl="1"/>
            <a:r>
              <a:rPr lang="en-US" dirty="0"/>
              <a:t>Smallest maximum distance to other points</a:t>
            </a:r>
          </a:p>
          <a:p>
            <a:pPr lvl="1"/>
            <a:r>
              <a:rPr lang="en-US" dirty="0"/>
              <a:t>Smallest average distance to other points</a:t>
            </a:r>
          </a:p>
          <a:p>
            <a:pPr lvl="1"/>
            <a:r>
              <a:rPr lang="en-US" dirty="0"/>
              <a:t>Smallest sum of squares of distances to other points</a:t>
            </a:r>
          </a:p>
          <a:p>
            <a:pPr lvl="2"/>
            <a:r>
              <a:rPr lang="en-US" dirty="0"/>
              <a:t>For distance metric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en-US" dirty="0" err="1"/>
              <a:t>clustroid</a:t>
            </a:r>
            <a:r>
              <a:rPr lang="en-US" dirty="0"/>
              <a:t> </a:t>
            </a:r>
            <a:r>
              <a:rPr lang="en-US" b="1" i="1" dirty="0"/>
              <a:t>c</a:t>
            </a:r>
            <a:r>
              <a:rPr lang="en-US" dirty="0"/>
              <a:t> of cluster </a:t>
            </a:r>
            <a:r>
              <a:rPr lang="en-US" b="1" i="1" dirty="0"/>
              <a:t>C</a:t>
            </a:r>
            <a:r>
              <a:rPr lang="en-US" dirty="0"/>
              <a:t> is: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689-7EF8-064D-8C31-9C3F2184B782}" type="datetime1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5926-0DFA-4D2E-9C2E-D507C443677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65136"/>
              </p:ext>
            </p:extLst>
          </p:nvPr>
        </p:nvGraphicFramePr>
        <p:xfrm>
          <a:off x="7239000" y="4407520"/>
          <a:ext cx="1785492" cy="64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Equation" r:id="rId3" imgW="952200" imgH="342720" progId="Equation.3">
                  <p:embed/>
                </p:oleObj>
              </mc:Choice>
              <mc:Fallback>
                <p:oleObj name="Equation" r:id="rId3" imgW="952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07520"/>
                        <a:ext cx="1785492" cy="642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53340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existing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(data)point that is “closest” to all other points in the cluster.</a:t>
            </a:r>
          </a:p>
        </p:txBody>
      </p:sp>
      <p:sp>
        <p:nvSpPr>
          <p:cNvPr id="9" name="Oval 8"/>
          <p:cNvSpPr/>
          <p:nvPr/>
        </p:nvSpPr>
        <p:spPr>
          <a:xfrm>
            <a:off x="1524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81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74942" y="54380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118" y="6019800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24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43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1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43000" y="5246132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257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074942" y="5703332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8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“Nearness” of Clusters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399"/>
            <a:ext cx="8610600" cy="55626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(1.2) How do you determine the “nearness” of clusters? </a:t>
            </a:r>
            <a:r>
              <a:rPr lang="en-US" altLang="en-US" dirty="0"/>
              <a:t>Treat </a:t>
            </a:r>
            <a:r>
              <a:rPr lang="en-US" altLang="en-US" dirty="0" err="1"/>
              <a:t>clustroid</a:t>
            </a:r>
            <a:r>
              <a:rPr lang="en-US" altLang="en-US" dirty="0"/>
              <a:t> as if it were centroid, when computing </a:t>
            </a:r>
            <a:r>
              <a:rPr lang="en-US" altLang="en-US" dirty="0" err="1"/>
              <a:t>intercluster</a:t>
            </a:r>
            <a:r>
              <a:rPr lang="en-US" altLang="en-US" dirty="0"/>
              <a:t> distances. </a:t>
            </a:r>
            <a:endParaRPr lang="en-US" b="1" dirty="0">
              <a:solidFill>
                <a:srgbClr val="D60093"/>
              </a:solidFill>
            </a:endParaRPr>
          </a:p>
          <a:p>
            <a:pPr marL="118872" indent="0">
              <a:buNone/>
            </a:pPr>
            <a:endParaRPr lang="en-US" sz="1000" b="1" dirty="0">
              <a:solidFill>
                <a:srgbClr val="008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8000"/>
                </a:solidFill>
              </a:rPr>
              <a:t>Approach 2:</a:t>
            </a:r>
            <a:r>
              <a:rPr lang="en-US" dirty="0">
                <a:solidFill>
                  <a:srgbClr val="008000"/>
                </a:solidFill>
              </a:rPr>
              <a:t> No centroid, just define distance</a:t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b="1" dirty="0" err="1"/>
              <a:t>Intercluster</a:t>
            </a:r>
            <a:r>
              <a:rPr lang="en-US" b="1" dirty="0"/>
              <a:t> distance </a:t>
            </a:r>
            <a:r>
              <a:rPr lang="en-US" dirty="0"/>
              <a:t>= minimum of the distances between any two points, one from each cluster</a:t>
            </a:r>
          </a:p>
          <a:p>
            <a:pPr marL="118872" indent="0">
              <a:buNone/>
            </a:pPr>
            <a:endParaRPr lang="en-US" sz="1100" b="1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DFEF-512E-4E3B-A034-6FA75E73CC6B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8836-1F73-A24B-BB9F-092B29BE783C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1857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9116"/>
              </p:ext>
            </p:extLst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DE4D-4DB4-9445-9F3F-664E32138818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8600" y="1295400"/>
            <a:ext cx="1676400" cy="525780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905000" y="2971800"/>
            <a:ext cx="5486400" cy="838200"/>
          </a:xfrm>
          <a:prstGeom prst="rightArrow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8000"/>
                </a:solidFill>
              </a:rPr>
              <a:t>Approach 3: </a:t>
            </a:r>
            <a:r>
              <a:rPr lang="en-US" dirty="0"/>
              <a:t>Pick a notion of </a:t>
            </a:r>
            <a:r>
              <a:rPr lang="en-US" b="1" dirty="0">
                <a:solidFill>
                  <a:srgbClr val="0000FF"/>
                </a:solidFill>
              </a:rPr>
              <a:t>cohesion</a:t>
            </a:r>
            <a:r>
              <a:rPr lang="en-US" dirty="0"/>
              <a:t> of clusters</a:t>
            </a:r>
          </a:p>
          <a:p>
            <a:pPr lvl="2"/>
            <a:r>
              <a:rPr lang="en-US" dirty="0"/>
              <a:t>Merge clusters whose </a:t>
            </a:r>
            <a:r>
              <a:rPr lang="en-US" i="1" dirty="0">
                <a:solidFill>
                  <a:srgbClr val="008000"/>
                </a:solidFill>
              </a:rPr>
              <a:t>union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most cohesive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3.1: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diameter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the merged cluster = maximum distance 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3.2: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average distance</a:t>
            </a:r>
            <a:r>
              <a:rPr lang="en-US" b="1" dirty="0"/>
              <a:t> </a:t>
            </a:r>
            <a:r>
              <a:rPr lang="en-US" dirty="0"/>
              <a:t>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3.3:</a:t>
            </a:r>
            <a:r>
              <a:rPr lang="en-US" dirty="0"/>
              <a:t> Use a</a:t>
            </a:r>
            <a:r>
              <a:rPr lang="en-US" b="1" dirty="0">
                <a:solidFill>
                  <a:srgbClr val="008000"/>
                </a:solidFill>
              </a:rPr>
              <a:t> density-based approach</a:t>
            </a:r>
          </a:p>
          <a:p>
            <a:pPr lvl="1"/>
            <a:r>
              <a:rPr lang="en-US" dirty="0"/>
              <a:t>Take the diameter or avg. distance, e.g., and divide by the number of points in the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DFF1-E80A-F04F-AC18-D516A52C74D9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AC3-25EC-439B-94C5-007CA8F70E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really depends on the shape of clusters.</a:t>
            </a:r>
          </a:p>
          <a:p>
            <a:pPr lvl="1"/>
            <a:r>
              <a:rPr lang="en-US" dirty="0"/>
              <a:t>Which you may not know in advance.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/>
              <a:t> we’ll compare two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Merge clusters with smallest distance between centroids (or </a:t>
            </a:r>
            <a:r>
              <a:rPr lang="en-US" dirty="0" err="1"/>
              <a:t>clustroids</a:t>
            </a:r>
            <a:r>
              <a:rPr lang="en-US" dirty="0"/>
              <a:t> for non-Euclidean)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Merge clusters with the smallest distance between two points, one from each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9CA6-66AB-2640-AF99-9B9A136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7106-1422-8F4C-A2FF-0EBF2F69D29E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56F06-D41D-2B44-B185-98D252AD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8880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6720" cy="1143480"/>
          </a:xfrm>
        </p:spPr>
        <p:txBody>
          <a:bodyPr/>
          <a:lstStyle/>
          <a:p>
            <a:r>
              <a:rPr lang="en-US" dirty="0"/>
              <a:t>Case 1: Convex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Centroid-based merging works well.</a:t>
            </a:r>
          </a:p>
          <a:p>
            <a:r>
              <a:rPr lang="en-US" dirty="0"/>
              <a:t>But merger based on closest members might accidentally merge incorrectly.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130588" y="3505200"/>
            <a:ext cx="3416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and B have closer centroids</a:t>
            </a:r>
          </a:p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 and C, but closest points</a:t>
            </a:r>
          </a:p>
          <a:p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from A and C.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53000" y="1524000"/>
            <a:ext cx="2685905" cy="1600200"/>
            <a:chOff x="4934095" y="1528436"/>
            <a:chExt cx="2685905" cy="1600200"/>
          </a:xfrm>
        </p:grpSpPr>
        <p:sp>
          <p:nvSpPr>
            <p:cNvPr id="4" name="Oval 3"/>
            <p:cNvSpPr/>
            <p:nvPr/>
          </p:nvSpPr>
          <p:spPr>
            <a:xfrm>
              <a:off x="4934095" y="1528436"/>
              <a:ext cx="1278080" cy="1600200"/>
            </a:xfrm>
            <a:prstGeom prst="ellipse">
              <a:avLst/>
            </a:prstGeom>
            <a:solidFill>
              <a:schemeClr val="accent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324600" y="1723112"/>
              <a:ext cx="1295400" cy="609600"/>
            </a:xfrm>
            <a:prstGeom prst="ellipse">
              <a:avLst/>
            </a:prstGeom>
            <a:solidFill>
              <a:schemeClr val="accent4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44430" y="1945710"/>
              <a:ext cx="609600" cy="533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5197354" y="2595236"/>
              <a:ext cx="609600" cy="53340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353924" y="1799312"/>
              <a:ext cx="609600" cy="52922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25" name="Oval 24"/>
          <p:cNvSpPr/>
          <p:nvPr/>
        </p:nvSpPr>
        <p:spPr>
          <a:xfrm>
            <a:off x="5472502" y="1671965"/>
            <a:ext cx="1573582" cy="923272"/>
          </a:xfrm>
          <a:prstGeom prst="ellips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EFFCA-4D19-B847-A660-E8A43A25B1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D90B87-553D-6349-8DF6-E0DCAF79C49A}" type="datetime1">
              <a:rPr lang="en-US" smtClean="0"/>
              <a:t>1/22/18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F4087-FBB6-7E41-A1A7-75B35625BE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6720" cy="1143480"/>
          </a:xfrm>
        </p:spPr>
        <p:txBody>
          <a:bodyPr/>
          <a:lstStyle/>
          <a:p>
            <a:r>
              <a:rPr lang="en-US" dirty="0"/>
              <a:t>Case 2: Concentric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19" y="1604329"/>
            <a:ext cx="4545703" cy="4524955"/>
          </a:xfrm>
        </p:spPr>
        <p:txBody>
          <a:bodyPr/>
          <a:lstStyle/>
          <a:p>
            <a:r>
              <a:rPr lang="en-US" dirty="0"/>
              <a:t>Linking based on closest members works well</a:t>
            </a:r>
          </a:p>
          <a:p>
            <a:r>
              <a:rPr lang="en-US" dirty="0"/>
              <a:t>But Centroid-based linking might cause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066599-523B-4641-9CCC-17D83CD935ED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37" name="Group 36"/>
          <p:cNvGrpSpPr/>
          <p:nvPr/>
        </p:nvGrpSpPr>
        <p:grpSpPr>
          <a:xfrm>
            <a:off x="5767190" y="1577236"/>
            <a:ext cx="2590800" cy="2514600"/>
            <a:chOff x="5767190" y="1577236"/>
            <a:chExt cx="2590800" cy="2514600"/>
          </a:xfrm>
        </p:grpSpPr>
        <p:grpSp>
          <p:nvGrpSpPr>
            <p:cNvPr id="36" name="Group 35"/>
            <p:cNvGrpSpPr/>
            <p:nvPr/>
          </p:nvGrpSpPr>
          <p:grpSpPr>
            <a:xfrm>
              <a:off x="5767190" y="1577236"/>
              <a:ext cx="2590800" cy="2514600"/>
              <a:chOff x="5638800" y="1600200"/>
              <a:chExt cx="2590800" cy="25146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638800" y="1600200"/>
                <a:ext cx="2590800" cy="2514600"/>
              </a:xfrm>
              <a:prstGeom prst="ellipse">
                <a:avLst/>
              </a:prstGeom>
              <a:solidFill>
                <a:schemeClr val="accent2"/>
              </a:solidFill>
              <a:ln w="635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6062" y="2057400"/>
                <a:ext cx="1730157" cy="1600200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416194" y="2400300"/>
                <a:ext cx="975205" cy="914400"/>
              </a:xfrm>
              <a:prstGeom prst="ellipse">
                <a:avLst/>
              </a:prstGeom>
              <a:solidFill>
                <a:schemeClr val="accent4"/>
              </a:solidFill>
              <a:ln w="635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6154452" y="1663859"/>
              <a:ext cx="966590" cy="420681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138787" y="1663858"/>
              <a:ext cx="838203" cy="420681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41502" y="2427440"/>
              <a:ext cx="609600" cy="43214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6858000" y="1526610"/>
            <a:ext cx="1295400" cy="1472852"/>
          </a:xfrm>
          <a:prstGeom prst="ellips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C7E3-AD2C-EC48-8EB1-D690578C3B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EEF4ED-4F60-3A4A-948F-A6205D66CCBD}" type="datetime1">
              <a:rPr lang="en-US" smtClean="0"/>
              <a:t>1/22/18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46844-4D2D-4C4F-B811-A3F450A51D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i="1" dirty="0"/>
              <a:t>k</a:t>
            </a:r>
            <a:r>
              <a:rPr lang="en-US" dirty="0"/>
              <a:t>-means clustering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–means Algorithm(s)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Euclidean space/distance</a:t>
            </a:r>
          </a:p>
          <a:p>
            <a:pPr lvl="8"/>
            <a:endParaRPr lang="en-US" dirty="0"/>
          </a:p>
          <a:p>
            <a:r>
              <a:rPr lang="en-US" dirty="0"/>
              <a:t>Start by picking </a:t>
            </a:r>
            <a:r>
              <a:rPr lang="en-US" b="1" i="1" dirty="0"/>
              <a:t>k</a:t>
            </a:r>
            <a:r>
              <a:rPr lang="en-US" dirty="0"/>
              <a:t>, the number of clusters</a:t>
            </a:r>
          </a:p>
          <a:p>
            <a:pPr lvl="8"/>
            <a:endParaRPr lang="en-US" dirty="0"/>
          </a:p>
          <a:p>
            <a:r>
              <a:rPr lang="en-US" dirty="0"/>
              <a:t>Initialize clusters by picking one point per cluster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Example:</a:t>
            </a:r>
            <a:r>
              <a:rPr lang="en-US" dirty="0"/>
              <a:t> Pick one point at random, then  </a:t>
            </a:r>
            <a:r>
              <a:rPr lang="en-US" b="1" i="1" dirty="0"/>
              <a:t>k</a:t>
            </a:r>
            <a:r>
              <a:rPr lang="en-US" b="1" dirty="0"/>
              <a:t>-1 </a:t>
            </a:r>
            <a:r>
              <a:rPr lang="en-US" dirty="0"/>
              <a:t>other points, each as far away as possible from </a:t>
            </a:r>
            <a:br>
              <a:rPr lang="en-US" dirty="0"/>
            </a:br>
            <a:r>
              <a:rPr lang="en-US" dirty="0"/>
              <a:t>the previous points</a:t>
            </a:r>
          </a:p>
          <a:p>
            <a:pPr lvl="2"/>
            <a:r>
              <a:rPr lang="en-US" altLang="en-US" dirty="0"/>
              <a:t>OK, as long as there are no </a:t>
            </a:r>
            <a:r>
              <a:rPr lang="en-US" altLang="en-US" i="1" dirty="0">
                <a:solidFill>
                  <a:srgbClr val="FF0000"/>
                </a:solidFill>
              </a:rPr>
              <a:t>outliers</a:t>
            </a:r>
            <a:r>
              <a:rPr lang="en-US" altLang="en-US" dirty="0"/>
              <a:t> (points that are far from any reasonable cluster)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10C8-B221-4207-9C35-A8E660857709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A257-C51C-4B41-B200-BF97D872BD5E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57267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Basic idea:</a:t>
            </a:r>
            <a:r>
              <a:rPr lang="en-US" dirty="0"/>
              <a:t> Pick a small sample of points, cluster them by any algorithm, and use the centroids as a seed</a:t>
            </a:r>
          </a:p>
          <a:p>
            <a:r>
              <a:rPr lang="en-US" dirty="0"/>
              <a:t>In k-means++, sample size </a:t>
            </a:r>
            <a:r>
              <a:rPr lang="en-US" i="1" dirty="0"/>
              <a:t>= k</a:t>
            </a:r>
            <a:r>
              <a:rPr lang="en-US" dirty="0"/>
              <a:t> times a factor that is logarithmic in the total number of points</a:t>
            </a:r>
          </a:p>
          <a:p>
            <a:pPr lvl="5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How to pick sample points:</a:t>
            </a:r>
            <a:r>
              <a:rPr lang="en-US" dirty="0"/>
              <a:t> Visit points in random order, but the probability of adding a point </a:t>
            </a:r>
            <a:r>
              <a:rPr lang="en-US" i="1" dirty="0"/>
              <a:t>p</a:t>
            </a:r>
            <a:r>
              <a:rPr lang="en-US" dirty="0"/>
              <a:t> to the sample is proportional to </a:t>
            </a:r>
            <a:r>
              <a:rPr lang="en-US" i="1" dirty="0"/>
              <a:t>D(p)</a:t>
            </a:r>
            <a:r>
              <a:rPr lang="en-US" i="1" baseline="30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D(p) </a:t>
            </a:r>
            <a:r>
              <a:rPr lang="en-US" dirty="0"/>
              <a:t>= distance between </a:t>
            </a:r>
            <a:r>
              <a:rPr lang="en-US" i="1" dirty="0"/>
              <a:t>p</a:t>
            </a:r>
            <a:r>
              <a:rPr lang="en-US" dirty="0"/>
              <a:t> and the nearest picked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7897-0764-3546-9F61-90B8C6D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AE7D-96A5-7A4F-8AFD-B1F2DEFB7515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91C3-CBE8-B44C-A8D4-676762B1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7136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| 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k-means++, like other seed methods, is sequential</a:t>
            </a:r>
          </a:p>
          <a:p>
            <a:pPr lvl="1"/>
            <a:r>
              <a:rPr lang="en-US" dirty="0"/>
              <a:t>You need to update </a:t>
            </a:r>
            <a:r>
              <a:rPr lang="en-US" i="1" dirty="0"/>
              <a:t>D(p)</a:t>
            </a:r>
            <a:r>
              <a:rPr lang="en-US" dirty="0"/>
              <a:t> for each unpicked p due to new point</a:t>
            </a:r>
          </a:p>
          <a:p>
            <a:r>
              <a:rPr lang="en-US" b="1" dirty="0">
                <a:solidFill>
                  <a:srgbClr val="FF0066"/>
                </a:solidFill>
              </a:rPr>
              <a:t>Parallel approach: </a:t>
            </a:r>
            <a:r>
              <a:rPr lang="en-US" dirty="0"/>
              <a:t>Compute nodes can each handle a small set of points</a:t>
            </a:r>
          </a:p>
          <a:p>
            <a:pPr lvl="1"/>
            <a:r>
              <a:rPr lang="en-US" dirty="0"/>
              <a:t>Each picks a few new sample points using same D(p).</a:t>
            </a:r>
          </a:p>
          <a:p>
            <a:r>
              <a:rPr lang="en-US" b="1" dirty="0">
                <a:solidFill>
                  <a:srgbClr val="0000FF"/>
                </a:solidFill>
              </a:rPr>
              <a:t>Really important and common trick:</a:t>
            </a:r>
            <a:r>
              <a:rPr lang="en-US" dirty="0"/>
              <a:t> Don’t update after every selection; rather make many selections at one round</a:t>
            </a:r>
          </a:p>
          <a:p>
            <a:pPr lvl="1"/>
            <a:r>
              <a:rPr lang="en-US" dirty="0"/>
              <a:t>Suboptimal picks don’t really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86F56-54DE-634C-8D7F-6021B69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1AE7-8824-0A49-AB62-B375846340D2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A446-0362-3A49-933F-0EBF47B8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7568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Populating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1) </a:t>
            </a:r>
            <a:r>
              <a:rPr lang="en-US" dirty="0"/>
              <a:t>For each point, place it in the cluster whose current centroid it is nearest</a:t>
            </a:r>
          </a:p>
          <a:p>
            <a:pPr lvl="8"/>
            <a:endParaRPr lang="en-US" dirty="0"/>
          </a:p>
          <a:p>
            <a:r>
              <a:rPr lang="en-US" b="1" dirty="0"/>
              <a:t>2)</a:t>
            </a:r>
            <a:r>
              <a:rPr lang="en-US" dirty="0"/>
              <a:t> After all points are assigned, update the locations of centroids of the </a:t>
            </a:r>
            <a:r>
              <a:rPr lang="en-US" b="1" i="1" dirty="0"/>
              <a:t>k</a:t>
            </a:r>
            <a:r>
              <a:rPr lang="en-US" dirty="0"/>
              <a:t> clusters</a:t>
            </a:r>
          </a:p>
          <a:p>
            <a:pPr lvl="8"/>
            <a:endParaRPr lang="en-US" dirty="0"/>
          </a:p>
          <a:p>
            <a:r>
              <a:rPr lang="en-US" b="1" dirty="0"/>
              <a:t>3) </a:t>
            </a:r>
            <a:r>
              <a:rPr lang="en-US" dirty="0"/>
              <a:t>Reassign all points to their closest centroid</a:t>
            </a:r>
          </a:p>
          <a:p>
            <a:pPr lvl="1"/>
            <a:r>
              <a:rPr lang="en-US" dirty="0"/>
              <a:t>Sometimes moves points between clusters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Repeat 2 and 3 until convergence</a:t>
            </a:r>
          </a:p>
          <a:p>
            <a:pPr lvl="1"/>
            <a:r>
              <a:rPr lang="en-US" b="1" dirty="0"/>
              <a:t>Convergence:</a:t>
            </a:r>
            <a:r>
              <a:rPr lang="en-US" dirty="0"/>
              <a:t> Points don’t move between clusters and centroids stabilize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7E7A-D0EB-AC4E-9FDC-C84D8AF2C229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1F37-5C2B-4D68-82CE-50CE5D0EBF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9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371600" y="4068207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616022">
            <a:off x="4341333" y="1890140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E3CE-AC1F-3847-B7C8-1ED2444F0FF5}" type="datetime1">
              <a:rPr lang="en-US" smtClean="0"/>
              <a:t>1/22/18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29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20466" y="3845441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93059" y="4337566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6096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1</a:t>
            </a:r>
          </a:p>
        </p:txBody>
      </p:sp>
    </p:spTree>
    <p:extLst>
      <p:ext uri="{BB962C8B-B14F-4D97-AF65-F5344CB8AC3E}">
        <p14:creationId xmlns:p14="http://schemas.microsoft.com/office/powerpoint/2010/main" val="21631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4A1D-7D02-4084-97D7-BB005E217310}" type="slidenum">
              <a:rPr lang="en-US"/>
              <a:pPr/>
              <a:t>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Clustering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r>
              <a:rPr lang="en-US" dirty="0"/>
              <a:t>, so that </a:t>
            </a:r>
          </a:p>
          <a:p>
            <a:pPr lvl="1"/>
            <a:r>
              <a:rPr lang="en-US" dirty="0"/>
              <a:t>Members of a cluster are close/similar to each other</a:t>
            </a:r>
          </a:p>
          <a:p>
            <a:pPr lvl="1"/>
            <a:r>
              <a:rPr lang="en-US" dirty="0"/>
              <a:t>Members of different clusters are dissimilar</a:t>
            </a:r>
          </a:p>
          <a:p>
            <a:r>
              <a:rPr lang="en-US" b="1" dirty="0">
                <a:solidFill>
                  <a:srgbClr val="0000FF"/>
                </a:solidFill>
              </a:rPr>
              <a:t>Usually: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US" dirty="0"/>
              <a:t>Points are in a high-dimensional space</a:t>
            </a:r>
          </a:p>
          <a:p>
            <a:pPr lvl="1"/>
            <a:r>
              <a:rPr lang="en-US" dirty="0"/>
              <a:t>Similarity is defined using a distance measure</a:t>
            </a:r>
          </a:p>
          <a:p>
            <a:pPr lvl="2"/>
            <a:r>
              <a:rPr lang="en-US" dirty="0"/>
              <a:t>Euclidean, Cosine, </a:t>
            </a:r>
            <a:r>
              <a:rPr lang="en-US" dirty="0" err="1"/>
              <a:t>Jaccard</a:t>
            </a:r>
            <a:r>
              <a:rPr lang="en-US" dirty="0"/>
              <a:t>, edit distance, 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F2CB-78CB-1C48-BEC0-E1879524CB3A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88294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341333" y="1890140"/>
            <a:ext cx="1324078" cy="3376820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0155-FA9C-2A48-9430-B296033C6B27}" type="datetime1">
              <a:rPr lang="en-US" smtClean="0"/>
              <a:t>1/22/18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30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5400" y="3352800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93159" y="4358203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371600" y="4068207"/>
            <a:ext cx="2258279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401" y="4123769"/>
            <a:ext cx="2357482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462074" y="1946844"/>
            <a:ext cx="1324078" cy="3007002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62600" y="6096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after round 2</a:t>
            </a:r>
          </a:p>
        </p:txBody>
      </p:sp>
    </p:spTree>
    <p:extLst>
      <p:ext uri="{BB962C8B-B14F-4D97-AF65-F5344CB8AC3E}">
        <p14:creationId xmlns:p14="http://schemas.microsoft.com/office/powerpoint/2010/main" val="35134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2616022">
            <a:off x="4461582" y="1938236"/>
            <a:ext cx="1324078" cy="3028081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Assigning Clusters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BCE-6DB7-0C48-BE4B-185AC59F83D5}" type="datetime1">
              <a:rPr lang="en-US" smtClean="0"/>
              <a:t>1/22/18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6CFC-3C83-4539-BD47-568CDB1B385E}" type="slidenum">
              <a:rPr lang="en-US"/>
              <a:pPr/>
              <a:t>31</a:t>
            </a:fld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33800" y="432014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51525" y="2403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136895" y="430530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30892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717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784725" y="3775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757318" y="42672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79925" y="43084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88843" y="5715000"/>
            <a:ext cx="1620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Times New Roman" charset="0"/>
              </a:rPr>
              <a:t>x  … data point</a:t>
            </a:r>
          </a:p>
          <a:p>
            <a:r>
              <a:rPr lang="en-US" b="1" dirty="0">
                <a:solidFill>
                  <a:srgbClr val="008000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Times New Roman" charset="0"/>
              </a:rPr>
              <a:t>  … centroid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02340" y="34544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608065" y="277280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6096000"/>
            <a:ext cx="228600" cy="2286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18125" y="3045341"/>
            <a:ext cx="228600" cy="228600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16261" y="4378841"/>
            <a:ext cx="228600" cy="228600"/>
          </a:xfrm>
          <a:prstGeom prst="rect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19518" y="434340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25" name="Oval 24"/>
          <p:cNvSpPr/>
          <p:nvPr/>
        </p:nvSpPr>
        <p:spPr>
          <a:xfrm>
            <a:off x="1676400" y="4144407"/>
            <a:ext cx="2357483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399" y="4123769"/>
            <a:ext cx="3108325" cy="808593"/>
          </a:xfrm>
          <a:prstGeom prst="ellipse">
            <a:avLst/>
          </a:prstGeom>
          <a:solidFill>
            <a:srgbClr val="D60093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2616022">
            <a:off x="4731170" y="2054476"/>
            <a:ext cx="1324078" cy="2226588"/>
          </a:xfrm>
          <a:prstGeom prst="ellipse">
            <a:avLst/>
          </a:prstGeom>
          <a:solidFill>
            <a:srgbClr val="00B0F0">
              <a:alpha val="30000"/>
            </a:srgb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62600" y="6096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Clusters at the end</a:t>
            </a:r>
          </a:p>
        </p:txBody>
      </p:sp>
    </p:spTree>
    <p:extLst>
      <p:ext uri="{BB962C8B-B14F-4D97-AF65-F5344CB8AC3E}">
        <p14:creationId xmlns:p14="http://schemas.microsoft.com/office/powerpoint/2010/main" val="36426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</a:t>
            </a:r>
            <a:r>
              <a:rPr lang="en-US" dirty="0"/>
              <a:t>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How to select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b="1" dirty="0">
                <a:solidFill>
                  <a:srgbClr val="0000FF"/>
                </a:solidFill>
              </a:rPr>
              <a:t>?</a:t>
            </a:r>
          </a:p>
          <a:p>
            <a:r>
              <a:rPr lang="en-US" dirty="0"/>
              <a:t>Try 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centroid as </a:t>
            </a:r>
            <a:r>
              <a:rPr lang="en-US" b="1" dirty="0"/>
              <a:t>k</a:t>
            </a:r>
            <a:r>
              <a:rPr lang="en-US" dirty="0"/>
              <a:t> increases</a:t>
            </a:r>
          </a:p>
          <a:p>
            <a:r>
              <a:rPr lang="en-US" dirty="0"/>
              <a:t>Average falls rapidly until right </a:t>
            </a:r>
            <a:r>
              <a:rPr lang="en-US" b="1" dirty="0"/>
              <a:t>k</a:t>
            </a:r>
            <a:r>
              <a:rPr lang="en-US" dirty="0"/>
              <a:t>, then changes little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E50B-4A6F-417A-9DBF-423D8456220C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124200" y="4222749"/>
            <a:ext cx="3475038" cy="1720851"/>
            <a:chOff x="518" y="2962"/>
            <a:chExt cx="2189" cy="108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85112" y="4306013"/>
            <a:ext cx="1398588" cy="1109662"/>
            <a:chOff x="2544" y="2997"/>
            <a:chExt cx="881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6B9E-B9F9-3848-BDF1-BA030842950B}" type="datetime1">
              <a:rPr lang="en-US" smtClean="0"/>
              <a:t>1/22/18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8" name="Freeform 7"/>
          <p:cNvSpPr/>
          <p:nvPr/>
        </p:nvSpPr>
        <p:spPr>
          <a:xfrm>
            <a:off x="4418687" y="4123013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0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B188-7656-BC42-AFB8-10E3E14B8548}" type="datetime1">
              <a:rPr lang="en-US" smtClean="0"/>
              <a:t>1/22/18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FEFE-B5EF-4A0A-BC90-B389A674A5A2}" type="slidenum">
              <a:rPr lang="en-US"/>
              <a:pPr/>
              <a:t>33</a:t>
            </a:fld>
            <a:endParaRPr 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438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1325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87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centroid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30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9CE3-44E7-C849-A1B2-F53429081D86}" type="datetime1">
              <a:rPr lang="en-US" smtClean="0"/>
              <a:t>1/22/18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8728-C218-458F-B62F-E7308ADF4A8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2743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4648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69925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4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803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F4C3-BC9F-3C4C-88D1-84AD5DEF565E}" type="datetime1">
              <a:rPr lang="en-US" smtClean="0"/>
              <a:t>1/22/18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27D7-CC6A-4EDE-AD37-64C22A802CBE}" type="slidenum">
              <a:rPr lang="en-US"/>
              <a:pPr/>
              <a:t>35</a:t>
            </a:fld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2819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5029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5867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93725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413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The BFR Algorithm</a:t>
            </a:r>
            <a:endParaRPr lang="en-US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98" y="5181600"/>
            <a:ext cx="7890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Extension of </a:t>
            </a:r>
            <a:r>
              <a:rPr lang="en-US" sz="4000" b="1" i="1" dirty="0"/>
              <a:t>k</a:t>
            </a:r>
            <a:r>
              <a:rPr lang="en-US" sz="4000" b="1" dirty="0"/>
              <a:t>-means to large data</a:t>
            </a:r>
          </a:p>
        </p:txBody>
      </p:sp>
    </p:spTree>
    <p:extLst>
      <p:ext uri="{BB962C8B-B14F-4D97-AF65-F5344CB8AC3E}">
        <p14:creationId xmlns:p14="http://schemas.microsoft.com/office/powerpoint/2010/main" val="1044794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24600" y="0"/>
            <a:ext cx="2822772" cy="1219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BFR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[Bradley-Fayyad-Reina]</a:t>
            </a:r>
            <a:r>
              <a:rPr lang="en-US" dirty="0"/>
              <a:t> is a </a:t>
            </a:r>
            <a:br>
              <a:rPr lang="en-US" dirty="0"/>
            </a:br>
            <a:r>
              <a:rPr lang="en-US" dirty="0"/>
              <a:t>variant of </a:t>
            </a:r>
            <a:r>
              <a:rPr lang="en-US" i="1" dirty="0"/>
              <a:t>k</a:t>
            </a:r>
            <a:r>
              <a:rPr lang="en-US" dirty="0"/>
              <a:t>-means designed to </a:t>
            </a:r>
            <a:br>
              <a:rPr lang="en-US" dirty="0"/>
            </a:br>
            <a:r>
              <a:rPr lang="en-US" dirty="0"/>
              <a:t>handle </a:t>
            </a:r>
            <a:r>
              <a:rPr lang="en-US" b="1" dirty="0"/>
              <a:t>very large</a:t>
            </a:r>
            <a:r>
              <a:rPr lang="en-US" dirty="0"/>
              <a:t> (disk-resident) data sets</a:t>
            </a:r>
          </a:p>
          <a:p>
            <a:pPr lvl="8"/>
            <a:endParaRPr lang="en-US" dirty="0"/>
          </a:p>
          <a:p>
            <a:r>
              <a:rPr lang="en-US" b="1" dirty="0"/>
              <a:t>Assumes</a:t>
            </a:r>
            <a:r>
              <a:rPr lang="en-US" dirty="0"/>
              <a:t> that clusters are normally distributed around a centroid in a Euclidean space</a:t>
            </a:r>
          </a:p>
          <a:p>
            <a:pPr lvl="1"/>
            <a:r>
              <a:rPr lang="en-US" dirty="0"/>
              <a:t>Standard deviations in different </a:t>
            </a:r>
            <a:br>
              <a:rPr lang="en-US" dirty="0"/>
            </a:br>
            <a:r>
              <a:rPr lang="en-US" dirty="0"/>
              <a:t>dimensions may vary</a:t>
            </a:r>
          </a:p>
          <a:p>
            <a:pPr lvl="2"/>
            <a:r>
              <a:rPr lang="en-US" dirty="0"/>
              <a:t>Clusters are axis-aligned ellipses</a:t>
            </a:r>
          </a:p>
          <a:p>
            <a:pPr lvl="2"/>
            <a:endParaRPr lang="en-US" dirty="0"/>
          </a:p>
          <a:p>
            <a:r>
              <a:rPr lang="en-US" altLang="en-US" dirty="0"/>
              <a:t>Goal is to find cluster centroids; point assignment can be done in a second pass through the data.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D1A-5988-4BBD-8E00-B571C08F407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F856-0823-9C44-BC38-BA40604577B2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Oval 1"/>
          <p:cNvSpPr/>
          <p:nvPr/>
        </p:nvSpPr>
        <p:spPr>
          <a:xfrm>
            <a:off x="8229600" y="3429000"/>
            <a:ext cx="838200" cy="1905000"/>
          </a:xfrm>
          <a:prstGeom prst="ellipse">
            <a:avLst/>
          </a:prstGeom>
          <a:solidFill>
            <a:srgbClr val="008000">
              <a:alpha val="40000"/>
            </a:srgbClr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858000" y="4800600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00900" y="3962400"/>
            <a:ext cx="723900" cy="685800"/>
          </a:xfrm>
          <a:prstGeom prst="ellipse">
            <a:avLst/>
          </a:prstGeom>
          <a:solidFill>
            <a:srgbClr val="0000FF">
              <a:alpha val="40000"/>
            </a:srgbClr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81900" y="40709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58100" y="42233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05700" y="42995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53300" y="41471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29500" y="44519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86800" y="3733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63000" y="3886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10600" y="3962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58200" y="38100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4400" y="4114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86800" y="4648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63000" y="4800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10600" y="4876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58200" y="4724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344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63000" y="4114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839200" y="4267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86800" y="4343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82000" y="4343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534400" y="4495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48600" y="49530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24800" y="5105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72400" y="5181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200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5438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15200" y="50292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91400" y="51816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2390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86600" y="51054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86600" y="5257800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2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78"/>
            <a:ext cx="2738480" cy="172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83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Efficient way to summarize clusters: </a:t>
            </a:r>
            <a:r>
              <a:rPr lang="en-US" dirty="0"/>
              <a:t>Want memory required O(clusters) and not O(data)</a:t>
            </a:r>
          </a:p>
          <a:p>
            <a:pPr lvl="5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IDEA: Rather than keeping points BFR keeps summary statistics of groups of points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3 sets: Cluster summaries, Outliers, Points to be clustered</a:t>
            </a:r>
          </a:p>
          <a:p>
            <a:r>
              <a:rPr lang="en-US" b="1" dirty="0">
                <a:solidFill>
                  <a:srgbClr val="D60093"/>
                </a:solidFill>
              </a:rPr>
              <a:t>Overview of the algorithm: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1. </a:t>
            </a:r>
            <a:r>
              <a:rPr lang="en-US" dirty="0"/>
              <a:t>Initialize </a:t>
            </a:r>
            <a:r>
              <a:rPr lang="en-US" i="1" dirty="0"/>
              <a:t>K</a:t>
            </a:r>
            <a:r>
              <a:rPr lang="en-US" dirty="0"/>
              <a:t> clusters/centroids</a:t>
            </a:r>
          </a:p>
          <a:p>
            <a:pPr lvl="1"/>
            <a:r>
              <a:rPr lang="en-US" b="1" dirty="0"/>
              <a:t>2.</a:t>
            </a:r>
            <a:r>
              <a:rPr lang="en-US" dirty="0"/>
              <a:t> Load in a bag points from disk</a:t>
            </a:r>
          </a:p>
          <a:p>
            <a:pPr lvl="1"/>
            <a:r>
              <a:rPr lang="en-US" b="1" dirty="0"/>
              <a:t>3.</a:t>
            </a:r>
            <a:r>
              <a:rPr lang="en-US" dirty="0"/>
              <a:t> Assign new points to one of the </a:t>
            </a:r>
            <a:r>
              <a:rPr lang="en-US" i="1" dirty="0"/>
              <a:t>K</a:t>
            </a:r>
            <a:r>
              <a:rPr lang="en-US" dirty="0"/>
              <a:t> original clusters, if they are within some distance threshold of the cluster</a:t>
            </a:r>
          </a:p>
          <a:p>
            <a:pPr lvl="1"/>
            <a:r>
              <a:rPr lang="en-US" b="1" dirty="0"/>
              <a:t>4.</a:t>
            </a:r>
            <a:r>
              <a:rPr lang="en-US" dirty="0"/>
              <a:t> Cluster the remaining points, and create new clusters</a:t>
            </a:r>
          </a:p>
          <a:p>
            <a:pPr lvl="1"/>
            <a:r>
              <a:rPr lang="en-US" b="1" dirty="0"/>
              <a:t>5.</a:t>
            </a:r>
            <a:r>
              <a:rPr lang="en-US" dirty="0"/>
              <a:t> Try to merge new clusters from step 4 with any of the existing clusters</a:t>
            </a:r>
          </a:p>
          <a:p>
            <a:pPr lvl="1"/>
            <a:r>
              <a:rPr lang="en-US" b="1" dirty="0"/>
              <a:t>6.</a:t>
            </a:r>
            <a:r>
              <a:rPr lang="en-US" dirty="0"/>
              <a:t> Repeat steps 2-5 until all points are examined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2F34-AB34-4341-9803-4787940E192D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6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 Algorithm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Points are read from disk one main-memory-full at a time</a:t>
            </a:r>
          </a:p>
          <a:p>
            <a:r>
              <a:rPr lang="en-US" b="1" dirty="0"/>
              <a:t>Most points from previous memory loads are summarized by </a:t>
            </a:r>
            <a:r>
              <a:rPr lang="en-US" b="1" dirty="0">
                <a:solidFill>
                  <a:srgbClr val="D60093"/>
                </a:solidFill>
              </a:rPr>
              <a:t>simple statistics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1) </a:t>
            </a:r>
            <a:r>
              <a:rPr lang="en-US" dirty="0">
                <a:solidFill>
                  <a:srgbClr val="0000FF"/>
                </a:solidFill>
              </a:rPr>
              <a:t>From the initial load we select the initial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centroids by some sensible approach:</a:t>
            </a:r>
          </a:p>
          <a:p>
            <a:pPr lvl="1"/>
            <a:r>
              <a:rPr lang="en-US" dirty="0"/>
              <a:t>Take </a:t>
            </a:r>
            <a:r>
              <a:rPr lang="en-US" b="1" i="1" dirty="0"/>
              <a:t>k</a:t>
            </a:r>
            <a:r>
              <a:rPr lang="en-US" dirty="0"/>
              <a:t> random points</a:t>
            </a:r>
          </a:p>
          <a:p>
            <a:pPr lvl="1"/>
            <a:r>
              <a:rPr lang="en-US" dirty="0"/>
              <a:t>Take a small random sample and cluster optimally</a:t>
            </a:r>
          </a:p>
          <a:p>
            <a:pPr lvl="1"/>
            <a:r>
              <a:rPr lang="en-US" dirty="0"/>
              <a:t>Take a sample; pick a random point, and then </a:t>
            </a:r>
            <a:br>
              <a:rPr lang="en-US" dirty="0"/>
            </a:br>
            <a:r>
              <a:rPr lang="en-US" b="1" i="1" dirty="0"/>
              <a:t>k–1</a:t>
            </a:r>
            <a:r>
              <a:rPr lang="en-US" dirty="0"/>
              <a:t> more points, each as far from the previously selected points as possible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9EA8-A58E-4C3C-977B-FCF679BACE73}" type="slidenum">
              <a:rPr lang="en-US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9F7D-6C1C-2E40-AC1E-FE6C0DBDED5A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77946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Clusters &amp; Outliers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84AC-F576-D04E-8B7A-5B67F011884D}" type="datetime1">
              <a:rPr lang="en-US" smtClean="0"/>
              <a:t>1/22/18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71800" y="5257800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88461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553200" y="5600700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400" y="587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4081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Classes of Points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543800" cy="5486400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3 sets of points which we keep track of:</a:t>
            </a:r>
          </a:p>
          <a:p>
            <a:r>
              <a:rPr lang="en-US" b="1" dirty="0">
                <a:solidFill>
                  <a:srgbClr val="FF0066"/>
                </a:solidFill>
              </a:rPr>
              <a:t>Discard set (DS):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Points close enough to a centroid to be summarized</a:t>
            </a:r>
          </a:p>
          <a:p>
            <a:r>
              <a:rPr lang="en-US" b="1" dirty="0">
                <a:solidFill>
                  <a:srgbClr val="FF0066"/>
                </a:solidFill>
              </a:rPr>
              <a:t>Compression set (CS): </a:t>
            </a:r>
          </a:p>
          <a:p>
            <a:pPr lvl="1"/>
            <a:r>
              <a:rPr lang="en-US" dirty="0"/>
              <a:t>Groups of points that are close together but not close to any existing centroid</a:t>
            </a:r>
          </a:p>
          <a:p>
            <a:pPr lvl="1"/>
            <a:r>
              <a:rPr lang="en-US" dirty="0"/>
              <a:t>These points are summarized, but not assigned to a cluster</a:t>
            </a:r>
          </a:p>
          <a:p>
            <a:r>
              <a:rPr lang="en-US" b="1" dirty="0">
                <a:solidFill>
                  <a:srgbClr val="FF0066"/>
                </a:solidFill>
              </a:rPr>
              <a:t>Retained set (RS):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Isolated points waiting to be assigned to a compression set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4EF-3005-C04C-B560-50C852FC4B88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E3C4-1204-4FDC-A915-93A28FEE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6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BFR: “Galaxies” Picture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5EF-AEB0-084E-A2BA-52CE1024FBA7}" type="datetime1">
              <a:rPr lang="en-US" smtClean="0"/>
              <a:t>1/22/18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C195-7118-4349-B1EC-DC26B1FB8D04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33400" y="3852863"/>
            <a:ext cx="5489575" cy="1712913"/>
            <a:chOff x="336" y="2736"/>
            <a:chExt cx="3458" cy="1079"/>
          </a:xfrm>
        </p:grpSpPr>
        <p:sp>
          <p:nvSpPr>
            <p:cNvPr id="57347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524000" y="1338262"/>
            <a:ext cx="5562600" cy="2143125"/>
            <a:chOff x="960" y="1152"/>
            <a:chExt cx="3504" cy="1350"/>
          </a:xfrm>
        </p:grpSpPr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676400" y="1295400"/>
            <a:ext cx="6464300" cy="3090862"/>
            <a:chOff x="1056" y="1125"/>
            <a:chExt cx="4072" cy="1947"/>
          </a:xfrm>
        </p:grpSpPr>
        <p:sp>
          <p:nvSpPr>
            <p:cNvPr id="5738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67000" y="58674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4275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Sets of Points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2578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For each cluster, the discard set (DS) is </a:t>
            </a:r>
            <a:r>
              <a:rPr lang="en-US" b="1" u="sng" dirty="0">
                <a:solidFill>
                  <a:srgbClr val="0000FF"/>
                </a:solidFill>
              </a:rPr>
              <a:t>summarized</a:t>
            </a:r>
            <a:r>
              <a:rPr lang="en-US" b="1" dirty="0">
                <a:solidFill>
                  <a:srgbClr val="0000FF"/>
                </a:solidFill>
              </a:rPr>
              <a:t> by:</a:t>
            </a:r>
          </a:p>
          <a:p>
            <a:r>
              <a:rPr lang="en-US" dirty="0"/>
              <a:t>The number of points,</a:t>
            </a:r>
            <a:r>
              <a:rPr lang="en-US" b="1" i="1" dirty="0">
                <a:solidFill>
                  <a:srgbClr val="FF0066"/>
                </a:solidFill>
              </a:rPr>
              <a:t> N</a:t>
            </a:r>
          </a:p>
          <a:p>
            <a:r>
              <a:rPr lang="en-US" dirty="0"/>
              <a:t>The vector </a:t>
            </a:r>
            <a:r>
              <a:rPr lang="en-US" b="1" i="1" dirty="0">
                <a:solidFill>
                  <a:srgbClr val="FF0066"/>
                </a:solidFill>
              </a:rPr>
              <a:t>SUM</a:t>
            </a:r>
            <a:r>
              <a:rPr lang="en-US" dirty="0"/>
              <a:t>, whose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is the sum of the coordinates of the points in the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  <a:p>
            <a:r>
              <a:rPr lang="en-US" dirty="0"/>
              <a:t>The vector </a:t>
            </a:r>
            <a:r>
              <a:rPr lang="en-US" b="1" i="1" dirty="0">
                <a:solidFill>
                  <a:srgbClr val="FF0066"/>
                </a:solidFill>
              </a:rPr>
              <a:t>SUMSQ</a:t>
            </a:r>
            <a:r>
              <a:rPr lang="en-US" dirty="0"/>
              <a:t>: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= sum of squares of coordinates in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dimension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8F8-C5A3-D246-99D6-171EC6ACD5A4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B7EA-002B-4067-950B-AC4932BA8F44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571999" y="5346967"/>
            <a:ext cx="4572001" cy="1395413"/>
            <a:chOff x="914" y="2736"/>
            <a:chExt cx="2880" cy="879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14" y="3208"/>
              <a:ext cx="23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</a:t>
              </a:r>
              <a:b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All its points 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2870" y="3311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677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Summarizing Points: Comments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2</a:t>
            </a:r>
            <a:r>
              <a:rPr lang="en-US" b="1" i="1" dirty="0"/>
              <a:t>d </a:t>
            </a:r>
            <a:r>
              <a:rPr lang="en-US" b="1" dirty="0"/>
              <a:t>+ 1</a:t>
            </a:r>
            <a:r>
              <a:rPr lang="en-US" dirty="0"/>
              <a:t> values represent any size cluster</a:t>
            </a:r>
          </a:p>
          <a:p>
            <a:pPr lvl="1"/>
            <a:r>
              <a:rPr lang="en-US" b="1" i="1" dirty="0"/>
              <a:t>d</a:t>
            </a:r>
            <a:r>
              <a:rPr lang="en-US" dirty="0"/>
              <a:t>  = number of dimensions</a:t>
            </a:r>
          </a:p>
          <a:p>
            <a:r>
              <a:rPr lang="en-US" dirty="0"/>
              <a:t>Average in </a:t>
            </a:r>
            <a:r>
              <a:rPr lang="en-US" b="1" dirty="0"/>
              <a:t>each dimension</a:t>
            </a:r>
            <a:r>
              <a:rPr lang="en-US" dirty="0"/>
              <a:t> (</a:t>
            </a:r>
            <a:r>
              <a:rPr lang="en-US" b="1" dirty="0">
                <a:solidFill>
                  <a:srgbClr val="FF0066"/>
                </a:solidFill>
              </a:rPr>
              <a:t>the centroid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calculated as </a:t>
            </a: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b="1" baseline="-25000" dirty="0"/>
              <a:t> </a:t>
            </a:r>
            <a:r>
              <a:rPr lang="en-US" b="1" dirty="0"/>
              <a:t>/ </a:t>
            </a:r>
            <a:r>
              <a:rPr lang="en-US" b="1" i="1" dirty="0"/>
              <a:t>N</a:t>
            </a:r>
            <a:endParaRPr lang="en-US" b="1" dirty="0"/>
          </a:p>
          <a:p>
            <a:pPr lvl="1"/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dirty="0"/>
              <a:t> = </a:t>
            </a:r>
            <a:r>
              <a:rPr lang="en-US" i="1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component of SUM</a:t>
            </a:r>
          </a:p>
          <a:p>
            <a:r>
              <a:rPr lang="en-US" dirty="0"/>
              <a:t>Variance of a cluster’s discard set in dimension </a:t>
            </a:r>
            <a:r>
              <a:rPr lang="en-US" i="1" dirty="0" err="1"/>
              <a:t>i</a:t>
            </a:r>
            <a:r>
              <a:rPr lang="en-US" dirty="0"/>
              <a:t> is: </a:t>
            </a:r>
            <a:r>
              <a:rPr lang="en-US" b="1" dirty="0"/>
              <a:t>(</a:t>
            </a:r>
            <a:r>
              <a:rPr lang="en-US" b="1" dirty="0" err="1"/>
              <a:t>SUMSQ</a:t>
            </a:r>
            <a:r>
              <a:rPr lang="en-US" b="1" i="1" baseline="-25000" dirty="0" err="1"/>
              <a:t>i</a:t>
            </a:r>
            <a:r>
              <a:rPr lang="en-US" b="1" dirty="0"/>
              <a:t> / </a:t>
            </a:r>
            <a:r>
              <a:rPr lang="en-US" b="1" i="1" dirty="0"/>
              <a:t>N</a:t>
            </a:r>
            <a:r>
              <a:rPr lang="en-US" b="1" dirty="0"/>
              <a:t>) – (</a:t>
            </a:r>
            <a:r>
              <a:rPr lang="en-US" b="1" dirty="0" err="1"/>
              <a:t>SUM</a:t>
            </a:r>
            <a:r>
              <a:rPr lang="en-US" b="1" i="1" baseline="-25000" dirty="0" err="1"/>
              <a:t>i</a:t>
            </a:r>
            <a:r>
              <a:rPr lang="en-US" b="1" dirty="0"/>
              <a:t> / </a:t>
            </a:r>
            <a:r>
              <a:rPr lang="en-US" b="1" i="1" dirty="0"/>
              <a:t>N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</a:p>
          <a:p>
            <a:pPr lvl="1"/>
            <a:r>
              <a:rPr lang="en-US" dirty="0"/>
              <a:t>And standard deviation is the square root of that</a:t>
            </a:r>
          </a:p>
          <a:p>
            <a:r>
              <a:rPr lang="en-US" b="1" dirty="0">
                <a:solidFill>
                  <a:srgbClr val="0000FF"/>
                </a:solidFill>
              </a:rPr>
              <a:t>Next step: Actual clustering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D862-7709-415E-8F55-1D67C15AD446}" type="slidenum">
              <a:rPr lang="en-US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B64F-8492-BE42-9134-F20103EEE604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6400799" y="5715000"/>
            <a:ext cx="2667001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7724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620000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5985408"/>
            <a:ext cx="5943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Dropping the “axis-aligned” clusters assumption would require storing full covariance matrix to summarize the cluster. So, instead of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SUMSQ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being a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-dim vector, it would be a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 d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matrix, which is too big! </a:t>
            </a:r>
          </a:p>
        </p:txBody>
      </p:sp>
    </p:spTree>
    <p:extLst>
      <p:ext uri="{BB962C8B-B14F-4D97-AF65-F5344CB8AC3E}">
        <p14:creationId xmlns:p14="http://schemas.microsoft.com/office/powerpoint/2010/main" val="1986209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“Memory-Load” of Points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Steps 2-5) </a:t>
            </a:r>
            <a:r>
              <a:rPr lang="en-US" b="1" dirty="0">
                <a:solidFill>
                  <a:srgbClr val="D60093"/>
                </a:solidFill>
              </a:rPr>
              <a:t>Processing “Memory-Load” of points: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3)</a:t>
            </a:r>
            <a:r>
              <a:rPr lang="en-US" b="1" dirty="0"/>
              <a:t> </a:t>
            </a:r>
            <a:r>
              <a:rPr lang="en-US" dirty="0"/>
              <a:t>Find those points that are “</a:t>
            </a:r>
            <a:r>
              <a:rPr lang="en-US" b="1" dirty="0">
                <a:solidFill>
                  <a:srgbClr val="FF0066"/>
                </a:solidFill>
              </a:rPr>
              <a:t>sufficiently close</a:t>
            </a:r>
            <a:r>
              <a:rPr lang="en-US" dirty="0"/>
              <a:t>” to a cluster centroid and add those points to that cluster and the </a:t>
            </a:r>
            <a:r>
              <a:rPr lang="en-US" b="1" dirty="0"/>
              <a:t>DS</a:t>
            </a:r>
          </a:p>
          <a:p>
            <a:pPr lvl="1"/>
            <a:r>
              <a:rPr lang="en-US" dirty="0"/>
              <a:t>These points are so close to the centroid that </a:t>
            </a:r>
            <a:br>
              <a:rPr lang="en-US" dirty="0"/>
            </a:br>
            <a:r>
              <a:rPr lang="en-US" dirty="0"/>
              <a:t>they can be summarized and then discarded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4)</a:t>
            </a:r>
            <a:r>
              <a:rPr lang="en-US" b="1" dirty="0"/>
              <a:t> </a:t>
            </a:r>
            <a:r>
              <a:rPr lang="en-US" dirty="0"/>
              <a:t>Use any in-memory clustering algorithm to cluster the remaining points and the old </a:t>
            </a:r>
            <a:r>
              <a:rPr lang="en-US" b="1" dirty="0"/>
              <a:t>RS</a:t>
            </a:r>
          </a:p>
          <a:p>
            <a:pPr lvl="1"/>
            <a:r>
              <a:rPr lang="en-US" dirty="0"/>
              <a:t>Clusters go to the </a:t>
            </a:r>
            <a:r>
              <a:rPr lang="en-US" b="1" dirty="0"/>
              <a:t>CS</a:t>
            </a:r>
            <a:r>
              <a:rPr lang="en-US" dirty="0"/>
              <a:t>; outlying points to the </a:t>
            </a:r>
            <a:r>
              <a:rPr lang="en-US" b="1" dirty="0"/>
              <a:t>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8A21-8B32-054D-85C9-8E698DA22446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42AF-18EF-4D9B-9321-2ED60B2DEA1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59508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summarized.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3850478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“Memory-Load” of Points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Steps 2-5) </a:t>
            </a:r>
            <a:r>
              <a:rPr lang="en-US" b="1" dirty="0">
                <a:solidFill>
                  <a:srgbClr val="D60093"/>
                </a:solidFill>
              </a:rPr>
              <a:t>Processing “Memory-Load” of points:</a:t>
            </a:r>
          </a:p>
          <a:p>
            <a:r>
              <a:rPr lang="en-US" b="1" dirty="0">
                <a:solidFill>
                  <a:srgbClr val="0000FF"/>
                </a:solidFill>
              </a:rPr>
              <a:t>Step 5)</a:t>
            </a:r>
            <a:r>
              <a:rPr lang="en-US" b="1" dirty="0"/>
              <a:t> DS set:</a:t>
            </a:r>
            <a:r>
              <a:rPr lang="en-US" dirty="0"/>
              <a:t> Adjust statistics of the clusters to account for the new points</a:t>
            </a:r>
          </a:p>
          <a:p>
            <a:pPr lvl="1"/>
            <a:r>
              <a:rPr lang="en-US" dirty="0"/>
              <a:t>Add </a:t>
            </a:r>
            <a:r>
              <a:rPr lang="en-US" b="1" i="1" dirty="0"/>
              <a:t>N</a:t>
            </a:r>
            <a:r>
              <a:rPr lang="en-US" dirty="0"/>
              <a:t>s, </a:t>
            </a:r>
            <a:r>
              <a:rPr lang="en-US" b="1" i="1" dirty="0"/>
              <a:t>SUM</a:t>
            </a:r>
            <a:r>
              <a:rPr lang="en-US" dirty="0"/>
              <a:t>s, </a:t>
            </a:r>
            <a:r>
              <a:rPr lang="en-US" b="1" i="1" dirty="0"/>
              <a:t>SUMSQ</a:t>
            </a:r>
            <a:r>
              <a:rPr lang="en-US" dirty="0"/>
              <a:t>s</a:t>
            </a:r>
          </a:p>
          <a:p>
            <a:pPr lvl="5"/>
            <a:endParaRPr lang="en-US" sz="1000" dirty="0"/>
          </a:p>
          <a:p>
            <a:pPr lvl="1"/>
            <a:r>
              <a:rPr lang="en-US" dirty="0"/>
              <a:t>Consider merging compressed sets in the </a:t>
            </a:r>
            <a:r>
              <a:rPr lang="en-US" b="1" dirty="0"/>
              <a:t>CS</a:t>
            </a:r>
          </a:p>
          <a:p>
            <a:pPr lvl="8"/>
            <a:endParaRPr lang="en-US" sz="1000" dirty="0"/>
          </a:p>
          <a:p>
            <a:r>
              <a:rPr lang="en-US" b="1" dirty="0">
                <a:solidFill>
                  <a:srgbClr val="0000FF"/>
                </a:solidFill>
              </a:rPr>
              <a:t>If this is the last round</a:t>
            </a:r>
            <a:r>
              <a:rPr lang="en-US" dirty="0"/>
              <a:t>, merge all compressed sets in the </a:t>
            </a:r>
            <a:r>
              <a:rPr lang="en-US" b="1" dirty="0"/>
              <a:t>CS</a:t>
            </a:r>
            <a:r>
              <a:rPr lang="en-US" dirty="0"/>
              <a:t> and all </a:t>
            </a:r>
            <a:r>
              <a:rPr lang="en-US" b="1" dirty="0"/>
              <a:t>RS</a:t>
            </a:r>
            <a:r>
              <a:rPr lang="en-US" dirty="0"/>
              <a:t> points into their nearest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FBFC-161C-EC49-9307-F7AE55887380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06BA-F3DE-42A2-BE38-137B3F9648D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5950803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summarized.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2620020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BFR: “Galaxies” Picture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8B34-7944-1843-895C-8D8C6671FD5C}" type="datetime1">
              <a:rPr lang="en-US" smtClean="0"/>
              <a:t>1/22/18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C195-7118-4349-B1EC-DC26B1FB8D04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33400" y="3852863"/>
            <a:ext cx="5489575" cy="1712913"/>
            <a:chOff x="336" y="2736"/>
            <a:chExt cx="3458" cy="1079"/>
          </a:xfrm>
        </p:grpSpPr>
        <p:sp>
          <p:nvSpPr>
            <p:cNvPr id="57347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3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 cluster.  Its points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are in 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centroid</a:t>
              </a: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 flipV="1">
              <a:off x="2564" y="307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524000" y="1338262"/>
            <a:ext cx="5562600" cy="2143125"/>
            <a:chOff x="960" y="1152"/>
            <a:chExt cx="3504" cy="1350"/>
          </a:xfrm>
        </p:grpSpPr>
        <p:sp>
          <p:nvSpPr>
            <p:cNvPr id="57363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6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67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57369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0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3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2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Compressed sets.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Their points are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 flipH="1" flipV="1">
              <a:off x="1296" y="208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V="1">
              <a:off x="2472" y="16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676400" y="1295400"/>
            <a:ext cx="6464300" cy="3090862"/>
            <a:chOff x="1056" y="1125"/>
            <a:chExt cx="4072" cy="1947"/>
          </a:xfrm>
        </p:grpSpPr>
        <p:sp>
          <p:nvSpPr>
            <p:cNvPr id="57381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2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3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5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67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Points in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RS</a:t>
              </a: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 flipH="1">
              <a:off x="3936" y="13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 flipH="1">
              <a:off x="4320" y="1488"/>
              <a:ext cx="52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67000" y="5867400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Discard set (DS):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Close enough to a centroid to be summarized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Compression set (CS):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Summarized, but not assigned to a cluster</a:t>
            </a:r>
          </a:p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Retained set (RS):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Isolated points</a:t>
            </a:r>
          </a:p>
        </p:txBody>
      </p:sp>
    </p:spTree>
    <p:extLst>
      <p:ext uri="{BB962C8B-B14F-4D97-AF65-F5344CB8AC3E}">
        <p14:creationId xmlns:p14="http://schemas.microsoft.com/office/powerpoint/2010/main" val="3224526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Details…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Q1) </a:t>
            </a:r>
            <a:r>
              <a:rPr lang="en-US" b="1" dirty="0"/>
              <a:t>How do we decide if a point is “close enough” to a cluster that we will add the point to that cluster?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Q2) </a:t>
            </a:r>
            <a:r>
              <a:rPr lang="en-US" b="1" dirty="0"/>
              <a:t>How do we decide whether two compressed sets (CS) deserve to be combined into one?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7EC3-67EA-4740-83DE-CF32698BA086}" type="slidenum">
              <a:rPr lang="en-US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6B0-4722-9E4A-8D84-F1E573CCADF8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748605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Close is Close Enough?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Q1) </a:t>
            </a:r>
            <a:r>
              <a:rPr lang="en-US" b="1" dirty="0"/>
              <a:t>We need a way to decide whether to put a new point into a cluster (and discard)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BFR suggests two ways: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D60093"/>
                </a:solidFill>
              </a:rPr>
              <a:t>Mahalanobis</a:t>
            </a:r>
            <a:r>
              <a:rPr lang="en-US" b="1" dirty="0">
                <a:solidFill>
                  <a:srgbClr val="D60093"/>
                </a:solidFill>
              </a:rPr>
              <a:t> distance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is less than a threshold</a:t>
            </a:r>
          </a:p>
          <a:p>
            <a:pPr lvl="1"/>
            <a:r>
              <a:rPr lang="en-US" b="1" dirty="0"/>
              <a:t>High likelihood of the point belonging to currently nearest centroid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011E-8C9D-444F-B524-B091BB22EAC4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3B9B-573A-4B7E-8A27-EB1CF7C7C74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9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75" y="4419600"/>
            <a:ext cx="36288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14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Mahalanobis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Normalized Euclidean distance from centroid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For point </a:t>
                </a:r>
                <a:r>
                  <a:rPr lang="en-US" b="1" i="1" dirty="0"/>
                  <a:t>(x</a:t>
                </a:r>
                <a:r>
                  <a:rPr lang="en-US" b="1" i="1" baseline="-25000" dirty="0"/>
                  <a:t>1</a:t>
                </a:r>
                <a:r>
                  <a:rPr lang="en-US" b="1" i="1" dirty="0"/>
                  <a:t>, …, </a:t>
                </a:r>
                <a:r>
                  <a:rPr lang="en-US" b="1" i="1" dirty="0" err="1"/>
                  <a:t>x</a:t>
                </a:r>
                <a:r>
                  <a:rPr lang="en-US" b="1" i="1" baseline="-25000" dirty="0" err="1"/>
                  <a:t>d</a:t>
                </a:r>
                <a:r>
                  <a:rPr lang="en-US" b="1" i="1" dirty="0"/>
                  <a:t>)</a:t>
                </a:r>
                <a:r>
                  <a:rPr lang="en-US" dirty="0"/>
                  <a:t> and centroid </a:t>
                </a:r>
                <a:r>
                  <a:rPr lang="en-US" b="1" i="1" dirty="0"/>
                  <a:t>(c</a:t>
                </a:r>
                <a:r>
                  <a:rPr lang="en-US" b="1" i="1" baseline="-25000" dirty="0"/>
                  <a:t>1</a:t>
                </a:r>
                <a:r>
                  <a:rPr lang="en-US" b="1" i="1" dirty="0"/>
                  <a:t>, …, c</a:t>
                </a:r>
                <a:r>
                  <a:rPr lang="en-US" b="1" i="1" baseline="-25000" dirty="0"/>
                  <a:t>d</a:t>
                </a:r>
                <a:r>
                  <a:rPr lang="en-US" b="1" i="1" dirty="0"/>
                  <a:t>)</a:t>
                </a:r>
                <a:endParaRPr lang="en-US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Normalize in each dimension: </a:t>
                </a:r>
                <a:r>
                  <a:rPr lang="en-US" b="1" i="1" dirty="0" err="1"/>
                  <a:t>y</a:t>
                </a:r>
                <a:r>
                  <a:rPr lang="en-US" b="1" i="1" baseline="-25000" dirty="0" err="1"/>
                  <a:t>i</a:t>
                </a:r>
                <a:r>
                  <a:rPr lang="en-US" b="1" i="1" dirty="0"/>
                  <a:t> = (x</a:t>
                </a:r>
                <a:r>
                  <a:rPr lang="en-US" b="1" i="1" baseline="-25000" dirty="0"/>
                  <a:t>i</a:t>
                </a:r>
                <a:r>
                  <a:rPr lang="en-US" b="1" i="1" dirty="0"/>
                  <a:t> - c</a:t>
                </a:r>
                <a:r>
                  <a:rPr lang="en-US" b="1" i="1" baseline="-25000" dirty="0"/>
                  <a:t>i</a:t>
                </a:r>
                <a:r>
                  <a:rPr lang="en-US" b="1" i="1" dirty="0"/>
                  <a:t>) / </a:t>
                </a:r>
                <a:r>
                  <a:rPr lang="en-US" b="1" i="1" dirty="0">
                    <a:sym typeface="Symbol" pitchFamily="18" charset="2"/>
                  </a:rPr>
                  <a:t></a:t>
                </a:r>
                <a:r>
                  <a:rPr lang="en-US" b="1" i="1" baseline="-25000" dirty="0" err="1">
                    <a:sym typeface="Symbol" pitchFamily="18" charset="2"/>
                  </a:rPr>
                  <a:t>i</a:t>
                </a:r>
                <a:endParaRPr lang="en-US" b="1" i="1" baseline="-25000" dirty="0">
                  <a:sym typeface="Symbol" pitchFamily="18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Take sum of the squares of the</a:t>
                </a:r>
                <a:r>
                  <a:rPr lang="en-US" b="1" dirty="0"/>
                  <a:t> </a:t>
                </a:r>
                <a:r>
                  <a:rPr lang="en-US" b="1" i="1" dirty="0" err="1"/>
                  <a:t>y</a:t>
                </a:r>
                <a:r>
                  <a:rPr lang="en-US" b="1" i="1" baseline="-25000" dirty="0" err="1"/>
                  <a:t>i</a:t>
                </a:r>
                <a:endParaRPr lang="en-US" b="1" i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Take the square root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9C3B-8D38-8644-87E1-5C20DB7267E5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05AF-FDC8-4F64-B7AB-BE56E0785C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9200" y="58674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standard deviation of points in the cluster in the </a:t>
            </a:r>
            <a:r>
              <a:rPr lang="en-US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aseline="30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63611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is a hard problem!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679C-5A83-6F45-BC03-D3A8B5FE9004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1779308" y="735293"/>
            <a:ext cx="5562599" cy="637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9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clusters are normally distributed in </a:t>
                </a:r>
                <a:r>
                  <a:rPr lang="en-US" b="1" i="1" dirty="0"/>
                  <a:t>d</a:t>
                </a:r>
                <a:r>
                  <a:rPr lang="en-US" dirty="0"/>
                  <a:t>  dimensions, then after transformation, one standard deviation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lvl="1"/>
                <a:r>
                  <a:rPr lang="en-US" dirty="0"/>
                  <a:t>i.e., 68% of the points of the cluster will </a:t>
                </a:r>
                <a:br>
                  <a:rPr lang="en-US" dirty="0"/>
                </a:br>
                <a:r>
                  <a:rPr lang="en-US" dirty="0"/>
                  <a:t>have a </a:t>
                </a:r>
                <a:r>
                  <a:rPr lang="en-US" dirty="0" err="1"/>
                  <a:t>Mahalanobis</a:t>
                </a:r>
                <a:r>
                  <a:rPr lang="en-US" dirty="0"/>
                  <a:t> distance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lvl="8"/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Accept a point for a cluster if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its M.D. is </a:t>
                </a:r>
                <a:r>
                  <a:rPr lang="en-US" b="1" dirty="0">
                    <a:sym typeface="Symbol" pitchFamily="18" charset="2"/>
                  </a:rPr>
                  <a:t>&lt;</a:t>
                </a:r>
                <a:r>
                  <a:rPr lang="en-US" dirty="0">
                    <a:sym typeface="Symbol" pitchFamily="18" charset="2"/>
                  </a:rPr>
                  <a:t> some threshold, 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e.g. </a:t>
                </a:r>
                <a:r>
                  <a:rPr lang="en-US" b="1" dirty="0">
                    <a:sym typeface="Symbol" pitchFamily="18" charset="2"/>
                  </a:rPr>
                  <a:t>2</a:t>
                </a:r>
                <a:r>
                  <a:rPr lang="en-US" dirty="0">
                    <a:sym typeface="Symbol" pitchFamily="18" charset="2"/>
                  </a:rPr>
                  <a:t> standard deviations</a:t>
                </a:r>
              </a:p>
            </p:txBody>
          </p:sp>
        </mc:Choice>
        <mc:Fallback xmlns="">
          <p:sp>
            <p:nvSpPr>
              <p:cNvPr id="624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B164-05C7-48B5-8915-2BFCE20D0571}" type="slidenum">
              <a:rPr lang="en-US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4C93-9291-6A42-959C-B7384FEC6126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7" name="Picture 2" descr="http://hyperphysics.phy-astr.gsu.edu/hbase/math/immath/gaud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21" y="4572000"/>
            <a:ext cx="32659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345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*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 t="12826" r="5817" b="5758"/>
          <a:stretch/>
        </p:blipFill>
        <p:spPr bwMode="auto">
          <a:xfrm rot="2107092">
            <a:off x="3057144" y="2590800"/>
            <a:ext cx="29626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*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13145" r="5710" b="5864"/>
          <a:stretch/>
        </p:blipFill>
        <p:spPr bwMode="auto">
          <a:xfrm rot="2376676">
            <a:off x="6089605" y="2590800"/>
            <a:ext cx="297819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971800" y="1600200"/>
            <a:ext cx="6172200" cy="838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Picture: Equal M.D.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Euclidean vs. </a:t>
            </a:r>
            <a:r>
              <a:rPr lang="en-US" b="1" dirty="0" err="1">
                <a:solidFill>
                  <a:srgbClr val="D60093"/>
                </a:solidFill>
              </a:rPr>
              <a:t>Mahalanobis</a:t>
            </a:r>
            <a:r>
              <a:rPr lang="en-US" b="1" dirty="0">
                <a:solidFill>
                  <a:srgbClr val="D60093"/>
                </a:solidFill>
              </a:rPr>
              <a:t>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2FAA-CA5F-074B-80BB-7F17ED0C3356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2" descr="*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" t="12733" r="5923" b="5128"/>
          <a:stretch/>
        </p:blipFill>
        <p:spPr bwMode="auto">
          <a:xfrm>
            <a:off x="76200" y="2590800"/>
            <a:ext cx="29458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272" y="2114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Contours of equidistant points from the origin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1800" y="5410200"/>
            <a:ext cx="6172200" cy="838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436" y="5334000"/>
            <a:ext cx="299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Uniformly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1652" y="5334000"/>
            <a:ext cx="29129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Euclidean distance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572" y="5334000"/>
            <a:ext cx="291297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Normally distributed points,</a:t>
            </a:r>
            <a:b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Mahalanobis</a:t>
            </a:r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876552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87552"/>
          </a:xfrm>
        </p:spPr>
        <p:txBody>
          <a:bodyPr>
            <a:normAutofit/>
          </a:bodyPr>
          <a:lstStyle/>
          <a:p>
            <a:r>
              <a:rPr lang="en-US" dirty="0"/>
              <a:t>Should 2 CS clusters be combined?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FF0066"/>
                </a:solidFill>
              </a:rPr>
              <a:t>Q2) </a:t>
            </a:r>
            <a:r>
              <a:rPr lang="en-US" b="1" dirty="0"/>
              <a:t>Should 2 CS </a:t>
            </a:r>
            <a:r>
              <a:rPr lang="en-US" b="1" dirty="0" err="1"/>
              <a:t>subclusters</a:t>
            </a:r>
            <a:r>
              <a:rPr lang="en-US" b="1" dirty="0"/>
              <a:t> be combined?</a:t>
            </a:r>
          </a:p>
          <a:p>
            <a:r>
              <a:rPr lang="en-US" dirty="0"/>
              <a:t>Compute the variance of the combined </a:t>
            </a:r>
            <a:r>
              <a:rPr lang="en-US" dirty="0" err="1"/>
              <a:t>subcluster</a:t>
            </a:r>
            <a:endParaRPr lang="en-US" dirty="0"/>
          </a:p>
          <a:p>
            <a:pPr lvl="1"/>
            <a:r>
              <a:rPr lang="en-US" b="1" i="1" dirty="0"/>
              <a:t>N</a:t>
            </a:r>
            <a:r>
              <a:rPr lang="en-US" dirty="0"/>
              <a:t>, </a:t>
            </a:r>
            <a:r>
              <a:rPr lang="en-US" b="1" i="1" dirty="0"/>
              <a:t>SUM</a:t>
            </a:r>
            <a:r>
              <a:rPr lang="en-US" dirty="0"/>
              <a:t>, and </a:t>
            </a:r>
            <a:r>
              <a:rPr lang="en-US" b="1" i="1" dirty="0"/>
              <a:t>SUMSQ</a:t>
            </a:r>
            <a:r>
              <a:rPr lang="en-US" i="1" dirty="0"/>
              <a:t> </a:t>
            </a:r>
            <a:r>
              <a:rPr lang="en-US" dirty="0"/>
              <a:t>allow us to make that calculation quickly</a:t>
            </a:r>
          </a:p>
          <a:p>
            <a:r>
              <a:rPr lang="en-US" dirty="0"/>
              <a:t>Combine if the combined variance is </a:t>
            </a:r>
            <a:br>
              <a:rPr lang="en-US" dirty="0"/>
            </a:br>
            <a:r>
              <a:rPr lang="en-US" dirty="0"/>
              <a:t>below some threshold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Many alternatives:</a:t>
            </a:r>
            <a:r>
              <a:rPr lang="en-US" dirty="0"/>
              <a:t> Treat dimensions differently, consider density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413-8F3B-B24A-B9A0-84E92DD0277D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FBD7-D930-4CF8-94C2-BF75D3516F63}" type="slidenum">
              <a:rPr lang="en-US"/>
              <a:pPr/>
              <a:t>52</a:t>
            </a:fld>
            <a:endParaRPr lang="en-US"/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7924800" y="2667000"/>
            <a:ext cx="457200" cy="8382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25"/>
          <p:cNvSpPr>
            <a:spLocks noChangeShapeType="1"/>
          </p:cNvSpPr>
          <p:nvPr/>
        </p:nvSpPr>
        <p:spPr bwMode="auto">
          <a:xfrm>
            <a:off x="8153400" y="29384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>
            <a:off x="8001000" y="309086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8382000" y="3733800"/>
            <a:ext cx="609600" cy="6096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8686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8534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2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The CURE Algorithm</a:t>
            </a:r>
            <a:endParaRPr lang="en-US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98" y="5181600"/>
            <a:ext cx="73645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Extension of </a:t>
            </a:r>
            <a:r>
              <a:rPr lang="en-US" sz="4000" b="1" i="1" dirty="0"/>
              <a:t>k</a:t>
            </a:r>
            <a:r>
              <a:rPr lang="en-US" sz="4000" b="1" dirty="0"/>
              <a:t>-means to clusters</a:t>
            </a:r>
            <a:br>
              <a:rPr lang="en-US" sz="4000" b="1" dirty="0"/>
            </a:br>
            <a:r>
              <a:rPr lang="en-US" sz="4000" b="1" dirty="0"/>
              <a:t>of arbitrary shapes</a:t>
            </a:r>
          </a:p>
        </p:txBody>
      </p:sp>
    </p:spTree>
    <p:extLst>
      <p:ext uri="{BB962C8B-B14F-4D97-AF65-F5344CB8AC3E}">
        <p14:creationId xmlns:p14="http://schemas.microsoft.com/office/powerpoint/2010/main" val="3348909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CURE Algorithm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390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Problem with BFR/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b="1" dirty="0">
                <a:solidFill>
                  <a:srgbClr val="0000FF"/>
                </a:solidFill>
              </a:rPr>
              <a:t>-means:</a:t>
            </a:r>
          </a:p>
          <a:p>
            <a:pPr lvl="1"/>
            <a:r>
              <a:rPr lang="en-US" dirty="0"/>
              <a:t>Assumes clusters are normally </a:t>
            </a:r>
            <a:br>
              <a:rPr lang="en-US" dirty="0"/>
            </a:br>
            <a:r>
              <a:rPr lang="en-US" dirty="0"/>
              <a:t>distributed in each dimension</a:t>
            </a:r>
          </a:p>
          <a:p>
            <a:pPr lvl="1"/>
            <a:r>
              <a:rPr lang="en-US" dirty="0"/>
              <a:t>And axes are fixed – ellipses at </a:t>
            </a:r>
            <a:br>
              <a:rPr lang="en-US" dirty="0"/>
            </a:br>
            <a:r>
              <a:rPr lang="en-US" dirty="0"/>
              <a:t>an angle are </a:t>
            </a:r>
            <a:r>
              <a:rPr lang="en-US" b="1" i="1" dirty="0">
                <a:solidFill>
                  <a:srgbClr val="D60093"/>
                </a:solidFill>
              </a:rPr>
              <a:t>not</a:t>
            </a:r>
            <a:r>
              <a:rPr lang="en-US" b="1" i="1" dirty="0"/>
              <a:t> OK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CURE (Clustering Using </a:t>
            </a:r>
            <a:r>
              <a:rPr lang="en-US" b="1" dirty="0" err="1">
                <a:solidFill>
                  <a:srgbClr val="008000"/>
                </a:solidFill>
              </a:rPr>
              <a:t>REpresentatives</a:t>
            </a:r>
            <a:r>
              <a:rPr lang="en-US" b="1" dirty="0">
                <a:solidFill>
                  <a:srgbClr val="008000"/>
                </a:solidFill>
              </a:rPr>
              <a:t>):</a:t>
            </a:r>
          </a:p>
          <a:p>
            <a:pPr lvl="1"/>
            <a:r>
              <a:rPr lang="en-US" dirty="0"/>
              <a:t>Assumes a Euclidean distance</a:t>
            </a:r>
          </a:p>
          <a:p>
            <a:pPr lvl="1"/>
            <a:r>
              <a:rPr lang="en-US" dirty="0"/>
              <a:t>Allows clusters to assume any shape</a:t>
            </a:r>
          </a:p>
          <a:p>
            <a:pPr lvl="1"/>
            <a:r>
              <a:rPr lang="en-US" b="1" dirty="0"/>
              <a:t>Uses a collection of representative </a:t>
            </a:r>
            <a:br>
              <a:rPr lang="en-US" b="1" dirty="0"/>
            </a:br>
            <a:r>
              <a:rPr lang="en-US" b="1" dirty="0"/>
              <a:t>points to represent clusters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923-F354-4082-A6FF-1B95B188D5AA}" type="slidenum">
              <a:rPr lang="en-US"/>
              <a:pPr/>
              <a:t>54</a:t>
            </a:fld>
            <a:endParaRPr lang="en-US"/>
          </a:p>
        </p:txBody>
      </p:sp>
      <p:pic>
        <p:nvPicPr>
          <p:cNvPr id="11266" name="Picture 2" descr="http://www.ima.umn.edu/~iwen/REU/2D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192520"/>
            <a:ext cx="1733551" cy="1400176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756" y="1185777"/>
            <a:ext cx="1828800" cy="178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9085" y="11938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DDC5-96A4-6D4C-8755-7D5DA618DC47}" type="datetime1">
              <a:rPr lang="en-US" smtClean="0"/>
              <a:t>1/22/18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32770" name="Picture 2" descr="http://www.ml.uni-saarland.de/code/pSpectralClustering/images/eigenvector1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13" y="4800600"/>
            <a:ext cx="2543787" cy="193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98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Stanford Salaries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5734-8D22-41E0-BB7B-D16E0A7A0F73}" type="slidenum">
              <a:rPr lang="en-US"/>
              <a:pPr/>
              <a:t>55</a:t>
            </a:fld>
            <a:endParaRPr 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441325" y="3810000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salary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946525" y="5410200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4648200" y="560546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838200" y="34718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1" name="Freeform 31"/>
          <p:cNvSpPr>
            <a:spLocks/>
          </p:cNvSpPr>
          <p:nvPr/>
        </p:nvSpPr>
        <p:spPr bwMode="auto">
          <a:xfrm>
            <a:off x="1385888" y="2543175"/>
            <a:ext cx="6042025" cy="1728788"/>
          </a:xfrm>
          <a:custGeom>
            <a:avLst/>
            <a:gdLst/>
            <a:ahLst/>
            <a:cxnLst>
              <a:cxn ang="0">
                <a:pos x="126" y="558"/>
              </a:cxn>
              <a:cxn ang="0">
                <a:pos x="261" y="522"/>
              </a:cxn>
              <a:cxn ang="0">
                <a:pos x="396" y="468"/>
              </a:cxn>
              <a:cxn ang="0">
                <a:pos x="540" y="450"/>
              </a:cxn>
              <a:cxn ang="0">
                <a:pos x="738" y="378"/>
              </a:cxn>
              <a:cxn ang="0">
                <a:pos x="819" y="333"/>
              </a:cxn>
              <a:cxn ang="0">
                <a:pos x="1017" y="306"/>
              </a:cxn>
              <a:cxn ang="0">
                <a:pos x="1269" y="279"/>
              </a:cxn>
              <a:cxn ang="0">
                <a:pos x="1386" y="243"/>
              </a:cxn>
              <a:cxn ang="0">
                <a:pos x="2178" y="171"/>
              </a:cxn>
              <a:cxn ang="0">
                <a:pos x="2313" y="117"/>
              </a:cxn>
              <a:cxn ang="0">
                <a:pos x="2475" y="45"/>
              </a:cxn>
              <a:cxn ang="0">
                <a:pos x="2556" y="9"/>
              </a:cxn>
              <a:cxn ang="0">
                <a:pos x="2961" y="0"/>
              </a:cxn>
              <a:cxn ang="0">
                <a:pos x="3474" y="72"/>
              </a:cxn>
              <a:cxn ang="0">
                <a:pos x="3600" y="108"/>
              </a:cxn>
              <a:cxn ang="0">
                <a:pos x="3708" y="198"/>
              </a:cxn>
              <a:cxn ang="0">
                <a:pos x="3762" y="306"/>
              </a:cxn>
              <a:cxn ang="0">
                <a:pos x="3618" y="882"/>
              </a:cxn>
              <a:cxn ang="0">
                <a:pos x="3483" y="954"/>
              </a:cxn>
              <a:cxn ang="0">
                <a:pos x="3069" y="909"/>
              </a:cxn>
              <a:cxn ang="0">
                <a:pos x="2907" y="864"/>
              </a:cxn>
              <a:cxn ang="0">
                <a:pos x="2583" y="792"/>
              </a:cxn>
              <a:cxn ang="0">
                <a:pos x="2493" y="765"/>
              </a:cxn>
              <a:cxn ang="0">
                <a:pos x="2142" y="747"/>
              </a:cxn>
              <a:cxn ang="0">
                <a:pos x="1755" y="756"/>
              </a:cxn>
              <a:cxn ang="0">
                <a:pos x="1458" y="828"/>
              </a:cxn>
              <a:cxn ang="0">
                <a:pos x="1305" y="846"/>
              </a:cxn>
              <a:cxn ang="0">
                <a:pos x="900" y="963"/>
              </a:cxn>
              <a:cxn ang="0">
                <a:pos x="684" y="1017"/>
              </a:cxn>
              <a:cxn ang="0">
                <a:pos x="504" y="1089"/>
              </a:cxn>
              <a:cxn ang="0">
                <a:pos x="270" y="1062"/>
              </a:cxn>
              <a:cxn ang="0">
                <a:pos x="171" y="954"/>
              </a:cxn>
              <a:cxn ang="0">
                <a:pos x="117" y="918"/>
              </a:cxn>
              <a:cxn ang="0">
                <a:pos x="36" y="783"/>
              </a:cxn>
              <a:cxn ang="0">
                <a:pos x="9" y="702"/>
              </a:cxn>
              <a:cxn ang="0">
                <a:pos x="0" y="675"/>
              </a:cxn>
              <a:cxn ang="0">
                <a:pos x="90" y="594"/>
              </a:cxn>
              <a:cxn ang="0">
                <a:pos x="144" y="576"/>
              </a:cxn>
              <a:cxn ang="0">
                <a:pos x="126" y="558"/>
              </a:cxn>
            </a:cxnLst>
            <a:rect l="0" t="0" r="r" b="b"/>
            <a:pathLst>
              <a:path w="3806" h="1089">
                <a:moveTo>
                  <a:pt x="126" y="558"/>
                </a:moveTo>
                <a:cubicBezTo>
                  <a:pt x="171" y="547"/>
                  <a:pt x="216" y="533"/>
                  <a:pt x="261" y="522"/>
                </a:cubicBezTo>
                <a:cubicBezTo>
                  <a:pt x="302" y="495"/>
                  <a:pt x="349" y="484"/>
                  <a:pt x="396" y="468"/>
                </a:cubicBezTo>
                <a:cubicBezTo>
                  <a:pt x="442" y="453"/>
                  <a:pt x="540" y="450"/>
                  <a:pt x="540" y="450"/>
                </a:cubicBezTo>
                <a:cubicBezTo>
                  <a:pt x="607" y="428"/>
                  <a:pt x="670" y="401"/>
                  <a:pt x="738" y="378"/>
                </a:cubicBezTo>
                <a:cubicBezTo>
                  <a:pt x="765" y="369"/>
                  <a:pt x="792" y="344"/>
                  <a:pt x="819" y="333"/>
                </a:cubicBezTo>
                <a:cubicBezTo>
                  <a:pt x="876" y="308"/>
                  <a:pt x="958" y="313"/>
                  <a:pt x="1017" y="306"/>
                </a:cubicBezTo>
                <a:cubicBezTo>
                  <a:pt x="1101" y="296"/>
                  <a:pt x="1184" y="286"/>
                  <a:pt x="1269" y="279"/>
                </a:cubicBezTo>
                <a:cubicBezTo>
                  <a:pt x="1313" y="270"/>
                  <a:pt x="1341" y="248"/>
                  <a:pt x="1386" y="243"/>
                </a:cubicBezTo>
                <a:cubicBezTo>
                  <a:pt x="1650" y="215"/>
                  <a:pt x="1912" y="183"/>
                  <a:pt x="2178" y="171"/>
                </a:cubicBezTo>
                <a:cubicBezTo>
                  <a:pt x="2219" y="144"/>
                  <a:pt x="2266" y="133"/>
                  <a:pt x="2313" y="117"/>
                </a:cubicBezTo>
                <a:cubicBezTo>
                  <a:pt x="2369" y="98"/>
                  <a:pt x="2418" y="64"/>
                  <a:pt x="2475" y="45"/>
                </a:cubicBezTo>
                <a:cubicBezTo>
                  <a:pt x="2501" y="36"/>
                  <a:pt x="2529" y="10"/>
                  <a:pt x="2556" y="9"/>
                </a:cubicBezTo>
                <a:cubicBezTo>
                  <a:pt x="2691" y="3"/>
                  <a:pt x="2826" y="3"/>
                  <a:pt x="2961" y="0"/>
                </a:cubicBezTo>
                <a:cubicBezTo>
                  <a:pt x="3134" y="12"/>
                  <a:pt x="3302" y="51"/>
                  <a:pt x="3474" y="72"/>
                </a:cubicBezTo>
                <a:cubicBezTo>
                  <a:pt x="3514" y="85"/>
                  <a:pt x="3563" y="87"/>
                  <a:pt x="3600" y="108"/>
                </a:cubicBezTo>
                <a:cubicBezTo>
                  <a:pt x="3656" y="139"/>
                  <a:pt x="3661" y="151"/>
                  <a:pt x="3708" y="198"/>
                </a:cubicBezTo>
                <a:cubicBezTo>
                  <a:pt x="3737" y="227"/>
                  <a:pt x="3739" y="272"/>
                  <a:pt x="3762" y="306"/>
                </a:cubicBezTo>
                <a:cubicBezTo>
                  <a:pt x="3806" y="526"/>
                  <a:pt x="3745" y="713"/>
                  <a:pt x="3618" y="882"/>
                </a:cubicBezTo>
                <a:cubicBezTo>
                  <a:pt x="3595" y="950"/>
                  <a:pt x="3548" y="946"/>
                  <a:pt x="3483" y="954"/>
                </a:cubicBezTo>
                <a:cubicBezTo>
                  <a:pt x="3264" y="940"/>
                  <a:pt x="3237" y="943"/>
                  <a:pt x="3069" y="909"/>
                </a:cubicBezTo>
                <a:cubicBezTo>
                  <a:pt x="3014" y="898"/>
                  <a:pt x="2961" y="875"/>
                  <a:pt x="2907" y="864"/>
                </a:cubicBezTo>
                <a:cubicBezTo>
                  <a:pt x="2798" y="842"/>
                  <a:pt x="2691" y="816"/>
                  <a:pt x="2583" y="792"/>
                </a:cubicBezTo>
                <a:cubicBezTo>
                  <a:pt x="2552" y="785"/>
                  <a:pt x="2524" y="769"/>
                  <a:pt x="2493" y="765"/>
                </a:cubicBezTo>
                <a:cubicBezTo>
                  <a:pt x="2329" y="744"/>
                  <a:pt x="2445" y="757"/>
                  <a:pt x="2142" y="747"/>
                </a:cubicBezTo>
                <a:cubicBezTo>
                  <a:pt x="2013" y="750"/>
                  <a:pt x="1884" y="751"/>
                  <a:pt x="1755" y="756"/>
                </a:cubicBezTo>
                <a:cubicBezTo>
                  <a:pt x="1657" y="760"/>
                  <a:pt x="1551" y="797"/>
                  <a:pt x="1458" y="828"/>
                </a:cubicBezTo>
                <a:cubicBezTo>
                  <a:pt x="1441" y="834"/>
                  <a:pt x="1309" y="846"/>
                  <a:pt x="1305" y="846"/>
                </a:cubicBezTo>
                <a:cubicBezTo>
                  <a:pt x="1164" y="862"/>
                  <a:pt x="1042" y="954"/>
                  <a:pt x="900" y="963"/>
                </a:cubicBezTo>
                <a:cubicBezTo>
                  <a:pt x="804" y="979"/>
                  <a:pt x="776" y="986"/>
                  <a:pt x="684" y="1017"/>
                </a:cubicBezTo>
                <a:cubicBezTo>
                  <a:pt x="661" y="1025"/>
                  <a:pt x="527" y="1081"/>
                  <a:pt x="504" y="1089"/>
                </a:cubicBezTo>
                <a:cubicBezTo>
                  <a:pt x="408" y="1086"/>
                  <a:pt x="366" y="1067"/>
                  <a:pt x="270" y="1062"/>
                </a:cubicBezTo>
                <a:cubicBezTo>
                  <a:pt x="261" y="1062"/>
                  <a:pt x="184" y="961"/>
                  <a:pt x="171" y="954"/>
                </a:cubicBezTo>
                <a:cubicBezTo>
                  <a:pt x="152" y="943"/>
                  <a:pt x="117" y="918"/>
                  <a:pt x="117" y="918"/>
                </a:cubicBezTo>
                <a:cubicBezTo>
                  <a:pt x="88" y="874"/>
                  <a:pt x="57" y="831"/>
                  <a:pt x="36" y="783"/>
                </a:cubicBezTo>
                <a:cubicBezTo>
                  <a:pt x="24" y="757"/>
                  <a:pt x="18" y="729"/>
                  <a:pt x="9" y="702"/>
                </a:cubicBezTo>
                <a:cubicBezTo>
                  <a:pt x="6" y="693"/>
                  <a:pt x="0" y="675"/>
                  <a:pt x="0" y="675"/>
                </a:cubicBezTo>
                <a:cubicBezTo>
                  <a:pt x="25" y="599"/>
                  <a:pt x="11" y="615"/>
                  <a:pt x="90" y="594"/>
                </a:cubicBezTo>
                <a:cubicBezTo>
                  <a:pt x="108" y="589"/>
                  <a:pt x="157" y="589"/>
                  <a:pt x="144" y="576"/>
                </a:cubicBezTo>
                <a:cubicBezTo>
                  <a:pt x="138" y="570"/>
                  <a:pt x="132" y="564"/>
                  <a:pt x="126" y="558"/>
                </a:cubicBezTo>
                <a:close/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32" name="Freeform 32"/>
          <p:cNvSpPr>
            <a:spLocks/>
          </p:cNvSpPr>
          <p:nvPr/>
        </p:nvSpPr>
        <p:spPr bwMode="auto">
          <a:xfrm>
            <a:off x="1614488" y="1443038"/>
            <a:ext cx="5557837" cy="3957637"/>
          </a:xfrm>
          <a:custGeom>
            <a:avLst/>
            <a:gdLst/>
            <a:ahLst/>
            <a:cxnLst>
              <a:cxn ang="0">
                <a:pos x="81" y="2367"/>
              </a:cxn>
              <a:cxn ang="0">
                <a:pos x="342" y="2493"/>
              </a:cxn>
              <a:cxn ang="0">
                <a:pos x="1017" y="2412"/>
              </a:cxn>
              <a:cxn ang="0">
                <a:pos x="1413" y="2322"/>
              </a:cxn>
              <a:cxn ang="0">
                <a:pos x="1710" y="2241"/>
              </a:cxn>
              <a:cxn ang="0">
                <a:pos x="1917" y="2160"/>
              </a:cxn>
              <a:cxn ang="0">
                <a:pos x="2088" y="2088"/>
              </a:cxn>
              <a:cxn ang="0">
                <a:pos x="2259" y="1998"/>
              </a:cxn>
              <a:cxn ang="0">
                <a:pos x="2529" y="1845"/>
              </a:cxn>
              <a:cxn ang="0">
                <a:pos x="2664" y="1764"/>
              </a:cxn>
              <a:cxn ang="0">
                <a:pos x="2862" y="1602"/>
              </a:cxn>
              <a:cxn ang="0">
                <a:pos x="2934" y="1494"/>
              </a:cxn>
              <a:cxn ang="0">
                <a:pos x="3042" y="1269"/>
              </a:cxn>
              <a:cxn ang="0">
                <a:pos x="3159" y="1026"/>
              </a:cxn>
              <a:cxn ang="0">
                <a:pos x="3213" y="945"/>
              </a:cxn>
              <a:cxn ang="0">
                <a:pos x="3312" y="720"/>
              </a:cxn>
              <a:cxn ang="0">
                <a:pos x="3384" y="576"/>
              </a:cxn>
              <a:cxn ang="0">
                <a:pos x="3420" y="495"/>
              </a:cxn>
              <a:cxn ang="0">
                <a:pos x="3492" y="333"/>
              </a:cxn>
              <a:cxn ang="0">
                <a:pos x="3483" y="171"/>
              </a:cxn>
              <a:cxn ang="0">
                <a:pos x="3087" y="27"/>
              </a:cxn>
              <a:cxn ang="0">
                <a:pos x="2790" y="9"/>
              </a:cxn>
              <a:cxn ang="0">
                <a:pos x="2637" y="117"/>
              </a:cxn>
              <a:cxn ang="0">
                <a:pos x="2583" y="198"/>
              </a:cxn>
              <a:cxn ang="0">
                <a:pos x="2475" y="414"/>
              </a:cxn>
              <a:cxn ang="0">
                <a:pos x="2313" y="603"/>
              </a:cxn>
              <a:cxn ang="0">
                <a:pos x="2250" y="711"/>
              </a:cxn>
              <a:cxn ang="0">
                <a:pos x="2178" y="846"/>
              </a:cxn>
              <a:cxn ang="0">
                <a:pos x="2088" y="1035"/>
              </a:cxn>
              <a:cxn ang="0">
                <a:pos x="2061" y="1035"/>
              </a:cxn>
              <a:cxn ang="0">
                <a:pos x="1917" y="1269"/>
              </a:cxn>
              <a:cxn ang="0">
                <a:pos x="1746" y="1557"/>
              </a:cxn>
              <a:cxn ang="0">
                <a:pos x="1647" y="1674"/>
              </a:cxn>
              <a:cxn ang="0">
                <a:pos x="1512" y="1782"/>
              </a:cxn>
              <a:cxn ang="0">
                <a:pos x="1332" y="1890"/>
              </a:cxn>
              <a:cxn ang="0">
                <a:pos x="1125" y="1926"/>
              </a:cxn>
              <a:cxn ang="0">
                <a:pos x="792" y="2034"/>
              </a:cxn>
              <a:cxn ang="0">
                <a:pos x="621" y="2079"/>
              </a:cxn>
              <a:cxn ang="0">
                <a:pos x="297" y="2115"/>
              </a:cxn>
              <a:cxn ang="0">
                <a:pos x="108" y="2160"/>
              </a:cxn>
              <a:cxn ang="0">
                <a:pos x="36" y="2232"/>
              </a:cxn>
              <a:cxn ang="0">
                <a:pos x="27" y="2349"/>
              </a:cxn>
              <a:cxn ang="0">
                <a:pos x="0" y="2313"/>
              </a:cxn>
            </a:cxnLst>
            <a:rect l="0" t="0" r="r" b="b"/>
            <a:pathLst>
              <a:path w="3501" h="2493">
                <a:moveTo>
                  <a:pt x="0" y="2313"/>
                </a:moveTo>
                <a:cubicBezTo>
                  <a:pt x="34" y="2324"/>
                  <a:pt x="58" y="2339"/>
                  <a:pt x="81" y="2367"/>
                </a:cubicBezTo>
                <a:cubicBezTo>
                  <a:pt x="104" y="2395"/>
                  <a:pt x="91" y="2387"/>
                  <a:pt x="99" y="2394"/>
                </a:cubicBezTo>
                <a:cubicBezTo>
                  <a:pt x="168" y="2455"/>
                  <a:pt x="254" y="2475"/>
                  <a:pt x="342" y="2493"/>
                </a:cubicBezTo>
                <a:cubicBezTo>
                  <a:pt x="525" y="2484"/>
                  <a:pt x="708" y="2469"/>
                  <a:pt x="891" y="2457"/>
                </a:cubicBezTo>
                <a:cubicBezTo>
                  <a:pt x="946" y="2446"/>
                  <a:pt x="969" y="2425"/>
                  <a:pt x="1017" y="2412"/>
                </a:cubicBezTo>
                <a:cubicBezTo>
                  <a:pt x="1092" y="2392"/>
                  <a:pt x="1167" y="2368"/>
                  <a:pt x="1242" y="2349"/>
                </a:cubicBezTo>
                <a:cubicBezTo>
                  <a:pt x="1298" y="2335"/>
                  <a:pt x="1357" y="2336"/>
                  <a:pt x="1413" y="2322"/>
                </a:cubicBezTo>
                <a:cubicBezTo>
                  <a:pt x="1545" y="2289"/>
                  <a:pt x="1384" y="2316"/>
                  <a:pt x="1530" y="2295"/>
                </a:cubicBezTo>
                <a:cubicBezTo>
                  <a:pt x="1589" y="2275"/>
                  <a:pt x="1650" y="2261"/>
                  <a:pt x="1710" y="2241"/>
                </a:cubicBezTo>
                <a:cubicBezTo>
                  <a:pt x="1731" y="2234"/>
                  <a:pt x="1746" y="2217"/>
                  <a:pt x="1764" y="2205"/>
                </a:cubicBezTo>
                <a:cubicBezTo>
                  <a:pt x="1810" y="2174"/>
                  <a:pt x="1862" y="2167"/>
                  <a:pt x="1917" y="2160"/>
                </a:cubicBezTo>
                <a:cubicBezTo>
                  <a:pt x="1955" y="2141"/>
                  <a:pt x="1998" y="2144"/>
                  <a:pt x="2034" y="2124"/>
                </a:cubicBezTo>
                <a:cubicBezTo>
                  <a:pt x="2053" y="2113"/>
                  <a:pt x="2067" y="2095"/>
                  <a:pt x="2088" y="2088"/>
                </a:cubicBezTo>
                <a:cubicBezTo>
                  <a:pt x="2128" y="2075"/>
                  <a:pt x="2169" y="2054"/>
                  <a:pt x="2205" y="2034"/>
                </a:cubicBezTo>
                <a:cubicBezTo>
                  <a:pt x="2224" y="2023"/>
                  <a:pt x="2238" y="2005"/>
                  <a:pt x="2259" y="1998"/>
                </a:cubicBezTo>
                <a:cubicBezTo>
                  <a:pt x="2286" y="1989"/>
                  <a:pt x="2315" y="1976"/>
                  <a:pt x="2340" y="1962"/>
                </a:cubicBezTo>
                <a:cubicBezTo>
                  <a:pt x="2404" y="1927"/>
                  <a:pt x="2469" y="1885"/>
                  <a:pt x="2529" y="1845"/>
                </a:cubicBezTo>
                <a:cubicBezTo>
                  <a:pt x="2552" y="1830"/>
                  <a:pt x="2585" y="1821"/>
                  <a:pt x="2610" y="1809"/>
                </a:cubicBezTo>
                <a:cubicBezTo>
                  <a:pt x="2642" y="1793"/>
                  <a:pt x="2636" y="1788"/>
                  <a:pt x="2664" y="1764"/>
                </a:cubicBezTo>
                <a:cubicBezTo>
                  <a:pt x="2715" y="1720"/>
                  <a:pt x="2756" y="1677"/>
                  <a:pt x="2817" y="1647"/>
                </a:cubicBezTo>
                <a:cubicBezTo>
                  <a:pt x="2838" y="1584"/>
                  <a:pt x="2806" y="1658"/>
                  <a:pt x="2862" y="1602"/>
                </a:cubicBezTo>
                <a:cubicBezTo>
                  <a:pt x="2876" y="1588"/>
                  <a:pt x="2876" y="1563"/>
                  <a:pt x="2889" y="1548"/>
                </a:cubicBezTo>
                <a:cubicBezTo>
                  <a:pt x="2914" y="1518"/>
                  <a:pt x="2917" y="1528"/>
                  <a:pt x="2934" y="1494"/>
                </a:cubicBezTo>
                <a:cubicBezTo>
                  <a:pt x="2971" y="1419"/>
                  <a:pt x="2909" y="1517"/>
                  <a:pt x="2961" y="1440"/>
                </a:cubicBezTo>
                <a:cubicBezTo>
                  <a:pt x="2975" y="1383"/>
                  <a:pt x="3009" y="1318"/>
                  <a:pt x="3042" y="1269"/>
                </a:cubicBezTo>
                <a:cubicBezTo>
                  <a:pt x="3056" y="1212"/>
                  <a:pt x="3044" y="1243"/>
                  <a:pt x="3087" y="1179"/>
                </a:cubicBezTo>
                <a:cubicBezTo>
                  <a:pt x="3114" y="1138"/>
                  <a:pt x="3143" y="1073"/>
                  <a:pt x="3159" y="1026"/>
                </a:cubicBezTo>
                <a:cubicBezTo>
                  <a:pt x="3166" y="1005"/>
                  <a:pt x="3183" y="990"/>
                  <a:pt x="3195" y="972"/>
                </a:cubicBezTo>
                <a:cubicBezTo>
                  <a:pt x="3201" y="963"/>
                  <a:pt x="3213" y="945"/>
                  <a:pt x="3213" y="945"/>
                </a:cubicBezTo>
                <a:cubicBezTo>
                  <a:pt x="3226" y="892"/>
                  <a:pt x="3255" y="846"/>
                  <a:pt x="3285" y="801"/>
                </a:cubicBezTo>
                <a:cubicBezTo>
                  <a:pt x="3301" y="777"/>
                  <a:pt x="3296" y="744"/>
                  <a:pt x="3312" y="720"/>
                </a:cubicBezTo>
                <a:cubicBezTo>
                  <a:pt x="3335" y="686"/>
                  <a:pt x="3350" y="649"/>
                  <a:pt x="3366" y="612"/>
                </a:cubicBezTo>
                <a:cubicBezTo>
                  <a:pt x="3371" y="600"/>
                  <a:pt x="3377" y="588"/>
                  <a:pt x="3384" y="576"/>
                </a:cubicBezTo>
                <a:cubicBezTo>
                  <a:pt x="3389" y="567"/>
                  <a:pt x="3398" y="559"/>
                  <a:pt x="3402" y="549"/>
                </a:cubicBezTo>
                <a:cubicBezTo>
                  <a:pt x="3410" y="532"/>
                  <a:pt x="3409" y="511"/>
                  <a:pt x="3420" y="495"/>
                </a:cubicBezTo>
                <a:cubicBezTo>
                  <a:pt x="3436" y="471"/>
                  <a:pt x="3453" y="441"/>
                  <a:pt x="3465" y="414"/>
                </a:cubicBezTo>
                <a:cubicBezTo>
                  <a:pt x="3465" y="414"/>
                  <a:pt x="3487" y="347"/>
                  <a:pt x="3492" y="333"/>
                </a:cubicBezTo>
                <a:cubicBezTo>
                  <a:pt x="3495" y="324"/>
                  <a:pt x="3501" y="306"/>
                  <a:pt x="3501" y="306"/>
                </a:cubicBezTo>
                <a:cubicBezTo>
                  <a:pt x="3499" y="282"/>
                  <a:pt x="3501" y="208"/>
                  <a:pt x="3483" y="171"/>
                </a:cubicBezTo>
                <a:cubicBezTo>
                  <a:pt x="3461" y="128"/>
                  <a:pt x="3422" y="118"/>
                  <a:pt x="3384" y="99"/>
                </a:cubicBezTo>
                <a:cubicBezTo>
                  <a:pt x="3288" y="51"/>
                  <a:pt x="3194" y="39"/>
                  <a:pt x="3087" y="27"/>
                </a:cubicBezTo>
                <a:cubicBezTo>
                  <a:pt x="3031" y="8"/>
                  <a:pt x="2974" y="6"/>
                  <a:pt x="2916" y="0"/>
                </a:cubicBezTo>
                <a:cubicBezTo>
                  <a:pt x="2874" y="3"/>
                  <a:pt x="2832" y="4"/>
                  <a:pt x="2790" y="9"/>
                </a:cubicBezTo>
                <a:cubicBezTo>
                  <a:pt x="2750" y="14"/>
                  <a:pt x="2721" y="50"/>
                  <a:pt x="2682" y="63"/>
                </a:cubicBezTo>
                <a:cubicBezTo>
                  <a:pt x="2679" y="68"/>
                  <a:pt x="2638" y="116"/>
                  <a:pt x="2637" y="117"/>
                </a:cubicBezTo>
                <a:cubicBezTo>
                  <a:pt x="2632" y="125"/>
                  <a:pt x="2633" y="136"/>
                  <a:pt x="2628" y="144"/>
                </a:cubicBezTo>
                <a:cubicBezTo>
                  <a:pt x="2588" y="204"/>
                  <a:pt x="2612" y="139"/>
                  <a:pt x="2583" y="198"/>
                </a:cubicBezTo>
                <a:cubicBezTo>
                  <a:pt x="2556" y="252"/>
                  <a:pt x="2527" y="309"/>
                  <a:pt x="2493" y="360"/>
                </a:cubicBezTo>
                <a:cubicBezTo>
                  <a:pt x="2482" y="376"/>
                  <a:pt x="2486" y="398"/>
                  <a:pt x="2475" y="414"/>
                </a:cubicBezTo>
                <a:cubicBezTo>
                  <a:pt x="2444" y="460"/>
                  <a:pt x="2404" y="540"/>
                  <a:pt x="2349" y="558"/>
                </a:cubicBezTo>
                <a:cubicBezTo>
                  <a:pt x="2316" y="656"/>
                  <a:pt x="2371" y="510"/>
                  <a:pt x="2313" y="603"/>
                </a:cubicBezTo>
                <a:cubicBezTo>
                  <a:pt x="2303" y="619"/>
                  <a:pt x="2301" y="639"/>
                  <a:pt x="2295" y="657"/>
                </a:cubicBezTo>
                <a:cubicBezTo>
                  <a:pt x="2289" y="676"/>
                  <a:pt x="2263" y="698"/>
                  <a:pt x="2250" y="711"/>
                </a:cubicBezTo>
                <a:cubicBezTo>
                  <a:pt x="2241" y="738"/>
                  <a:pt x="2228" y="767"/>
                  <a:pt x="2214" y="792"/>
                </a:cubicBezTo>
                <a:cubicBezTo>
                  <a:pt x="2203" y="811"/>
                  <a:pt x="2185" y="825"/>
                  <a:pt x="2178" y="846"/>
                </a:cubicBezTo>
                <a:cubicBezTo>
                  <a:pt x="2159" y="904"/>
                  <a:pt x="2171" y="971"/>
                  <a:pt x="2115" y="990"/>
                </a:cubicBezTo>
                <a:cubicBezTo>
                  <a:pt x="2109" y="999"/>
                  <a:pt x="2096" y="1027"/>
                  <a:pt x="2088" y="1035"/>
                </a:cubicBezTo>
                <a:cubicBezTo>
                  <a:pt x="2080" y="1043"/>
                  <a:pt x="2076" y="1035"/>
                  <a:pt x="2070" y="1044"/>
                </a:cubicBezTo>
                <a:cubicBezTo>
                  <a:pt x="2063" y="1053"/>
                  <a:pt x="2069" y="1025"/>
                  <a:pt x="2061" y="1035"/>
                </a:cubicBezTo>
                <a:cubicBezTo>
                  <a:pt x="2053" y="1045"/>
                  <a:pt x="2049" y="1068"/>
                  <a:pt x="2025" y="1107"/>
                </a:cubicBezTo>
                <a:cubicBezTo>
                  <a:pt x="1986" y="1165"/>
                  <a:pt x="1948" y="1207"/>
                  <a:pt x="1917" y="1269"/>
                </a:cubicBezTo>
                <a:cubicBezTo>
                  <a:pt x="1904" y="1295"/>
                  <a:pt x="1861" y="1357"/>
                  <a:pt x="1854" y="1377"/>
                </a:cubicBezTo>
                <a:cubicBezTo>
                  <a:pt x="1837" y="1429"/>
                  <a:pt x="1791" y="1527"/>
                  <a:pt x="1746" y="1557"/>
                </a:cubicBezTo>
                <a:cubicBezTo>
                  <a:pt x="1733" y="1576"/>
                  <a:pt x="1714" y="1592"/>
                  <a:pt x="1701" y="1611"/>
                </a:cubicBezTo>
                <a:cubicBezTo>
                  <a:pt x="1678" y="1646"/>
                  <a:pt x="1697" y="1657"/>
                  <a:pt x="1647" y="1674"/>
                </a:cubicBezTo>
                <a:cubicBezTo>
                  <a:pt x="1622" y="1699"/>
                  <a:pt x="1594" y="1725"/>
                  <a:pt x="1566" y="1746"/>
                </a:cubicBezTo>
                <a:cubicBezTo>
                  <a:pt x="1549" y="1759"/>
                  <a:pt x="1512" y="1782"/>
                  <a:pt x="1512" y="1782"/>
                </a:cubicBezTo>
                <a:cubicBezTo>
                  <a:pt x="1489" y="1817"/>
                  <a:pt x="1474" y="1817"/>
                  <a:pt x="1440" y="1836"/>
                </a:cubicBezTo>
                <a:cubicBezTo>
                  <a:pt x="1335" y="1894"/>
                  <a:pt x="1437" y="1855"/>
                  <a:pt x="1332" y="1890"/>
                </a:cubicBezTo>
                <a:cubicBezTo>
                  <a:pt x="1290" y="1904"/>
                  <a:pt x="1322" y="1913"/>
                  <a:pt x="1278" y="1917"/>
                </a:cubicBezTo>
                <a:cubicBezTo>
                  <a:pt x="1227" y="1922"/>
                  <a:pt x="1176" y="1923"/>
                  <a:pt x="1125" y="1926"/>
                </a:cubicBezTo>
                <a:cubicBezTo>
                  <a:pt x="1074" y="1936"/>
                  <a:pt x="946" y="1966"/>
                  <a:pt x="900" y="1989"/>
                </a:cubicBezTo>
                <a:cubicBezTo>
                  <a:pt x="865" y="2007"/>
                  <a:pt x="831" y="2024"/>
                  <a:pt x="792" y="2034"/>
                </a:cubicBezTo>
                <a:cubicBezTo>
                  <a:pt x="762" y="2041"/>
                  <a:pt x="732" y="2045"/>
                  <a:pt x="702" y="2052"/>
                </a:cubicBezTo>
                <a:cubicBezTo>
                  <a:pt x="674" y="2059"/>
                  <a:pt x="649" y="2076"/>
                  <a:pt x="621" y="2079"/>
                </a:cubicBezTo>
                <a:cubicBezTo>
                  <a:pt x="480" y="2093"/>
                  <a:pt x="561" y="2086"/>
                  <a:pt x="378" y="2097"/>
                </a:cubicBezTo>
                <a:cubicBezTo>
                  <a:pt x="357" y="2100"/>
                  <a:pt x="319" y="2104"/>
                  <a:pt x="297" y="2115"/>
                </a:cubicBezTo>
                <a:cubicBezTo>
                  <a:pt x="262" y="2133"/>
                  <a:pt x="281" y="2134"/>
                  <a:pt x="243" y="2142"/>
                </a:cubicBezTo>
                <a:cubicBezTo>
                  <a:pt x="222" y="2146"/>
                  <a:pt x="126" y="2158"/>
                  <a:pt x="108" y="2160"/>
                </a:cubicBezTo>
                <a:cubicBezTo>
                  <a:pt x="90" y="2166"/>
                  <a:pt x="72" y="2172"/>
                  <a:pt x="54" y="2178"/>
                </a:cubicBezTo>
                <a:cubicBezTo>
                  <a:pt x="36" y="2184"/>
                  <a:pt x="42" y="2214"/>
                  <a:pt x="36" y="2232"/>
                </a:cubicBezTo>
                <a:cubicBezTo>
                  <a:pt x="24" y="2269"/>
                  <a:pt x="32" y="2251"/>
                  <a:pt x="9" y="2286"/>
                </a:cubicBezTo>
                <a:cubicBezTo>
                  <a:pt x="9" y="2286"/>
                  <a:pt x="23" y="2345"/>
                  <a:pt x="27" y="2349"/>
                </a:cubicBezTo>
                <a:cubicBezTo>
                  <a:pt x="57" y="2379"/>
                  <a:pt x="54" y="2342"/>
                  <a:pt x="54" y="2367"/>
                </a:cubicBezTo>
                <a:lnTo>
                  <a:pt x="0" y="2313"/>
                </a:lnTo>
                <a:close/>
              </a:path>
            </a:pathLst>
          </a:cu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F59D-1C8E-E348-AC22-B7BE51B23BD5}" type="datetime1">
              <a:rPr lang="en-US" smtClean="0"/>
              <a:t>1/22/18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0221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1" grpId="0" animBg="1"/>
      <p:bldP spid="768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u="sng" dirty="0">
                <a:solidFill>
                  <a:srgbClr val="FF0066"/>
                </a:solidFill>
              </a:rPr>
              <a:t>2 Pass algorithm. Pass 1:</a:t>
            </a:r>
          </a:p>
          <a:p>
            <a:r>
              <a:rPr lang="en-US" b="1" dirty="0"/>
              <a:t>0) Pick a random sample of points that fit in main memory</a:t>
            </a:r>
          </a:p>
          <a:p>
            <a:r>
              <a:rPr lang="en-US" b="1" dirty="0">
                <a:solidFill>
                  <a:srgbClr val="D60093"/>
                </a:solidFill>
              </a:rPr>
              <a:t>1) Initial clusters: </a:t>
            </a:r>
          </a:p>
          <a:p>
            <a:pPr lvl="1"/>
            <a:r>
              <a:rPr lang="en-US" dirty="0"/>
              <a:t>Cluster these points hierarchically – group </a:t>
            </a:r>
            <a:br>
              <a:rPr lang="en-US" dirty="0"/>
            </a:br>
            <a:r>
              <a:rPr lang="en-US" dirty="0"/>
              <a:t>nearest points/clusters</a:t>
            </a:r>
          </a:p>
          <a:p>
            <a:r>
              <a:rPr lang="en-US" b="1" dirty="0">
                <a:solidFill>
                  <a:srgbClr val="0000FF"/>
                </a:solidFill>
              </a:rPr>
              <a:t>2) Pick representative points:</a:t>
            </a:r>
          </a:p>
          <a:p>
            <a:pPr lvl="1"/>
            <a:r>
              <a:rPr lang="en-US" dirty="0"/>
              <a:t>For each cluster, pick a sample of points, as dispersed as possible</a:t>
            </a:r>
          </a:p>
          <a:p>
            <a:pPr lvl="1"/>
            <a:r>
              <a:rPr lang="en-US" dirty="0"/>
              <a:t>From the sample, pick representatives by moving them (say) 20% toward the centroid of the cluster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F6E1-D0FD-CF44-83FD-34F001F6DE48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54875-D4D4-48AC-B2D1-F6AA09775CC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0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Initial Clusters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399A-B745-4CB0-B7BA-AC55B15E361E}" type="slidenum">
              <a:rPr lang="en-US"/>
              <a:pPr/>
              <a:t>57</a:t>
            </a:fld>
            <a:endParaRPr lang="en-US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48-E5DE-9C45-AD44-873117E53A6E}" type="datetime1">
              <a:rPr lang="en-US" smtClean="0"/>
              <a:t>1/22/18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8589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9" grpId="0" animBg="1"/>
      <p:bldP spid="78880" grpId="0" animBg="1"/>
      <p:bldP spid="788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 Dispersed Points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106D-5E90-4DCD-AC13-0F5F01FA7579}" type="slidenum">
              <a:rPr lang="en-US"/>
              <a:pPr/>
              <a:t>58</a:t>
            </a:fld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5867400" y="1524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6705600" y="1524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5105400" y="28956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994525" y="3995738"/>
            <a:ext cx="15824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Pick (say) 4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remote points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each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cluster.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5B21-B56C-C64A-87BA-ABBA1771EF4C}" type="datetime1">
              <a:rPr lang="en-US" smtClean="0"/>
              <a:t>1/22/18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6077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6" grpId="0" animBg="1"/>
      <p:bldP spid="79907" grpId="0" animBg="1"/>
      <p:bldP spid="79908" grpId="0" animBg="1"/>
      <p:bldP spid="7990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 Dispersed Points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5CFC-30CD-456F-B51E-5D50734BBD80}" type="slidenum">
              <a:rPr lang="en-US"/>
              <a:pPr/>
              <a:t>59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salary</a:t>
            </a:r>
          </a:p>
        </p:txBody>
      </p:sp>
      <p:sp>
        <p:nvSpPr>
          <p:cNvPr id="80924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5943600" y="1828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6553200" y="18288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5410200" y="28194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6400800" y="3048000"/>
            <a:ext cx="457200" cy="4572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Text Box 38"/>
          <p:cNvSpPr txBox="1">
            <a:spLocks noChangeArrowheads="1"/>
          </p:cNvSpPr>
          <p:nvPr/>
        </p:nvSpPr>
        <p:spPr bwMode="auto">
          <a:xfrm>
            <a:off x="6994525" y="3995738"/>
            <a:ext cx="14285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Move points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(say) 20%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toward the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centroid.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D9EC-702A-624D-9584-0961D0E490A1}" type="datetime1">
              <a:rPr lang="en-US" smtClean="0"/>
              <a:t>1/22/18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10752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30CD-E0C7-4991-8DD6-1C56C1764778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81060" cy="5257801"/>
          </a:xfrm>
        </p:spPr>
        <p:txBody>
          <a:bodyPr/>
          <a:lstStyle/>
          <a:p>
            <a:r>
              <a:rPr lang="en-US" dirty="0"/>
              <a:t>Clustering in two dimensions looks easy</a:t>
            </a:r>
          </a:p>
          <a:p>
            <a:r>
              <a:rPr lang="en-US" dirty="0"/>
              <a:t>Clustering small amounts of data looks easy</a:t>
            </a:r>
          </a:p>
          <a:p>
            <a:r>
              <a:rPr lang="en-US" dirty="0"/>
              <a:t>And in most cases, looks are </a:t>
            </a:r>
            <a:r>
              <a:rPr lang="en-US" dirty="0">
                <a:solidFill>
                  <a:srgbClr val="0000FF"/>
                </a:solidFill>
              </a:rPr>
              <a:t>not </a:t>
            </a:r>
            <a:r>
              <a:rPr lang="en-US" dirty="0"/>
              <a:t>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dimensions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High-dimensional spaces look different: </a:t>
            </a:r>
            <a:r>
              <a:rPr lang="en-US" dirty="0"/>
              <a:t>Almost all pairs of points are at about the same distance --&gt; </a:t>
            </a:r>
            <a:r>
              <a:rPr lang="en-US" altLang="en-US" b="1" dirty="0"/>
              <a:t>The Curse of Dimensionality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8996-0D3E-3340-A527-8D9B5BEE65C4}" type="datetime1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3995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Finishing CURE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u="sng" dirty="0">
                <a:solidFill>
                  <a:srgbClr val="FF0066"/>
                </a:solidFill>
              </a:rPr>
              <a:t>Pass 2:</a:t>
            </a:r>
          </a:p>
          <a:p>
            <a:r>
              <a:rPr lang="en-US" dirty="0"/>
              <a:t>Now, rescan the whole dataset and </a:t>
            </a:r>
            <a:br>
              <a:rPr lang="en-US" dirty="0"/>
            </a:br>
            <a:r>
              <a:rPr lang="en-US" dirty="0"/>
              <a:t>visit each point </a:t>
            </a:r>
            <a:r>
              <a:rPr lang="en-US" b="1" i="1" dirty="0"/>
              <a:t>p</a:t>
            </a:r>
            <a:r>
              <a:rPr lang="en-US" dirty="0"/>
              <a:t> in the data set</a:t>
            </a:r>
          </a:p>
          <a:p>
            <a:pPr lvl="8"/>
            <a:endParaRPr lang="en-US" dirty="0"/>
          </a:p>
          <a:p>
            <a:r>
              <a:rPr lang="en-US" b="1" dirty="0"/>
              <a:t>Place it in the “</a:t>
            </a:r>
            <a:r>
              <a:rPr lang="en-US" b="1" dirty="0">
                <a:solidFill>
                  <a:srgbClr val="D60093"/>
                </a:solidFill>
              </a:rPr>
              <a:t>closest cluster</a:t>
            </a:r>
            <a:r>
              <a:rPr lang="en-US" b="1" dirty="0"/>
              <a:t>”</a:t>
            </a:r>
          </a:p>
          <a:p>
            <a:pPr lvl="1"/>
            <a:r>
              <a:rPr lang="en-US" dirty="0"/>
              <a:t>Normal definition of “</a:t>
            </a:r>
            <a:r>
              <a:rPr lang="en-US" dirty="0">
                <a:solidFill>
                  <a:srgbClr val="D60093"/>
                </a:solidFill>
              </a:rPr>
              <a:t>closest</a:t>
            </a:r>
            <a:r>
              <a:rPr lang="en-US" dirty="0"/>
              <a:t>”: </a:t>
            </a:r>
            <a:br>
              <a:rPr lang="en-US" dirty="0"/>
            </a:br>
            <a:r>
              <a:rPr lang="en-US" dirty="0"/>
              <a:t>Find the closest representative to </a:t>
            </a:r>
            <a:r>
              <a:rPr lang="en-US" b="1" i="1" dirty="0"/>
              <a:t>p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assign it to representative’s cluster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B2CA-64C4-4A60-8190-5DD76C438E84}" type="slidenum">
              <a:rPr lang="en-US"/>
              <a:pPr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8400-7125-7F44-9CA8-AE1BED6CBED2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1" name="Oval 32"/>
          <p:cNvSpPr>
            <a:spLocks noChangeArrowheads="1"/>
          </p:cNvSpPr>
          <p:nvPr/>
        </p:nvSpPr>
        <p:spPr bwMode="auto">
          <a:xfrm>
            <a:off x="7162800" y="1295400"/>
            <a:ext cx="1905000" cy="18288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34"/>
          <p:cNvSpPr>
            <a:spLocks noChangeArrowheads="1"/>
          </p:cNvSpPr>
          <p:nvPr/>
        </p:nvSpPr>
        <p:spPr bwMode="auto">
          <a:xfrm>
            <a:off x="7405956" y="1783511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35"/>
          <p:cNvSpPr>
            <a:spLocks noChangeArrowheads="1"/>
          </p:cNvSpPr>
          <p:nvPr/>
        </p:nvSpPr>
        <p:spPr bwMode="auto">
          <a:xfrm>
            <a:off x="8177212" y="1600200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7567612" y="2531134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8494143" y="2419350"/>
            <a:ext cx="357188" cy="3429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97699" y="3364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65843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20% Move Inward?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sz="3600" b="1" dirty="0">
                <a:solidFill>
                  <a:srgbClr val="0000FF"/>
                </a:solidFill>
              </a:rPr>
              <a:t>Intuition:</a:t>
            </a:r>
          </a:p>
          <a:p>
            <a:r>
              <a:rPr lang="en-US" dirty="0"/>
              <a:t>A large, dispersed cluster will have large moves from its boundary</a:t>
            </a:r>
          </a:p>
          <a:p>
            <a:r>
              <a:rPr lang="en-US" dirty="0"/>
              <a:t>A small, dense cluster will have little move.</a:t>
            </a:r>
          </a:p>
          <a:p>
            <a:r>
              <a:rPr lang="en-US" dirty="0"/>
              <a:t>Favors a small, dense cluster that is near a larger dispersed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6600" y="468499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483739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45702" y="4980638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1399" y="4686300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5067300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4200" y="4826435"/>
            <a:ext cx="154800" cy="152400"/>
          </a:xfrm>
          <a:prstGeom prst="ellipse">
            <a:avLst/>
          </a:prstGeom>
          <a:solidFill>
            <a:srgbClr val="FF0000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199" y="560070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48199" y="5331651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8599" y="5223875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06347" y="5346381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61352" y="50182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52372" y="529590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4772" y="458296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24399" y="47896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61147" y="490394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80380" y="4621690"/>
            <a:ext cx="154800" cy="152400"/>
          </a:xfrm>
          <a:prstGeom prst="ellipse">
            <a:avLst/>
          </a:prstGeom>
          <a:solidFill>
            <a:schemeClr val="accent2"/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993B93B1-242F-6C4D-8931-180C53E1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4D2D-A735-C44C-BE32-ADA0482543F6}" type="datetime1">
              <a:rPr lang="en-US" smtClean="0"/>
              <a:t>1/22/18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5DCEC50-4F42-9A45-AEBD-3497DA3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081469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Clustering:</a:t>
            </a:r>
            <a:r>
              <a:rPr lang="en-US" b="1" dirty="0"/>
              <a:t> </a:t>
            </a:r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Algorithms:</a:t>
            </a:r>
          </a:p>
          <a:p>
            <a:pPr lvl="1"/>
            <a:r>
              <a:rPr lang="en-US" dirty="0"/>
              <a:t>Agglomerative </a:t>
            </a:r>
            <a:r>
              <a:rPr lang="en-US" b="1" dirty="0"/>
              <a:t>hierarchical clustering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Centroid and </a:t>
            </a:r>
            <a:r>
              <a:rPr lang="en-US" dirty="0" err="1"/>
              <a:t>clustroid</a:t>
            </a:r>
            <a:endParaRPr lang="en-US" dirty="0"/>
          </a:p>
          <a:p>
            <a:pPr lvl="1"/>
            <a:r>
              <a:rPr lang="en-US" b="1" i="1" dirty="0"/>
              <a:t>k</a:t>
            </a:r>
            <a:r>
              <a:rPr lang="en-US" b="1" dirty="0"/>
              <a:t>-means: </a:t>
            </a:r>
          </a:p>
          <a:p>
            <a:pPr lvl="2"/>
            <a:r>
              <a:rPr lang="en-US" dirty="0"/>
              <a:t>Initialization, picking </a:t>
            </a:r>
            <a:r>
              <a:rPr lang="en-US" i="1" dirty="0"/>
              <a:t>k</a:t>
            </a:r>
          </a:p>
          <a:p>
            <a:pPr lvl="1"/>
            <a:r>
              <a:rPr lang="en-US" b="1" dirty="0"/>
              <a:t>BFR</a:t>
            </a:r>
          </a:p>
          <a:p>
            <a:pPr lvl="1"/>
            <a:r>
              <a:rPr lang="en-US" b="1" dirty="0"/>
              <a:t>CURE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9122-B642-A144-AA76-CF56101901FB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Galaxies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A catalog of 2 billion “sky objects” represents objects by their radiation in 7 dimensions (frequency bands)</a:t>
            </a:r>
          </a:p>
          <a:p>
            <a:r>
              <a:rPr lang="en-US" b="1" dirty="0">
                <a:solidFill>
                  <a:srgbClr val="008000"/>
                </a:solidFill>
              </a:rPr>
              <a:t>Problem:</a:t>
            </a:r>
            <a:r>
              <a:rPr lang="en-US" dirty="0"/>
              <a:t> </a:t>
            </a:r>
            <a:r>
              <a:rPr lang="en-US" b="1" dirty="0"/>
              <a:t>Cluster into similar objects, e.g., galaxies, nearby stars, quasars, etc.</a:t>
            </a:r>
          </a:p>
          <a:p>
            <a:r>
              <a:rPr lang="en-US" b="1" dirty="0"/>
              <a:t>Sloan Digital Sky Survey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134A-425C-3645-9E2F-2708E75EDE51}" type="datetime1">
              <a:rPr lang="en-US" smtClean="0"/>
              <a:t>1/22/18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ABE-FB41-4435-BED3-D272CF7466F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8674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1306476" y="4343400"/>
            <a:ext cx="68653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4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Intuitively:</a:t>
            </a:r>
            <a:r>
              <a:rPr lang="en-US" dirty="0"/>
              <a:t> </a:t>
            </a:r>
            <a:r>
              <a:rPr lang="en-US" b="1" dirty="0"/>
              <a:t>Music divides into categories, and customers prefer a few categories</a:t>
            </a:r>
          </a:p>
          <a:p>
            <a:pPr lvl="1"/>
            <a:r>
              <a:rPr lang="en-US" dirty="0"/>
              <a:t>But what are categories really?</a:t>
            </a:r>
          </a:p>
          <a:p>
            <a:pPr lvl="8"/>
            <a:endParaRPr lang="en-US" dirty="0"/>
          </a:p>
          <a:p>
            <a:r>
              <a:rPr lang="en-US" dirty="0"/>
              <a:t>Represent a CD by a set of customers who bought it</a:t>
            </a:r>
          </a:p>
          <a:p>
            <a:pPr lvl="8"/>
            <a:endParaRPr lang="en-US" dirty="0"/>
          </a:p>
          <a:p>
            <a:r>
              <a:rPr lang="en-US" dirty="0"/>
              <a:t>Similar CDs have similar sets of customers, and vice-versa</a:t>
            </a:r>
          </a:p>
          <a:p>
            <a:pPr marL="118872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4FD-5A0E-432F-AA18-8D5F5F726BC3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61BE-D8BB-744B-A25A-AB216EB3C50C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23121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Problem: Music CDs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0000FF"/>
                </a:solidFill>
              </a:rPr>
              <a:t>Space of all CDs:</a:t>
            </a:r>
          </a:p>
          <a:p>
            <a:r>
              <a:rPr lang="en-US" dirty="0"/>
              <a:t>Think of a space with one dim. for each customer</a:t>
            </a:r>
          </a:p>
          <a:p>
            <a:pPr lvl="1"/>
            <a:r>
              <a:rPr lang="en-US" dirty="0"/>
              <a:t>Values in a dimension may be 0 or 1 only</a:t>
            </a:r>
          </a:p>
          <a:p>
            <a:pPr lvl="1"/>
            <a:r>
              <a:rPr lang="en-US" dirty="0"/>
              <a:t>A CD is a “point” in this space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CD</a:t>
            </a:r>
          </a:p>
          <a:p>
            <a:pPr lvl="8"/>
            <a:endParaRPr lang="en-US" dirty="0"/>
          </a:p>
          <a:p>
            <a:r>
              <a:rPr lang="en-US" dirty="0"/>
              <a:t>For Amazon, the dimension is tens of millions</a:t>
            </a:r>
          </a:p>
          <a:p>
            <a:pPr lvl="8"/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Find clusters of similar CDs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6591-7E69-D548-8E45-2D1DE13F3D57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29412</TotalTime>
  <Words>3540</Words>
  <Application>Microsoft Macintosh PowerPoint</Application>
  <PresentationFormat>On-screen Show (4:3)</PresentationFormat>
  <Paragraphs>834</Paragraphs>
  <Slides>62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Module</vt:lpstr>
      <vt:lpstr>Equation</vt:lpstr>
      <vt:lpstr>Clustering </vt:lpstr>
      <vt:lpstr>High Dimensional Data</vt:lpstr>
      <vt:lpstr>The Problem of Clustering</vt:lpstr>
      <vt:lpstr>Example: Clusters &amp; Outliers</vt:lpstr>
      <vt:lpstr>Clustering is a hard problem!</vt:lpstr>
      <vt:lpstr>Why is it hard?</vt:lpstr>
      <vt:lpstr>Clustering Problem: Galaxies</vt:lpstr>
      <vt:lpstr>Clustering Problem: Music CDs</vt:lpstr>
      <vt:lpstr>Clustering Problem: Music CDs</vt:lpstr>
      <vt:lpstr>Clustering Problem: Documents</vt:lpstr>
      <vt:lpstr>Cosine, Jaccard, and Euclidean</vt:lpstr>
      <vt:lpstr>Overview: Methods of Clustering</vt:lpstr>
      <vt:lpstr>Hierarchical Clustering</vt:lpstr>
      <vt:lpstr>Which is Better?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Which is Best?</vt:lpstr>
      <vt:lpstr>Case 1: Convex Clusters</vt:lpstr>
      <vt:lpstr>Case 2: Concentric Clusters</vt:lpstr>
      <vt:lpstr> k-means clustering</vt:lpstr>
      <vt:lpstr>k–means Algorithm(s)</vt:lpstr>
      <vt:lpstr>k-Means++</vt:lpstr>
      <vt:lpstr>k-Means | |</vt:lpstr>
      <vt:lpstr>Populating Clusters</vt:lpstr>
      <vt:lpstr>Example: Assigning Clusters</vt:lpstr>
      <vt:lpstr>Example: Assigning Clusters</vt:lpstr>
      <vt:lpstr>Example: Assigning Clusters</vt:lpstr>
      <vt:lpstr>Getting the k right</vt:lpstr>
      <vt:lpstr>Example: Picking k</vt:lpstr>
      <vt:lpstr>Example: Picking k</vt:lpstr>
      <vt:lpstr>Example: Picking k</vt:lpstr>
      <vt:lpstr> The BFR Algorithm</vt:lpstr>
      <vt:lpstr>BFR Algorithm</vt:lpstr>
      <vt:lpstr>BFR Overview</vt:lpstr>
      <vt:lpstr>BFR Algorithm</vt:lpstr>
      <vt:lpstr>Three Classes of Points</vt:lpstr>
      <vt:lpstr>BFR: “Galaxies” Picture</vt:lpstr>
      <vt:lpstr>Summarizing Sets of Points</vt:lpstr>
      <vt:lpstr>Summarizing Points: Comments</vt:lpstr>
      <vt:lpstr>The “Memory-Load” of Points</vt:lpstr>
      <vt:lpstr>The “Memory-Load” of Points</vt:lpstr>
      <vt:lpstr>BFR: “Galaxies” Picture</vt:lpstr>
      <vt:lpstr>A Few Details…</vt:lpstr>
      <vt:lpstr>How Close is Close Enough?</vt:lpstr>
      <vt:lpstr>Mahalanobis Distance</vt:lpstr>
      <vt:lpstr>Mahalanobis Distance</vt:lpstr>
      <vt:lpstr>Picture: Equal M.D. Regions</vt:lpstr>
      <vt:lpstr>Should 2 CS clusters be combined?</vt:lpstr>
      <vt:lpstr> The CURE Algorithm</vt:lpstr>
      <vt:lpstr>The CURE Algorithm</vt:lpstr>
      <vt:lpstr>Example: Stanford Salaries</vt:lpstr>
      <vt:lpstr>Starting CURE</vt:lpstr>
      <vt:lpstr>Example: Initial Clusters</vt:lpstr>
      <vt:lpstr>Example: Pick Dispersed Points</vt:lpstr>
      <vt:lpstr>Example: Pick Dispersed Points</vt:lpstr>
      <vt:lpstr>Finishing CURE</vt:lpstr>
      <vt:lpstr>Why the 20% Move Inward?</vt:lpstr>
      <vt:lpstr>Summary</vt:lpstr>
    </vt:vector>
  </TitlesOfParts>
  <Company>Carnegie Mellon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Jure Leskovec</cp:lastModifiedBy>
  <cp:revision>1472</cp:revision>
  <cp:lastPrinted>2018-01-23T04:52:06Z</cp:lastPrinted>
  <dcterms:created xsi:type="dcterms:W3CDTF">2009-06-12T17:14:38Z</dcterms:created>
  <dcterms:modified xsi:type="dcterms:W3CDTF">2018-01-23T04:53:19Z</dcterms:modified>
</cp:coreProperties>
</file>