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4"/>
  </p:notesMasterIdLst>
  <p:handoutMasterIdLst>
    <p:handoutMasterId r:id="rId65"/>
  </p:handoutMasterIdLst>
  <p:sldIdLst>
    <p:sldId id="256" r:id="rId2"/>
    <p:sldId id="436" r:id="rId3"/>
    <p:sldId id="340" r:id="rId4"/>
    <p:sldId id="341" r:id="rId5"/>
    <p:sldId id="435" r:id="rId6"/>
    <p:sldId id="423" r:id="rId7"/>
    <p:sldId id="424" r:id="rId8"/>
    <p:sldId id="447" r:id="rId9"/>
    <p:sldId id="448" r:id="rId10"/>
    <p:sldId id="344" r:id="rId11"/>
    <p:sldId id="345" r:id="rId12"/>
    <p:sldId id="346" r:id="rId13"/>
    <p:sldId id="396" r:id="rId14"/>
    <p:sldId id="408" r:id="rId15"/>
    <p:sldId id="404" r:id="rId16"/>
    <p:sldId id="405" r:id="rId17"/>
    <p:sldId id="406" r:id="rId18"/>
    <p:sldId id="407" r:id="rId19"/>
    <p:sldId id="353" r:id="rId20"/>
    <p:sldId id="425" r:id="rId21"/>
    <p:sldId id="354" r:id="rId22"/>
    <p:sldId id="355" r:id="rId23"/>
    <p:sldId id="410" r:id="rId24"/>
    <p:sldId id="411" r:id="rId25"/>
    <p:sldId id="358" r:id="rId26"/>
    <p:sldId id="412" r:id="rId27"/>
    <p:sldId id="413" r:id="rId28"/>
    <p:sldId id="414" r:id="rId29"/>
    <p:sldId id="415" r:id="rId30"/>
    <p:sldId id="417" r:id="rId31"/>
    <p:sldId id="394" r:id="rId32"/>
    <p:sldId id="428" r:id="rId33"/>
    <p:sldId id="369" r:id="rId34"/>
    <p:sldId id="440" r:id="rId35"/>
    <p:sldId id="441" r:id="rId36"/>
    <p:sldId id="442" r:id="rId37"/>
    <p:sldId id="443" r:id="rId38"/>
    <p:sldId id="444" r:id="rId39"/>
    <p:sldId id="445" r:id="rId40"/>
    <p:sldId id="446" r:id="rId41"/>
    <p:sldId id="449" r:id="rId42"/>
    <p:sldId id="426" r:id="rId43"/>
    <p:sldId id="418" r:id="rId44"/>
    <p:sldId id="374" r:id="rId45"/>
    <p:sldId id="375" r:id="rId46"/>
    <p:sldId id="376" r:id="rId47"/>
    <p:sldId id="419" r:id="rId48"/>
    <p:sldId id="378" r:id="rId49"/>
    <p:sldId id="379" r:id="rId50"/>
    <p:sldId id="420" r:id="rId51"/>
    <p:sldId id="432" r:id="rId52"/>
    <p:sldId id="380" r:id="rId53"/>
    <p:sldId id="381" r:id="rId54"/>
    <p:sldId id="384" r:id="rId55"/>
    <p:sldId id="434" r:id="rId56"/>
    <p:sldId id="383" r:id="rId57"/>
    <p:sldId id="431" r:id="rId58"/>
    <p:sldId id="427" r:id="rId59"/>
    <p:sldId id="385" r:id="rId60"/>
    <p:sldId id="387" r:id="rId61"/>
    <p:sldId id="388" r:id="rId62"/>
    <p:sldId id="389" r:id="rId6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D60093"/>
    <a:srgbClr val="FF0066"/>
    <a:srgbClr val="FF0000"/>
    <a:srgbClr val="CC00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1720" autoAdjust="0"/>
  </p:normalViewPr>
  <p:slideViewPr>
    <p:cSldViewPr>
      <p:cViewPr varScale="1">
        <p:scale>
          <a:sx n="96" d="100"/>
          <a:sy n="96" d="100"/>
        </p:scale>
        <p:origin x="176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768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jimeng/papers/SunSDM07.pdf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Announcements:</a:t>
            </a:r>
          </a:p>
          <a:p>
            <a:r>
              <a:rPr lang="en-US" dirty="0"/>
              <a:t>-- Enjoyed the</a:t>
            </a:r>
            <a:r>
              <a:rPr lang="en-US" baseline="0" dirty="0"/>
              <a:t> lecture, Jeff apologizes 10 min over</a:t>
            </a:r>
            <a:endParaRPr lang="en-US" dirty="0"/>
          </a:p>
          <a:p>
            <a:r>
              <a:rPr lang="en-US" dirty="0"/>
              <a:t>-- Print the code &amp; 10 pairs, in the ZIP include everything – the big file also</a:t>
            </a:r>
          </a:p>
          <a:p>
            <a:r>
              <a:rPr lang="en-US" dirty="0"/>
              <a:t>-- HW1 due</a:t>
            </a:r>
            <a:r>
              <a:rPr lang="en-US" baseline="0" dirty="0"/>
              <a:t> Fri, max 3 late days, hand in Mon 9:30am</a:t>
            </a:r>
          </a:p>
          <a:p>
            <a:r>
              <a:rPr lang="en-US" baseline="0" dirty="0"/>
              <a:t>-- HW2 will be out Fri</a:t>
            </a:r>
          </a:p>
          <a:p>
            <a:r>
              <a:rPr lang="en-US" baseline="0" dirty="0"/>
              <a:t>-- </a:t>
            </a:r>
            <a:r>
              <a:rPr lang="en-US" baseline="0" dirty="0" err="1"/>
              <a:t>MapReduce</a:t>
            </a:r>
            <a:r>
              <a:rPr lang="en-US" baseline="0" dirty="0"/>
              <a:t> and </a:t>
            </a:r>
            <a:r>
              <a:rPr lang="en-US" baseline="0" dirty="0" err="1"/>
              <a:t>Freq</a:t>
            </a:r>
            <a:r>
              <a:rPr lang="en-US" baseline="0" dirty="0"/>
              <a:t> </a:t>
            </a:r>
            <a:r>
              <a:rPr lang="en-US" baseline="0" dirty="0" err="1"/>
              <a:t>Itermse</a:t>
            </a:r>
            <a:r>
              <a:rPr lang="en-US" baseline="0" dirty="0"/>
              <a:t> </a:t>
            </a:r>
            <a:r>
              <a:rPr lang="en-US" baseline="0" dirty="0" err="1"/>
              <a:t>Gradiance</a:t>
            </a:r>
            <a:r>
              <a:rPr lang="en-US" baseline="0" dirty="0"/>
              <a:t> quizzes due today</a:t>
            </a:r>
          </a:p>
          <a:p>
            <a:r>
              <a:rPr lang="en-US" baseline="0" dirty="0"/>
              <a:t>-- LSH quiz out! Due in 1 week!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Faloutsos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D1660F-E8BB-4AFA-AF58-39DB8CCF09FC}" type="slidenum">
              <a:rPr lang="en-US"/>
              <a:pPr/>
              <a:t>10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Faloutsos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33D358-4D76-46D6-9782-08150E55FE91}" type="slidenum">
              <a:rPr lang="en-US"/>
              <a:pPr/>
              <a:t>11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Drop</a:t>
            </a:r>
            <a:r>
              <a:rPr lang="en-US" baseline="0" dirty="0"/>
              <a:t> summations </a:t>
            </a:r>
            <a:endParaRPr lang="en-US" dirty="0"/>
          </a:p>
          <a:p>
            <a:endParaRPr lang="en-US" dirty="0"/>
          </a:p>
          <a:p>
            <a:r>
              <a:rPr lang="en-US" dirty="0"/>
              <a:t>USV</a:t>
            </a:r>
            <a:r>
              <a:rPr lang="en-US" baseline="0" dirty="0"/>
              <a:t> – UXV = U-U(SV-XV)</a:t>
            </a:r>
          </a:p>
          <a:p>
            <a:r>
              <a:rPr lang="en-US" baseline="0" dirty="0"/>
              <a:t>AXC –AYC =  (AC)(X-Y)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98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True since ratings are correlated and SVD uncovered this correlation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73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8000"/>
                </a:solidFill>
              </a:rPr>
              <a:t>HOW TO PICK NUMBER of COS/ROWS In practice. Mahoney’s slides say pick 4k cols/rows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27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http://www.cs.cmu.edu/~jimeng/papers/SunSDM07.pdf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1F57D-0EF3-4713-8906-EEC17DB47EC3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2C01-20A3-AD4B-9948-79740CED97ED}" type="datetime1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5111-59F8-F240-9647-A38520EC305B}" type="datetime1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4CDC-63D9-9F40-8C57-6F8A63FA3103}" type="datetime1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8226720" cy="1143480"/>
          </a:xfrm>
        </p:spPr>
        <p:txBody>
          <a:bodyPr tIns="41473" bIns="4147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920" y="1604329"/>
            <a:ext cx="4043520" cy="4524955"/>
          </a:xfrm>
        </p:spPr>
        <p:txBody>
          <a:bodyPr rIns="82945" bIns="4147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9680" y="1604329"/>
            <a:ext cx="4044960" cy="4524955"/>
          </a:xfrm>
        </p:spPr>
        <p:txBody>
          <a:bodyPr rIns="82945" bIns="41473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920" y="6247376"/>
            <a:ext cx="2126880" cy="472370"/>
          </a:xfrm>
        </p:spPr>
        <p:txBody>
          <a:bodyPr tIns="41473"/>
          <a:lstStyle>
            <a:lvl1pPr>
              <a:defRPr/>
            </a:lvl1pPr>
          </a:lstStyle>
          <a:p>
            <a:fld id="{B26EE813-E30D-4440-B0C1-C712EA86B619}" type="datetime1">
              <a:rPr lang="en-US" smtClean="0"/>
              <a:t>1/25/18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6240" y="6247376"/>
            <a:ext cx="2897280" cy="472370"/>
          </a:xfrm>
        </p:spPr>
        <p:txBody>
          <a:bodyPr tIns="41473"/>
          <a:lstStyle>
            <a:lvl1pPr>
              <a:defRPr/>
            </a:lvl1pPr>
          </a:lstStyle>
          <a:p>
            <a:r>
              <a:rPr lang="en-US"/>
              <a:t>Jure Leskovec, Stanford CS246: Mining Massive Datasets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2370"/>
          </a:xfrm>
        </p:spPr>
        <p:txBody>
          <a:bodyPr lIns="82945" tIns="41473" rIns="82945"/>
          <a:lstStyle>
            <a:lvl1pPr>
              <a:defRPr/>
            </a:lvl1pPr>
          </a:lstStyle>
          <a:p>
            <a:fld id="{10066599-523B-4641-9CCC-17D83CD935E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07F1605-A11A-8149-A141-5E3C0AFE0D18}" type="datetime1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Jure Leskovec, Stanford CS246: Mining Massive Datasets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826768-8FCE-4417-A22B-1D26CD2A84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70B7-9CB8-CF49-B353-B8DC9B554920}" type="datetime1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914400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7432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4000" b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7C96-9754-7F40-82C3-1A06E59653C9}" type="datetime1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504688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50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F9EB-4A0C-584C-93B7-66697A35EB10}" type="datetime1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3338"/>
            <a:ext cx="4040188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3338"/>
            <a:ext cx="4041775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24F5-2FE8-6E43-BFD5-64AC81C859E7}" type="datetime1">
              <a:rPr lang="en-US" smtClean="0"/>
              <a:t>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D7D8-F82C-8B48-B2FF-81C148C8B1CE}" type="datetime1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5396-B31F-074A-98A7-38CC7F6C1C13}" type="datetime1">
              <a:rPr lang="en-US" smtClean="0"/>
              <a:t>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D3EA-CB2C-664F-80E2-B5F46FC07EA7}" type="datetime1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391A493-5165-7F4A-AC27-3A1F65F68A8E}" type="datetime1">
              <a:rPr lang="en-US" smtClean="0"/>
              <a:t>1/25/18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Jure Leskovec, Stanford CS246: Mining Massive Datasets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21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2107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83680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4A06B9BD-35DA-7240-B258-C637D7D6FC00}" type="datetime1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583680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lang="en-US"/>
              <a:t>Jure Leskovec, Stanford CS246: Mining Massive Datasets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  <p:sldLayoutId id="2147483677" r:id="rId13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SzPct val="100000"/>
        <a:buFont typeface="Wingdings" pitchFamily="2" charset="2"/>
        <a:buChar char="§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inf.mpg.de/~bast/ir-seminar-ws04/lecture2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5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8077200" cy="3581400"/>
          </a:xfrm>
        </p:spPr>
        <p:txBody>
          <a:bodyPr anchor="b">
            <a:normAutofit/>
          </a:bodyPr>
          <a:lstStyle/>
          <a:p>
            <a:r>
              <a:rPr lang="en-US" sz="4800" dirty="0"/>
              <a:t>Dimensionality Reduction:</a:t>
            </a:r>
            <a:br>
              <a:rPr lang="en-US" sz="4800" dirty="0"/>
            </a:br>
            <a:r>
              <a:rPr lang="en-US" sz="4800" dirty="0"/>
              <a:t>SVD &amp; CUR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5257800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CS246: Mining Massive Datasets</a:t>
            </a:r>
          </a:p>
          <a:p>
            <a:r>
              <a:rPr lang="en-US" sz="2400" dirty="0"/>
              <a:t>Jure Leskovec, </a:t>
            </a:r>
            <a:r>
              <a:rPr lang="en-US" sz="2000" dirty="0"/>
              <a:t>Stanford University</a:t>
            </a:r>
          </a:p>
          <a:p>
            <a:r>
              <a:rPr lang="en-US" sz="3200" dirty="0"/>
              <a:t>http://cs246.stanford.edu</a:t>
            </a:r>
          </a:p>
        </p:txBody>
      </p:sp>
      <p:pic>
        <p:nvPicPr>
          <p:cNvPr id="5" name="Picture 6" descr="http://asia.stanford.edu/images/StanfordSeal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60" y="5166360"/>
            <a:ext cx="1691640" cy="169164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- Definition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4203574"/>
            <a:ext cx="8229600" cy="265442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/>
              <a:t>: </a:t>
            </a:r>
            <a:r>
              <a:rPr lang="en-US" b="1" dirty="0">
                <a:solidFill>
                  <a:srgbClr val="FF0066"/>
                </a:solidFill>
              </a:rPr>
              <a:t>Input data matrix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m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matrix (e.g., </a:t>
            </a:r>
            <a:r>
              <a:rPr lang="en-US" i="1" dirty="0"/>
              <a:t>m</a:t>
            </a:r>
            <a:r>
              <a:rPr lang="en-US" dirty="0"/>
              <a:t> documents, </a:t>
            </a:r>
            <a:r>
              <a:rPr lang="en-US" i="1" dirty="0"/>
              <a:t>n</a:t>
            </a:r>
            <a:r>
              <a:rPr lang="en-US" dirty="0"/>
              <a:t> terms)</a:t>
            </a:r>
          </a:p>
          <a:p>
            <a:pPr>
              <a:lnSpc>
                <a:spcPct val="90000"/>
              </a:lnSpc>
            </a:pPr>
            <a:r>
              <a:rPr lang="en-US" b="1" dirty="0"/>
              <a:t> U</a:t>
            </a:r>
            <a:r>
              <a:rPr lang="en-US" dirty="0"/>
              <a:t>: </a:t>
            </a:r>
            <a:r>
              <a:rPr lang="en-US" b="1" dirty="0">
                <a:solidFill>
                  <a:srgbClr val="FF0066"/>
                </a:solidFill>
              </a:rPr>
              <a:t>Left singular vectors 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m</a:t>
            </a:r>
            <a:r>
              <a:rPr lang="en-US" dirty="0"/>
              <a:t> x </a:t>
            </a:r>
            <a:r>
              <a:rPr lang="en-US" i="1" dirty="0"/>
              <a:t>r</a:t>
            </a:r>
            <a:r>
              <a:rPr lang="en-US" dirty="0"/>
              <a:t> matrix  (</a:t>
            </a:r>
            <a:r>
              <a:rPr lang="en-US" i="1" dirty="0"/>
              <a:t>m</a:t>
            </a:r>
            <a:r>
              <a:rPr lang="en-US" dirty="0"/>
              <a:t> documents, </a:t>
            </a:r>
            <a:r>
              <a:rPr lang="en-US" i="1" dirty="0"/>
              <a:t>r</a:t>
            </a:r>
            <a:r>
              <a:rPr lang="en-US" dirty="0"/>
              <a:t> concepts)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b="1" dirty="0">
                <a:latin typeface="Symbol" pitchFamily="18" charset="2"/>
                <a:sym typeface="Symbol"/>
              </a:rPr>
              <a:t></a:t>
            </a:r>
            <a:r>
              <a:rPr lang="en-US" dirty="0"/>
              <a:t>: </a:t>
            </a:r>
            <a:r>
              <a:rPr lang="en-US" b="1" dirty="0">
                <a:solidFill>
                  <a:srgbClr val="FF0066"/>
                </a:solidFill>
              </a:rPr>
              <a:t>Singular values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r</a:t>
            </a:r>
            <a:r>
              <a:rPr lang="en-US" dirty="0"/>
              <a:t> x </a:t>
            </a:r>
            <a:r>
              <a:rPr lang="en-US" i="1" dirty="0"/>
              <a:t>r</a:t>
            </a:r>
            <a:r>
              <a:rPr lang="en-US" dirty="0"/>
              <a:t> diagonal matrix (strength of each ‘concept’) 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 : rank of the matrix </a:t>
            </a:r>
            <a:r>
              <a:rPr lang="en-US" b="1" dirty="0"/>
              <a:t>A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b="1" dirty="0"/>
              <a:t> V</a:t>
            </a:r>
            <a:r>
              <a:rPr lang="en-US" dirty="0"/>
              <a:t>: </a:t>
            </a:r>
            <a:r>
              <a:rPr lang="en-US" b="1" dirty="0">
                <a:solidFill>
                  <a:srgbClr val="FF0066"/>
                </a:solidFill>
              </a:rPr>
              <a:t>Right singular vectors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r</a:t>
            </a:r>
            <a:r>
              <a:rPr lang="en-US" dirty="0"/>
              <a:t> matrix (</a:t>
            </a:r>
            <a:r>
              <a:rPr lang="en-US" i="1" dirty="0"/>
              <a:t>n</a:t>
            </a:r>
            <a:r>
              <a:rPr lang="en-US" dirty="0"/>
              <a:t> terms, </a:t>
            </a:r>
            <a:r>
              <a:rPr lang="en-US" i="1" dirty="0"/>
              <a:t>r</a:t>
            </a:r>
            <a:r>
              <a:rPr lang="en-US" dirty="0"/>
              <a:t> concepts)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78C6-7B55-2647-B9FD-D8B4C4A032EB}" type="datetime1">
              <a:rPr lang="en-US" smtClean="0"/>
              <a:t>1/25/18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E5C-D0F4-4E39-91A4-622A0C787404}" type="slidenum">
              <a:rPr lang="en-US"/>
              <a:pPr/>
              <a:t>10</a:t>
            </a:fld>
            <a:endParaRPr lang="en-US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4786313" y="2228850"/>
            <a:ext cx="328612" cy="3206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57" name="AutoShape 5"/>
          <p:cNvSpPr>
            <a:spLocks noChangeArrowheads="1"/>
          </p:cNvSpPr>
          <p:nvPr/>
        </p:nvSpPr>
        <p:spPr bwMode="auto">
          <a:xfrm rot="16200000">
            <a:off x="1495425" y="2565400"/>
            <a:ext cx="1828800" cy="1143000"/>
          </a:xfrm>
          <a:prstGeom prst="flowChart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kumimoji="0" lang="en-US" sz="2400" b="1" dirty="0">
                <a:latin typeface="Sylfaen" pitchFamily="18" charset="0"/>
              </a:rPr>
              <a:t>A</a:t>
            </a:r>
            <a:endParaRPr kumimoji="0" lang="en-US" sz="2400" b="1" baseline="30000" dirty="0">
              <a:latin typeface="Sylfaen" pitchFamily="18" charset="0"/>
            </a:endParaRPr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1295400" y="2889250"/>
            <a:ext cx="392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sz="2000" dirty="0">
                <a:latin typeface="Sylfaen" pitchFamily="18" charset="0"/>
              </a:rPr>
              <a:t>m</a:t>
            </a:r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2247900" y="1828800"/>
            <a:ext cx="328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sz="2000" dirty="0">
                <a:latin typeface="Sylfaen" pitchFamily="18" charset="0"/>
              </a:rPr>
              <a:t>n</a:t>
            </a:r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4783138" y="2586037"/>
            <a:ext cx="3952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sz="2800" b="1">
                <a:latin typeface="Sylfaen" pitchFamily="18" charset="0"/>
                <a:sym typeface="Symbol" pitchFamily="18" charset="2"/>
              </a:rPr>
              <a:t></a:t>
            </a:r>
          </a:p>
        </p:txBody>
      </p:sp>
      <p:sp>
        <p:nvSpPr>
          <p:cNvPr id="151565" name="Text Box 13"/>
          <p:cNvSpPr txBox="1">
            <a:spLocks noChangeArrowheads="1"/>
          </p:cNvSpPr>
          <p:nvPr/>
        </p:nvSpPr>
        <p:spPr bwMode="auto">
          <a:xfrm>
            <a:off x="4027488" y="2863850"/>
            <a:ext cx="392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sz="2000" dirty="0">
                <a:latin typeface="Sylfaen" pitchFamily="18" charset="0"/>
              </a:rPr>
              <a:t>m</a:t>
            </a:r>
          </a:p>
        </p:txBody>
      </p:sp>
      <p:sp>
        <p:nvSpPr>
          <p:cNvPr id="151567" name="Text Box 15"/>
          <p:cNvSpPr txBox="1">
            <a:spLocks noChangeArrowheads="1"/>
          </p:cNvSpPr>
          <p:nvPr/>
        </p:nvSpPr>
        <p:spPr bwMode="auto">
          <a:xfrm>
            <a:off x="5662613" y="1828800"/>
            <a:ext cx="328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sz="2000">
                <a:latin typeface="Sylfaen" pitchFamily="18" charset="0"/>
              </a:rPr>
              <a:t>n</a:t>
            </a:r>
          </a:p>
        </p:txBody>
      </p:sp>
      <p:sp>
        <p:nvSpPr>
          <p:cNvPr id="151569" name="Rectangle 17"/>
          <p:cNvSpPr>
            <a:spLocks noChangeArrowheads="1"/>
          </p:cNvSpPr>
          <p:nvPr/>
        </p:nvSpPr>
        <p:spPr bwMode="auto">
          <a:xfrm>
            <a:off x="4318000" y="3970337"/>
            <a:ext cx="4397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sz="2800" b="1">
                <a:latin typeface="Sylfaen" pitchFamily="18" charset="0"/>
              </a:rPr>
              <a:t>U</a:t>
            </a:r>
            <a:endParaRPr kumimoji="0" lang="en-US" sz="2800" b="1" baseline="30000">
              <a:latin typeface="Sylfaen" pitchFamily="18" charset="0"/>
            </a:endParaRPr>
          </a:p>
        </p:txBody>
      </p:sp>
      <p:sp>
        <p:nvSpPr>
          <p:cNvPr id="151570" name="AutoShape 18"/>
          <p:cNvSpPr>
            <a:spLocks noChangeArrowheads="1"/>
          </p:cNvSpPr>
          <p:nvPr/>
        </p:nvSpPr>
        <p:spPr bwMode="auto">
          <a:xfrm rot="16200000">
            <a:off x="3520282" y="3055143"/>
            <a:ext cx="182880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kumimoji="0" lang="en-US" sz="2400" b="1" baseline="30000">
              <a:latin typeface="Sylfaen" pitchFamily="18" charset="0"/>
            </a:endParaRPr>
          </a:p>
        </p:txBody>
      </p:sp>
      <p:sp>
        <p:nvSpPr>
          <p:cNvPr id="151571" name="AutoShape 19"/>
          <p:cNvSpPr>
            <a:spLocks noChangeArrowheads="1"/>
          </p:cNvSpPr>
          <p:nvPr/>
        </p:nvSpPr>
        <p:spPr bwMode="auto">
          <a:xfrm rot="16200000">
            <a:off x="4775200" y="2233612"/>
            <a:ext cx="174625" cy="161925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kumimoji="0" lang="en-US" sz="2400" b="1">
              <a:latin typeface="Symbol" pitchFamily="18" charset="2"/>
              <a:sym typeface="Symbol" pitchFamily="18" charset="2"/>
            </a:endParaRPr>
          </a:p>
        </p:txBody>
      </p:sp>
      <p:sp>
        <p:nvSpPr>
          <p:cNvPr id="151572" name="Rectangle 20"/>
          <p:cNvSpPr>
            <a:spLocks noChangeArrowheads="1"/>
          </p:cNvSpPr>
          <p:nvPr/>
        </p:nvSpPr>
        <p:spPr bwMode="auto">
          <a:xfrm>
            <a:off x="5548313" y="2547937"/>
            <a:ext cx="5842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sz="2800" b="1">
                <a:latin typeface="Sylfaen" pitchFamily="18" charset="0"/>
              </a:rPr>
              <a:t>V</a:t>
            </a:r>
            <a:r>
              <a:rPr kumimoji="0" lang="en-US" sz="2800" b="1" baseline="30000">
                <a:latin typeface="Sylfaen" pitchFamily="18" charset="0"/>
              </a:rPr>
              <a:t>T</a:t>
            </a:r>
          </a:p>
        </p:txBody>
      </p:sp>
      <p:sp>
        <p:nvSpPr>
          <p:cNvPr id="151573" name="Rectangle 21"/>
          <p:cNvSpPr>
            <a:spLocks noChangeArrowheads="1"/>
          </p:cNvSpPr>
          <p:nvPr/>
        </p:nvSpPr>
        <p:spPr bwMode="auto">
          <a:xfrm>
            <a:off x="2946400" y="2578100"/>
            <a:ext cx="977900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en-US" sz="6000">
                <a:latin typeface="Symbol" pitchFamily="18" charset="2"/>
                <a:sym typeface="Symbol" pitchFamily="18" charset="2"/>
              </a:rPr>
              <a:t></a:t>
            </a:r>
            <a:r>
              <a:rPr kumimoji="0" lang="en-US" sz="4400">
                <a:latin typeface="Symbol" pitchFamily="18" charset="2"/>
              </a:rPr>
              <a:t> </a:t>
            </a:r>
          </a:p>
        </p:txBody>
      </p:sp>
      <p:sp>
        <p:nvSpPr>
          <p:cNvPr id="151574" name="Rectangle 22"/>
          <p:cNvSpPr>
            <a:spLocks noChangeArrowheads="1"/>
          </p:cNvSpPr>
          <p:nvPr/>
        </p:nvSpPr>
        <p:spPr bwMode="auto">
          <a:xfrm>
            <a:off x="4511675" y="2219325"/>
            <a:ext cx="171450" cy="1831975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5" name="Rectangle 23"/>
          <p:cNvSpPr>
            <a:spLocks noChangeArrowheads="1"/>
          </p:cNvSpPr>
          <p:nvPr/>
        </p:nvSpPr>
        <p:spPr bwMode="auto">
          <a:xfrm>
            <a:off x="4951413" y="2398712"/>
            <a:ext cx="158750" cy="1571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6" name="AutoShape 24"/>
          <p:cNvSpPr>
            <a:spLocks noChangeArrowheads="1"/>
          </p:cNvSpPr>
          <p:nvPr/>
        </p:nvSpPr>
        <p:spPr bwMode="auto">
          <a:xfrm>
            <a:off x="5235575" y="2239962"/>
            <a:ext cx="114935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0" lang="en-US" sz="2400" b="1" baseline="30000">
              <a:latin typeface="Sylfaen" pitchFamily="18" charset="0"/>
            </a:endParaRPr>
          </a:p>
        </p:txBody>
      </p:sp>
      <p:sp>
        <p:nvSpPr>
          <p:cNvPr id="151577" name="Rectangle 25"/>
          <p:cNvSpPr>
            <a:spLocks noChangeArrowheads="1"/>
          </p:cNvSpPr>
          <p:nvPr/>
        </p:nvSpPr>
        <p:spPr bwMode="auto">
          <a:xfrm>
            <a:off x="5233988" y="2408237"/>
            <a:ext cx="1150937" cy="1698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51582" name="Picture 30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10482" y="1211262"/>
            <a:ext cx="6248400" cy="63500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294270" y="1219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5469BA-6E14-B344-A795-4ED4003BB341}"/>
              </a:ext>
            </a:extLst>
          </p:cNvPr>
          <p:cNvSpPr/>
          <p:nvPr/>
        </p:nvSpPr>
        <p:spPr>
          <a:xfrm>
            <a:off x="4800600" y="1905000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11BE15-DF27-C445-BB95-D05972865C34}"/>
              </a:ext>
            </a:extLst>
          </p:cNvPr>
          <p:cNvSpPr/>
          <p:nvPr/>
        </p:nvSpPr>
        <p:spPr>
          <a:xfrm>
            <a:off x="4343400" y="1905000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5998B4D-8E68-134E-9339-A4CD83D73362}"/>
              </a:ext>
            </a:extLst>
          </p:cNvPr>
          <p:cNvSpPr/>
          <p:nvPr/>
        </p:nvSpPr>
        <p:spPr>
          <a:xfrm>
            <a:off x="6367790" y="2209800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2527435"/>
      </p:ext>
    </p:extLst>
  </p:cSld>
  <p:clrMapOvr>
    <a:masterClrMapping/>
  </p:clrMapOvr>
  <p:transition advTm="63359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</a:t>
            </a:r>
          </a:p>
        </p:txBody>
      </p:sp>
      <p:sp>
        <p:nvSpPr>
          <p:cNvPr id="146436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5999-92DF-4821-995D-90B0EE284B4E}" type="slidenum">
              <a:rPr lang="en-US"/>
              <a:pPr/>
              <a:t>11</a:t>
            </a:fld>
            <a:endParaRPr lang="en-US"/>
          </a:p>
        </p:txBody>
      </p:sp>
      <p:sp>
        <p:nvSpPr>
          <p:cNvPr id="146437" name="AutoShape 5"/>
          <p:cNvSpPr>
            <a:spLocks noChangeArrowheads="1"/>
          </p:cNvSpPr>
          <p:nvPr/>
        </p:nvSpPr>
        <p:spPr bwMode="auto">
          <a:xfrm rot="16200000">
            <a:off x="1495425" y="3424238"/>
            <a:ext cx="1828800" cy="1143000"/>
          </a:xfrm>
          <a:prstGeom prst="flowChart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kumimoji="0" lang="en-US" sz="2400" b="1" dirty="0">
                <a:latin typeface="Sylfaen" pitchFamily="18" charset="0"/>
              </a:rPr>
              <a:t>A</a:t>
            </a:r>
            <a:endParaRPr kumimoji="0" lang="en-US" sz="2400" b="1" baseline="30000" dirty="0">
              <a:latin typeface="Sylfaen" pitchFamily="18" charset="0"/>
            </a:endParaRPr>
          </a:p>
        </p:txBody>
      </p:sp>
      <p:sp>
        <p:nvSpPr>
          <p:cNvPr id="146438" name="AutoShape 6"/>
          <p:cNvSpPr>
            <a:spLocks/>
          </p:cNvSpPr>
          <p:nvPr/>
        </p:nvSpPr>
        <p:spPr bwMode="auto">
          <a:xfrm>
            <a:off x="1638300" y="3081338"/>
            <a:ext cx="152400" cy="1752600"/>
          </a:xfrm>
          <a:prstGeom prst="leftBrace">
            <a:avLst>
              <a:gd name="adj1" fmla="val 9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1381125" y="3767138"/>
            <a:ext cx="392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sz="2000">
                <a:latin typeface="Sylfaen" pitchFamily="18" charset="0"/>
              </a:rPr>
              <a:t>m</a:t>
            </a:r>
          </a:p>
        </p:txBody>
      </p:sp>
      <p:sp>
        <p:nvSpPr>
          <p:cNvPr id="146440" name="Text Box 8"/>
          <p:cNvSpPr txBox="1">
            <a:spLocks noChangeArrowheads="1"/>
          </p:cNvSpPr>
          <p:nvPr/>
        </p:nvSpPr>
        <p:spPr bwMode="auto">
          <a:xfrm>
            <a:off x="2247900" y="2405063"/>
            <a:ext cx="328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sz="2000">
                <a:latin typeface="Sylfaen" pitchFamily="18" charset="0"/>
              </a:rPr>
              <a:t>n</a:t>
            </a:r>
          </a:p>
        </p:txBody>
      </p:sp>
      <p:sp>
        <p:nvSpPr>
          <p:cNvPr id="146441" name="AutoShape 9"/>
          <p:cNvSpPr>
            <a:spLocks/>
          </p:cNvSpPr>
          <p:nvPr/>
        </p:nvSpPr>
        <p:spPr bwMode="auto">
          <a:xfrm rot="5400000">
            <a:off x="2247900" y="2328863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50" name="AutoShape 18"/>
          <p:cNvSpPr>
            <a:spLocks noChangeArrowheads="1"/>
          </p:cNvSpPr>
          <p:nvPr/>
        </p:nvSpPr>
        <p:spPr bwMode="auto">
          <a:xfrm rot="16200000">
            <a:off x="3205957" y="3913981"/>
            <a:ext cx="182880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kumimoji="0" lang="en-US" sz="2400" b="1" baseline="30000">
              <a:latin typeface="Sylfaen" pitchFamily="18" charset="0"/>
            </a:endParaRPr>
          </a:p>
        </p:txBody>
      </p:sp>
      <p:sp>
        <p:nvSpPr>
          <p:cNvPr id="146451" name="AutoShape 19"/>
          <p:cNvSpPr>
            <a:spLocks noChangeArrowheads="1"/>
          </p:cNvSpPr>
          <p:nvPr/>
        </p:nvSpPr>
        <p:spPr bwMode="auto">
          <a:xfrm rot="16200000">
            <a:off x="4260850" y="3092450"/>
            <a:ext cx="174625" cy="161925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kumimoji="0" lang="en-US" sz="2400" b="1">
              <a:latin typeface="Symbol" pitchFamily="18" charset="2"/>
              <a:sym typeface="Symbol" pitchFamily="18" charset="2"/>
            </a:endParaRPr>
          </a:p>
        </p:txBody>
      </p:sp>
      <p:sp>
        <p:nvSpPr>
          <p:cNvPr id="146453" name="Rectangle 21"/>
          <p:cNvSpPr>
            <a:spLocks noChangeArrowheads="1"/>
          </p:cNvSpPr>
          <p:nvPr/>
        </p:nvSpPr>
        <p:spPr bwMode="auto">
          <a:xfrm>
            <a:off x="2946400" y="3436938"/>
            <a:ext cx="977900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en-US" sz="6000">
                <a:latin typeface="Symbol" pitchFamily="18" charset="2"/>
                <a:sym typeface="Symbol" pitchFamily="18" charset="2"/>
              </a:rPr>
              <a:t></a:t>
            </a:r>
            <a:r>
              <a:rPr kumimoji="0" lang="en-US" sz="4400">
                <a:latin typeface="Symbol" pitchFamily="18" charset="2"/>
              </a:rPr>
              <a:t> </a:t>
            </a:r>
          </a:p>
        </p:txBody>
      </p:sp>
      <p:sp>
        <p:nvSpPr>
          <p:cNvPr id="146454" name="Rectangle 22"/>
          <p:cNvSpPr>
            <a:spLocks noChangeArrowheads="1"/>
          </p:cNvSpPr>
          <p:nvPr/>
        </p:nvSpPr>
        <p:spPr bwMode="auto">
          <a:xfrm>
            <a:off x="6229350" y="3121025"/>
            <a:ext cx="171450" cy="1831975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55" name="Rectangle 23"/>
          <p:cNvSpPr>
            <a:spLocks noChangeArrowheads="1"/>
          </p:cNvSpPr>
          <p:nvPr/>
        </p:nvSpPr>
        <p:spPr bwMode="auto">
          <a:xfrm>
            <a:off x="6477000" y="3121025"/>
            <a:ext cx="158750" cy="1571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56" name="AutoShape 24"/>
          <p:cNvSpPr>
            <a:spLocks noChangeArrowheads="1"/>
          </p:cNvSpPr>
          <p:nvPr/>
        </p:nvSpPr>
        <p:spPr bwMode="auto">
          <a:xfrm>
            <a:off x="4572000" y="3098800"/>
            <a:ext cx="114935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0" lang="en-US" sz="2400" b="1" baseline="30000">
              <a:latin typeface="Sylfaen" pitchFamily="18" charset="0"/>
            </a:endParaRPr>
          </a:p>
        </p:txBody>
      </p:sp>
      <p:sp>
        <p:nvSpPr>
          <p:cNvPr id="146457" name="Rectangle 25"/>
          <p:cNvSpPr>
            <a:spLocks noChangeArrowheads="1"/>
          </p:cNvSpPr>
          <p:nvPr/>
        </p:nvSpPr>
        <p:spPr bwMode="auto">
          <a:xfrm>
            <a:off x="6781800" y="3121025"/>
            <a:ext cx="1150938" cy="1698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58" name="Text Box 26"/>
          <p:cNvSpPr txBox="1">
            <a:spLocks noChangeArrowheads="1"/>
          </p:cNvSpPr>
          <p:nvPr/>
        </p:nvSpPr>
        <p:spPr bwMode="auto">
          <a:xfrm>
            <a:off x="5795963" y="3635375"/>
            <a:ext cx="45243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sz="4400">
                <a:latin typeface="Comic Sans MS" pitchFamily="66" charset="0"/>
              </a:rPr>
              <a:t>+</a:t>
            </a:r>
          </a:p>
        </p:txBody>
      </p:sp>
      <p:sp>
        <p:nvSpPr>
          <p:cNvPr id="146459" name="Text Box 27"/>
          <p:cNvSpPr txBox="1">
            <a:spLocks noChangeArrowheads="1"/>
          </p:cNvSpPr>
          <p:nvPr/>
        </p:nvSpPr>
        <p:spPr bwMode="auto">
          <a:xfrm>
            <a:off x="3833813" y="2555875"/>
            <a:ext cx="78258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dirty="0">
                <a:sym typeface="Symbol" pitchFamily="18" charset="2"/>
              </a:rPr>
              <a:t></a:t>
            </a:r>
            <a:r>
              <a:rPr kumimoji="0" lang="en-US" baseline="-25000" dirty="0">
                <a:sym typeface="Symbol" pitchFamily="18" charset="2"/>
              </a:rPr>
              <a:t>1</a:t>
            </a:r>
            <a:r>
              <a:rPr kumimoji="0" lang="en-US" b="1" dirty="0"/>
              <a:t>u</a:t>
            </a:r>
            <a:r>
              <a:rPr kumimoji="0" lang="en-US" b="1" baseline="-25000" dirty="0"/>
              <a:t>1</a:t>
            </a:r>
            <a:r>
              <a:rPr kumimoji="0" lang="en-US" b="1" dirty="0"/>
              <a:t>v</a:t>
            </a:r>
            <a:r>
              <a:rPr kumimoji="0" lang="en-US" b="1" baseline="-25000" dirty="0"/>
              <a:t>1</a:t>
            </a:r>
          </a:p>
        </p:txBody>
      </p:sp>
      <p:sp>
        <p:nvSpPr>
          <p:cNvPr id="146460" name="Text Box 28"/>
          <p:cNvSpPr txBox="1">
            <a:spLocks noChangeArrowheads="1"/>
          </p:cNvSpPr>
          <p:nvPr/>
        </p:nvSpPr>
        <p:spPr bwMode="auto">
          <a:xfrm>
            <a:off x="6216650" y="2603500"/>
            <a:ext cx="79541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dirty="0">
                <a:sym typeface="Symbol" pitchFamily="18" charset="2"/>
              </a:rPr>
              <a:t></a:t>
            </a:r>
            <a:r>
              <a:rPr kumimoji="0" lang="en-US" baseline="-25000" dirty="0">
                <a:sym typeface="Symbol" pitchFamily="18" charset="2"/>
              </a:rPr>
              <a:t>2</a:t>
            </a:r>
            <a:r>
              <a:rPr kumimoji="0" lang="en-US" b="1" dirty="0"/>
              <a:t>u</a:t>
            </a:r>
            <a:r>
              <a:rPr kumimoji="0" lang="en-US" b="1" baseline="-25000" dirty="0"/>
              <a:t>2</a:t>
            </a:r>
            <a:r>
              <a:rPr kumimoji="0" lang="en-US" b="1" dirty="0"/>
              <a:t>v</a:t>
            </a:r>
            <a:r>
              <a:rPr kumimoji="0" lang="en-US" b="1" baseline="-25000" dirty="0"/>
              <a:t>2</a:t>
            </a:r>
            <a:endParaRPr kumimoji="0" lang="en-US" baseline="-25000" dirty="0"/>
          </a:p>
        </p:txBody>
      </p:sp>
      <p:pic>
        <p:nvPicPr>
          <p:cNvPr id="146462" name="Picture 30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1520825"/>
            <a:ext cx="6248400" cy="63500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1F47-FB5C-0542-BCD2-C42F72683054}" type="datetime1">
              <a:rPr lang="en-US" smtClean="0"/>
              <a:t>1/25/18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934200" y="5257800"/>
            <a:ext cx="19447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b="1" dirty="0">
                <a:solidFill>
                  <a:srgbClr val="008000"/>
                </a:solidFill>
                <a:latin typeface="Times New Roman"/>
                <a:cs typeface="Times New Roman"/>
              </a:rPr>
              <a:t>σ</a:t>
            </a:r>
            <a:r>
              <a:rPr lang="en-US" sz="2800" b="1" baseline="-25000" dirty="0" err="1">
                <a:solidFill>
                  <a:srgbClr val="008000"/>
                </a:solidFill>
                <a:latin typeface="Times New Roman"/>
                <a:cs typeface="Times New Roman"/>
              </a:rPr>
              <a:t>i</a:t>
            </a:r>
            <a:r>
              <a:rPr lang="en-US" sz="2800" b="1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  </a:t>
            </a:r>
            <a:r>
              <a:rPr lang="en-US" sz="2800" b="1" dirty="0">
                <a:solidFill>
                  <a:srgbClr val="008000"/>
                </a:solidFill>
                <a:latin typeface="Times New Roman"/>
                <a:cs typeface="Times New Roman"/>
              </a:rPr>
              <a:t>… scalar</a:t>
            </a:r>
          </a:p>
          <a:p>
            <a:r>
              <a:rPr lang="en-US" sz="2800" b="1" dirty="0" err="1">
                <a:solidFill>
                  <a:srgbClr val="008000"/>
                </a:solidFill>
                <a:latin typeface="Times New Roman"/>
                <a:cs typeface="Times New Roman"/>
              </a:rPr>
              <a:t>u</a:t>
            </a:r>
            <a:r>
              <a:rPr lang="en-US" sz="2800" b="1" baseline="-25000" dirty="0" err="1">
                <a:solidFill>
                  <a:srgbClr val="008000"/>
                </a:solidFill>
                <a:latin typeface="Times New Roman"/>
                <a:cs typeface="Times New Roman"/>
              </a:rPr>
              <a:t>i</a:t>
            </a:r>
            <a:r>
              <a:rPr lang="en-US" sz="2800" b="1" dirty="0">
                <a:solidFill>
                  <a:srgbClr val="008000"/>
                </a:solidFill>
                <a:latin typeface="Times New Roman"/>
                <a:cs typeface="Times New Roman"/>
              </a:rPr>
              <a:t> … vector</a:t>
            </a:r>
          </a:p>
          <a:p>
            <a:r>
              <a:rPr lang="en-US" sz="2800" b="1" dirty="0">
                <a:solidFill>
                  <a:srgbClr val="008000"/>
                </a:solidFill>
                <a:latin typeface="Times New Roman"/>
                <a:cs typeface="Times New Roman"/>
              </a:rPr>
              <a:t>v</a:t>
            </a:r>
            <a:r>
              <a:rPr lang="en-US" sz="2800" b="1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i</a:t>
            </a:r>
            <a:r>
              <a:rPr lang="en-US" sz="2800" b="1" dirty="0">
                <a:solidFill>
                  <a:srgbClr val="008000"/>
                </a:solidFill>
                <a:latin typeface="Times New Roman"/>
                <a:cs typeface="Times New Roman"/>
              </a:rPr>
              <a:t> … vector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46126" y="152472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ACEE88-8FA3-2A4E-948C-52245E09BCC1}"/>
              </a:ext>
            </a:extLst>
          </p:cNvPr>
          <p:cNvSpPr txBox="1"/>
          <p:nvPr/>
        </p:nvSpPr>
        <p:spPr>
          <a:xfrm>
            <a:off x="1714500" y="5874603"/>
            <a:ext cx="4039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set </a:t>
            </a:r>
            <a:r>
              <a:rPr lang="en-US" sz="2400" dirty="0">
                <a:sym typeface="Symbol"/>
              </a:rPr>
              <a:t></a:t>
            </a:r>
            <a:r>
              <a:rPr lang="en-US" sz="2400" baseline="-25000" dirty="0"/>
              <a:t>2</a:t>
            </a:r>
            <a:r>
              <a:rPr lang="en-US" sz="2400" dirty="0"/>
              <a:t> = 0, then the green</a:t>
            </a:r>
          </a:p>
          <a:p>
            <a:r>
              <a:rPr lang="en-US" sz="2400" dirty="0"/>
              <a:t>columns may as well not exist.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2948441"/>
      </p:ext>
    </p:extLst>
  </p:cSld>
  <p:clrMapOvr>
    <a:masterClrMapping/>
  </p:clrMapOvr>
  <p:transition advTm="63359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Properties</a:t>
            </a:r>
          </a:p>
        </p:txBody>
      </p:sp>
      <p:sp>
        <p:nvSpPr>
          <p:cNvPr id="137625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>
                <a:solidFill>
                  <a:srgbClr val="0000FF"/>
                </a:solidFill>
              </a:rPr>
              <a:t>It is </a:t>
            </a:r>
            <a:r>
              <a:rPr lang="en-US" b="1" dirty="0">
                <a:solidFill>
                  <a:srgbClr val="0000FF"/>
                </a:solidFill>
              </a:rPr>
              <a:t>always</a:t>
            </a:r>
            <a:r>
              <a:rPr lang="en-US" dirty="0">
                <a:solidFill>
                  <a:srgbClr val="0000FF"/>
                </a:solidFill>
              </a:rPr>
              <a:t> possible to decompose a real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matrix </a:t>
            </a:r>
            <a:r>
              <a:rPr lang="en-US" b="1" i="1" dirty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 into </a:t>
            </a:r>
            <a:r>
              <a:rPr lang="en-US" b="1" i="1" dirty="0">
                <a:solidFill>
                  <a:srgbClr val="0000FF"/>
                </a:solidFill>
              </a:rPr>
              <a:t>A = U </a:t>
            </a:r>
            <a:r>
              <a:rPr lang="en-US" b="1" dirty="0">
                <a:solidFill>
                  <a:srgbClr val="0000FF"/>
                </a:solidFill>
                <a:sym typeface="Symbol"/>
              </a:rPr>
              <a:t>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i="1" dirty="0">
                <a:solidFill>
                  <a:srgbClr val="0000FF"/>
                </a:solidFill>
              </a:rPr>
              <a:t>V</a:t>
            </a:r>
            <a:r>
              <a:rPr lang="en-US" b="1" baseline="30000" dirty="0">
                <a:solidFill>
                  <a:srgbClr val="0000FF"/>
                </a:solidFill>
              </a:rPr>
              <a:t>T</a:t>
            </a:r>
            <a:r>
              <a:rPr lang="en-US" dirty="0">
                <a:solidFill>
                  <a:srgbClr val="0000FF"/>
                </a:solidFill>
              </a:rPr>
              <a:t> , where</a:t>
            </a:r>
          </a:p>
          <a:p>
            <a:r>
              <a:rPr lang="en-US" b="1" i="1" dirty="0"/>
              <a:t>U, </a:t>
            </a:r>
            <a:r>
              <a:rPr lang="en-US" b="1" dirty="0">
                <a:sym typeface="Symbol"/>
              </a:rPr>
              <a:t></a:t>
            </a:r>
            <a:r>
              <a:rPr lang="en-US" b="1" i="1" dirty="0"/>
              <a:t>, V</a:t>
            </a:r>
            <a:r>
              <a:rPr lang="en-US" dirty="0"/>
              <a:t>: </a:t>
            </a:r>
            <a:r>
              <a:rPr lang="en-US" dirty="0">
                <a:solidFill>
                  <a:srgbClr val="D60093"/>
                </a:solidFill>
              </a:rPr>
              <a:t>unique</a:t>
            </a:r>
          </a:p>
          <a:p>
            <a:r>
              <a:rPr lang="en-US" b="1" i="1" dirty="0"/>
              <a:t>U, V</a:t>
            </a:r>
            <a:r>
              <a:rPr lang="en-US" dirty="0"/>
              <a:t>: </a:t>
            </a:r>
            <a:r>
              <a:rPr lang="en-US" dirty="0">
                <a:solidFill>
                  <a:srgbClr val="D60093"/>
                </a:solidFill>
              </a:rPr>
              <a:t>column orthonormal</a:t>
            </a:r>
          </a:p>
          <a:p>
            <a:pPr lvl="1"/>
            <a:r>
              <a:rPr lang="en-US" b="1" i="1" dirty="0"/>
              <a:t>U</a:t>
            </a:r>
            <a:r>
              <a:rPr lang="en-US" b="1" i="1" baseline="30000" dirty="0"/>
              <a:t>T</a:t>
            </a:r>
            <a:r>
              <a:rPr lang="en-US" b="1" i="1" dirty="0"/>
              <a:t> U = I</a:t>
            </a:r>
            <a:r>
              <a:rPr lang="en-US" i="1" dirty="0"/>
              <a:t>; </a:t>
            </a:r>
            <a:r>
              <a:rPr lang="en-US" b="1" i="1" dirty="0"/>
              <a:t>V</a:t>
            </a:r>
            <a:r>
              <a:rPr lang="en-US" b="1" i="1" baseline="30000" dirty="0"/>
              <a:t>T</a:t>
            </a:r>
            <a:r>
              <a:rPr lang="en-US" b="1" i="1" dirty="0"/>
              <a:t> V = I</a:t>
            </a:r>
            <a:r>
              <a:rPr lang="en-US" i="1" dirty="0"/>
              <a:t>  </a:t>
            </a:r>
            <a:r>
              <a:rPr lang="en-US" dirty="0"/>
              <a:t>(</a:t>
            </a:r>
            <a:r>
              <a:rPr lang="en-US" b="1" i="1" dirty="0"/>
              <a:t>I</a:t>
            </a:r>
            <a:r>
              <a:rPr lang="en-US" dirty="0"/>
              <a:t>: identity matrix)</a:t>
            </a:r>
          </a:p>
          <a:p>
            <a:pPr lvl="1"/>
            <a:r>
              <a:rPr lang="en-US" dirty="0"/>
              <a:t>(Columns are orthogonal unit vectors)</a:t>
            </a:r>
          </a:p>
          <a:p>
            <a:r>
              <a:rPr lang="en-US" b="1" dirty="0">
                <a:sym typeface="Symbol"/>
              </a:rPr>
              <a:t></a:t>
            </a:r>
            <a:r>
              <a:rPr lang="en-US" dirty="0"/>
              <a:t>: </a:t>
            </a:r>
            <a:r>
              <a:rPr lang="en-US" dirty="0">
                <a:solidFill>
                  <a:srgbClr val="D60093"/>
                </a:solidFill>
              </a:rPr>
              <a:t>diagonal</a:t>
            </a:r>
          </a:p>
          <a:p>
            <a:pPr lvl="1"/>
            <a:r>
              <a:rPr lang="en-US" dirty="0"/>
              <a:t>Entries (</a:t>
            </a:r>
            <a:r>
              <a:rPr lang="en-US" b="1" dirty="0">
                <a:solidFill>
                  <a:srgbClr val="008000"/>
                </a:solidFill>
              </a:rPr>
              <a:t>singular values</a:t>
            </a:r>
            <a:r>
              <a:rPr lang="en-US" dirty="0"/>
              <a:t>) are </a:t>
            </a:r>
            <a:r>
              <a:rPr lang="en-US" dirty="0">
                <a:solidFill>
                  <a:srgbClr val="008000"/>
                </a:solidFill>
              </a:rPr>
              <a:t>positive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sorted in decreasing order (</a:t>
            </a:r>
            <a:r>
              <a:rPr lang="el-GR" b="1" dirty="0">
                <a:latin typeface="Times New Roman"/>
                <a:cs typeface="Times New Roman"/>
              </a:rPr>
              <a:t>σ</a:t>
            </a:r>
            <a:r>
              <a:rPr lang="en-US" b="1" baseline="-25000" dirty="0"/>
              <a:t>1</a:t>
            </a:r>
            <a:r>
              <a:rPr lang="en-US" b="1" dirty="0"/>
              <a:t> </a:t>
            </a:r>
            <a:r>
              <a:rPr lang="en-US" b="1" dirty="0">
                <a:sym typeface="Symbol"/>
              </a:rPr>
              <a:t></a:t>
            </a:r>
            <a:r>
              <a:rPr lang="en-US" b="1" dirty="0"/>
              <a:t> </a:t>
            </a:r>
            <a:r>
              <a:rPr lang="el-GR" b="1" dirty="0">
                <a:latin typeface="Times New Roman"/>
                <a:cs typeface="Times New Roman"/>
              </a:rPr>
              <a:t>σ</a:t>
            </a:r>
            <a:r>
              <a:rPr lang="en-US" b="1" baseline="-25000" dirty="0"/>
              <a:t>2</a:t>
            </a:r>
            <a:r>
              <a:rPr lang="en-US" b="1" dirty="0"/>
              <a:t> </a:t>
            </a:r>
            <a:r>
              <a:rPr lang="en-US" b="1" dirty="0">
                <a:sym typeface="Symbol"/>
              </a:rPr>
              <a:t> </a:t>
            </a:r>
            <a:r>
              <a:rPr lang="en-US" b="1" dirty="0"/>
              <a:t>... </a:t>
            </a:r>
            <a:r>
              <a:rPr lang="en-US" b="1" dirty="0">
                <a:sym typeface="Symbol"/>
              </a:rPr>
              <a:t> </a:t>
            </a:r>
            <a:r>
              <a:rPr lang="en-US" b="1" dirty="0"/>
              <a:t>0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978E-9599-6E4E-AE5A-9144324B1A88}" type="datetime1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C96C-E71B-41BA-8399-68A08BB3010E}" type="slidenum">
              <a:rPr lang="en-US"/>
              <a:pPr/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5800" y="6321623"/>
            <a:ext cx="807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Nice proof of uniqueness: </a:t>
            </a:r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hlinkClick r:id="rId2"/>
              </a:rPr>
              <a:t>http://www.mpi-inf.mpg.de/~bast/ir-seminar-ws04/lecture2.pdf</a:t>
            </a:r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574176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Example: Users-to-Movies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686800" cy="116754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66"/>
                </a:solidFill>
              </a:rPr>
              <a:t>Consider a matrix. What does SVD do?</a:t>
            </a:r>
            <a:endParaRPr lang="en-US" sz="3600" b="1" dirty="0"/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7818-D00B-D04A-983D-64268CC9EE90}" type="datetime1">
              <a:rPr lang="en-US" smtClean="0"/>
              <a:t>1/25/18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BEF0-3123-4184-98D7-FBB99C137BD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04936" name="Freeform 8"/>
          <p:cNvSpPr>
            <a:spLocks/>
          </p:cNvSpPr>
          <p:nvPr/>
        </p:nvSpPr>
        <p:spPr bwMode="auto">
          <a:xfrm>
            <a:off x="795248" y="3018528"/>
            <a:ext cx="228600" cy="25908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4939" name="Freeform 11"/>
          <p:cNvSpPr>
            <a:spLocks/>
          </p:cNvSpPr>
          <p:nvPr/>
        </p:nvSpPr>
        <p:spPr bwMode="auto">
          <a:xfrm flipH="1">
            <a:off x="2456408" y="3018528"/>
            <a:ext cx="228600" cy="25908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4949" name="Text Box 21"/>
          <p:cNvSpPr txBox="1">
            <a:spLocks noChangeArrowheads="1"/>
          </p:cNvSpPr>
          <p:nvPr/>
        </p:nvSpPr>
        <p:spPr bwMode="auto">
          <a:xfrm>
            <a:off x="2679192" y="3941426"/>
            <a:ext cx="401072" cy="584775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</a:rPr>
              <a:t>=</a:t>
            </a:r>
          </a:p>
        </p:txBody>
      </p:sp>
      <p:sp>
        <p:nvSpPr>
          <p:cNvPr id="1404950" name="Line 22"/>
          <p:cNvSpPr>
            <a:spLocks noChangeShapeType="1"/>
          </p:cNvSpPr>
          <p:nvPr/>
        </p:nvSpPr>
        <p:spPr bwMode="auto">
          <a:xfrm flipV="1">
            <a:off x="304800" y="3018528"/>
            <a:ext cx="0" cy="5334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8000"/>
              </a:solidFill>
            </a:endParaRPr>
          </a:p>
        </p:txBody>
      </p:sp>
      <p:sp>
        <p:nvSpPr>
          <p:cNvPr id="1404951" name="Text Box 23"/>
          <p:cNvSpPr txBox="1">
            <a:spLocks noChangeArrowheads="1"/>
          </p:cNvSpPr>
          <p:nvPr/>
        </p:nvSpPr>
        <p:spPr bwMode="auto">
          <a:xfrm>
            <a:off x="0" y="3596656"/>
            <a:ext cx="635110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dirty="0" err="1">
                <a:solidFill>
                  <a:srgbClr val="008000"/>
                </a:solidFill>
              </a:rPr>
              <a:t>SciFi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404953" name="Text Box 25"/>
          <p:cNvSpPr txBox="1">
            <a:spLocks noChangeArrowheads="1"/>
          </p:cNvSpPr>
          <p:nvPr/>
        </p:nvSpPr>
        <p:spPr bwMode="auto">
          <a:xfrm>
            <a:off x="-69331" y="5029195"/>
            <a:ext cx="883255" cy="307777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Romance</a:t>
            </a:r>
          </a:p>
        </p:txBody>
      </p:sp>
      <p:sp>
        <p:nvSpPr>
          <p:cNvPr id="1404954" name="Line 26"/>
          <p:cNvSpPr>
            <a:spLocks noChangeShapeType="1"/>
          </p:cNvSpPr>
          <p:nvPr/>
        </p:nvSpPr>
        <p:spPr bwMode="auto">
          <a:xfrm>
            <a:off x="304800" y="4085328"/>
            <a:ext cx="0" cy="228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8000"/>
              </a:solidFill>
            </a:endParaRPr>
          </a:p>
        </p:txBody>
      </p:sp>
      <p:sp>
        <p:nvSpPr>
          <p:cNvPr id="1404955" name="Line 27"/>
          <p:cNvSpPr>
            <a:spLocks noChangeShapeType="1"/>
          </p:cNvSpPr>
          <p:nvPr/>
        </p:nvSpPr>
        <p:spPr bwMode="auto">
          <a:xfrm flipV="1">
            <a:off x="304800" y="4542528"/>
            <a:ext cx="0" cy="4572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8000"/>
              </a:solidFill>
            </a:endParaRPr>
          </a:p>
        </p:txBody>
      </p:sp>
      <p:sp>
        <p:nvSpPr>
          <p:cNvPr id="1404956" name="Line 28"/>
          <p:cNvSpPr>
            <a:spLocks noChangeShapeType="1"/>
          </p:cNvSpPr>
          <p:nvPr/>
        </p:nvSpPr>
        <p:spPr bwMode="auto">
          <a:xfrm>
            <a:off x="304800" y="5380728"/>
            <a:ext cx="0" cy="228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1063987" y="1447286"/>
            <a:ext cx="12682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 Matrix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Alien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Serenity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Casablanca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Amelie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58672" y="3018528"/>
            <a:ext cx="19845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1   1   1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3   3   3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4   4   4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5   5   5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4   4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0   0   0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5   5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2   2</a:t>
            </a:r>
          </a:p>
        </p:txBody>
      </p:sp>
      <p:sp>
        <p:nvSpPr>
          <p:cNvPr id="54" name="Rectangle 2"/>
          <p:cNvSpPr>
            <a:spLocks noChangeArrowheads="1"/>
          </p:cNvSpPr>
          <p:nvPr/>
        </p:nvSpPr>
        <p:spPr bwMode="auto">
          <a:xfrm>
            <a:off x="4178300" y="3454400"/>
            <a:ext cx="328612" cy="3206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10"/>
          <p:cNvSpPr>
            <a:spLocks noChangeArrowheads="1"/>
          </p:cNvSpPr>
          <p:nvPr/>
        </p:nvSpPr>
        <p:spPr bwMode="auto">
          <a:xfrm>
            <a:off x="4175125" y="3811587"/>
            <a:ext cx="3952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sz="2800" b="1">
                <a:latin typeface="Sylfaen" pitchFamily="18" charset="0"/>
                <a:sym typeface="Symbol" pitchFamily="18" charset="2"/>
              </a:rPr>
              <a:t></a:t>
            </a:r>
          </a:p>
        </p:txBody>
      </p:sp>
      <p:grpSp>
        <p:nvGrpSpPr>
          <p:cNvPr id="56" name="Group 11"/>
          <p:cNvGrpSpPr>
            <a:grpSpLocks/>
          </p:cNvGrpSpPr>
          <p:nvPr/>
        </p:nvGrpSpPr>
        <p:grpSpPr bwMode="auto">
          <a:xfrm>
            <a:off x="3200400" y="3448050"/>
            <a:ext cx="468312" cy="1752600"/>
            <a:chOff x="1663" y="1551"/>
            <a:chExt cx="295" cy="1104"/>
          </a:xfrm>
        </p:grpSpPr>
        <p:sp>
          <p:nvSpPr>
            <p:cNvPr id="57" name="AutoShape 12"/>
            <p:cNvSpPr>
              <a:spLocks/>
            </p:cNvSpPr>
            <p:nvPr/>
          </p:nvSpPr>
          <p:spPr bwMode="auto">
            <a:xfrm>
              <a:off x="1862" y="1551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13"/>
            <p:cNvSpPr txBox="1">
              <a:spLocks noChangeArrowheads="1"/>
            </p:cNvSpPr>
            <p:nvPr/>
          </p:nvSpPr>
          <p:spPr bwMode="auto">
            <a:xfrm>
              <a:off x="1663" y="1955"/>
              <a:ext cx="2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0" lang="en-US" sz="2000">
                  <a:latin typeface="Sylfaen" pitchFamily="18" charset="0"/>
                </a:rPr>
                <a:t>m</a:t>
              </a:r>
            </a:p>
          </p:txBody>
        </p:sp>
      </p:grpSp>
      <p:grpSp>
        <p:nvGrpSpPr>
          <p:cNvPr id="59" name="Group 14"/>
          <p:cNvGrpSpPr>
            <a:grpSpLocks/>
          </p:cNvGrpSpPr>
          <p:nvPr/>
        </p:nvGrpSpPr>
        <p:grpSpPr bwMode="auto">
          <a:xfrm>
            <a:off x="4670425" y="2749550"/>
            <a:ext cx="1066800" cy="660400"/>
            <a:chOff x="2589" y="1111"/>
            <a:chExt cx="672" cy="416"/>
          </a:xfrm>
        </p:grpSpPr>
        <p:sp>
          <p:nvSpPr>
            <p:cNvPr id="60" name="Text Box 15"/>
            <p:cNvSpPr txBox="1">
              <a:spLocks noChangeArrowheads="1"/>
            </p:cNvSpPr>
            <p:nvPr/>
          </p:nvSpPr>
          <p:spPr bwMode="auto">
            <a:xfrm>
              <a:off x="2831" y="1111"/>
              <a:ext cx="2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0" lang="en-US" sz="2000">
                  <a:latin typeface="Sylfaen" pitchFamily="18" charset="0"/>
                </a:rPr>
                <a:t>n</a:t>
              </a:r>
            </a:p>
          </p:txBody>
        </p:sp>
        <p:sp>
          <p:nvSpPr>
            <p:cNvPr id="61" name="AutoShape 16"/>
            <p:cNvSpPr>
              <a:spLocks/>
            </p:cNvSpPr>
            <p:nvPr/>
          </p:nvSpPr>
          <p:spPr bwMode="auto">
            <a:xfrm rot="5400000">
              <a:off x="2829" y="1095"/>
              <a:ext cx="192" cy="672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" name="Rectangle 17"/>
          <p:cNvSpPr>
            <a:spLocks noChangeArrowheads="1"/>
          </p:cNvSpPr>
          <p:nvPr/>
        </p:nvSpPr>
        <p:spPr bwMode="auto">
          <a:xfrm>
            <a:off x="3709987" y="5195887"/>
            <a:ext cx="4397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sz="2800" b="1">
                <a:latin typeface="Sylfaen" pitchFamily="18" charset="0"/>
              </a:rPr>
              <a:t>U</a:t>
            </a:r>
            <a:endParaRPr kumimoji="0" lang="en-US" sz="2800" b="1" baseline="30000">
              <a:latin typeface="Sylfaen" pitchFamily="18" charset="0"/>
            </a:endParaRPr>
          </a:p>
        </p:txBody>
      </p:sp>
      <p:sp>
        <p:nvSpPr>
          <p:cNvPr id="63" name="AutoShape 18"/>
          <p:cNvSpPr>
            <a:spLocks noChangeArrowheads="1"/>
          </p:cNvSpPr>
          <p:nvPr/>
        </p:nvSpPr>
        <p:spPr bwMode="auto">
          <a:xfrm rot="16200000">
            <a:off x="2912269" y="4280693"/>
            <a:ext cx="182880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kumimoji="0" lang="en-US" sz="2400" b="1" baseline="30000">
              <a:latin typeface="Sylfaen" pitchFamily="18" charset="0"/>
            </a:endParaRPr>
          </a:p>
        </p:txBody>
      </p:sp>
      <p:sp>
        <p:nvSpPr>
          <p:cNvPr id="64" name="AutoShape 19"/>
          <p:cNvSpPr>
            <a:spLocks noChangeArrowheads="1"/>
          </p:cNvSpPr>
          <p:nvPr/>
        </p:nvSpPr>
        <p:spPr bwMode="auto">
          <a:xfrm rot="16200000">
            <a:off x="4167187" y="3459162"/>
            <a:ext cx="174625" cy="161925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kumimoji="0" lang="en-US" sz="2400" b="1">
              <a:latin typeface="Symbol" pitchFamily="18" charset="2"/>
              <a:sym typeface="Symbol" pitchFamily="18" charset="2"/>
            </a:endParaRPr>
          </a:p>
        </p:txBody>
      </p:sp>
      <p:sp>
        <p:nvSpPr>
          <p:cNvPr id="65" name="Rectangle 20"/>
          <p:cNvSpPr>
            <a:spLocks noChangeArrowheads="1"/>
          </p:cNvSpPr>
          <p:nvPr/>
        </p:nvSpPr>
        <p:spPr bwMode="auto">
          <a:xfrm>
            <a:off x="4940300" y="3773487"/>
            <a:ext cx="5842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sz="2800" b="1">
                <a:latin typeface="Sylfaen" pitchFamily="18" charset="0"/>
              </a:rPr>
              <a:t>V</a:t>
            </a:r>
            <a:r>
              <a:rPr kumimoji="0" lang="en-US" sz="2800" b="1" baseline="30000">
                <a:latin typeface="Sylfaen" pitchFamily="18" charset="0"/>
              </a:rPr>
              <a:t>T</a:t>
            </a:r>
          </a:p>
        </p:txBody>
      </p:sp>
      <p:sp>
        <p:nvSpPr>
          <p:cNvPr id="66" name="Rectangle 22"/>
          <p:cNvSpPr>
            <a:spLocks noChangeArrowheads="1"/>
          </p:cNvSpPr>
          <p:nvPr/>
        </p:nvSpPr>
        <p:spPr bwMode="auto">
          <a:xfrm>
            <a:off x="3903662" y="3444875"/>
            <a:ext cx="171450" cy="1831975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23"/>
          <p:cNvSpPr>
            <a:spLocks noChangeArrowheads="1"/>
          </p:cNvSpPr>
          <p:nvPr/>
        </p:nvSpPr>
        <p:spPr bwMode="auto">
          <a:xfrm>
            <a:off x="4343400" y="3624262"/>
            <a:ext cx="158750" cy="1571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AutoShape 24"/>
          <p:cNvSpPr>
            <a:spLocks noChangeArrowheads="1"/>
          </p:cNvSpPr>
          <p:nvPr/>
        </p:nvSpPr>
        <p:spPr bwMode="auto">
          <a:xfrm>
            <a:off x="4627562" y="3465512"/>
            <a:ext cx="114935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0" lang="en-US" sz="2400" b="1" baseline="30000">
              <a:latin typeface="Sylfaen" pitchFamily="18" charset="0"/>
            </a:endParaRPr>
          </a:p>
        </p:txBody>
      </p:sp>
      <p:sp>
        <p:nvSpPr>
          <p:cNvPr id="69" name="Rectangle 25"/>
          <p:cNvSpPr>
            <a:spLocks noChangeArrowheads="1"/>
          </p:cNvSpPr>
          <p:nvPr/>
        </p:nvSpPr>
        <p:spPr bwMode="auto">
          <a:xfrm>
            <a:off x="4625975" y="3633787"/>
            <a:ext cx="1150937" cy="1698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5381773" y="5352871"/>
            <a:ext cx="3315331" cy="1200329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“Concepts” </a:t>
            </a:r>
            <a:br>
              <a:rPr lang="en-US" sz="2400" b="1" dirty="0">
                <a:solidFill>
                  <a:srgbClr val="0000FF"/>
                </a:solidFill>
              </a:rPr>
            </a:br>
            <a:r>
              <a:rPr lang="en-US" sz="2400" b="1" dirty="0">
                <a:solidFill>
                  <a:srgbClr val="0000FF"/>
                </a:solidFill>
              </a:rPr>
              <a:t>AKA Latent dimensions</a:t>
            </a:r>
            <a:br>
              <a:rPr lang="en-US" sz="2400" b="1" dirty="0">
                <a:solidFill>
                  <a:srgbClr val="0000FF"/>
                </a:solidFill>
              </a:rPr>
            </a:br>
            <a:r>
              <a:rPr lang="en-US" sz="2400" b="1" dirty="0">
                <a:solidFill>
                  <a:srgbClr val="0000FF"/>
                </a:solidFill>
              </a:rPr>
              <a:t>AKA Latent factors</a:t>
            </a:r>
          </a:p>
        </p:txBody>
      </p:sp>
      <p:sp>
        <p:nvSpPr>
          <p:cNvPr id="71" name="Line 33"/>
          <p:cNvSpPr>
            <a:spLocks noChangeShapeType="1"/>
          </p:cNvSpPr>
          <p:nvPr/>
        </p:nvSpPr>
        <p:spPr bwMode="auto">
          <a:xfrm flipH="1" flipV="1">
            <a:off x="4149725" y="4648200"/>
            <a:ext cx="1262276" cy="88346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H="1" flipV="1">
            <a:off x="5638800" y="3811586"/>
            <a:ext cx="228600" cy="158968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6826"/>
          <a:stretch/>
        </p:blipFill>
        <p:spPr bwMode="auto">
          <a:xfrm>
            <a:off x="6248400" y="3201651"/>
            <a:ext cx="2796275" cy="196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Line 33"/>
          <p:cNvSpPr>
            <a:spLocks noChangeShapeType="1"/>
          </p:cNvSpPr>
          <p:nvPr/>
        </p:nvSpPr>
        <p:spPr bwMode="auto">
          <a:xfrm flipV="1">
            <a:off x="6248400" y="4199628"/>
            <a:ext cx="381000" cy="120164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5" name="Line 33"/>
          <p:cNvSpPr>
            <a:spLocks noChangeShapeType="1"/>
          </p:cNvSpPr>
          <p:nvPr/>
        </p:nvSpPr>
        <p:spPr bwMode="auto">
          <a:xfrm flipV="1">
            <a:off x="7086600" y="4868019"/>
            <a:ext cx="559936" cy="58742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0846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 animBg="1"/>
      <p:bldP spid="72" grpId="0" animBg="1"/>
      <p:bldP spid="74" grpId="0" animBg="1"/>
      <p:bldP spid="7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Example: Users-to-Movies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1167548"/>
          </a:xfrm>
        </p:spPr>
        <p:txBody>
          <a:bodyPr/>
          <a:lstStyle/>
          <a:p>
            <a:r>
              <a:rPr lang="en-US" sz="3600" b="1" dirty="0">
                <a:solidFill>
                  <a:srgbClr val="FF0066"/>
                </a:solidFill>
              </a:rPr>
              <a:t>A = U </a:t>
            </a:r>
            <a:r>
              <a:rPr lang="en-US" sz="3600" b="1" dirty="0">
                <a:solidFill>
                  <a:srgbClr val="FF0066"/>
                </a:solidFill>
                <a:sym typeface="Symbol"/>
              </a:rPr>
              <a:t></a:t>
            </a:r>
            <a:r>
              <a:rPr lang="en-US" sz="3600" b="1" dirty="0">
                <a:solidFill>
                  <a:srgbClr val="FF0066"/>
                </a:solidFill>
              </a:rPr>
              <a:t> V</a:t>
            </a:r>
            <a:r>
              <a:rPr lang="en-US" sz="3600" b="1" baseline="30000" dirty="0">
                <a:solidFill>
                  <a:srgbClr val="FF0066"/>
                </a:solidFill>
              </a:rPr>
              <a:t>T</a:t>
            </a:r>
            <a:r>
              <a:rPr lang="en-US" sz="3600" b="1" dirty="0">
                <a:solidFill>
                  <a:srgbClr val="FF0066"/>
                </a:solidFill>
              </a:rPr>
              <a:t> - example: </a:t>
            </a:r>
            <a:r>
              <a:rPr lang="en-US" sz="3600" b="1" dirty="0"/>
              <a:t>Users to Movies</a:t>
            </a:r>
            <a:endParaRPr lang="en-US" sz="3600" b="1" dirty="0">
              <a:solidFill>
                <a:srgbClr val="FF0066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0462-69AF-8942-B544-26AC5F3E91C4}" type="datetime1">
              <a:rPr lang="en-US" smtClean="0"/>
              <a:t>1/25/18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BEF0-3123-4184-98D7-FBB99C137BD3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0" y="1828801"/>
            <a:ext cx="9144000" cy="4934128"/>
            <a:chOff x="0" y="1828801"/>
            <a:chExt cx="9144000" cy="4934128"/>
          </a:xfrm>
        </p:grpSpPr>
        <p:sp>
          <p:nvSpPr>
            <p:cNvPr id="1404936" name="Freeform 8"/>
            <p:cNvSpPr>
              <a:spLocks/>
            </p:cNvSpPr>
            <p:nvPr/>
          </p:nvSpPr>
          <p:spPr bwMode="auto">
            <a:xfrm>
              <a:off x="79524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4939" name="Freeform 11"/>
            <p:cNvSpPr>
              <a:spLocks/>
            </p:cNvSpPr>
            <p:nvPr/>
          </p:nvSpPr>
          <p:spPr bwMode="auto">
            <a:xfrm flipH="1">
              <a:off x="245640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4949" name="Text Box 21"/>
            <p:cNvSpPr txBox="1">
              <a:spLocks noChangeArrowheads="1"/>
            </p:cNvSpPr>
            <p:nvPr/>
          </p:nvSpPr>
          <p:spPr bwMode="auto">
            <a:xfrm>
              <a:off x="2679192" y="3941426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1404950" name="Line 22"/>
            <p:cNvSpPr>
              <a:spLocks noChangeShapeType="1"/>
            </p:cNvSpPr>
            <p:nvPr/>
          </p:nvSpPr>
          <p:spPr bwMode="auto">
            <a:xfrm flipV="1">
              <a:off x="304800" y="3018528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404951" name="Text Box 23"/>
            <p:cNvSpPr txBox="1">
              <a:spLocks noChangeArrowheads="1"/>
            </p:cNvSpPr>
            <p:nvPr/>
          </p:nvSpPr>
          <p:spPr bwMode="auto">
            <a:xfrm>
              <a:off x="0" y="3596656"/>
              <a:ext cx="635110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1404954" name="Line 26"/>
            <p:cNvSpPr>
              <a:spLocks noChangeShapeType="1"/>
            </p:cNvSpPr>
            <p:nvPr/>
          </p:nvSpPr>
          <p:spPr bwMode="auto">
            <a:xfrm>
              <a:off x="304800" y="40853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404955" name="Line 27"/>
            <p:cNvSpPr>
              <a:spLocks noChangeShapeType="1"/>
            </p:cNvSpPr>
            <p:nvPr/>
          </p:nvSpPr>
          <p:spPr bwMode="auto">
            <a:xfrm flipV="1">
              <a:off x="304800" y="4542528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404956" name="Line 28"/>
            <p:cNvSpPr>
              <a:spLocks noChangeShapeType="1"/>
            </p:cNvSpPr>
            <p:nvPr/>
          </p:nvSpPr>
          <p:spPr bwMode="auto">
            <a:xfrm>
              <a:off x="304800" y="53807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4958" name="Freeform 30"/>
            <p:cNvSpPr>
              <a:spLocks/>
            </p:cNvSpPr>
            <p:nvPr/>
          </p:nvSpPr>
          <p:spPr bwMode="auto">
            <a:xfrm>
              <a:off x="6096000" y="36764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4959" name="Freeform 31"/>
            <p:cNvSpPr>
              <a:spLocks/>
            </p:cNvSpPr>
            <p:nvPr/>
          </p:nvSpPr>
          <p:spPr bwMode="auto">
            <a:xfrm flipH="1">
              <a:off x="7620000" y="36764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4960" name="Text Box 32"/>
            <p:cNvSpPr txBox="1">
              <a:spLocks noChangeArrowheads="1"/>
            </p:cNvSpPr>
            <p:nvPr/>
          </p:nvSpPr>
          <p:spPr bwMode="auto">
            <a:xfrm>
              <a:off x="5467932" y="40135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1404963" name="Text Box 35"/>
            <p:cNvSpPr txBox="1">
              <a:spLocks noChangeArrowheads="1"/>
            </p:cNvSpPr>
            <p:nvPr/>
          </p:nvSpPr>
          <p:spPr bwMode="auto">
            <a:xfrm>
              <a:off x="8204353" y="40209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1404964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4965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1063987" y="1447286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</a:t>
              </a:r>
              <a:r>
                <a:rPr lang="en-US" dirty="0" err="1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58672" y="3018528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895600" y="3018528"/>
              <a:ext cx="2514600" cy="2677656"/>
              <a:chOff x="2971800" y="3018528"/>
              <a:chExt cx="2514600" cy="2677656"/>
            </a:xfrm>
          </p:grpSpPr>
          <p:sp>
            <p:nvSpPr>
              <p:cNvPr id="1404947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948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6076950" y="36764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  <p:sp>
        <p:nvSpPr>
          <p:cNvPr id="38" name="Text Box 25">
            <a:extLst>
              <a:ext uri="{FF2B5EF4-FFF2-40B4-BE49-F238E27FC236}">
                <a16:creationId xmlns:a16="http://schemas.microsoft.com/office/drawing/2014/main" id="{3E595D53-77FD-214B-A666-35327986D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9331" y="5029195"/>
            <a:ext cx="883255" cy="307777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Romance</a:t>
            </a:r>
          </a:p>
        </p:txBody>
      </p:sp>
    </p:spTree>
    <p:extLst>
      <p:ext uri="{BB962C8B-B14F-4D97-AF65-F5344CB8AC3E}">
        <p14:creationId xmlns:p14="http://schemas.microsoft.com/office/powerpoint/2010/main" val="161508284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Example: Users-to-Movies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1167548"/>
          </a:xfrm>
        </p:spPr>
        <p:txBody>
          <a:bodyPr/>
          <a:lstStyle/>
          <a:p>
            <a:r>
              <a:rPr lang="en-US" sz="3600" b="1" dirty="0">
                <a:solidFill>
                  <a:srgbClr val="FF0066"/>
                </a:solidFill>
              </a:rPr>
              <a:t>A = U </a:t>
            </a:r>
            <a:r>
              <a:rPr lang="en-US" sz="3600" b="1" dirty="0">
                <a:solidFill>
                  <a:srgbClr val="FF0066"/>
                </a:solidFill>
                <a:sym typeface="Symbol"/>
              </a:rPr>
              <a:t></a:t>
            </a:r>
            <a:r>
              <a:rPr lang="en-US" sz="3600" b="1" dirty="0">
                <a:solidFill>
                  <a:srgbClr val="FF0066"/>
                </a:solidFill>
              </a:rPr>
              <a:t> V</a:t>
            </a:r>
            <a:r>
              <a:rPr lang="en-US" sz="3600" b="1" baseline="30000" dirty="0">
                <a:solidFill>
                  <a:srgbClr val="FF0066"/>
                </a:solidFill>
              </a:rPr>
              <a:t>T</a:t>
            </a:r>
            <a:r>
              <a:rPr lang="en-US" sz="3600" b="1" dirty="0">
                <a:solidFill>
                  <a:srgbClr val="FF0066"/>
                </a:solidFill>
              </a:rPr>
              <a:t> - example: </a:t>
            </a:r>
            <a:r>
              <a:rPr lang="en-US" sz="3600" b="1" dirty="0"/>
              <a:t>Users to Movies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8CBA-3B35-A245-B64A-D3A2966AAEEB}" type="datetime1">
              <a:rPr lang="en-US" smtClean="0"/>
              <a:t>1/25/18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BEF0-3123-4184-98D7-FBB99C137BD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2815441" y="2057400"/>
            <a:ext cx="1523174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SciFi</a:t>
            </a:r>
            <a:r>
              <a:rPr lang="en-US" b="1" dirty="0">
                <a:solidFill>
                  <a:srgbClr val="0000FF"/>
                </a:solidFill>
              </a:rPr>
              <a:t>-concept</a:t>
            </a: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415641" y="2362200"/>
            <a:ext cx="1985159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Romance-concept</a:t>
            </a:r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3505200" y="2363510"/>
            <a:ext cx="0" cy="685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 flipH="1">
            <a:off x="4267200" y="2668310"/>
            <a:ext cx="5334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0" y="1828801"/>
            <a:ext cx="9144000" cy="4934128"/>
            <a:chOff x="0" y="1828801"/>
            <a:chExt cx="9144000" cy="4934128"/>
          </a:xfrm>
        </p:grpSpPr>
        <p:sp>
          <p:nvSpPr>
            <p:cNvPr id="43" name="Freeform 8"/>
            <p:cNvSpPr>
              <a:spLocks/>
            </p:cNvSpPr>
            <p:nvPr/>
          </p:nvSpPr>
          <p:spPr bwMode="auto">
            <a:xfrm>
              <a:off x="79524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 flipH="1">
              <a:off x="245640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2679192" y="3941426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 flipV="1">
              <a:off x="304800" y="3018528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0" y="3596656"/>
              <a:ext cx="635110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49" name="Line 26"/>
            <p:cNvSpPr>
              <a:spLocks noChangeShapeType="1"/>
            </p:cNvSpPr>
            <p:nvPr/>
          </p:nvSpPr>
          <p:spPr bwMode="auto">
            <a:xfrm>
              <a:off x="304800" y="40853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0" name="Line 27"/>
            <p:cNvSpPr>
              <a:spLocks noChangeShapeType="1"/>
            </p:cNvSpPr>
            <p:nvPr/>
          </p:nvSpPr>
          <p:spPr bwMode="auto">
            <a:xfrm flipV="1">
              <a:off x="304800" y="4542528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1" name="Line 28"/>
            <p:cNvSpPr>
              <a:spLocks noChangeShapeType="1"/>
            </p:cNvSpPr>
            <p:nvPr/>
          </p:nvSpPr>
          <p:spPr bwMode="auto">
            <a:xfrm>
              <a:off x="304800" y="53807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30"/>
            <p:cNvSpPr>
              <a:spLocks/>
            </p:cNvSpPr>
            <p:nvPr/>
          </p:nvSpPr>
          <p:spPr bwMode="auto">
            <a:xfrm>
              <a:off x="6096000" y="36764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1"/>
            <p:cNvSpPr>
              <a:spLocks/>
            </p:cNvSpPr>
            <p:nvPr/>
          </p:nvSpPr>
          <p:spPr bwMode="auto">
            <a:xfrm flipH="1">
              <a:off x="7620000" y="36764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5467932" y="40135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5" name="Text Box 35"/>
            <p:cNvSpPr txBox="1">
              <a:spLocks noChangeArrowheads="1"/>
            </p:cNvSpPr>
            <p:nvPr/>
          </p:nvSpPr>
          <p:spPr bwMode="auto">
            <a:xfrm>
              <a:off x="8204353" y="40209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6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63987" y="1447286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</a:t>
              </a:r>
              <a:r>
                <a:rPr lang="en-US" dirty="0" err="1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58672" y="3018528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895600" y="3018528"/>
              <a:ext cx="2514600" cy="2677656"/>
              <a:chOff x="2971800" y="3018528"/>
              <a:chExt cx="2514600" cy="2677656"/>
            </a:xfrm>
          </p:grpSpPr>
          <p:sp>
            <p:nvSpPr>
              <p:cNvPr id="63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6076950" y="36764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  <p:sp>
        <p:nvSpPr>
          <p:cNvPr id="35" name="Text Box 25">
            <a:extLst>
              <a:ext uri="{FF2B5EF4-FFF2-40B4-BE49-F238E27FC236}">
                <a16:creationId xmlns:a16="http://schemas.microsoft.com/office/drawing/2014/main" id="{D077C224-5806-3044-9B64-310D79542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9331" y="5029195"/>
            <a:ext cx="883255" cy="307777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Romance</a:t>
            </a:r>
          </a:p>
        </p:txBody>
      </p:sp>
    </p:spTree>
    <p:extLst>
      <p:ext uri="{BB962C8B-B14F-4D97-AF65-F5344CB8AC3E}">
        <p14:creationId xmlns:p14="http://schemas.microsoft.com/office/powerpoint/2010/main" val="402329949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Example: Users-to-Movies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1167548"/>
          </a:xfrm>
        </p:spPr>
        <p:txBody>
          <a:bodyPr/>
          <a:lstStyle/>
          <a:p>
            <a:r>
              <a:rPr lang="en-US" sz="3600" b="1" dirty="0">
                <a:solidFill>
                  <a:srgbClr val="FF0066"/>
                </a:solidFill>
              </a:rPr>
              <a:t>A = U </a:t>
            </a:r>
            <a:r>
              <a:rPr lang="en-US" sz="3600" b="1" dirty="0">
                <a:solidFill>
                  <a:srgbClr val="FF0066"/>
                </a:solidFill>
                <a:sym typeface="Symbol"/>
              </a:rPr>
              <a:t></a:t>
            </a:r>
            <a:r>
              <a:rPr lang="en-US" sz="3600" b="1" dirty="0">
                <a:solidFill>
                  <a:srgbClr val="FF0066"/>
                </a:solidFill>
              </a:rPr>
              <a:t> V</a:t>
            </a:r>
            <a:r>
              <a:rPr lang="en-US" sz="3600" b="1" baseline="30000" dirty="0">
                <a:solidFill>
                  <a:srgbClr val="FF0066"/>
                </a:solidFill>
              </a:rPr>
              <a:t>T</a:t>
            </a:r>
            <a:r>
              <a:rPr lang="en-US" sz="3600" b="1" dirty="0">
                <a:solidFill>
                  <a:srgbClr val="FF0066"/>
                </a:solidFill>
              </a:rPr>
              <a:t> - example: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01D3-B629-6D4C-9853-7D17B9D9C8E4}" type="datetime1">
              <a:rPr lang="en-US" smtClean="0"/>
              <a:t>1/25/18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BEF0-3123-4184-98D7-FBB99C137BD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415641" y="2362200"/>
            <a:ext cx="1985159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Romance-concept</a:t>
            </a:r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 flipH="1">
            <a:off x="4267200" y="2668310"/>
            <a:ext cx="5334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5486400" y="1295400"/>
            <a:ext cx="3666388" cy="954107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2800" b="1" i="1" dirty="0">
                <a:solidFill>
                  <a:srgbClr val="008000"/>
                </a:solidFill>
              </a:rPr>
              <a:t>U</a:t>
            </a:r>
            <a:r>
              <a:rPr lang="en-US" sz="2800" b="1" dirty="0">
                <a:solidFill>
                  <a:srgbClr val="008000"/>
                </a:solidFill>
              </a:rPr>
              <a:t> is “user-to-concept” </a:t>
            </a:r>
          </a:p>
          <a:p>
            <a:pPr algn="l"/>
            <a:r>
              <a:rPr lang="en-US" sz="2800" b="1" dirty="0">
                <a:solidFill>
                  <a:srgbClr val="008000"/>
                </a:solidFill>
              </a:rPr>
              <a:t>factor matrix</a:t>
            </a:r>
          </a:p>
        </p:txBody>
      </p:sp>
      <p:sp>
        <p:nvSpPr>
          <p:cNvPr id="3" name="Oval 2"/>
          <p:cNvSpPr/>
          <p:nvPr/>
        </p:nvSpPr>
        <p:spPr>
          <a:xfrm>
            <a:off x="3029712" y="3018528"/>
            <a:ext cx="762000" cy="48667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2815441" y="2373868"/>
            <a:ext cx="1523174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SciFi</a:t>
            </a:r>
            <a:r>
              <a:rPr lang="en-US" b="1" dirty="0">
                <a:solidFill>
                  <a:srgbClr val="0000FF"/>
                </a:solidFill>
              </a:rPr>
              <a:t>-concept</a:t>
            </a:r>
          </a:p>
        </p:txBody>
      </p:sp>
      <p:sp>
        <p:nvSpPr>
          <p:cNvPr id="44" name="Line 33"/>
          <p:cNvSpPr>
            <a:spLocks noChangeShapeType="1"/>
          </p:cNvSpPr>
          <p:nvPr/>
        </p:nvSpPr>
        <p:spPr bwMode="auto">
          <a:xfrm>
            <a:off x="3505200" y="2706410"/>
            <a:ext cx="0" cy="342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0" y="1828801"/>
            <a:ext cx="9144000" cy="4934128"/>
            <a:chOff x="0" y="1828801"/>
            <a:chExt cx="9144000" cy="4934128"/>
          </a:xfrm>
        </p:grpSpPr>
        <p:sp>
          <p:nvSpPr>
            <p:cNvPr id="70" name="Freeform 8"/>
            <p:cNvSpPr>
              <a:spLocks/>
            </p:cNvSpPr>
            <p:nvPr/>
          </p:nvSpPr>
          <p:spPr bwMode="auto">
            <a:xfrm>
              <a:off x="79524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11"/>
            <p:cNvSpPr>
              <a:spLocks/>
            </p:cNvSpPr>
            <p:nvPr/>
          </p:nvSpPr>
          <p:spPr bwMode="auto">
            <a:xfrm flipH="1">
              <a:off x="245640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Text Box 21"/>
            <p:cNvSpPr txBox="1">
              <a:spLocks noChangeArrowheads="1"/>
            </p:cNvSpPr>
            <p:nvPr/>
          </p:nvSpPr>
          <p:spPr bwMode="auto">
            <a:xfrm>
              <a:off x="2679192" y="3941426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73" name="Line 22"/>
            <p:cNvSpPr>
              <a:spLocks noChangeShapeType="1"/>
            </p:cNvSpPr>
            <p:nvPr/>
          </p:nvSpPr>
          <p:spPr bwMode="auto">
            <a:xfrm flipV="1">
              <a:off x="304800" y="3018528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74" name="Text Box 23"/>
            <p:cNvSpPr txBox="1">
              <a:spLocks noChangeArrowheads="1"/>
            </p:cNvSpPr>
            <p:nvPr/>
          </p:nvSpPr>
          <p:spPr bwMode="auto">
            <a:xfrm>
              <a:off x="0" y="3596656"/>
              <a:ext cx="635110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76" name="Line 26"/>
            <p:cNvSpPr>
              <a:spLocks noChangeShapeType="1"/>
            </p:cNvSpPr>
            <p:nvPr/>
          </p:nvSpPr>
          <p:spPr bwMode="auto">
            <a:xfrm>
              <a:off x="304800" y="40853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77" name="Line 27"/>
            <p:cNvSpPr>
              <a:spLocks noChangeShapeType="1"/>
            </p:cNvSpPr>
            <p:nvPr/>
          </p:nvSpPr>
          <p:spPr bwMode="auto">
            <a:xfrm flipV="1">
              <a:off x="304800" y="4542528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78" name="Line 28"/>
            <p:cNvSpPr>
              <a:spLocks noChangeShapeType="1"/>
            </p:cNvSpPr>
            <p:nvPr/>
          </p:nvSpPr>
          <p:spPr bwMode="auto">
            <a:xfrm>
              <a:off x="304800" y="53807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30"/>
            <p:cNvSpPr>
              <a:spLocks/>
            </p:cNvSpPr>
            <p:nvPr/>
          </p:nvSpPr>
          <p:spPr bwMode="auto">
            <a:xfrm>
              <a:off x="6096000" y="36764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1"/>
            <p:cNvSpPr>
              <a:spLocks/>
            </p:cNvSpPr>
            <p:nvPr/>
          </p:nvSpPr>
          <p:spPr bwMode="auto">
            <a:xfrm flipH="1">
              <a:off x="7620000" y="36764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32"/>
            <p:cNvSpPr txBox="1">
              <a:spLocks noChangeArrowheads="1"/>
            </p:cNvSpPr>
            <p:nvPr/>
          </p:nvSpPr>
          <p:spPr bwMode="auto">
            <a:xfrm>
              <a:off x="5467932" y="40135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82" name="Text Box 35"/>
            <p:cNvSpPr txBox="1">
              <a:spLocks noChangeArrowheads="1"/>
            </p:cNvSpPr>
            <p:nvPr/>
          </p:nvSpPr>
          <p:spPr bwMode="auto">
            <a:xfrm>
              <a:off x="8204353" y="40209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83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 rot="16200000">
              <a:off x="1063987" y="1447286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</a:t>
              </a:r>
              <a:r>
                <a:rPr lang="en-US" dirty="0" err="1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58672" y="3018528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2895600" y="3018528"/>
              <a:ext cx="2514600" cy="2677656"/>
              <a:chOff x="2971800" y="3018528"/>
              <a:chExt cx="2514600" cy="2677656"/>
            </a:xfrm>
          </p:grpSpPr>
          <p:sp>
            <p:nvSpPr>
              <p:cNvPr id="90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88" name="Rectangle 87"/>
            <p:cNvSpPr/>
            <p:nvPr/>
          </p:nvSpPr>
          <p:spPr>
            <a:xfrm>
              <a:off x="6076950" y="36764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  <p:sp>
        <p:nvSpPr>
          <p:cNvPr id="37" name="Text Box 25">
            <a:extLst>
              <a:ext uri="{FF2B5EF4-FFF2-40B4-BE49-F238E27FC236}">
                <a16:creationId xmlns:a16="http://schemas.microsoft.com/office/drawing/2014/main" id="{8BB67341-5075-2540-8A5C-112BB3B8A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9331" y="5029195"/>
            <a:ext cx="883255" cy="307777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Romance</a:t>
            </a:r>
          </a:p>
        </p:txBody>
      </p:sp>
    </p:spTree>
    <p:extLst>
      <p:ext uri="{BB962C8B-B14F-4D97-AF65-F5344CB8AC3E}">
        <p14:creationId xmlns:p14="http://schemas.microsoft.com/office/powerpoint/2010/main" val="267818843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Example: Users-to-Movies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1167548"/>
          </a:xfrm>
        </p:spPr>
        <p:txBody>
          <a:bodyPr/>
          <a:lstStyle/>
          <a:p>
            <a:r>
              <a:rPr lang="en-US" sz="3600" b="1" dirty="0">
                <a:solidFill>
                  <a:srgbClr val="FF0066"/>
                </a:solidFill>
              </a:rPr>
              <a:t>A = U </a:t>
            </a:r>
            <a:r>
              <a:rPr lang="en-US" sz="3600" b="1" dirty="0">
                <a:solidFill>
                  <a:srgbClr val="FF0066"/>
                </a:solidFill>
                <a:sym typeface="Symbol"/>
              </a:rPr>
              <a:t></a:t>
            </a:r>
            <a:r>
              <a:rPr lang="en-US" sz="3600" b="1" dirty="0">
                <a:solidFill>
                  <a:srgbClr val="FF0066"/>
                </a:solidFill>
              </a:rPr>
              <a:t> V</a:t>
            </a:r>
            <a:r>
              <a:rPr lang="en-US" sz="3600" b="1" baseline="30000" dirty="0">
                <a:solidFill>
                  <a:srgbClr val="FF0066"/>
                </a:solidFill>
              </a:rPr>
              <a:t>T</a:t>
            </a:r>
            <a:r>
              <a:rPr lang="en-US" sz="3600" b="1" dirty="0">
                <a:solidFill>
                  <a:srgbClr val="FF0066"/>
                </a:solidFill>
              </a:rPr>
              <a:t> - example: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FFC5-368C-CF43-B2D2-E663A21C30B7}" type="datetime1">
              <a:rPr lang="en-US" smtClean="0"/>
              <a:t>1/25/18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BEF0-3123-4184-98D7-FBB99C137BD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04951" name="Text Box 23"/>
          <p:cNvSpPr txBox="1">
            <a:spLocks noChangeArrowheads="1"/>
          </p:cNvSpPr>
          <p:nvPr/>
        </p:nvSpPr>
        <p:spPr bwMode="auto">
          <a:xfrm>
            <a:off x="0" y="3596656"/>
            <a:ext cx="635110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dirty="0" err="1"/>
              <a:t>SciFi</a:t>
            </a:r>
            <a:endParaRPr lang="en-US" dirty="0"/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2815441" y="2373868"/>
            <a:ext cx="1523174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SciFi</a:t>
            </a:r>
            <a:r>
              <a:rPr lang="en-US" b="1" dirty="0">
                <a:solidFill>
                  <a:srgbClr val="0000FF"/>
                </a:solidFill>
              </a:rPr>
              <a:t>-concept</a:t>
            </a:r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3505200" y="2706410"/>
            <a:ext cx="0" cy="342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3" name="Text Box 35"/>
          <p:cNvSpPr txBox="1">
            <a:spLocks noChangeArrowheads="1"/>
          </p:cNvSpPr>
          <p:nvPr/>
        </p:nvSpPr>
        <p:spPr bwMode="auto">
          <a:xfrm>
            <a:off x="5627026" y="2731532"/>
            <a:ext cx="3271217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“strength” of the </a:t>
            </a:r>
            <a:r>
              <a:rPr lang="en-US" b="1" dirty="0" err="1">
                <a:solidFill>
                  <a:srgbClr val="0000FF"/>
                </a:solidFill>
              </a:rPr>
              <a:t>SciFi</a:t>
            </a:r>
            <a:r>
              <a:rPr lang="en-US" b="1" dirty="0">
                <a:solidFill>
                  <a:srgbClr val="0000FF"/>
                </a:solidFill>
              </a:rPr>
              <a:t>-concept</a:t>
            </a:r>
          </a:p>
        </p:txBody>
      </p:sp>
      <p:sp>
        <p:nvSpPr>
          <p:cNvPr id="44" name="Oval 37"/>
          <p:cNvSpPr>
            <a:spLocks noChangeArrowheads="1"/>
          </p:cNvSpPr>
          <p:nvPr/>
        </p:nvSpPr>
        <p:spPr bwMode="auto">
          <a:xfrm>
            <a:off x="6128290" y="3608832"/>
            <a:ext cx="729710" cy="5334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 flipH="1">
            <a:off x="6585490" y="3097096"/>
            <a:ext cx="272510" cy="484303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0" y="1828801"/>
            <a:ext cx="9144000" cy="4934128"/>
            <a:chOff x="0" y="1828801"/>
            <a:chExt cx="9144000" cy="4934128"/>
          </a:xfrm>
        </p:grpSpPr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79524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1"/>
            <p:cNvSpPr>
              <a:spLocks/>
            </p:cNvSpPr>
            <p:nvPr/>
          </p:nvSpPr>
          <p:spPr bwMode="auto">
            <a:xfrm flipH="1">
              <a:off x="245640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2679192" y="3941426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 flipV="1">
              <a:off x="304800" y="3018528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1" name="Text Box 23"/>
            <p:cNvSpPr txBox="1">
              <a:spLocks noChangeArrowheads="1"/>
            </p:cNvSpPr>
            <p:nvPr/>
          </p:nvSpPr>
          <p:spPr bwMode="auto">
            <a:xfrm>
              <a:off x="0" y="3596656"/>
              <a:ext cx="635110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3" name="Line 26"/>
            <p:cNvSpPr>
              <a:spLocks noChangeShapeType="1"/>
            </p:cNvSpPr>
            <p:nvPr/>
          </p:nvSpPr>
          <p:spPr bwMode="auto">
            <a:xfrm>
              <a:off x="304800" y="40853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4" name="Line 27"/>
            <p:cNvSpPr>
              <a:spLocks noChangeShapeType="1"/>
            </p:cNvSpPr>
            <p:nvPr/>
          </p:nvSpPr>
          <p:spPr bwMode="auto">
            <a:xfrm flipV="1">
              <a:off x="304800" y="4542528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5" name="Line 28"/>
            <p:cNvSpPr>
              <a:spLocks noChangeShapeType="1"/>
            </p:cNvSpPr>
            <p:nvPr/>
          </p:nvSpPr>
          <p:spPr bwMode="auto">
            <a:xfrm>
              <a:off x="304800" y="53807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30"/>
            <p:cNvSpPr>
              <a:spLocks/>
            </p:cNvSpPr>
            <p:nvPr/>
          </p:nvSpPr>
          <p:spPr bwMode="auto">
            <a:xfrm>
              <a:off x="6096000" y="36764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31"/>
            <p:cNvSpPr>
              <a:spLocks/>
            </p:cNvSpPr>
            <p:nvPr/>
          </p:nvSpPr>
          <p:spPr bwMode="auto">
            <a:xfrm flipH="1">
              <a:off x="7620000" y="36764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32"/>
            <p:cNvSpPr txBox="1">
              <a:spLocks noChangeArrowheads="1"/>
            </p:cNvSpPr>
            <p:nvPr/>
          </p:nvSpPr>
          <p:spPr bwMode="auto">
            <a:xfrm>
              <a:off x="5467932" y="40135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9" name="Text Box 35"/>
            <p:cNvSpPr txBox="1">
              <a:spLocks noChangeArrowheads="1"/>
            </p:cNvSpPr>
            <p:nvPr/>
          </p:nvSpPr>
          <p:spPr bwMode="auto">
            <a:xfrm>
              <a:off x="8204353" y="40209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60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1063987" y="1447286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</a:t>
              </a:r>
              <a:r>
                <a:rPr lang="en-US" dirty="0" err="1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58672" y="3018528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895600" y="3018528"/>
              <a:ext cx="2514600" cy="2677656"/>
              <a:chOff x="2971800" y="3018528"/>
              <a:chExt cx="2514600" cy="2677656"/>
            </a:xfrm>
          </p:grpSpPr>
          <p:sp>
            <p:nvSpPr>
              <p:cNvPr id="67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6076950" y="36764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  <p:sp>
        <p:nvSpPr>
          <p:cNvPr id="41" name="Text Box 25">
            <a:extLst>
              <a:ext uri="{FF2B5EF4-FFF2-40B4-BE49-F238E27FC236}">
                <a16:creationId xmlns:a16="http://schemas.microsoft.com/office/drawing/2014/main" id="{A73E5529-B38F-504E-81D2-DE2287678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9331" y="5029195"/>
            <a:ext cx="883255" cy="307777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Romance</a:t>
            </a:r>
          </a:p>
        </p:txBody>
      </p:sp>
    </p:spTree>
    <p:extLst>
      <p:ext uri="{BB962C8B-B14F-4D97-AF65-F5344CB8AC3E}">
        <p14:creationId xmlns:p14="http://schemas.microsoft.com/office/powerpoint/2010/main" val="31647985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Example: Users-to-Movies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1167548"/>
          </a:xfrm>
        </p:spPr>
        <p:txBody>
          <a:bodyPr/>
          <a:lstStyle/>
          <a:p>
            <a:r>
              <a:rPr lang="en-US" sz="3600" b="1" dirty="0">
                <a:solidFill>
                  <a:srgbClr val="FF0066"/>
                </a:solidFill>
              </a:rPr>
              <a:t>A = U </a:t>
            </a:r>
            <a:r>
              <a:rPr lang="en-US" sz="3600" b="1" dirty="0">
                <a:solidFill>
                  <a:srgbClr val="FF0066"/>
                </a:solidFill>
                <a:sym typeface="Symbol"/>
              </a:rPr>
              <a:t></a:t>
            </a:r>
            <a:r>
              <a:rPr lang="en-US" sz="3600" b="1" dirty="0">
                <a:solidFill>
                  <a:srgbClr val="FF0066"/>
                </a:solidFill>
              </a:rPr>
              <a:t> V</a:t>
            </a:r>
            <a:r>
              <a:rPr lang="en-US" sz="3600" b="1" baseline="30000" dirty="0">
                <a:solidFill>
                  <a:srgbClr val="FF0066"/>
                </a:solidFill>
              </a:rPr>
              <a:t>T</a:t>
            </a:r>
            <a:r>
              <a:rPr lang="en-US" sz="3600" b="1" dirty="0">
                <a:solidFill>
                  <a:srgbClr val="FF0066"/>
                </a:solidFill>
              </a:rPr>
              <a:t> - example: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0541-6D04-0A45-8073-69F0ED121574}" type="datetime1">
              <a:rPr lang="en-US" smtClean="0"/>
              <a:t>1/25/18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BEF0-3123-4184-98D7-FBB99C137BD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2815441" y="2373868"/>
            <a:ext cx="1523174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SciFi</a:t>
            </a:r>
            <a:r>
              <a:rPr lang="en-US" b="1" dirty="0">
                <a:solidFill>
                  <a:srgbClr val="0000FF"/>
                </a:solidFill>
              </a:rPr>
              <a:t>-concept</a:t>
            </a:r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3505200" y="2706410"/>
            <a:ext cx="0" cy="342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5275633" y="1865293"/>
            <a:ext cx="3868367" cy="954107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2800" b="1" i="1" dirty="0">
                <a:solidFill>
                  <a:srgbClr val="0000FF"/>
                </a:solidFill>
              </a:rPr>
              <a:t>V</a:t>
            </a:r>
            <a:r>
              <a:rPr lang="en-US" sz="2800" b="1" dirty="0">
                <a:solidFill>
                  <a:srgbClr val="0000FF"/>
                </a:solidFill>
              </a:rPr>
              <a:t> is “movie-to-concept”</a:t>
            </a:r>
          </a:p>
          <a:p>
            <a:pPr algn="l"/>
            <a:r>
              <a:rPr lang="en-US" sz="2800" b="1" dirty="0">
                <a:solidFill>
                  <a:srgbClr val="0000FF"/>
                </a:solidFill>
              </a:rPr>
              <a:t>factor matrix</a:t>
            </a:r>
          </a:p>
        </p:txBody>
      </p: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2972213" y="6024586"/>
            <a:ext cx="1523174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SciFi</a:t>
            </a:r>
            <a:r>
              <a:rPr lang="en-US" b="1" dirty="0">
                <a:solidFill>
                  <a:srgbClr val="0000FF"/>
                </a:solidFill>
              </a:rPr>
              <a:t>-concept</a:t>
            </a:r>
          </a:p>
        </p:txBody>
      </p:sp>
      <p:sp>
        <p:nvSpPr>
          <p:cNvPr id="42" name="Freeform 35"/>
          <p:cNvSpPr>
            <a:spLocks/>
          </p:cNvSpPr>
          <p:nvPr/>
        </p:nvSpPr>
        <p:spPr bwMode="auto">
          <a:xfrm flipV="1">
            <a:off x="3733800" y="5813076"/>
            <a:ext cx="1524000" cy="21151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6"/>
              </a:cxn>
              <a:cxn ang="0">
                <a:pos x="240" y="1056"/>
              </a:cxn>
            </a:cxnLst>
            <a:rect l="0" t="0" r="r" b="b"/>
            <a:pathLst>
              <a:path w="240" h="1056">
                <a:moveTo>
                  <a:pt x="0" y="0"/>
                </a:moveTo>
                <a:lnTo>
                  <a:pt x="0" y="1056"/>
                </a:lnTo>
                <a:lnTo>
                  <a:pt x="240" y="1056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36"/>
          <p:cNvSpPr>
            <a:spLocks noChangeShapeType="1"/>
          </p:cNvSpPr>
          <p:nvPr/>
        </p:nvSpPr>
        <p:spPr bwMode="auto">
          <a:xfrm>
            <a:off x="990600" y="3351490"/>
            <a:ext cx="4572000" cy="2284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37"/>
          <p:cNvSpPr>
            <a:spLocks noChangeShapeType="1"/>
          </p:cNvSpPr>
          <p:nvPr/>
        </p:nvSpPr>
        <p:spPr bwMode="auto">
          <a:xfrm>
            <a:off x="1447800" y="3351490"/>
            <a:ext cx="4876800" cy="2284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37"/>
          <p:cNvSpPr>
            <a:spLocks noChangeArrowheads="1"/>
          </p:cNvSpPr>
          <p:nvPr/>
        </p:nvSpPr>
        <p:spPr bwMode="auto">
          <a:xfrm>
            <a:off x="5353336" y="5502132"/>
            <a:ext cx="729710" cy="5334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accent3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0" y="1828801"/>
            <a:ext cx="9144000" cy="4934128"/>
            <a:chOff x="0" y="1828801"/>
            <a:chExt cx="9144000" cy="4934128"/>
          </a:xfrm>
        </p:grpSpPr>
        <p:sp>
          <p:nvSpPr>
            <p:cNvPr id="50" name="Freeform 8"/>
            <p:cNvSpPr>
              <a:spLocks/>
            </p:cNvSpPr>
            <p:nvPr/>
          </p:nvSpPr>
          <p:spPr bwMode="auto">
            <a:xfrm>
              <a:off x="79524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 flipH="1">
              <a:off x="245640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21"/>
            <p:cNvSpPr txBox="1">
              <a:spLocks noChangeArrowheads="1"/>
            </p:cNvSpPr>
            <p:nvPr/>
          </p:nvSpPr>
          <p:spPr bwMode="auto">
            <a:xfrm>
              <a:off x="2679192" y="3941426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 flipV="1">
              <a:off x="304800" y="3018528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0" y="3596656"/>
              <a:ext cx="635110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6" name="Line 26"/>
            <p:cNvSpPr>
              <a:spLocks noChangeShapeType="1"/>
            </p:cNvSpPr>
            <p:nvPr/>
          </p:nvSpPr>
          <p:spPr bwMode="auto">
            <a:xfrm>
              <a:off x="304800" y="40853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 flipV="1">
              <a:off x="304800" y="4542528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8" name="Line 28"/>
            <p:cNvSpPr>
              <a:spLocks noChangeShapeType="1"/>
            </p:cNvSpPr>
            <p:nvPr/>
          </p:nvSpPr>
          <p:spPr bwMode="auto">
            <a:xfrm>
              <a:off x="304800" y="53807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6096000" y="36764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7620000" y="36764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32"/>
            <p:cNvSpPr txBox="1">
              <a:spLocks noChangeArrowheads="1"/>
            </p:cNvSpPr>
            <p:nvPr/>
          </p:nvSpPr>
          <p:spPr bwMode="auto">
            <a:xfrm>
              <a:off x="5467932" y="40135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62" name="Text Box 35"/>
            <p:cNvSpPr txBox="1">
              <a:spLocks noChangeArrowheads="1"/>
            </p:cNvSpPr>
            <p:nvPr/>
          </p:nvSpPr>
          <p:spPr bwMode="auto">
            <a:xfrm>
              <a:off x="8204353" y="40209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63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 rot="16200000">
              <a:off x="1063987" y="1447286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</a:t>
              </a:r>
              <a:r>
                <a:rPr lang="en-US" dirty="0" err="1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58672" y="3018528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2895600" y="3018528"/>
              <a:ext cx="2514600" cy="2677656"/>
              <a:chOff x="2971800" y="3018528"/>
              <a:chExt cx="2514600" cy="2677656"/>
            </a:xfrm>
          </p:grpSpPr>
          <p:sp>
            <p:nvSpPr>
              <p:cNvPr id="70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6076950" y="36764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  <p:sp>
        <p:nvSpPr>
          <p:cNvPr id="43" name="Text Box 25">
            <a:extLst>
              <a:ext uri="{FF2B5EF4-FFF2-40B4-BE49-F238E27FC236}">
                <a16:creationId xmlns:a16="http://schemas.microsoft.com/office/drawing/2014/main" id="{F285B4CD-5D4A-9E4D-8F9D-609831B9A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9331" y="5029195"/>
            <a:ext cx="883255" cy="307777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Romance</a:t>
            </a:r>
          </a:p>
        </p:txBody>
      </p:sp>
    </p:spTree>
    <p:extLst>
      <p:ext uri="{BB962C8B-B14F-4D97-AF65-F5344CB8AC3E}">
        <p14:creationId xmlns:p14="http://schemas.microsoft.com/office/powerpoint/2010/main" val="102917908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AF30-6B96-6746-BD97-2B1287FF9F7B}" type="datetime1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76BA-728A-4B72-824D-A8F7CD9C9268}" type="slidenum">
              <a:rPr lang="en-US"/>
              <a:pPr/>
              <a:t>19</a:t>
            </a:fld>
            <a:endParaRPr lang="en-US"/>
          </a:p>
        </p:txBody>
      </p:sp>
      <p:sp>
        <p:nvSpPr>
          <p:cNvPr id="13772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#1</a:t>
            </a:r>
          </a:p>
        </p:txBody>
      </p:sp>
      <p:sp>
        <p:nvSpPr>
          <p:cNvPr id="13772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600" dirty="0"/>
              <a:t>‘</a:t>
            </a:r>
            <a:r>
              <a:rPr lang="en-US" sz="3600" b="1" dirty="0">
                <a:solidFill>
                  <a:srgbClr val="D60093"/>
                </a:solidFill>
              </a:rPr>
              <a:t>movies</a:t>
            </a:r>
            <a:r>
              <a:rPr lang="en-US" sz="3600" dirty="0"/>
              <a:t>’, ‘</a:t>
            </a:r>
            <a:r>
              <a:rPr lang="en-US" sz="3600" b="1" dirty="0">
                <a:solidFill>
                  <a:srgbClr val="D60093"/>
                </a:solidFill>
              </a:rPr>
              <a:t>users</a:t>
            </a:r>
            <a:r>
              <a:rPr lang="en-US" sz="3600" dirty="0"/>
              <a:t>’ and ‘</a:t>
            </a:r>
            <a:r>
              <a:rPr lang="en-US" sz="3600" b="1" dirty="0">
                <a:solidFill>
                  <a:srgbClr val="D60093"/>
                </a:solidFill>
              </a:rPr>
              <a:t>concepts</a:t>
            </a:r>
            <a:r>
              <a:rPr lang="en-US" sz="3600" dirty="0"/>
              <a:t>’:</a:t>
            </a:r>
          </a:p>
          <a:p>
            <a:pPr>
              <a:lnSpc>
                <a:spcPct val="90000"/>
              </a:lnSpc>
            </a:pPr>
            <a:r>
              <a:rPr lang="en-US" b="1" i="1" dirty="0"/>
              <a:t>U</a:t>
            </a:r>
            <a:r>
              <a:rPr lang="en-US" dirty="0"/>
              <a:t>: user-to-concept matrix</a:t>
            </a:r>
          </a:p>
          <a:p>
            <a:pPr lvl="6">
              <a:lnSpc>
                <a:spcPct val="90000"/>
              </a:lnSpc>
            </a:pPr>
            <a:endParaRPr lang="en-US" b="1" i="1" dirty="0"/>
          </a:p>
          <a:p>
            <a:pPr>
              <a:lnSpc>
                <a:spcPct val="90000"/>
              </a:lnSpc>
            </a:pPr>
            <a:r>
              <a:rPr lang="en-US" b="1" i="1" dirty="0"/>
              <a:t>V</a:t>
            </a:r>
            <a:r>
              <a:rPr lang="en-US" dirty="0"/>
              <a:t>: movie-to-concept matrix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>
                <a:latin typeface="Symbol" pitchFamily="18" charset="2"/>
                <a:sym typeface="Symbol"/>
              </a:rPr>
              <a:t></a:t>
            </a:r>
            <a:r>
              <a:rPr lang="en-US" dirty="0"/>
              <a:t>: its diagonal elements: </a:t>
            </a:r>
            <a:br>
              <a:rPr lang="en-US" dirty="0"/>
            </a:br>
            <a:r>
              <a:rPr lang="en-US" dirty="0"/>
              <a:t>	‘strength’ of each concept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3902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91600" cy="987552"/>
          </a:xfrm>
        </p:spPr>
        <p:txBody>
          <a:bodyPr/>
          <a:lstStyle/>
          <a:p>
            <a:r>
              <a:rPr lang="en-US" dirty="0"/>
              <a:t>Reducing  Matrix Dimension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Often, our data can be represented by an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-by-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</a:t>
                </a:r>
              </a:p>
              <a:p>
                <a:r>
                  <a:rPr lang="en-US" dirty="0"/>
                  <a:t>And this matrix can be closely approximated by the product of three matrices that share a small common dimension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82" r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E56C2971-1C3C-1847-A1B5-0BAFBCD0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06D8-62AB-F540-A04B-E7B7496FCF2B}" type="datetime1">
              <a:rPr lang="en-US" smtClean="0"/>
              <a:t>1/25/18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7EDF4BA7-0B0B-1D4E-B500-C14ED5BD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18C71F-28EB-5748-8DB9-DAA0071D9B68}"/>
              </a:ext>
            </a:extLst>
          </p:cNvPr>
          <p:cNvSpPr/>
          <p:nvPr/>
        </p:nvSpPr>
        <p:spPr>
          <a:xfrm>
            <a:off x="1676400" y="4419600"/>
            <a:ext cx="1160542" cy="175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C3772F-37C7-E540-8FBD-83E03F180E40}"/>
              </a:ext>
            </a:extLst>
          </p:cNvPr>
          <p:cNvSpPr/>
          <p:nvPr/>
        </p:nvSpPr>
        <p:spPr>
          <a:xfrm>
            <a:off x="3972924" y="4419600"/>
            <a:ext cx="464217" cy="1752600"/>
          </a:xfrm>
          <a:prstGeom prst="rect">
            <a:avLst/>
          </a:prstGeom>
          <a:ln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298CE-8B3A-5D4F-AD6B-85A8F109A009}"/>
              </a:ext>
            </a:extLst>
          </p:cNvPr>
          <p:cNvSpPr txBox="1"/>
          <p:nvPr/>
        </p:nvSpPr>
        <p:spPr>
          <a:xfrm>
            <a:off x="1161469" y="5052034"/>
            <a:ext cx="33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D1D6A5-3D8B-3942-AB51-1A0054D1A7E3}"/>
              </a:ext>
            </a:extLst>
          </p:cNvPr>
          <p:cNvSpPr txBox="1"/>
          <p:nvPr/>
        </p:nvSpPr>
        <p:spPr>
          <a:xfrm>
            <a:off x="4027565" y="4000731"/>
            <a:ext cx="21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2F1626-6CDD-5B4A-BD6F-1AA73321D2A5}"/>
              </a:ext>
            </a:extLst>
          </p:cNvPr>
          <p:cNvSpPr txBox="1"/>
          <p:nvPr/>
        </p:nvSpPr>
        <p:spPr>
          <a:xfrm>
            <a:off x="1937822" y="4005196"/>
            <a:ext cx="2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FE2FA9-5F63-7F4D-AC34-191FCAA8190A}"/>
              </a:ext>
            </a:extLst>
          </p:cNvPr>
          <p:cNvGrpSpPr/>
          <p:nvPr/>
        </p:nvGrpSpPr>
        <p:grpSpPr>
          <a:xfrm>
            <a:off x="7082050" y="3916725"/>
            <a:ext cx="1442499" cy="919296"/>
            <a:chOff x="5027066" y="1664026"/>
            <a:chExt cx="1894260" cy="107917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5B561A-CF34-4B4E-94CC-A6447EEB0277}"/>
                </a:ext>
              </a:extLst>
            </p:cNvPr>
            <p:cNvSpPr/>
            <p:nvPr/>
          </p:nvSpPr>
          <p:spPr>
            <a:xfrm>
              <a:off x="5027066" y="2136266"/>
              <a:ext cx="1524000" cy="606934"/>
            </a:xfrm>
            <a:prstGeom prst="rect">
              <a:avLst/>
            </a:prstGeom>
            <a:ln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30000" dirty="0">
                  <a:solidFill>
                    <a:schemeClr val="tx1"/>
                  </a:solidFill>
                </a:rPr>
                <a:t>T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D745C7-6278-604D-A252-C54A83BCEE7A}"/>
                </a:ext>
              </a:extLst>
            </p:cNvPr>
            <p:cNvSpPr txBox="1"/>
            <p:nvPr/>
          </p:nvSpPr>
          <p:spPr>
            <a:xfrm>
              <a:off x="5615781" y="1664026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49171F-D4A2-1345-B3C4-1D42577EF740}"/>
                </a:ext>
              </a:extLst>
            </p:cNvPr>
            <p:cNvSpPr txBox="1"/>
            <p:nvPr/>
          </p:nvSpPr>
          <p:spPr>
            <a:xfrm>
              <a:off x="6634068" y="2200740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F33581F-5BEF-8F43-8B16-E4F4D7D90F62}"/>
              </a:ext>
            </a:extLst>
          </p:cNvPr>
          <p:cNvSpPr txBox="1"/>
          <p:nvPr/>
        </p:nvSpPr>
        <p:spPr>
          <a:xfrm>
            <a:off x="3184514" y="4946738"/>
            <a:ext cx="379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~~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0F2B9E-CED9-724F-9081-942B804B5B4D}"/>
              </a:ext>
            </a:extLst>
          </p:cNvPr>
          <p:cNvSpPr txBox="1"/>
          <p:nvPr/>
        </p:nvSpPr>
        <p:spPr>
          <a:xfrm>
            <a:off x="4673724" y="4392895"/>
            <a:ext cx="26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/>
              </a:rPr>
              <a:t>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00462D-5034-7C46-BF6A-C93EFCFD39B3}"/>
              </a:ext>
            </a:extLst>
          </p:cNvPr>
          <p:cNvSpPr txBox="1"/>
          <p:nvPr/>
        </p:nvSpPr>
        <p:spPr>
          <a:xfrm>
            <a:off x="6079891" y="4392895"/>
            <a:ext cx="26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/>
              </a:rPr>
              <a:t></a:t>
            </a:r>
            <a:endParaRPr lang="en-US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08EA0F-A7DB-2A4E-956A-5BDB734A2049}"/>
              </a:ext>
            </a:extLst>
          </p:cNvPr>
          <p:cNvSpPr/>
          <p:nvPr/>
        </p:nvSpPr>
        <p:spPr>
          <a:xfrm>
            <a:off x="5326982" y="4419600"/>
            <a:ext cx="464217" cy="511683"/>
          </a:xfrm>
          <a:prstGeom prst="rect">
            <a:avLst/>
          </a:prstGeom>
          <a:ln cmpd="sng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Symbol"/>
              </a:rPr>
              <a:t>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9C0EFF-6A3A-524F-B6EA-B7BE8E70B840}"/>
              </a:ext>
            </a:extLst>
          </p:cNvPr>
          <p:cNvSpPr txBox="1"/>
          <p:nvPr/>
        </p:nvSpPr>
        <p:spPr>
          <a:xfrm>
            <a:off x="5411279" y="4000731"/>
            <a:ext cx="21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104188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Dimensionality Reduction with SVD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57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534400" cy="987552"/>
          </a:xfrm>
        </p:spPr>
        <p:txBody>
          <a:bodyPr/>
          <a:lstStyle/>
          <a:p>
            <a:r>
              <a:rPr lang="en-US" dirty="0"/>
              <a:t>SVD – Dimensionality Reduction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5E1D-0D37-3143-8054-ED6BD753AE43}" type="datetime1">
              <a:rPr lang="en-US" smtClean="0"/>
              <a:t>1/25/18</a:t>
            </a:fld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D959-DF3F-42BB-B129-B95AC761CD3A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12432" y="1202871"/>
            <a:ext cx="3983038" cy="3695700"/>
            <a:chOff x="1104" y="1248"/>
            <a:chExt cx="2509" cy="2328"/>
          </a:xfrm>
        </p:grpSpPr>
        <p:pic>
          <p:nvPicPr>
            <p:cNvPr id="1400837" name="Picture 5" descr="img54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r="23748"/>
            <a:stretch/>
          </p:blipFill>
          <p:spPr bwMode="auto">
            <a:xfrm>
              <a:off x="1104" y="1248"/>
              <a:ext cx="2509" cy="2328"/>
            </a:xfrm>
            <a:prstGeom prst="rect">
              <a:avLst/>
            </a:prstGeom>
            <a:noFill/>
          </p:spPr>
        </p:pic>
        <p:sp>
          <p:nvSpPr>
            <p:cNvPr id="1400838" name="Line 6"/>
            <p:cNvSpPr>
              <a:spLocks noChangeShapeType="1"/>
            </p:cNvSpPr>
            <p:nvPr/>
          </p:nvSpPr>
          <p:spPr bwMode="auto">
            <a:xfrm flipV="1">
              <a:off x="1296" y="2877"/>
              <a:ext cx="468" cy="435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00839" name="Line 7"/>
          <p:cNvSpPr>
            <a:spLocks noChangeShapeType="1"/>
          </p:cNvSpPr>
          <p:nvPr/>
        </p:nvSpPr>
        <p:spPr bwMode="auto">
          <a:xfrm>
            <a:off x="4319032" y="2082800"/>
            <a:ext cx="381000" cy="3810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400840" name="Oval 8"/>
          <p:cNvSpPr>
            <a:spLocks noChangeArrowheads="1"/>
          </p:cNvSpPr>
          <p:nvPr/>
        </p:nvSpPr>
        <p:spPr bwMode="auto">
          <a:xfrm>
            <a:off x="4623832" y="2387600"/>
            <a:ext cx="152400" cy="152400"/>
          </a:xfrm>
          <a:prstGeom prst="ellips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400843" name="Text Box 11"/>
          <p:cNvSpPr txBox="1">
            <a:spLocks noChangeArrowheads="1"/>
          </p:cNvSpPr>
          <p:nvPr/>
        </p:nvSpPr>
        <p:spPr bwMode="auto">
          <a:xfrm>
            <a:off x="2541032" y="3869871"/>
            <a:ext cx="397866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v</a:t>
            </a:r>
            <a:r>
              <a:rPr lang="en-US" b="1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400844" name="Text Box 12"/>
          <p:cNvSpPr txBox="1">
            <a:spLocks noChangeArrowheads="1"/>
          </p:cNvSpPr>
          <p:nvPr/>
        </p:nvSpPr>
        <p:spPr bwMode="auto">
          <a:xfrm>
            <a:off x="5457270" y="2209800"/>
            <a:ext cx="1828800" cy="646331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 type="none" w="sm" len="sm"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first right </a:t>
            </a:r>
            <a:br>
              <a:rPr lang="en-US" b="1" dirty="0">
                <a:latin typeface="Arial" pitchFamily="34" charset="0"/>
                <a:cs typeface="Arial" pitchFamily="34" charset="0"/>
              </a:rPr>
            </a:br>
            <a:r>
              <a:rPr lang="en-US" b="1" dirty="0">
                <a:latin typeface="Arial" pitchFamily="34" charset="0"/>
                <a:cs typeface="Arial" pitchFamily="34" charset="0"/>
              </a:rPr>
              <a:t>singular vector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43904" y="4583668"/>
            <a:ext cx="22261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Movie 1 rating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357601" y="2055069"/>
            <a:ext cx="20737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Movie 2 rating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876800"/>
                <a:ext cx="8610600" cy="1981200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Instead of using two coordinates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</a:rPr>
                      <m:t>(</m:t>
                    </m:r>
                    <m:r>
                      <a:rPr lang="en-US" sz="2800" b="1" i="1" dirty="0" err="1" smtClean="0">
                        <a:latin typeface="Cambria Math"/>
                      </a:rPr>
                      <m:t>𝒙</m:t>
                    </m:r>
                    <m:r>
                      <a:rPr lang="en-US" sz="2800" b="1" i="1" dirty="0" err="1" smtClean="0">
                        <a:latin typeface="Cambria Math"/>
                      </a:rPr>
                      <m:t>,</m:t>
                    </m:r>
                    <m:r>
                      <a:rPr lang="en-US" sz="2800" b="1" i="1" dirty="0" err="1" smtClean="0">
                        <a:latin typeface="Cambria Math"/>
                      </a:rPr>
                      <m:t>𝒚</m:t>
                    </m:r>
                    <m:r>
                      <a:rPr lang="en-US" sz="28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to describe point locations, let’s use only one coordinate</a:t>
                </a:r>
                <a:endParaRPr lang="en-US" sz="2800" b="1" dirty="0"/>
              </a:p>
              <a:p>
                <a:r>
                  <a:rPr lang="en-US" sz="2800" dirty="0"/>
                  <a:t>Point’s position is its location along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800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876800"/>
                <a:ext cx="8610600" cy="1981200"/>
              </a:xfrm>
              <a:blipFill>
                <a:blip r:embed="rId3"/>
                <a:stretch>
                  <a:fillRect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094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76200"/>
            <a:ext cx="8643937" cy="987552"/>
          </a:xfrm>
        </p:spPr>
        <p:txBody>
          <a:bodyPr/>
          <a:lstStyle/>
          <a:p>
            <a:r>
              <a:rPr lang="en-US" dirty="0"/>
              <a:t>SVD – Dimensionality Reduction</a:t>
            </a:r>
          </a:p>
        </p:txBody>
      </p:sp>
      <p:sp>
        <p:nvSpPr>
          <p:cNvPr id="1419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28382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rgbClr val="0000FF"/>
                </a:solidFill>
              </a:rPr>
              <a:t>A = U </a:t>
            </a:r>
            <a:r>
              <a:rPr lang="en-US" sz="3600" b="1" dirty="0">
                <a:solidFill>
                  <a:srgbClr val="0000FF"/>
                </a:solidFill>
                <a:latin typeface="Symbol" pitchFamily="18" charset="2"/>
                <a:sym typeface="Symbol"/>
              </a:rPr>
              <a:t></a:t>
            </a:r>
            <a:r>
              <a:rPr lang="en-US" sz="3600" b="1" dirty="0">
                <a:solidFill>
                  <a:srgbClr val="0000FF"/>
                </a:solidFill>
              </a:rPr>
              <a:t> V</a:t>
            </a:r>
            <a:r>
              <a:rPr lang="en-US" sz="3600" b="1" baseline="30000" dirty="0">
                <a:solidFill>
                  <a:srgbClr val="0000FF"/>
                </a:solidFill>
              </a:rPr>
              <a:t>T </a:t>
            </a:r>
            <a:r>
              <a:rPr lang="en-US" sz="3600" b="1" dirty="0">
                <a:solidFill>
                  <a:srgbClr val="0000FF"/>
                </a:solidFill>
              </a:rPr>
              <a:t>- example:</a:t>
            </a:r>
          </a:p>
          <a:p>
            <a:pPr lvl="1"/>
            <a:r>
              <a:rPr lang="en-US" b="1" dirty="0"/>
              <a:t>V</a:t>
            </a:r>
            <a:r>
              <a:rPr lang="en-US" dirty="0"/>
              <a:t>: “movie-to-concept” matrix</a:t>
            </a:r>
          </a:p>
          <a:p>
            <a:pPr lvl="1"/>
            <a:r>
              <a:rPr lang="en-US" b="1" dirty="0"/>
              <a:t>U</a:t>
            </a:r>
            <a:r>
              <a:rPr lang="en-US" dirty="0"/>
              <a:t>: “user-to-concept” matrix</a:t>
            </a:r>
          </a:p>
          <a:p>
            <a:pPr lvl="1">
              <a:lnSpc>
                <a:spcPct val="90000"/>
              </a:lnSpc>
            </a:pPr>
            <a:endParaRPr lang="en-US" b="1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EF83-58DA-5A49-AB88-C6383B550B82}" type="datetime1">
              <a:rPr lang="en-US" smtClean="0"/>
              <a:t>1/25/18</a:t>
            </a:fld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871C-DAD0-4A05-938C-1D2D7308A692}" type="slidenum">
              <a:rPr lang="en-US"/>
              <a:pPr/>
              <a:t>22</a:t>
            </a:fld>
            <a:endParaRPr lang="en-US"/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6053137" y="1143000"/>
            <a:ext cx="3548063" cy="2586038"/>
            <a:chOff x="1104" y="1248"/>
            <a:chExt cx="3291" cy="2328"/>
          </a:xfrm>
        </p:grpSpPr>
        <p:pic>
          <p:nvPicPr>
            <p:cNvPr id="27" name="Picture 5" descr="img5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4" y="1248"/>
              <a:ext cx="3291" cy="2328"/>
            </a:xfrm>
            <a:prstGeom prst="rect">
              <a:avLst/>
            </a:prstGeom>
            <a:noFill/>
          </p:spPr>
        </p:pic>
        <p:sp>
          <p:nvSpPr>
            <p:cNvPr id="28" name="Line 6"/>
            <p:cNvSpPr>
              <a:spLocks noChangeShapeType="1"/>
            </p:cNvSpPr>
            <p:nvPr/>
          </p:nvSpPr>
          <p:spPr bwMode="auto">
            <a:xfrm flipV="1">
              <a:off x="1289" y="2891"/>
              <a:ext cx="468" cy="435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Line 7"/>
          <p:cNvSpPr>
            <a:spLocks noChangeShapeType="1"/>
          </p:cNvSpPr>
          <p:nvPr/>
        </p:nvSpPr>
        <p:spPr bwMode="auto">
          <a:xfrm>
            <a:off x="7433490" y="1768929"/>
            <a:ext cx="258747" cy="266602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8"/>
          <p:cNvSpPr>
            <a:spLocks noChangeArrowheads="1"/>
          </p:cNvSpPr>
          <p:nvPr/>
        </p:nvSpPr>
        <p:spPr bwMode="auto">
          <a:xfrm>
            <a:off x="7634137" y="1982210"/>
            <a:ext cx="103499" cy="106641"/>
          </a:xfrm>
          <a:prstGeom prst="ellips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6172944" y="2872252"/>
            <a:ext cx="405736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b="1" baseline="-25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8077200" y="1921329"/>
            <a:ext cx="1219200" cy="830997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 type="none" w="sm" len="sm"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first right </a:t>
            </a:r>
            <a:br>
              <a:rPr lang="en-US" sz="1600" b="1" dirty="0"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latin typeface="Arial" pitchFamily="34" charset="0"/>
                <a:cs typeface="Arial" pitchFamily="34" charset="0"/>
              </a:rPr>
              <a:t>singular vector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05637" y="3505200"/>
            <a:ext cx="20955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Movie 1 rating</a:t>
            </a:r>
          </a:p>
        </p:txBody>
      </p:sp>
      <p:sp>
        <p:nvSpPr>
          <p:cNvPr id="34" name="TextBox 33"/>
          <p:cNvSpPr txBox="1"/>
          <p:nvPr/>
        </p:nvSpPr>
        <p:spPr>
          <a:xfrm rot="16200000">
            <a:off x="5040252" y="1999308"/>
            <a:ext cx="205116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Movie 2 rating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8600" y="3494544"/>
            <a:ext cx="8915400" cy="3268385"/>
            <a:chOff x="228600" y="3494544"/>
            <a:chExt cx="8915400" cy="3268385"/>
          </a:xfrm>
        </p:grpSpPr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21"/>
            <p:cNvSpPr txBox="1">
              <a:spLocks noChangeArrowheads="1"/>
            </p:cNvSpPr>
            <p:nvPr/>
          </p:nvSpPr>
          <p:spPr bwMode="auto">
            <a:xfrm>
              <a:off x="2149120" y="4417442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32"/>
            <p:cNvSpPr txBox="1">
              <a:spLocks noChangeArrowheads="1"/>
            </p:cNvSpPr>
            <p:nvPr/>
          </p:nvSpPr>
          <p:spPr bwMode="auto">
            <a:xfrm>
              <a:off x="4800600" y="44707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46" name="Text Box 35"/>
            <p:cNvSpPr txBox="1">
              <a:spLocks noChangeArrowheads="1"/>
            </p:cNvSpPr>
            <p:nvPr/>
          </p:nvSpPr>
          <p:spPr bwMode="auto">
            <a:xfrm>
              <a:off x="7537021" y="44781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47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365528" y="3494544"/>
              <a:ext cx="2514600" cy="2677656"/>
              <a:chOff x="2971800" y="3018528"/>
              <a:chExt cx="2514600" cy="2677656"/>
            </a:xfrm>
          </p:grpSpPr>
          <p:sp>
            <p:nvSpPr>
              <p:cNvPr id="51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5409618" y="41336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5330672" y="5638800"/>
            <a:ext cx="3737128" cy="370927"/>
          </a:xfrm>
          <a:prstGeom prst="rec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H="1" flipV="1">
            <a:off x="6401882" y="3352800"/>
            <a:ext cx="797354" cy="22860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5183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Dimensionality Reduction</a:t>
            </a:r>
          </a:p>
        </p:txBody>
      </p:sp>
      <p:sp>
        <p:nvSpPr>
          <p:cNvPr id="1419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28382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rgbClr val="0000FF"/>
                </a:solidFill>
              </a:rPr>
              <a:t>A = U </a:t>
            </a:r>
            <a:r>
              <a:rPr lang="en-US" sz="3600" b="1" dirty="0">
                <a:solidFill>
                  <a:srgbClr val="0000FF"/>
                </a:solidFill>
                <a:latin typeface="Symbol" pitchFamily="18" charset="2"/>
                <a:sym typeface="Symbol"/>
              </a:rPr>
              <a:t></a:t>
            </a:r>
            <a:r>
              <a:rPr lang="en-US" sz="3600" b="1" dirty="0">
                <a:solidFill>
                  <a:srgbClr val="0000FF"/>
                </a:solidFill>
              </a:rPr>
              <a:t> V</a:t>
            </a:r>
            <a:r>
              <a:rPr lang="en-US" sz="3600" b="1" baseline="30000" dirty="0">
                <a:solidFill>
                  <a:srgbClr val="0000FF"/>
                </a:solidFill>
              </a:rPr>
              <a:t>T </a:t>
            </a:r>
            <a:r>
              <a:rPr lang="en-US" sz="3600" b="1" dirty="0">
                <a:solidFill>
                  <a:srgbClr val="0000FF"/>
                </a:solidFill>
              </a:rPr>
              <a:t>- example:</a:t>
            </a:r>
          </a:p>
          <a:p>
            <a:pPr lvl="1">
              <a:lnSpc>
                <a:spcPct val="90000"/>
              </a:lnSpc>
            </a:pPr>
            <a:endParaRPr lang="en-US" b="1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B9DA-9BDA-E849-893A-7AB9F2D37C54}" type="datetime1">
              <a:rPr lang="en-US" smtClean="0"/>
              <a:t>1/25/18</a:t>
            </a:fld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871C-DAD0-4A05-938C-1D2D7308A692}" type="slidenum">
              <a:rPr lang="en-US"/>
              <a:pPr/>
              <a:t>23</a:t>
            </a:fld>
            <a:endParaRPr lang="en-US"/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6053137" y="1143000"/>
            <a:ext cx="3548063" cy="2586038"/>
            <a:chOff x="1104" y="1248"/>
            <a:chExt cx="3291" cy="2328"/>
          </a:xfrm>
        </p:grpSpPr>
        <p:pic>
          <p:nvPicPr>
            <p:cNvPr id="27" name="Picture 5" descr="img5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4" y="1248"/>
              <a:ext cx="3291" cy="2328"/>
            </a:xfrm>
            <a:prstGeom prst="rect">
              <a:avLst/>
            </a:prstGeom>
            <a:noFill/>
          </p:spPr>
        </p:pic>
        <p:sp>
          <p:nvSpPr>
            <p:cNvPr id="28" name="Line 6"/>
            <p:cNvSpPr>
              <a:spLocks noChangeShapeType="1"/>
            </p:cNvSpPr>
            <p:nvPr/>
          </p:nvSpPr>
          <p:spPr bwMode="auto">
            <a:xfrm flipV="1">
              <a:off x="1289" y="2891"/>
              <a:ext cx="468" cy="435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Line 7"/>
          <p:cNvSpPr>
            <a:spLocks noChangeShapeType="1"/>
          </p:cNvSpPr>
          <p:nvPr/>
        </p:nvSpPr>
        <p:spPr bwMode="auto">
          <a:xfrm>
            <a:off x="7433490" y="1768929"/>
            <a:ext cx="258747" cy="266602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8"/>
          <p:cNvSpPr>
            <a:spLocks noChangeArrowheads="1"/>
          </p:cNvSpPr>
          <p:nvPr/>
        </p:nvSpPr>
        <p:spPr bwMode="auto">
          <a:xfrm>
            <a:off x="7634137" y="1982210"/>
            <a:ext cx="103499" cy="106641"/>
          </a:xfrm>
          <a:prstGeom prst="ellips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6172944" y="2872252"/>
            <a:ext cx="405736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b="1" baseline="-25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8077200" y="1921329"/>
            <a:ext cx="1219200" cy="830997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 type="none" w="sm" len="sm"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first right </a:t>
            </a:r>
            <a:br>
              <a:rPr lang="en-US" sz="1600" b="1" dirty="0"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latin typeface="Arial" pitchFamily="34" charset="0"/>
                <a:cs typeface="Arial" pitchFamily="34" charset="0"/>
              </a:rPr>
              <a:t>singular vector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05637" y="3505200"/>
            <a:ext cx="20955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Movie 1 rating</a:t>
            </a:r>
          </a:p>
        </p:txBody>
      </p:sp>
      <p:sp>
        <p:nvSpPr>
          <p:cNvPr id="34" name="TextBox 33"/>
          <p:cNvSpPr txBox="1"/>
          <p:nvPr/>
        </p:nvSpPr>
        <p:spPr>
          <a:xfrm rot="16200000">
            <a:off x="5040252" y="1999308"/>
            <a:ext cx="205116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Movie 2 rating</a:t>
            </a:r>
          </a:p>
        </p:txBody>
      </p:sp>
      <p:sp>
        <p:nvSpPr>
          <p:cNvPr id="38" name="Oval 21"/>
          <p:cNvSpPr>
            <a:spLocks noChangeArrowheads="1"/>
          </p:cNvSpPr>
          <p:nvPr/>
        </p:nvSpPr>
        <p:spPr bwMode="auto">
          <a:xfrm>
            <a:off x="5448730" y="4114800"/>
            <a:ext cx="762000" cy="5334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3402954" y="2436019"/>
            <a:ext cx="2287807" cy="646331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variance (‘spread’) </a:t>
            </a:r>
            <a:b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on the v</a:t>
            </a:r>
            <a:r>
              <a:rPr lang="en-US" b="1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axis</a:t>
            </a:r>
          </a:p>
        </p:txBody>
      </p:sp>
      <p:sp>
        <p:nvSpPr>
          <p:cNvPr id="40" name="Line 23"/>
          <p:cNvSpPr>
            <a:spLocks noChangeShapeType="1"/>
          </p:cNvSpPr>
          <p:nvPr/>
        </p:nvSpPr>
        <p:spPr bwMode="auto">
          <a:xfrm>
            <a:off x="5029200" y="3082350"/>
            <a:ext cx="648165" cy="94346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28600" y="3494544"/>
            <a:ext cx="8915400" cy="3268385"/>
            <a:chOff x="228600" y="3494544"/>
            <a:chExt cx="8915400" cy="3268385"/>
          </a:xfrm>
        </p:grpSpPr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21"/>
            <p:cNvSpPr txBox="1">
              <a:spLocks noChangeArrowheads="1"/>
            </p:cNvSpPr>
            <p:nvPr/>
          </p:nvSpPr>
          <p:spPr bwMode="auto">
            <a:xfrm>
              <a:off x="2149120" y="4417442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4800600" y="44707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61" name="Text Box 35"/>
            <p:cNvSpPr txBox="1">
              <a:spLocks noChangeArrowheads="1"/>
            </p:cNvSpPr>
            <p:nvPr/>
          </p:nvSpPr>
          <p:spPr bwMode="auto">
            <a:xfrm>
              <a:off x="7537021" y="44781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62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365528" y="3494544"/>
              <a:ext cx="2514600" cy="2677656"/>
              <a:chOff x="2971800" y="3018528"/>
              <a:chExt cx="2514600" cy="2677656"/>
            </a:xfrm>
          </p:grpSpPr>
          <p:sp>
            <p:nvSpPr>
              <p:cNvPr id="68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5409618" y="41336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671271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Dimensionality Reduction</a:t>
            </a:r>
          </a:p>
        </p:txBody>
      </p:sp>
      <p:sp>
        <p:nvSpPr>
          <p:cNvPr id="1419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2838270"/>
          </a:xfrm>
        </p:spPr>
        <p:txBody>
          <a:bodyPr/>
          <a:lstStyle/>
          <a:p>
            <a:pPr marL="118872" indent="0">
              <a:lnSpc>
                <a:spcPct val="90000"/>
              </a:lnSpc>
              <a:buNone/>
            </a:pPr>
            <a:r>
              <a:rPr lang="en-US" sz="3600" b="1" dirty="0">
                <a:solidFill>
                  <a:srgbClr val="0000FF"/>
                </a:solidFill>
              </a:rPr>
              <a:t>A = U </a:t>
            </a:r>
            <a:r>
              <a:rPr lang="en-US" sz="3600" b="1" dirty="0">
                <a:solidFill>
                  <a:srgbClr val="0000FF"/>
                </a:solidFill>
                <a:latin typeface="Symbol" pitchFamily="18" charset="2"/>
                <a:sym typeface="Symbol"/>
              </a:rPr>
              <a:t></a:t>
            </a:r>
            <a:r>
              <a:rPr lang="en-US" sz="3600" b="1" dirty="0">
                <a:solidFill>
                  <a:srgbClr val="0000FF"/>
                </a:solidFill>
              </a:rPr>
              <a:t> V</a:t>
            </a:r>
            <a:r>
              <a:rPr lang="en-US" sz="3600" b="1" baseline="30000" dirty="0">
                <a:solidFill>
                  <a:srgbClr val="0000FF"/>
                </a:solidFill>
              </a:rPr>
              <a:t>T </a:t>
            </a:r>
            <a:r>
              <a:rPr lang="en-US" sz="3600" b="1" dirty="0">
                <a:solidFill>
                  <a:srgbClr val="0000FF"/>
                </a:solidFill>
              </a:rPr>
              <a:t>- example: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0066"/>
                </a:solidFill>
              </a:rPr>
              <a:t>U </a:t>
            </a:r>
            <a:r>
              <a:rPr lang="en-US" b="1" dirty="0">
                <a:solidFill>
                  <a:srgbClr val="FF0066"/>
                </a:solidFill>
                <a:latin typeface="Symbol" pitchFamily="18" charset="2"/>
                <a:sym typeface="Symbol"/>
              </a:rPr>
              <a:t></a:t>
            </a:r>
            <a:r>
              <a:rPr lang="en-US" dirty="0">
                <a:solidFill>
                  <a:srgbClr val="FF0066"/>
                </a:solidFill>
                <a:latin typeface="Symbol" pitchFamily="18" charset="2"/>
                <a:sym typeface="Symbol"/>
              </a:rPr>
              <a:t>:</a:t>
            </a:r>
            <a:r>
              <a:rPr lang="en-US" dirty="0">
                <a:solidFill>
                  <a:srgbClr val="FF0066"/>
                </a:solidFill>
              </a:rPr>
              <a:t>  </a:t>
            </a:r>
            <a:r>
              <a:rPr lang="en-US" dirty="0"/>
              <a:t>Gives the coordinates </a:t>
            </a:r>
            <a:br>
              <a:rPr lang="en-US" dirty="0"/>
            </a:br>
            <a:r>
              <a:rPr lang="en-US" dirty="0"/>
              <a:t>of the points in the </a:t>
            </a:r>
            <a:br>
              <a:rPr lang="en-US" dirty="0"/>
            </a:br>
            <a:r>
              <a:rPr lang="en-US" dirty="0"/>
              <a:t>projection axis</a:t>
            </a:r>
          </a:p>
          <a:p>
            <a:pPr lvl="1">
              <a:lnSpc>
                <a:spcPct val="90000"/>
              </a:lnSpc>
            </a:pPr>
            <a:endParaRPr lang="en-US" b="1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endParaRPr lang="en-US" b="1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E812-D35C-7444-9C28-2F44FB98D569}" type="datetime1">
              <a:rPr lang="en-US" smtClean="0"/>
              <a:t>1/25/18</a:t>
            </a:fld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871C-DAD0-4A05-938C-1D2D7308A692}" type="slidenum">
              <a:rPr lang="en-US"/>
              <a:pPr/>
              <a:t>24</a:t>
            </a:fld>
            <a:endParaRPr lang="en-US"/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6053137" y="1143000"/>
            <a:ext cx="3548063" cy="2586038"/>
            <a:chOff x="1104" y="1248"/>
            <a:chExt cx="3291" cy="2328"/>
          </a:xfrm>
        </p:grpSpPr>
        <p:pic>
          <p:nvPicPr>
            <p:cNvPr id="27" name="Picture 5" descr="img5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4" y="1248"/>
              <a:ext cx="3291" cy="2328"/>
            </a:xfrm>
            <a:prstGeom prst="rect">
              <a:avLst/>
            </a:prstGeom>
            <a:noFill/>
          </p:spPr>
        </p:pic>
        <p:sp>
          <p:nvSpPr>
            <p:cNvPr id="28" name="Line 6"/>
            <p:cNvSpPr>
              <a:spLocks noChangeShapeType="1"/>
            </p:cNvSpPr>
            <p:nvPr/>
          </p:nvSpPr>
          <p:spPr bwMode="auto">
            <a:xfrm flipV="1">
              <a:off x="1289" y="2891"/>
              <a:ext cx="468" cy="435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Line 7"/>
          <p:cNvSpPr>
            <a:spLocks noChangeShapeType="1"/>
          </p:cNvSpPr>
          <p:nvPr/>
        </p:nvSpPr>
        <p:spPr bwMode="auto">
          <a:xfrm>
            <a:off x="7433490" y="1768929"/>
            <a:ext cx="258747" cy="266602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8"/>
          <p:cNvSpPr>
            <a:spLocks noChangeArrowheads="1"/>
          </p:cNvSpPr>
          <p:nvPr/>
        </p:nvSpPr>
        <p:spPr bwMode="auto">
          <a:xfrm>
            <a:off x="7634137" y="1982210"/>
            <a:ext cx="103499" cy="106641"/>
          </a:xfrm>
          <a:prstGeom prst="ellips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6172944" y="2872252"/>
            <a:ext cx="405736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b="1" baseline="-25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8077200" y="1921329"/>
            <a:ext cx="1219200" cy="830997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 type="none" w="sm" len="sm"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first right </a:t>
            </a:r>
            <a:br>
              <a:rPr lang="en-US" sz="1600" b="1" dirty="0"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latin typeface="Arial" pitchFamily="34" charset="0"/>
                <a:cs typeface="Arial" pitchFamily="34" charset="0"/>
              </a:rPr>
              <a:t>singular vector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05637" y="3505200"/>
            <a:ext cx="20955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Movie 1 rating</a:t>
            </a:r>
          </a:p>
        </p:txBody>
      </p:sp>
      <p:sp>
        <p:nvSpPr>
          <p:cNvPr id="34" name="TextBox 33"/>
          <p:cNvSpPr txBox="1"/>
          <p:nvPr/>
        </p:nvSpPr>
        <p:spPr>
          <a:xfrm rot="16200000">
            <a:off x="5040252" y="1999308"/>
            <a:ext cx="205116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Movie 2 rating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8600" y="3494544"/>
            <a:ext cx="8763000" cy="3297912"/>
            <a:chOff x="228600" y="3494544"/>
            <a:chExt cx="8763000" cy="3297912"/>
          </a:xfrm>
        </p:grpSpPr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36"/>
            <p:cNvSpPr>
              <a:spLocks/>
            </p:cNvSpPr>
            <p:nvPr/>
          </p:nvSpPr>
          <p:spPr bwMode="auto">
            <a:xfrm>
              <a:off x="6019800" y="4160823"/>
              <a:ext cx="135047" cy="2536562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8" name="Freeform 37"/>
            <p:cNvSpPr>
              <a:spLocks/>
            </p:cNvSpPr>
            <p:nvPr/>
          </p:nvSpPr>
          <p:spPr bwMode="auto">
            <a:xfrm flipH="1">
              <a:off x="8382000" y="4160823"/>
              <a:ext cx="152400" cy="2536562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19800" y="4114800"/>
              <a:ext cx="2971800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1.61    0.19   -0.01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5.08    0.66   -0.03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6.82    0.85   -0.05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8.43    1.04   -0.06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1.86   -5.60    0.84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0.86   -6.93   -0.87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0.86   -2.75    0.41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896184" y="3524071"/>
            <a:ext cx="3000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Projection of users on the “Sci-Fi” axis </a:t>
            </a:r>
            <a:r>
              <a:rPr lang="en-US" sz="2400" b="1" dirty="0">
                <a:latin typeface="Symbol" pitchFamily="18" charset="2"/>
                <a:sym typeface="Symbol"/>
              </a:rPr>
              <a:t>(</a:t>
            </a:r>
            <a:r>
              <a:rPr lang="en-US" sz="2400" b="1" dirty="0"/>
              <a:t>U </a:t>
            </a:r>
            <a:r>
              <a:rPr lang="en-US" sz="2400" b="1" dirty="0">
                <a:latin typeface="Symbol" pitchFamily="18" charset="2"/>
                <a:sym typeface="Symbol"/>
              </a:rPr>
              <a:t>)</a:t>
            </a:r>
            <a:r>
              <a:rPr lang="en-US" sz="2400" b="1" baseline="30000" dirty="0">
                <a:latin typeface="Symbol" pitchFamily="18" charset="2"/>
                <a:sym typeface="Symbol"/>
              </a:rPr>
              <a:t> T</a:t>
            </a:r>
            <a:r>
              <a:rPr lang="en-US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:</a:t>
            </a:r>
            <a:endParaRPr lang="en-US" sz="2400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4160823"/>
            <a:ext cx="636488" cy="2536562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029200" y="4419600"/>
            <a:ext cx="1036636" cy="5334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0164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#2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0000FF"/>
                </a:solidFill>
              </a:rPr>
              <a:t>More details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Q:</a:t>
            </a:r>
            <a:r>
              <a:rPr lang="en-US" b="1" dirty="0"/>
              <a:t> How is dim. reduction done?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E60B8-B74B-2E4D-B743-EDE77A9803A8}" type="datetime1">
              <a:rPr lang="en-US" smtClean="0"/>
              <a:t>1/25/18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FEB7-45B7-4865-8B6A-776BB49F2829}" type="slidenum">
              <a:rPr lang="en-US"/>
              <a:pPr/>
              <a:t>25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28600" y="3494544"/>
            <a:ext cx="8915400" cy="3268385"/>
            <a:chOff x="228600" y="3494544"/>
            <a:chExt cx="8915400" cy="3268385"/>
          </a:xfrm>
        </p:grpSpPr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21"/>
            <p:cNvSpPr txBox="1">
              <a:spLocks noChangeArrowheads="1"/>
            </p:cNvSpPr>
            <p:nvPr/>
          </p:nvSpPr>
          <p:spPr bwMode="auto">
            <a:xfrm>
              <a:off x="2149120" y="4417442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45" name="Freeform 30"/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32"/>
            <p:cNvSpPr txBox="1">
              <a:spLocks noChangeArrowheads="1"/>
            </p:cNvSpPr>
            <p:nvPr/>
          </p:nvSpPr>
          <p:spPr bwMode="auto">
            <a:xfrm>
              <a:off x="4800600" y="44707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48" name="Text Box 35"/>
            <p:cNvSpPr txBox="1">
              <a:spLocks noChangeArrowheads="1"/>
            </p:cNvSpPr>
            <p:nvPr/>
          </p:nvSpPr>
          <p:spPr bwMode="auto">
            <a:xfrm>
              <a:off x="7537021" y="44781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49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365528" y="3494544"/>
              <a:ext cx="2514600" cy="2677656"/>
              <a:chOff x="2971800" y="3018528"/>
              <a:chExt cx="2514600" cy="2677656"/>
            </a:xfrm>
          </p:grpSpPr>
          <p:sp>
            <p:nvSpPr>
              <p:cNvPr id="55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5409618" y="41336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601159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#2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0000FF"/>
                </a:solidFill>
              </a:rPr>
              <a:t>More details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Q:</a:t>
            </a:r>
            <a:r>
              <a:rPr lang="en-US" b="1" dirty="0"/>
              <a:t> How exactly is dim. reduction done?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8000"/>
                </a:solidFill>
              </a:rPr>
              <a:t>A: Set smallest singular values to zero</a:t>
            </a:r>
          </a:p>
          <a:p>
            <a:pPr marL="118872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F1E1-A498-AB42-B76E-34DCF51F172F}" type="datetime1">
              <a:rPr lang="en-US" smtClean="0"/>
              <a:t>1/25/18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FEB7-45B7-4865-8B6A-776BB49F2829}" type="slidenum">
              <a:rPr lang="en-US"/>
              <a:pPr/>
              <a:t>26</a:t>
            </a:fld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6629400" y="4876800"/>
            <a:ext cx="342900" cy="424428"/>
            <a:chOff x="6629400" y="4876800"/>
            <a:chExt cx="342900" cy="424428"/>
          </a:xfrm>
        </p:grpSpPr>
        <p:sp>
          <p:nvSpPr>
            <p:cNvPr id="44" name="Line 19"/>
            <p:cNvSpPr>
              <a:spLocks noChangeShapeType="1"/>
            </p:cNvSpPr>
            <p:nvPr/>
          </p:nvSpPr>
          <p:spPr bwMode="auto">
            <a:xfrm flipV="1">
              <a:off x="6705600" y="4876800"/>
              <a:ext cx="266700" cy="4244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>
              <a:off x="6629400" y="4920228"/>
              <a:ext cx="342900" cy="3375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28600" y="3494544"/>
            <a:ext cx="8915400" cy="3268385"/>
            <a:chOff x="228600" y="3494544"/>
            <a:chExt cx="8915400" cy="3268385"/>
          </a:xfrm>
        </p:grpSpPr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2149120" y="4417442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50" name="Freeform 30"/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1"/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32"/>
            <p:cNvSpPr txBox="1">
              <a:spLocks noChangeArrowheads="1"/>
            </p:cNvSpPr>
            <p:nvPr/>
          </p:nvSpPr>
          <p:spPr bwMode="auto">
            <a:xfrm>
              <a:off x="4800600" y="44707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3" name="Text Box 35"/>
            <p:cNvSpPr txBox="1">
              <a:spLocks noChangeArrowheads="1"/>
            </p:cNvSpPr>
            <p:nvPr/>
          </p:nvSpPr>
          <p:spPr bwMode="auto">
            <a:xfrm>
              <a:off x="7537021" y="44781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4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2365528" y="3494544"/>
              <a:ext cx="2514600" cy="2677656"/>
              <a:chOff x="2971800" y="3018528"/>
              <a:chExt cx="2514600" cy="2677656"/>
            </a:xfrm>
          </p:grpSpPr>
          <p:sp>
            <p:nvSpPr>
              <p:cNvPr id="60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5409618" y="41336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427129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#2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0000FF"/>
                </a:solidFill>
              </a:rPr>
              <a:t>More details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Q:</a:t>
            </a:r>
            <a:r>
              <a:rPr lang="en-US" b="1" dirty="0"/>
              <a:t> How exactly is dim. reduction done?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8000"/>
                </a:solidFill>
              </a:rPr>
              <a:t>A: Set smallest singular values to zero</a:t>
            </a:r>
          </a:p>
          <a:p>
            <a:pPr marL="118872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5826-A791-A541-AEF7-EC70BA6907F7}" type="datetime1">
              <a:rPr lang="en-US" smtClean="0"/>
              <a:t>1/25/18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FEB7-45B7-4865-8B6A-776BB49F2829}" type="slidenum">
              <a:rPr lang="en-US"/>
              <a:pPr/>
              <a:t>27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6629400" y="4876800"/>
            <a:ext cx="342900" cy="424428"/>
            <a:chOff x="6629400" y="4876800"/>
            <a:chExt cx="342900" cy="424428"/>
          </a:xfrm>
        </p:grpSpPr>
        <p:sp>
          <p:nvSpPr>
            <p:cNvPr id="47" name="Line 19"/>
            <p:cNvSpPr>
              <a:spLocks noChangeShapeType="1"/>
            </p:cNvSpPr>
            <p:nvPr/>
          </p:nvSpPr>
          <p:spPr bwMode="auto">
            <a:xfrm flipV="1">
              <a:off x="6705600" y="4876800"/>
              <a:ext cx="266700" cy="4244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21"/>
            <p:cNvSpPr>
              <a:spLocks noChangeShapeType="1"/>
            </p:cNvSpPr>
            <p:nvPr/>
          </p:nvSpPr>
          <p:spPr bwMode="auto">
            <a:xfrm>
              <a:off x="6629400" y="4920228"/>
              <a:ext cx="342900" cy="3375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8600" y="3494544"/>
            <a:ext cx="8915400" cy="3268385"/>
            <a:chOff x="228600" y="3494544"/>
            <a:chExt cx="8915400" cy="3268385"/>
          </a:xfrm>
        </p:grpSpPr>
        <p:sp>
          <p:nvSpPr>
            <p:cNvPr id="50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0"/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31"/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4800600" y="44707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6" name="Text Box 35"/>
            <p:cNvSpPr txBox="1">
              <a:spLocks noChangeArrowheads="1"/>
            </p:cNvSpPr>
            <p:nvPr/>
          </p:nvSpPr>
          <p:spPr bwMode="auto">
            <a:xfrm>
              <a:off x="7537021" y="44781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7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365528" y="3494544"/>
              <a:ext cx="2514600" cy="2677656"/>
              <a:chOff x="2971800" y="3018528"/>
              <a:chExt cx="2514600" cy="2677656"/>
            </a:xfrm>
          </p:grpSpPr>
          <p:sp>
            <p:nvSpPr>
              <p:cNvPr id="63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5409618" y="41336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2096574" y="4355887"/>
            <a:ext cx="466794" cy="707886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sym typeface="Symbol"/>
              </a:rPr>
              <a:t>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88636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#2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0000FF"/>
                </a:solidFill>
              </a:rPr>
              <a:t>More details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Q:</a:t>
            </a:r>
            <a:r>
              <a:rPr lang="en-US" b="1" dirty="0"/>
              <a:t> How exactly is dim. reduction done?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8000"/>
                </a:solidFill>
              </a:rPr>
              <a:t>A: Set smallest singular values to zero</a:t>
            </a:r>
          </a:p>
          <a:p>
            <a:pPr marL="118872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D5D9-EAFE-7C41-B01C-DDEF69DFD833}" type="datetime1">
              <a:rPr lang="en-US" smtClean="0"/>
              <a:t>1/25/18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FEB7-45B7-4865-8B6A-776BB49F2829}" type="slidenum">
              <a:rPr lang="en-US"/>
              <a:pPr/>
              <a:t>28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6629400" y="4876800"/>
            <a:ext cx="342900" cy="424428"/>
            <a:chOff x="6629400" y="4876800"/>
            <a:chExt cx="342900" cy="424428"/>
          </a:xfrm>
        </p:grpSpPr>
        <p:sp>
          <p:nvSpPr>
            <p:cNvPr id="42" name="Line 19"/>
            <p:cNvSpPr>
              <a:spLocks noChangeShapeType="1"/>
            </p:cNvSpPr>
            <p:nvPr/>
          </p:nvSpPr>
          <p:spPr bwMode="auto">
            <a:xfrm flipV="1">
              <a:off x="6705600" y="4876800"/>
              <a:ext cx="266700" cy="4244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21"/>
            <p:cNvSpPr>
              <a:spLocks noChangeShapeType="1"/>
            </p:cNvSpPr>
            <p:nvPr/>
          </p:nvSpPr>
          <p:spPr bwMode="auto">
            <a:xfrm>
              <a:off x="6629400" y="4920228"/>
              <a:ext cx="342900" cy="3375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191000" y="3606368"/>
            <a:ext cx="460528" cy="2498300"/>
            <a:chOff x="6613700" y="4876800"/>
            <a:chExt cx="533400" cy="424428"/>
          </a:xfrm>
        </p:grpSpPr>
        <p:sp>
          <p:nvSpPr>
            <p:cNvPr id="45" name="Line 19"/>
            <p:cNvSpPr>
              <a:spLocks noChangeShapeType="1"/>
            </p:cNvSpPr>
            <p:nvPr/>
          </p:nvSpPr>
          <p:spPr bwMode="auto">
            <a:xfrm flipV="1">
              <a:off x="6629400" y="4876800"/>
              <a:ext cx="419100" cy="42114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21"/>
            <p:cNvSpPr>
              <a:spLocks noChangeShapeType="1"/>
            </p:cNvSpPr>
            <p:nvPr/>
          </p:nvSpPr>
          <p:spPr bwMode="auto">
            <a:xfrm>
              <a:off x="6613700" y="4885504"/>
              <a:ext cx="533400" cy="4157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 rot="16200000">
            <a:off x="7108893" y="4672157"/>
            <a:ext cx="230265" cy="3687552"/>
            <a:chOff x="6613700" y="4876800"/>
            <a:chExt cx="533400" cy="424428"/>
          </a:xfrm>
        </p:grpSpPr>
        <p:sp>
          <p:nvSpPr>
            <p:cNvPr id="48" name="Line 19"/>
            <p:cNvSpPr>
              <a:spLocks noChangeShapeType="1"/>
            </p:cNvSpPr>
            <p:nvPr/>
          </p:nvSpPr>
          <p:spPr bwMode="auto">
            <a:xfrm flipV="1">
              <a:off x="6629400" y="4876800"/>
              <a:ext cx="419100" cy="42114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21"/>
            <p:cNvSpPr>
              <a:spLocks noChangeShapeType="1"/>
            </p:cNvSpPr>
            <p:nvPr/>
          </p:nvSpPr>
          <p:spPr bwMode="auto">
            <a:xfrm>
              <a:off x="6613700" y="4885504"/>
              <a:ext cx="533400" cy="4157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8600" y="3494544"/>
            <a:ext cx="8915400" cy="3268385"/>
            <a:chOff x="228600" y="3494544"/>
            <a:chExt cx="8915400" cy="3268385"/>
          </a:xfrm>
        </p:grpSpPr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0"/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31"/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4800600" y="44707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6" name="Text Box 35"/>
            <p:cNvSpPr txBox="1">
              <a:spLocks noChangeArrowheads="1"/>
            </p:cNvSpPr>
            <p:nvPr/>
          </p:nvSpPr>
          <p:spPr bwMode="auto">
            <a:xfrm>
              <a:off x="7537021" y="44781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7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365528" y="3494544"/>
              <a:ext cx="2514600" cy="2677656"/>
              <a:chOff x="2971800" y="3018528"/>
              <a:chExt cx="2514600" cy="2677656"/>
            </a:xfrm>
          </p:grpSpPr>
          <p:sp>
            <p:nvSpPr>
              <p:cNvPr id="63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5409618" y="41336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2096574" y="4355887"/>
            <a:ext cx="466794" cy="707886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sym typeface="Symbol"/>
              </a:rPr>
              <a:t>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39000" y="0"/>
            <a:ext cx="1905000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This is Rank 2 approximation to A. We could  also do Rank 1 approx.</a:t>
            </a:r>
          </a:p>
          <a:p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The larger the rank the more accurate the approximation.</a:t>
            </a:r>
          </a:p>
        </p:txBody>
      </p:sp>
    </p:spTree>
    <p:extLst>
      <p:ext uri="{BB962C8B-B14F-4D97-AF65-F5344CB8AC3E}">
        <p14:creationId xmlns:p14="http://schemas.microsoft.com/office/powerpoint/2010/main" val="106002045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#2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0000FF"/>
                </a:solidFill>
              </a:rPr>
              <a:t>More details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Q:</a:t>
            </a:r>
            <a:r>
              <a:rPr lang="en-US" b="1" dirty="0"/>
              <a:t> How exactly is dim. reduction done?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8000"/>
                </a:solidFill>
              </a:rPr>
              <a:t>A: Set smallest singular values to zero</a:t>
            </a:r>
          </a:p>
          <a:p>
            <a:pPr marL="118872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E3A0-55BA-D949-B07C-5CC5314DB3AA}" type="datetime1">
              <a:rPr lang="en-US" smtClean="0"/>
              <a:t>1/25/18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FEB7-45B7-4865-8B6A-776BB49F2829}" type="slidenum">
              <a:rPr lang="en-US"/>
              <a:pPr/>
              <a:t>29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28600" y="3494544"/>
            <a:ext cx="8915400" cy="3202841"/>
            <a:chOff x="228600" y="3494544"/>
            <a:chExt cx="8915400" cy="3202841"/>
          </a:xfrm>
        </p:grpSpPr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2096574" y="4355887"/>
              <a:ext cx="466794" cy="707886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  <a:sym typeface="Symbol"/>
                </a:rPr>
                <a:t>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4800600" y="44707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31" name="Text Box 35"/>
            <p:cNvSpPr txBox="1">
              <a:spLocks noChangeArrowheads="1"/>
            </p:cNvSpPr>
            <p:nvPr/>
          </p:nvSpPr>
          <p:spPr bwMode="auto">
            <a:xfrm>
              <a:off x="7537021" y="44781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496312" y="3494544"/>
              <a:ext cx="2514600" cy="2677656"/>
              <a:chOff x="3102584" y="3018528"/>
              <a:chExt cx="2514600" cy="2677656"/>
            </a:xfrm>
          </p:grpSpPr>
          <p:sp>
            <p:nvSpPr>
              <p:cNvPr id="38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102584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5409618" y="4133671"/>
              <a:ext cx="1984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  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34000" y="5562600"/>
              <a:ext cx="38100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7239000" y="0"/>
            <a:ext cx="1905000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This is Rank 2 approximation to A. We could  also do Rank 1 approx.</a:t>
            </a:r>
          </a:p>
          <a:p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The larger the rank the more accurate the approximation.</a:t>
            </a:r>
          </a:p>
        </p:txBody>
      </p:sp>
    </p:spTree>
    <p:extLst>
      <p:ext uri="{BB962C8B-B14F-4D97-AF65-F5344CB8AC3E}">
        <p14:creationId xmlns:p14="http://schemas.microsoft.com/office/powerpoint/2010/main" val="247119254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1402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Compress / reduce dimensionality:</a:t>
            </a:r>
          </a:p>
          <a:p>
            <a:pPr lvl="1"/>
            <a:r>
              <a:rPr lang="en-US" dirty="0"/>
              <a:t>10</a:t>
            </a:r>
            <a:r>
              <a:rPr lang="en-US" baseline="30000" dirty="0"/>
              <a:t>6</a:t>
            </a:r>
            <a:r>
              <a:rPr lang="en-US" dirty="0"/>
              <a:t> rows; 10</a:t>
            </a:r>
            <a:r>
              <a:rPr lang="en-US" baseline="30000" dirty="0"/>
              <a:t>3</a:t>
            </a:r>
            <a:r>
              <a:rPr lang="en-US" dirty="0"/>
              <a:t> columns; no updates</a:t>
            </a:r>
          </a:p>
          <a:p>
            <a:pPr lvl="1"/>
            <a:r>
              <a:rPr lang="en-US" dirty="0"/>
              <a:t>Random access to any cell(s); </a:t>
            </a:r>
            <a:r>
              <a:rPr lang="en-US" b="1" dirty="0"/>
              <a:t>small error: OK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E51D-39B0-8B4F-B387-68B8E0BEEE12}" type="datetime1">
              <a:rPr lang="en-US" smtClean="0"/>
              <a:t>1/25/18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7FC2-B8CA-4B62-A7C7-342DAD8411DE}" type="slidenum">
              <a:rPr lang="en-US"/>
              <a:pPr/>
              <a:t>3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19200" y="3048000"/>
            <a:ext cx="6248400" cy="2381250"/>
            <a:chOff x="576" y="2208"/>
            <a:chExt cx="3936" cy="1500"/>
          </a:xfrm>
        </p:grpSpPr>
        <p:pic>
          <p:nvPicPr>
            <p:cNvPr id="1402885" name="Picture 5" descr="img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6" y="2208"/>
              <a:ext cx="3936" cy="1500"/>
            </a:xfrm>
            <a:prstGeom prst="rect">
              <a:avLst/>
            </a:prstGeom>
            <a:noFill/>
          </p:spPr>
        </p:pic>
        <p:sp>
          <p:nvSpPr>
            <p:cNvPr id="1402886" name="Rectangle 6"/>
            <p:cNvSpPr>
              <a:spLocks noChangeArrowheads="1"/>
            </p:cNvSpPr>
            <p:nvPr/>
          </p:nvSpPr>
          <p:spPr bwMode="auto">
            <a:xfrm>
              <a:off x="2880" y="2880"/>
              <a:ext cx="240" cy="144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02887" name="Rectangle 7"/>
          <p:cNvSpPr>
            <a:spLocks noChangeArrowheads="1"/>
          </p:cNvSpPr>
          <p:nvPr/>
        </p:nvSpPr>
        <p:spPr bwMode="auto">
          <a:xfrm>
            <a:off x="2743200" y="4648200"/>
            <a:ext cx="4495800" cy="228600"/>
          </a:xfrm>
          <a:prstGeom prst="rect">
            <a:avLst/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5943600"/>
            <a:ext cx="6886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Note: 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The above matrix is really “2-dimensional.” All rows can be reconstructed by scaling [1 1 1 0 0] or [0 0 0 1 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B7751-47C2-8B42-99A2-0340AC582E01}"/>
              </a:ext>
            </a:extLst>
          </p:cNvPr>
          <p:cNvSpPr txBox="1"/>
          <p:nvPr/>
        </p:nvSpPr>
        <p:spPr>
          <a:xfrm>
            <a:off x="7521785" y="3039576"/>
            <a:ext cx="1582484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New </a:t>
            </a:r>
            <a:br>
              <a:rPr lang="en-US" sz="17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7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representation</a:t>
            </a:r>
          </a:p>
          <a:p>
            <a:r>
              <a:rPr lang="en-US" sz="17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[1 0]</a:t>
            </a:r>
          </a:p>
          <a:p>
            <a:r>
              <a:rPr lang="en-US" sz="17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[2 0]</a:t>
            </a:r>
          </a:p>
          <a:p>
            <a:r>
              <a:rPr lang="en-US" sz="17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[1 0]</a:t>
            </a:r>
          </a:p>
          <a:p>
            <a:r>
              <a:rPr lang="en-US" sz="17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[5 0]</a:t>
            </a:r>
          </a:p>
          <a:p>
            <a:r>
              <a:rPr lang="en-US" sz="17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[0 2]</a:t>
            </a:r>
          </a:p>
          <a:p>
            <a:r>
              <a:rPr lang="en-US" sz="17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[0 3]</a:t>
            </a:r>
          </a:p>
          <a:p>
            <a:r>
              <a:rPr lang="en-US" sz="17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[0 1]</a:t>
            </a:r>
          </a:p>
        </p:txBody>
      </p:sp>
    </p:spTree>
    <p:extLst>
      <p:ext uri="{BB962C8B-B14F-4D97-AF65-F5344CB8AC3E}">
        <p14:creationId xmlns:p14="http://schemas.microsoft.com/office/powerpoint/2010/main" val="346740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#2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0000FF"/>
                </a:solidFill>
              </a:rPr>
              <a:t>More details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Q:</a:t>
            </a:r>
            <a:r>
              <a:rPr lang="en-US" b="1" dirty="0"/>
              <a:t> How exactly is dim. reduction done?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8000"/>
                </a:solidFill>
              </a:rPr>
              <a:t>A: Set smallest singular values to zero</a:t>
            </a:r>
          </a:p>
          <a:p>
            <a:pPr marL="118872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0DC-5814-C847-A2F4-0E264AC7E19C}" type="datetime1">
              <a:rPr lang="en-US" smtClean="0"/>
              <a:t>1/25/18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FEB7-45B7-4865-8B6A-776BB49F2829}" type="slidenum">
              <a:rPr lang="en-US"/>
              <a:pPr/>
              <a:t>30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28600" y="2819400"/>
            <a:ext cx="7162800" cy="2677656"/>
            <a:chOff x="228600" y="3494544"/>
            <a:chExt cx="7162800" cy="2677656"/>
          </a:xfrm>
        </p:grpSpPr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2352606" y="4355887"/>
              <a:ext cx="466794" cy="707886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  <a:sym typeface="Symbol"/>
                </a:rPr>
                <a:t>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3048000" y="3494544"/>
              <a:ext cx="4343400" cy="2677656"/>
              <a:chOff x="3654272" y="3018528"/>
              <a:chExt cx="4343400" cy="2677656"/>
            </a:xfrm>
          </p:grpSpPr>
          <p:sp>
            <p:nvSpPr>
              <p:cNvPr id="38" name="Freeform 19"/>
              <p:cNvSpPr>
                <a:spLocks/>
              </p:cNvSpPr>
              <p:nvPr/>
            </p:nvSpPr>
            <p:spPr bwMode="auto">
              <a:xfrm flipH="1">
                <a:off x="7311872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20"/>
              <p:cNvSpPr>
                <a:spLocks/>
              </p:cNvSpPr>
              <p:nvPr/>
            </p:nvSpPr>
            <p:spPr bwMode="auto">
              <a:xfrm>
                <a:off x="3657600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654272" y="3018528"/>
                <a:ext cx="43434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0.92  0.95   0.92  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0.01   0.01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2.91  3.01   2.91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-0.01  -0.01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3.90  4.04   3.90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0.01   0.01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4.82  5.00   4.82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0.03   0.03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0.70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0.70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4.11   4.11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-0.69  1.34  -0.69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4.78   4.78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0.32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0.23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0.32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2.01   2.01</a:t>
                </a:r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693612" y="5715000"/>
            <a:ext cx="26645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8000"/>
                </a:solidFill>
              </a:rPr>
              <a:t>Frobenius</a:t>
            </a:r>
            <a:r>
              <a:rPr lang="en-US" sz="2400" b="1" dirty="0">
                <a:solidFill>
                  <a:srgbClr val="008000"/>
                </a:solidFill>
              </a:rPr>
              <a:t> norm:</a:t>
            </a:r>
          </a:p>
          <a:p>
            <a:r>
              <a:rPr lang="en-US" sz="3200" dirty="0" err="1">
                <a:solidFill>
                  <a:srgbClr val="008000"/>
                </a:solidFill>
                <a:latin typeface="Times New Roman"/>
                <a:cs typeface="Times New Roman"/>
              </a:rPr>
              <a:t>ǁ</a:t>
            </a:r>
            <a:r>
              <a:rPr lang="en-US" sz="32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 err="1">
                <a:solidFill>
                  <a:srgbClr val="008000"/>
                </a:solidFill>
                <a:latin typeface="Times New Roman"/>
                <a:cs typeface="Times New Roman"/>
              </a:rPr>
              <a:t>ǁ</a:t>
            </a:r>
            <a:r>
              <a:rPr lang="en-US" sz="3200" baseline="-25000" dirty="0" err="1">
                <a:solidFill>
                  <a:srgbClr val="008000"/>
                </a:solidFill>
                <a:latin typeface="Times New Roman"/>
                <a:cs typeface="Times New Roman"/>
              </a:rPr>
              <a:t>F</a:t>
            </a:r>
            <a:r>
              <a:rPr lang="en-US" sz="3200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008000"/>
                </a:solidFill>
              </a:rPr>
              <a:t>= </a:t>
            </a:r>
            <a:r>
              <a:rPr lang="en-US" sz="3200" dirty="0">
                <a:solidFill>
                  <a:srgbClr val="008000"/>
                </a:solidFill>
                <a:sym typeface="Symbol"/>
              </a:rPr>
              <a:t></a:t>
            </a:r>
            <a:r>
              <a:rPr lang="el-GR" sz="3200" dirty="0">
                <a:solidFill>
                  <a:srgbClr val="008000"/>
                </a:solidFill>
                <a:latin typeface="Times New Roman"/>
                <a:cs typeface="Times New Roman"/>
              </a:rPr>
              <a:t>Σ</a:t>
            </a:r>
            <a:r>
              <a:rPr lang="en-US" sz="3200" baseline="-25000" dirty="0" err="1">
                <a:solidFill>
                  <a:srgbClr val="008000"/>
                </a:solidFill>
                <a:latin typeface="Times New Roman"/>
                <a:cs typeface="Times New Roman"/>
              </a:rPr>
              <a:t>ij</a:t>
            </a:r>
            <a:r>
              <a:rPr lang="en-US" sz="3200" dirty="0">
                <a:solidFill>
                  <a:srgbClr val="008000"/>
                </a:solidFill>
                <a:latin typeface="Times New Roman"/>
                <a:cs typeface="Times New Roman"/>
              </a:rPr>
              <a:t> M</a:t>
            </a:r>
            <a:r>
              <a:rPr lang="en-US" sz="3200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ij</a:t>
            </a:r>
            <a:r>
              <a:rPr lang="en-US" sz="3200" baseline="30000" dirty="0">
                <a:solidFill>
                  <a:srgbClr val="008000"/>
                </a:solidFill>
                <a:latin typeface="Times New Roman"/>
                <a:cs typeface="Times New Roman"/>
              </a:rPr>
              <a:t>2</a:t>
            </a:r>
            <a:endParaRPr lang="en-US" sz="3200" baseline="30000" dirty="0">
              <a:solidFill>
                <a:srgbClr val="008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715000" y="5903893"/>
            <a:ext cx="339548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8000"/>
                </a:solidFill>
                <a:latin typeface="Times New Roman"/>
                <a:cs typeface="Times New Roman"/>
              </a:rPr>
              <a:t>ǁ</a:t>
            </a:r>
            <a:r>
              <a:rPr lang="en-US" sz="28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A-B</a:t>
            </a:r>
            <a:r>
              <a:rPr lang="en-US" sz="2800" dirty="0" err="1">
                <a:solidFill>
                  <a:srgbClr val="008000"/>
                </a:solidFill>
                <a:latin typeface="Times New Roman"/>
                <a:cs typeface="Times New Roman"/>
              </a:rPr>
              <a:t>ǁ</a:t>
            </a:r>
            <a:r>
              <a:rPr lang="en-US" sz="2800" baseline="-25000" dirty="0" err="1">
                <a:solidFill>
                  <a:srgbClr val="008000"/>
                </a:solidFill>
                <a:latin typeface="Times New Roman"/>
                <a:cs typeface="Times New Roman"/>
              </a:rPr>
              <a:t>F</a:t>
            </a:r>
            <a:r>
              <a:rPr lang="en-US" sz="2800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8000"/>
                </a:solidFill>
              </a:rPr>
              <a:t>= </a:t>
            </a:r>
            <a:r>
              <a:rPr lang="en-US" sz="2800" dirty="0">
                <a:solidFill>
                  <a:srgbClr val="008000"/>
                </a:solidFill>
                <a:sym typeface="Symbol"/>
              </a:rPr>
              <a:t> </a:t>
            </a:r>
            <a:r>
              <a:rPr lang="el-GR" sz="2800" dirty="0">
                <a:solidFill>
                  <a:srgbClr val="008000"/>
                </a:solidFill>
                <a:latin typeface="Times New Roman"/>
                <a:cs typeface="Times New Roman"/>
              </a:rPr>
              <a:t>Σ</a:t>
            </a:r>
            <a:r>
              <a:rPr lang="en-US" sz="2800" baseline="-25000" dirty="0" err="1">
                <a:solidFill>
                  <a:srgbClr val="008000"/>
                </a:solidFill>
                <a:latin typeface="Times New Roman"/>
                <a:cs typeface="Times New Roman"/>
              </a:rPr>
              <a:t>ij</a:t>
            </a:r>
            <a:r>
              <a:rPr lang="en-US" sz="2800" dirty="0">
                <a:solidFill>
                  <a:srgbClr val="008000"/>
                </a:solidFill>
                <a:latin typeface="Times New Roman"/>
                <a:cs typeface="Times New Roman"/>
              </a:rPr>
              <a:t> (</a:t>
            </a:r>
            <a:r>
              <a:rPr lang="en-US" sz="2800" dirty="0" err="1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err="1">
                <a:solidFill>
                  <a:srgbClr val="008000"/>
                </a:solidFill>
                <a:latin typeface="Times New Roman"/>
                <a:cs typeface="Times New Roman"/>
              </a:rPr>
              <a:t>ij</a:t>
            </a:r>
            <a:r>
              <a:rPr lang="en-US" sz="2800" dirty="0" err="1">
                <a:solidFill>
                  <a:srgbClr val="008000"/>
                </a:solidFill>
                <a:latin typeface="Times New Roman"/>
                <a:cs typeface="Times New Roman"/>
              </a:rPr>
              <a:t>-B</a:t>
            </a:r>
            <a:r>
              <a:rPr lang="en-US" sz="2800" baseline="-25000" dirty="0" err="1">
                <a:solidFill>
                  <a:srgbClr val="008000"/>
                </a:solidFill>
                <a:latin typeface="Times New Roman"/>
                <a:cs typeface="Times New Roman"/>
              </a:rPr>
              <a:t>ij</a:t>
            </a:r>
            <a:r>
              <a:rPr lang="en-US" sz="2800" dirty="0">
                <a:solidFill>
                  <a:srgbClr val="008000"/>
                </a:solidFill>
                <a:latin typeface="Times New Roman"/>
                <a:cs typeface="Times New Roman"/>
              </a:rPr>
              <a:t>)</a:t>
            </a:r>
            <a:r>
              <a:rPr lang="en-US" sz="2800" baseline="30000" dirty="0">
                <a:solidFill>
                  <a:srgbClr val="008000"/>
                </a:solidFill>
                <a:latin typeface="Times New Roman"/>
                <a:cs typeface="Times New Roman"/>
              </a:rPr>
              <a:t>2</a:t>
            </a:r>
          </a:p>
          <a:p>
            <a:r>
              <a:rPr lang="en-US" sz="2800" baseline="30000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is “small”</a:t>
            </a:r>
            <a:endParaRPr lang="en-US" dirty="0">
              <a:solidFill>
                <a:srgbClr val="008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111081" y="6144768"/>
            <a:ext cx="1010692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252521" y="5964853"/>
            <a:ext cx="1739079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239000" y="0"/>
            <a:ext cx="1905000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This is Rank 2 approximation to A. We could  also do Rank 1 approx.</a:t>
            </a:r>
          </a:p>
          <a:p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The larger the rank the more accurate the approximation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2C2A56-6843-3E48-9957-A6F0FDEF9E89}"/>
              </a:ext>
            </a:extLst>
          </p:cNvPr>
          <p:cNvSpPr txBox="1"/>
          <p:nvPr/>
        </p:nvSpPr>
        <p:spPr>
          <a:xfrm>
            <a:off x="7010400" y="3620869"/>
            <a:ext cx="1907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Reconstructed </a:t>
            </a:r>
            <a:b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data matrix B</a:t>
            </a:r>
          </a:p>
        </p:txBody>
      </p:sp>
    </p:spTree>
    <p:extLst>
      <p:ext uri="{BB962C8B-B14F-4D97-AF65-F5344CB8AC3E}">
        <p14:creationId xmlns:p14="http://schemas.microsoft.com/office/powerpoint/2010/main" val="407008661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5029200" y="6248400"/>
            <a:ext cx="28956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200400" y="4898136"/>
            <a:ext cx="381000" cy="1807464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038600" y="5281613"/>
            <a:ext cx="381000" cy="34290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19600" y="4938713"/>
            <a:ext cx="3810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Best Low Rank Approx.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DB9DAE-1A82-E849-93C4-4F681C45C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2393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Fact: SVD gives ‘best’ axis to project on:</a:t>
            </a:r>
          </a:p>
          <a:p>
            <a:pPr lvl="1"/>
            <a:r>
              <a:rPr lang="en-US" dirty="0"/>
              <a:t>‘</a:t>
            </a:r>
            <a:r>
              <a:rPr lang="en-US" b="1" dirty="0"/>
              <a:t>best</a:t>
            </a:r>
            <a:r>
              <a:rPr lang="en-US" dirty="0"/>
              <a:t>’ = minimizing the sum of reconstruction errors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AF97-3A0B-FF4C-8A2A-9B4810BBD8E3}" type="datetime1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2319338"/>
            <a:ext cx="1524000" cy="1828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2819400" y="2257425"/>
            <a:ext cx="762000" cy="1828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38600" y="2319338"/>
            <a:ext cx="762000" cy="685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Sigma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9200" y="3171825"/>
            <a:ext cx="2895600" cy="9144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30000" dirty="0"/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19082" y="30480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800" y="4833938"/>
            <a:ext cx="1524000" cy="1828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19400" y="4876800"/>
            <a:ext cx="762000" cy="1828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38600" y="4938713"/>
            <a:ext cx="762000" cy="685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Sigma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29200" y="5791200"/>
            <a:ext cx="2895600" cy="9144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30000" dirty="0"/>
              <a:t>T</a:t>
            </a:r>
          </a:p>
        </p:txBody>
      </p:sp>
      <p:cxnSp>
        <p:nvCxnSpPr>
          <p:cNvPr id="18" name="Straight Connector 17"/>
          <p:cNvCxnSpPr>
            <a:stCxn id="14" idx="0"/>
            <a:endCxn id="14" idx="2"/>
          </p:cNvCxnSpPr>
          <p:nvPr/>
        </p:nvCxnSpPr>
        <p:spPr>
          <a:xfrm>
            <a:off x="3200400" y="4876800"/>
            <a:ext cx="0" cy="1828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6" idx="3"/>
            <a:endCxn id="16" idx="1"/>
          </p:cNvCxnSpPr>
          <p:nvPr/>
        </p:nvCxnSpPr>
        <p:spPr>
          <a:xfrm flipH="1">
            <a:off x="5029200" y="6248400"/>
            <a:ext cx="2895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0"/>
          </p:cNvCxnSpPr>
          <p:nvPr/>
        </p:nvCxnSpPr>
        <p:spPr>
          <a:xfrm>
            <a:off x="4419600" y="4938713"/>
            <a:ext cx="0" cy="3429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1"/>
          </p:cNvCxnSpPr>
          <p:nvPr/>
        </p:nvCxnSpPr>
        <p:spPr>
          <a:xfrm>
            <a:off x="4038600" y="5281613"/>
            <a:ext cx="381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11823" y="562451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800" y="4224338"/>
            <a:ext cx="5264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 is best approximation of  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AA52C36-14C0-D44A-A1FE-9855D2A77223}"/>
                  </a:ext>
                </a:extLst>
              </p:cNvPr>
              <p:cNvSpPr/>
              <p:nvPr/>
            </p:nvSpPr>
            <p:spPr>
              <a:xfrm>
                <a:off x="5898753" y="2137301"/>
                <a:ext cx="3245247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AA52C36-14C0-D44A-A1FE-9855D2A77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753" y="2137301"/>
                <a:ext cx="3245247" cy="910699"/>
              </a:xfrm>
              <a:prstGeom prst="rect">
                <a:avLst/>
              </a:prstGeom>
              <a:blipFill>
                <a:blip r:embed="rId2"/>
                <a:stretch>
                  <a:fillRect t="-94444" b="-1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694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Best Low Rank Approx.</a:t>
            </a:r>
          </a:p>
        </p:txBody>
      </p:sp>
      <p:sp>
        <p:nvSpPr>
          <p:cNvPr id="9" name="Rectangle 3"/>
          <p:cNvSpPr txBox="1">
            <a:spLocks noGrp="1" noChangeArrowheads="1"/>
          </p:cNvSpPr>
          <p:nvPr>
            <p:ph idx="1"/>
          </p:nvPr>
        </p:nvSpPr>
        <p:spPr>
          <a:xfrm>
            <a:off x="457200" y="1295401"/>
            <a:ext cx="8763000" cy="34290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u="sng" dirty="0">
                <a:solidFill>
                  <a:srgbClr val="FF0066"/>
                </a:solidFill>
              </a:rPr>
              <a:t>Theorem:</a:t>
            </a:r>
            <a:br>
              <a:rPr lang="en-US" dirty="0">
                <a:solidFill>
                  <a:srgbClr val="FF0066"/>
                </a:solidFill>
              </a:rPr>
            </a:br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FF0066"/>
                </a:solidFill>
              </a:rPr>
              <a:t>A</a:t>
            </a:r>
            <a:r>
              <a:rPr lang="en-US" dirty="0">
                <a:solidFill>
                  <a:srgbClr val="FF0066"/>
                </a:solidFill>
              </a:rPr>
              <a:t> = </a:t>
            </a:r>
            <a:r>
              <a:rPr lang="en-US" b="1" dirty="0">
                <a:solidFill>
                  <a:srgbClr val="FF0066"/>
                </a:solidFill>
              </a:rPr>
              <a:t>U </a:t>
            </a:r>
            <a:r>
              <a:rPr lang="en-US" b="1" dirty="0">
                <a:solidFill>
                  <a:srgbClr val="FF0066"/>
                </a:solidFill>
                <a:sym typeface="Symbol"/>
              </a:rPr>
              <a:t></a:t>
            </a:r>
            <a:r>
              <a:rPr lang="en-US" b="1" dirty="0">
                <a:solidFill>
                  <a:srgbClr val="FF0066"/>
                </a:solidFill>
              </a:rPr>
              <a:t> V</a:t>
            </a:r>
            <a:r>
              <a:rPr lang="en-US" baseline="30000" dirty="0">
                <a:solidFill>
                  <a:srgbClr val="FF0066"/>
                </a:solidFill>
              </a:rPr>
              <a:t>T</a:t>
            </a:r>
            <a:r>
              <a:rPr lang="en-US" dirty="0"/>
              <a:t> and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FF0066"/>
                </a:solidFill>
              </a:rPr>
              <a:t>B</a:t>
            </a:r>
            <a:r>
              <a:rPr lang="en-US" dirty="0">
                <a:solidFill>
                  <a:srgbClr val="FF0066"/>
                </a:solidFill>
              </a:rPr>
              <a:t> = </a:t>
            </a:r>
            <a:r>
              <a:rPr lang="en-US" b="1" dirty="0">
                <a:solidFill>
                  <a:srgbClr val="FF0066"/>
                </a:solidFill>
              </a:rPr>
              <a:t>U </a:t>
            </a:r>
            <a:r>
              <a:rPr lang="en-US" b="1" dirty="0">
                <a:solidFill>
                  <a:srgbClr val="FF0066"/>
                </a:solidFill>
                <a:sym typeface="Symbol"/>
              </a:rPr>
              <a:t>S</a:t>
            </a:r>
            <a:r>
              <a:rPr lang="en-US" b="1" dirty="0">
                <a:solidFill>
                  <a:srgbClr val="FF0066"/>
                </a:solidFill>
              </a:rPr>
              <a:t> V</a:t>
            </a:r>
            <a:r>
              <a:rPr lang="en-US" baseline="30000" dirty="0">
                <a:solidFill>
                  <a:srgbClr val="FF0066"/>
                </a:solidFill>
              </a:rPr>
              <a:t>T</a:t>
            </a:r>
            <a:r>
              <a:rPr lang="en-US" dirty="0">
                <a:solidFill>
                  <a:srgbClr val="FF0066"/>
                </a:solidFill>
              </a:rPr>
              <a:t> </a:t>
            </a:r>
            <a:r>
              <a:rPr lang="en-US" dirty="0"/>
              <a:t>where </a:t>
            </a:r>
            <a:br>
              <a:rPr lang="en-US" dirty="0"/>
            </a:br>
            <a:r>
              <a:rPr lang="en-US" b="1" dirty="0">
                <a:solidFill>
                  <a:srgbClr val="FF0066"/>
                </a:solidFill>
              </a:rPr>
              <a:t>S</a:t>
            </a:r>
            <a:r>
              <a:rPr lang="en-US" dirty="0">
                <a:solidFill>
                  <a:srgbClr val="FF0066"/>
                </a:solidFill>
              </a:rPr>
              <a:t> =</a:t>
            </a:r>
            <a:r>
              <a:rPr lang="en-US" dirty="0">
                <a:solidFill>
                  <a:srgbClr val="FF0066"/>
                </a:solidFill>
                <a:sym typeface="Symbol"/>
              </a:rPr>
              <a:t> </a:t>
            </a:r>
            <a:r>
              <a:rPr lang="en-US" b="1" dirty="0">
                <a:solidFill>
                  <a:srgbClr val="FF0066"/>
                </a:solidFill>
                <a:sym typeface="Symbol"/>
              </a:rPr>
              <a:t>diagonal </a:t>
            </a:r>
            <a:r>
              <a:rPr lang="en-US" b="1" i="1" dirty="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en-US" sz="2000" b="1" dirty="0" err="1">
                <a:solidFill>
                  <a:srgbClr val="FF0066"/>
                </a:solidFill>
                <a:sym typeface="Symbol"/>
              </a:rPr>
              <a:t>x</a:t>
            </a:r>
            <a:r>
              <a:rPr lang="en-US" b="1" i="1" dirty="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en-US" b="1" dirty="0">
                <a:solidFill>
                  <a:srgbClr val="FF0066"/>
                </a:solidFill>
                <a:sym typeface="Symbol"/>
              </a:rPr>
              <a:t> matrix</a:t>
            </a:r>
            <a:r>
              <a:rPr lang="en-US" dirty="0">
                <a:sym typeface="Symbol"/>
              </a:rPr>
              <a:t> with </a:t>
            </a:r>
            <a:r>
              <a:rPr lang="en-US" b="1" i="1" dirty="0" err="1">
                <a:sym typeface="Symbol"/>
              </a:rPr>
              <a:t>s</a:t>
            </a:r>
            <a:r>
              <a:rPr lang="en-US" b="1" i="1" baseline="-25000" dirty="0" err="1">
                <a:sym typeface="Symbol"/>
              </a:rPr>
              <a:t>i</a:t>
            </a:r>
            <a:r>
              <a:rPr lang="en-US" b="1" i="1" dirty="0">
                <a:sym typeface="Symbol"/>
              </a:rPr>
              <a:t>=</a:t>
            </a:r>
            <a:r>
              <a:rPr lang="el-GR" b="1" i="1" dirty="0">
                <a:latin typeface="Times New Roman"/>
                <a:cs typeface="Times New Roman"/>
              </a:rPr>
              <a:t>σ</a:t>
            </a:r>
            <a:r>
              <a:rPr lang="en-US" b="1" i="1" baseline="-25000" dirty="0" err="1"/>
              <a:t>i</a:t>
            </a:r>
            <a:r>
              <a:rPr lang="en-US" dirty="0"/>
              <a:t> (</a:t>
            </a:r>
            <a:r>
              <a:rPr lang="en-US" i="1" dirty="0" err="1"/>
              <a:t>i</a:t>
            </a:r>
            <a:r>
              <a:rPr lang="en-US" i="1" dirty="0"/>
              <a:t>=1…</a:t>
            </a:r>
            <a:r>
              <a:rPr lang="en-US" b="1" i="1" dirty="0">
                <a:solidFill>
                  <a:srgbClr val="0000FF"/>
                </a:solidFill>
              </a:rPr>
              <a:t>k</a:t>
            </a:r>
            <a:r>
              <a:rPr lang="en-US" dirty="0"/>
              <a:t>) else </a:t>
            </a:r>
            <a:r>
              <a:rPr lang="en-US" b="1" i="1" dirty="0" err="1">
                <a:sym typeface="Symbol"/>
              </a:rPr>
              <a:t>s</a:t>
            </a:r>
            <a:r>
              <a:rPr lang="en-US" b="1" i="1" baseline="-25000" dirty="0" err="1">
                <a:sym typeface="Symbol"/>
              </a:rPr>
              <a:t>i</a:t>
            </a:r>
            <a:r>
              <a:rPr lang="en-US" b="1" dirty="0">
                <a:sym typeface="Symbol"/>
              </a:rPr>
              <a:t>=</a:t>
            </a:r>
            <a:r>
              <a:rPr lang="en-US" b="1" dirty="0"/>
              <a:t>0</a:t>
            </a:r>
            <a:br>
              <a:rPr lang="en-US" dirty="0"/>
            </a:br>
            <a:r>
              <a:rPr lang="en-US" dirty="0"/>
              <a:t>then </a:t>
            </a:r>
            <a:r>
              <a:rPr lang="en-US" b="1" dirty="0">
                <a:solidFill>
                  <a:srgbClr val="0000FF"/>
                </a:solidFill>
              </a:rPr>
              <a:t>B</a:t>
            </a:r>
            <a:r>
              <a:rPr lang="en-US" dirty="0"/>
              <a:t> is 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best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D60093"/>
                </a:solidFill>
              </a:rPr>
              <a:t>rank(</a:t>
            </a:r>
            <a:r>
              <a:rPr lang="en-US" b="1" dirty="0">
                <a:solidFill>
                  <a:srgbClr val="D60093"/>
                </a:solidFill>
              </a:rPr>
              <a:t>B</a:t>
            </a:r>
            <a:r>
              <a:rPr lang="en-US" dirty="0">
                <a:solidFill>
                  <a:srgbClr val="D60093"/>
                </a:solidFill>
              </a:rPr>
              <a:t>)=</a:t>
            </a:r>
            <a:r>
              <a:rPr lang="en-US" b="1" i="1" dirty="0">
                <a:solidFill>
                  <a:srgbClr val="D60093"/>
                </a:solidFill>
              </a:rPr>
              <a:t>k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approx. to </a:t>
            </a:r>
            <a:r>
              <a:rPr lang="en-US" b="1" i="1" dirty="0">
                <a:solidFill>
                  <a:srgbClr val="0000FF"/>
                </a:solidFill>
              </a:rPr>
              <a:t>A</a:t>
            </a:r>
            <a:endParaRPr lang="en-US" dirty="0"/>
          </a:p>
          <a:p>
            <a:pPr lvl="8">
              <a:lnSpc>
                <a:spcPct val="90000"/>
              </a:lnSpc>
            </a:pPr>
            <a:endParaRPr lang="en-US" b="1" dirty="0"/>
          </a:p>
          <a:p>
            <a:pPr marL="118872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008000"/>
                </a:solidFill>
              </a:rPr>
              <a:t>What do we mean by “best”: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/>
              <a:t>is a solution to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b="1" i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ǁ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A-B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ǁ</a:t>
            </a:r>
            <a:r>
              <a:rPr lang="en-US" b="1" baseline="-250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/>
              <a:t>where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rank(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k</a:t>
            </a:r>
            <a:endParaRPr lang="en-US" b="1" i="1" baseline="30000" dirty="0">
              <a:latin typeface="Times New Roman" pitchFamily="18" charset="0"/>
              <a:cs typeface="Times New Roman" pitchFamily="18" charset="0"/>
            </a:endParaRPr>
          </a:p>
          <a:p>
            <a:pPr lvl="8">
              <a:lnSpc>
                <a:spcPct val="90000"/>
              </a:lnSpc>
            </a:pPr>
            <a:endParaRPr lang="en-US" b="1" dirty="0">
              <a:solidFill>
                <a:schemeClr val="accent3"/>
              </a:solidFill>
            </a:endParaRPr>
          </a:p>
          <a:p>
            <a:pPr lvl="8">
              <a:lnSpc>
                <a:spcPct val="90000"/>
              </a:lnSpc>
            </a:pPr>
            <a:endParaRPr lang="en-US" b="1" dirty="0">
              <a:solidFill>
                <a:schemeClr val="accent3"/>
              </a:solidFill>
            </a:endParaRPr>
          </a:p>
          <a:p>
            <a:pPr lvl="8">
              <a:lnSpc>
                <a:spcPct val="90000"/>
              </a:lnSpc>
            </a:pPr>
            <a:endParaRPr lang="en-US" b="1" dirty="0">
              <a:solidFill>
                <a:schemeClr val="accent3"/>
              </a:solidFill>
            </a:endParaRPr>
          </a:p>
          <a:p>
            <a:pPr>
              <a:lnSpc>
                <a:spcPct val="90000"/>
              </a:lnSpc>
            </a:pPr>
            <a:endParaRPr lang="en-US" b="1" dirty="0">
              <a:solidFill>
                <a:schemeClr val="accent3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b="1" i="1" dirty="0"/>
          </a:p>
        </p:txBody>
      </p:sp>
      <p:pic>
        <p:nvPicPr>
          <p:cNvPr id="27655" name="Picture 7" descr="http://www.cs.carleton.edu/cs_comps/0607/recommend/recommender/images/svd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64992"/>
            <a:ext cx="6685407" cy="117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53768" y="4431718"/>
            <a:ext cx="304800" cy="1524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715000" y="4474136"/>
                <a:ext cx="304800" cy="152400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</a:rPr>
                        <m:t>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4474136"/>
                <a:ext cx="304800" cy="152400"/>
              </a:xfrm>
              <a:prstGeom prst="rect">
                <a:avLst/>
              </a:prstGeom>
              <a:blipFill rotWithShape="1">
                <a:blip r:embed="rId4"/>
                <a:stretch>
                  <a:fillRect l="-12000" t="-36000" b="-640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334000" y="4653968"/>
                <a:ext cx="304800" cy="228600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653968"/>
                <a:ext cx="304800" cy="228600"/>
              </a:xfrm>
              <a:prstGeom prst="rect">
                <a:avLst/>
              </a:prstGeom>
              <a:blipFill rotWithShape="1">
                <a:blip r:embed="rId5"/>
                <a:stretch>
                  <a:fillRect l="-28000" r="-10000" b="-2894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988050" y="5263568"/>
                <a:ext cx="304800" cy="228600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𝑟𝑟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50" y="5263568"/>
                <a:ext cx="304800" cy="228600"/>
              </a:xfrm>
              <a:prstGeom prst="rect">
                <a:avLst/>
              </a:prstGeom>
              <a:blipFill rotWithShape="1">
                <a:blip r:embed="rId6"/>
                <a:stretch>
                  <a:fillRect l="-26000" r="-6000" b="-2368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5854700" y="5140796"/>
            <a:ext cx="381000" cy="364072"/>
          </a:xfrm>
          <a:prstGeom prst="line">
            <a:avLst/>
          </a:prstGeom>
          <a:ln w="190500" cap="sq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38103" y="4664546"/>
            <a:ext cx="0" cy="774700"/>
          </a:xfrm>
          <a:prstGeom prst="line">
            <a:avLst/>
          </a:prstGeom>
          <a:ln w="190500" cap="sq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27850" y="5322832"/>
            <a:ext cx="838200" cy="0"/>
          </a:xfrm>
          <a:prstGeom prst="line">
            <a:avLst/>
          </a:prstGeom>
          <a:ln w="190500" cap="sq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486400" y="5929666"/>
                <a:ext cx="3245247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929666"/>
                <a:ext cx="3245247" cy="9106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F8B9-4209-C84A-A176-B7DB23765888}" type="datetime1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6367046"/>
            <a:ext cx="3498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Refer to the MMDS book for a proof.</a:t>
            </a:r>
          </a:p>
        </p:txBody>
      </p:sp>
    </p:spTree>
    <p:extLst>
      <p:ext uri="{BB962C8B-B14F-4D97-AF65-F5344CB8AC3E}">
        <p14:creationId xmlns:p14="http://schemas.microsoft.com/office/powerpoint/2010/main" val="52915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- Conclusions so far</a:t>
            </a:r>
          </a:p>
        </p:txBody>
      </p:sp>
      <p:sp>
        <p:nvSpPr>
          <p:cNvPr id="1445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SVD:</a:t>
            </a:r>
            <a:r>
              <a:rPr lang="en-US" dirty="0"/>
              <a:t> </a:t>
            </a:r>
            <a:r>
              <a:rPr lang="en-US" b="1" dirty="0"/>
              <a:t>A= U </a:t>
            </a:r>
            <a:r>
              <a:rPr lang="en-US" b="1" dirty="0">
                <a:latin typeface="Symbol" pitchFamily="18" charset="2"/>
                <a:sym typeface="Symbol"/>
              </a:rPr>
              <a:t></a:t>
            </a:r>
            <a:r>
              <a:rPr lang="en-US" b="1" dirty="0"/>
              <a:t> V</a:t>
            </a:r>
            <a:r>
              <a:rPr lang="en-US" baseline="30000" dirty="0"/>
              <a:t>T</a:t>
            </a:r>
            <a:r>
              <a:rPr lang="en-US" dirty="0"/>
              <a:t>: </a:t>
            </a:r>
            <a:r>
              <a:rPr lang="en-US" b="1" dirty="0">
                <a:solidFill>
                  <a:srgbClr val="0000FF"/>
                </a:solidFill>
              </a:rPr>
              <a:t>unique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U</a:t>
            </a:r>
            <a:r>
              <a:rPr lang="en-US" dirty="0"/>
              <a:t>: user-to-concept factors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V</a:t>
            </a:r>
            <a:r>
              <a:rPr lang="en-US" dirty="0"/>
              <a:t>: movie-to-concept factors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Symbol" pitchFamily="18" charset="2"/>
                <a:sym typeface="Symbol"/>
              </a:rPr>
              <a:t> </a:t>
            </a:r>
            <a:r>
              <a:rPr lang="en-US" dirty="0"/>
              <a:t>: strength of each concept</a:t>
            </a:r>
          </a:p>
          <a:p>
            <a:pPr lvl="8">
              <a:lnSpc>
                <a:spcPct val="90000"/>
              </a:lnSpc>
            </a:pPr>
            <a:endParaRPr lang="en-US" dirty="0"/>
          </a:p>
          <a:p>
            <a:r>
              <a:rPr lang="en-US" b="1" dirty="0">
                <a:solidFill>
                  <a:srgbClr val="D60093"/>
                </a:solidFill>
              </a:rPr>
              <a:t>Q: </a:t>
            </a:r>
            <a:r>
              <a:rPr lang="en-US" b="1" dirty="0"/>
              <a:t>So what’s a good value for r?</a:t>
            </a:r>
          </a:p>
          <a:p>
            <a:r>
              <a:rPr lang="en-US" dirty="0"/>
              <a:t>Let the </a:t>
            </a:r>
            <a:r>
              <a:rPr lang="en-US" i="1" dirty="0">
                <a:solidFill>
                  <a:srgbClr val="FF0000"/>
                </a:solidFill>
              </a:rPr>
              <a:t>energy</a:t>
            </a:r>
            <a:r>
              <a:rPr lang="en-US" dirty="0"/>
              <a:t> of a set of singular values be the sum of their squares.</a:t>
            </a:r>
          </a:p>
          <a:p>
            <a:r>
              <a:rPr lang="en-US" dirty="0"/>
              <a:t>Pick r so the retained singular values have at least 90% of the total energy.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Back to our example:</a:t>
            </a:r>
          </a:p>
          <a:p>
            <a:pPr lvl="1"/>
            <a:r>
              <a:rPr lang="en-US" dirty="0"/>
              <a:t>With singular values 12.4, 9.5, and 1.3, total energy = 245.7  </a:t>
            </a:r>
          </a:p>
          <a:p>
            <a:pPr lvl="1"/>
            <a:r>
              <a:rPr lang="en-US" dirty="0"/>
              <a:t>If we drop 1.3, whose square is only 1.7, we are left with energy 244, or over 99% of the total</a:t>
            </a:r>
            <a:endParaRPr lang="en-US" b="1" dirty="0">
              <a:solidFill>
                <a:srgbClr val="D60093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3A6-B38A-7341-8CF7-3B2D8A563AF9}" type="datetime1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96CA-9847-47E0-8922-F42289D54C99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3363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61768E-594F-D246-A112-F445D1F51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Compute SVD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6F66A50-038E-A64F-8261-25174B7E6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30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</a:t>
            </a:r>
            <a:r>
              <a:rPr lang="en-US" dirty="0" err="1"/>
              <a:t>Eigenpairs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915400" cy="5562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How the SVD is actually computed?</a:t>
                </a:r>
              </a:p>
              <a:p>
                <a:pPr lvl="7"/>
                <a:endParaRPr lang="en-US" b="1" dirty="0"/>
              </a:p>
              <a:p>
                <a:r>
                  <a:rPr lang="en-US" dirty="0"/>
                  <a:t>First we need a method for finding the </a:t>
                </a:r>
                <a:r>
                  <a:rPr lang="en-US" b="1" dirty="0">
                    <a:solidFill>
                      <a:srgbClr val="0000FF"/>
                    </a:solidFill>
                  </a:rPr>
                  <a:t>principal eigenvalue</a:t>
                </a:r>
                <a:r>
                  <a:rPr lang="en-US" dirty="0"/>
                  <a:t> (the largest one) and the corresponding </a:t>
                </a:r>
                <a:r>
                  <a:rPr lang="en-US" b="1" dirty="0">
                    <a:solidFill>
                      <a:srgbClr val="0000FF"/>
                    </a:solidFill>
                  </a:rPr>
                  <a:t>eigenvector</a:t>
                </a:r>
                <a:r>
                  <a:rPr lang="en-US" dirty="0"/>
                  <a:t> of a symmetric 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FF0000"/>
                    </a:solidFill>
                  </a:rPr>
                  <a:t>symmetric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𝑗𝑖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Method:</a:t>
                </a:r>
              </a:p>
              <a:p>
                <a:pPr lvl="1"/>
                <a:r>
                  <a:rPr lang="en-US" dirty="0"/>
                  <a:t>Start with any “guess eigenvector”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/>
                  <a:t>  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0, 1,…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||…||</m:t>
                    </m:r>
                  </m:oMath>
                </a14:m>
                <a:r>
                  <a:rPr lang="en-US" dirty="0"/>
                  <a:t> denotes the </a:t>
                </a:r>
                <a:r>
                  <a:rPr lang="en-US" dirty="0" err="1"/>
                  <a:t>Frobenius</a:t>
                </a:r>
                <a:r>
                  <a:rPr lang="en-US" dirty="0"/>
                  <a:t> norm</a:t>
                </a:r>
              </a:p>
              <a:p>
                <a:pPr lvl="1"/>
                <a:r>
                  <a:rPr lang="en-US" dirty="0"/>
                  <a:t>Stop when consecutive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baseline="-25000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show little change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915400" cy="5562600"/>
              </a:xfrm>
              <a:blipFill>
                <a:blip r:embed="rId2"/>
                <a:stretch>
                  <a:fillRect t="-1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604FE-262E-A142-BDDA-5706410A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E05B-9B8B-3A44-B970-45AF077A7600}" type="datetime1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E848A-22B6-504B-84D1-6EBA6E68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3876015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Example</a:t>
            </a:r>
            <a:r>
              <a:rPr lang="en-US" dirty="0"/>
              <a:t>: Iterative Eigenvector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1676400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 =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0349" y="1491733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lain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2    3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60227" y="1676400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0" y="1491733"/>
            <a:ext cx="356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73335" y="2743200"/>
            <a:ext cx="4964896" cy="957311"/>
            <a:chOff x="773335" y="2743200"/>
            <a:chExt cx="4964896" cy="957311"/>
          </a:xfrm>
        </p:grpSpPr>
        <p:grpSp>
          <p:nvGrpSpPr>
            <p:cNvPr id="19" name="Group 18"/>
            <p:cNvGrpSpPr/>
            <p:nvPr/>
          </p:nvGrpSpPr>
          <p:grpSpPr>
            <a:xfrm>
              <a:off x="773335" y="2743200"/>
              <a:ext cx="1047082" cy="957311"/>
              <a:chOff x="773335" y="2743200"/>
              <a:chExt cx="1047082" cy="95731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914400" y="2743200"/>
                <a:ext cx="7264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914399" y="3238268"/>
                <a:ext cx="655949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773335" y="3238846"/>
                <a:ext cx="1047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||M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||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807126" y="3008013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14301" y="2823347"/>
              <a:ext cx="3561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648016" y="3008013"/>
              <a:ext cx="780983" cy="461665"/>
              <a:chOff x="2760227" y="3238846"/>
              <a:chExt cx="780983" cy="46166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60227" y="3238846"/>
                <a:ext cx="7809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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34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3094613" y="3259723"/>
                <a:ext cx="334387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3521348" y="3008013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99727" y="2822769"/>
              <a:ext cx="7841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0.51</a:t>
              </a:r>
            </a:p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0.86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00600" y="3008013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68231" y="3007434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87172" y="4385968"/>
            <a:ext cx="5427547" cy="957311"/>
            <a:chOff x="773335" y="2743200"/>
            <a:chExt cx="5427547" cy="957311"/>
          </a:xfrm>
        </p:grpSpPr>
        <p:grpSp>
          <p:nvGrpSpPr>
            <p:cNvPr id="26" name="Group 25"/>
            <p:cNvGrpSpPr/>
            <p:nvPr/>
          </p:nvGrpSpPr>
          <p:grpSpPr>
            <a:xfrm>
              <a:off x="773335" y="2743200"/>
              <a:ext cx="1047082" cy="957311"/>
              <a:chOff x="773335" y="2743200"/>
              <a:chExt cx="1047082" cy="957311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914400" y="2743200"/>
                <a:ext cx="7264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914399" y="3238268"/>
                <a:ext cx="655949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773335" y="3238846"/>
                <a:ext cx="1047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||M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||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807126" y="3008013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14301" y="2823347"/>
              <a:ext cx="7841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2.23</a:t>
              </a:r>
            </a:p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3.60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940782" y="3008013"/>
              <a:ext cx="1208985" cy="461665"/>
              <a:chOff x="3052993" y="3238846"/>
              <a:chExt cx="1208985" cy="461665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052993" y="3238846"/>
                <a:ext cx="12089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17.93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flipV="1">
                <a:off x="3385335" y="3276741"/>
                <a:ext cx="564563" cy="1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4157411" y="3007434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54054" y="2822769"/>
              <a:ext cx="7841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0.53</a:t>
              </a:r>
            </a:p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0.85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94544" y="3008013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30882" y="2968202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66B0190-141E-2943-9EE2-A192A3F6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47F0-1288-2D45-9109-4A7AF5B38E48}" type="datetime1">
              <a:rPr lang="en-US" smtClean="0"/>
              <a:t>1/25/18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4AE3B48-7648-C948-BDA5-BDEFCF94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F372622B-75B3-9941-8ECB-C1638CBAB8E7}"/>
              </a:ext>
            </a:extLst>
          </p:cNvPr>
          <p:cNvSpPr/>
          <p:nvPr/>
        </p:nvSpPr>
        <p:spPr>
          <a:xfrm>
            <a:off x="1554718" y="1491733"/>
            <a:ext cx="883176" cy="830997"/>
          </a:xfrm>
          <a:prstGeom prst="bracketPair">
            <a:avLst>
              <a:gd name="adj" fmla="val 1175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uble Bracket 38">
            <a:extLst>
              <a:ext uri="{FF2B5EF4-FFF2-40B4-BE49-F238E27FC236}">
                <a16:creationId xmlns:a16="http://schemas.microsoft.com/office/drawing/2014/main" id="{400A8396-F423-A344-A090-6F16E0A4B98C}"/>
              </a:ext>
            </a:extLst>
          </p:cNvPr>
          <p:cNvSpPr/>
          <p:nvPr/>
        </p:nvSpPr>
        <p:spPr>
          <a:xfrm>
            <a:off x="2133600" y="2826603"/>
            <a:ext cx="495947" cy="830997"/>
          </a:xfrm>
          <a:prstGeom prst="bracketPair">
            <a:avLst>
              <a:gd name="adj" fmla="val 1175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uble Bracket 39">
            <a:extLst>
              <a:ext uri="{FF2B5EF4-FFF2-40B4-BE49-F238E27FC236}">
                <a16:creationId xmlns:a16="http://schemas.microsoft.com/office/drawing/2014/main" id="{C29CC86C-48E6-4441-9CCE-57980B551724}"/>
              </a:ext>
            </a:extLst>
          </p:cNvPr>
          <p:cNvSpPr/>
          <p:nvPr/>
        </p:nvSpPr>
        <p:spPr>
          <a:xfrm>
            <a:off x="3923653" y="2819400"/>
            <a:ext cx="722374" cy="830997"/>
          </a:xfrm>
          <a:prstGeom prst="bracketPair">
            <a:avLst>
              <a:gd name="adj" fmla="val 1175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uble Bracket 40">
            <a:extLst>
              <a:ext uri="{FF2B5EF4-FFF2-40B4-BE49-F238E27FC236}">
                <a16:creationId xmlns:a16="http://schemas.microsoft.com/office/drawing/2014/main" id="{EA8A5ECD-2E4C-BD42-9571-153BC02DA080}"/>
              </a:ext>
            </a:extLst>
          </p:cNvPr>
          <p:cNvSpPr/>
          <p:nvPr/>
        </p:nvSpPr>
        <p:spPr>
          <a:xfrm>
            <a:off x="2095261" y="4462859"/>
            <a:ext cx="759358" cy="830997"/>
          </a:xfrm>
          <a:prstGeom prst="bracketPair">
            <a:avLst>
              <a:gd name="adj" fmla="val 1175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uble Bracket 41">
            <a:extLst>
              <a:ext uri="{FF2B5EF4-FFF2-40B4-BE49-F238E27FC236}">
                <a16:creationId xmlns:a16="http://schemas.microsoft.com/office/drawing/2014/main" id="{969BA76A-2FF0-204C-99A7-BA231D2257D4}"/>
              </a:ext>
            </a:extLst>
          </p:cNvPr>
          <p:cNvSpPr/>
          <p:nvPr/>
        </p:nvSpPr>
        <p:spPr>
          <a:xfrm>
            <a:off x="4387051" y="4462859"/>
            <a:ext cx="759358" cy="830997"/>
          </a:xfrm>
          <a:prstGeom prst="bracketPair">
            <a:avLst>
              <a:gd name="adj" fmla="val 1175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29423C-3FC7-2142-9594-F2AD6810E3E6}"/>
              </a:ext>
            </a:extLst>
          </p:cNvPr>
          <p:cNvSpPr txBox="1"/>
          <p:nvPr/>
        </p:nvSpPr>
        <p:spPr>
          <a:xfrm>
            <a:off x="753137" y="617117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79010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Principal Eigenvalue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610600" cy="5257801"/>
              </a:xfrm>
            </p:spPr>
            <p:txBody>
              <a:bodyPr/>
              <a:lstStyle/>
              <a:p>
                <a:r>
                  <a:rPr lang="en-US" dirty="0"/>
                  <a:t>Once you have the principal eigenvector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you find its eigenvalue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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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baseline="30000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1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In proof</a:t>
                </a:r>
                <a:r>
                  <a:rPr lang="en-US" dirty="0"/>
                  <a:t>: We know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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1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</m:t>
                    </m:r>
                  </m:oMath>
                </a14:m>
                <a:r>
                  <a:rPr lang="en-US" dirty="0">
                    <a:sym typeface="Symbol"/>
                  </a:rPr>
                  <a:t> is the eigenvalue; multiply both sides by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baseline="30000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ym typeface="Symbol"/>
                  </a:rPr>
                  <a:t> on the left.</a:t>
                </a:r>
              </a:p>
              <a:p>
                <a:pPr lvl="1"/>
                <a:r>
                  <a:rPr lang="en-US" dirty="0">
                    <a:sym typeface="Symbol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baseline="30000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1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1 </m:t>
                    </m:r>
                  </m:oMath>
                </a14:m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</m:t>
                    </m:r>
                    <m:r>
                      <a:rPr 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baseline="30000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b="1" dirty="0">
                    <a:solidFill>
                      <a:srgbClr val="D60093"/>
                    </a:solidFill>
                  </a:rPr>
                  <a:t>Example:</a:t>
                </a:r>
                <a:r>
                  <a:rPr lang="en-US" dirty="0"/>
                  <a:t> If we take </a:t>
                </a:r>
                <a:r>
                  <a:rPr lang="en-US" b="1" dirty="0" err="1"/>
                  <a:t>x</a:t>
                </a:r>
                <a:r>
                  <a:rPr lang="en-US" baseline="30000" dirty="0" err="1"/>
                  <a:t>T</a:t>
                </a:r>
                <a:r>
                  <a:rPr lang="en-US" dirty="0"/>
                  <a:t> = [0.53, 0.85], then </a:t>
                </a:r>
                <a:r>
                  <a:rPr lang="en-US" dirty="0">
                    <a:sym typeface="Symbol"/>
                  </a:rPr>
                  <a:t> </a:t>
                </a:r>
                <a:r>
                  <a:rPr lang="en-US" dirty="0"/>
                  <a:t>=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610600" cy="5257801"/>
              </a:xfrm>
              <a:blipFill>
                <a:blip r:embed="rId2"/>
                <a:stretch>
                  <a:fillRect t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38846" y="5191007"/>
            <a:ext cx="4267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17040" y="5200413"/>
            <a:ext cx="4267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[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35054" y="5181600"/>
            <a:ext cx="1256450" cy="1021934"/>
            <a:chOff x="3337560" y="4066398"/>
            <a:chExt cx="1256450" cy="1021934"/>
          </a:xfrm>
        </p:grpSpPr>
        <p:sp>
          <p:nvSpPr>
            <p:cNvPr id="11" name="TextBox 10"/>
            <p:cNvSpPr txBox="1"/>
            <p:nvPr/>
          </p:nvSpPr>
          <p:spPr>
            <a:xfrm>
              <a:off x="3337560" y="4066398"/>
              <a:ext cx="42672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[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7290" y="4072669"/>
              <a:ext cx="42672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]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69381" y="5286476"/>
            <a:ext cx="4667012" cy="837268"/>
            <a:chOff x="1989214" y="4158733"/>
            <a:chExt cx="4667012" cy="837268"/>
          </a:xfrm>
        </p:grpSpPr>
        <p:sp>
          <p:nvSpPr>
            <p:cNvPr id="6" name="TextBox 5"/>
            <p:cNvSpPr txBox="1"/>
            <p:nvPr/>
          </p:nvSpPr>
          <p:spPr>
            <a:xfrm>
              <a:off x="1989214" y="4340264"/>
              <a:ext cx="1513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[0.53 0.85]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1400" y="4158733"/>
              <a:ext cx="8034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AutoNum type="arabicPlain"/>
              </a:pPr>
              <a:r>
                <a:rPr lang="en-US" sz="2400" dirty="0"/>
                <a:t>2</a:t>
              </a:r>
            </a:p>
            <a:p>
              <a:r>
                <a:rPr lang="en-US" sz="2400" dirty="0"/>
                <a:t>2     3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40749" y="4165004"/>
              <a:ext cx="7312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0.53</a:t>
              </a:r>
            </a:p>
            <a:p>
              <a:r>
                <a:rPr lang="en-US" sz="2400" dirty="0"/>
                <a:t>0.85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17571" y="4349669"/>
              <a:ext cx="938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= 4.25</a:t>
              </a: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2BCAA-F754-E44E-93A4-EDF6E4C8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28FD-9EB2-3B43-AD1E-E125F5376022}" type="datetime1">
              <a:rPr lang="en-US" smtClean="0"/>
              <a:t>1/25/18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5E3C1-6EB8-0741-A6BD-21CCCDAB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1404520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More </a:t>
            </a:r>
            <a:r>
              <a:rPr lang="en-US" dirty="0" err="1"/>
              <a:t>Eigenpairs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534400" cy="5257801"/>
              </a:xfrm>
            </p:spPr>
            <p:txBody>
              <a:bodyPr/>
              <a:lstStyle/>
              <a:p>
                <a:r>
                  <a:rPr lang="en-US" dirty="0"/>
                  <a:t>Eliminate the portion of the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that can be generated by the first </a:t>
                </a:r>
                <a:r>
                  <a:rPr lang="en-US" dirty="0" err="1"/>
                  <a:t>eigenpair</a:t>
                </a:r>
                <a:r>
                  <a:rPr lang="en-US" dirty="0"/>
                  <a:t>, </a:t>
                </a:r>
                <a:r>
                  <a:rPr lang="en-US" dirty="0">
                    <a:sym typeface="Symbol"/>
                  </a:rPr>
                  <a:t>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:= 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–</m:t>
                      </m:r>
                      <m:r>
                        <a:rPr lang="en-US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𝑥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</m:t>
                      </m:r>
                      <m:r>
                        <a:rPr lang="en-US" i="1" dirty="0" err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30000" dirty="0" err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  <a:p>
                <a:r>
                  <a:rPr lang="en-US" dirty="0"/>
                  <a:t>Recursively find the principal</a:t>
                </a:r>
                <a:r>
                  <a:rPr lang="en-US" b="1" dirty="0"/>
                  <a:t> </a:t>
                </a:r>
                <a:r>
                  <a:rPr lang="en-US" dirty="0" err="1"/>
                  <a:t>eigenpair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eliminate the effect of that pair, and so on</a:t>
                </a:r>
              </a:p>
              <a:p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b="1" dirty="0">
                    <a:solidFill>
                      <a:srgbClr val="D60093"/>
                    </a:solidFill>
                  </a:rPr>
                  <a:t>Example: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534400" cy="5257801"/>
              </a:xfrm>
              <a:blipFill>
                <a:blip r:embed="rId2"/>
                <a:stretch>
                  <a:fillRect t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5167735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M* =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761858" y="4887600"/>
            <a:ext cx="1256450" cy="1021934"/>
            <a:chOff x="3337560" y="4066398"/>
            <a:chExt cx="1256450" cy="1021934"/>
          </a:xfrm>
        </p:grpSpPr>
        <p:sp>
          <p:nvSpPr>
            <p:cNvPr id="8" name="TextBox 7"/>
            <p:cNvSpPr txBox="1"/>
            <p:nvPr/>
          </p:nvSpPr>
          <p:spPr>
            <a:xfrm>
              <a:off x="3337560" y="4066398"/>
              <a:ext cx="42672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[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67290" y="4072669"/>
              <a:ext cx="42672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57999" y="4979932"/>
            <a:ext cx="1449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-0.19 0.09</a:t>
            </a:r>
          </a:p>
          <a:p>
            <a:r>
              <a:rPr lang="en-US" sz="2400" dirty="0"/>
              <a:t>0.09  0.07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00" y="5170868"/>
            <a:ext cx="993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– 4.25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84656" y="4893871"/>
            <a:ext cx="1256450" cy="1021934"/>
            <a:chOff x="3337560" y="4066398"/>
            <a:chExt cx="1256450" cy="1021934"/>
          </a:xfrm>
        </p:grpSpPr>
        <p:sp>
          <p:nvSpPr>
            <p:cNvPr id="13" name="TextBox 12"/>
            <p:cNvSpPr txBox="1"/>
            <p:nvPr/>
          </p:nvSpPr>
          <p:spPr>
            <a:xfrm>
              <a:off x="3337560" y="4066398"/>
              <a:ext cx="42672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[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67290" y="4072669"/>
              <a:ext cx="42672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]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140023" y="4986203"/>
            <a:ext cx="731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0.53</a:t>
            </a:r>
          </a:p>
          <a:p>
            <a:r>
              <a:rPr lang="en-US" sz="2400" dirty="0"/>
              <a:t>0.85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46535" y="5167735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[0.53 0.85]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5218" y="4983068"/>
            <a:ext cx="803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lain"/>
            </a:pPr>
            <a:r>
              <a:rPr lang="en-US" sz="2400" dirty="0"/>
              <a:t>2</a:t>
            </a:r>
          </a:p>
          <a:p>
            <a:r>
              <a:rPr lang="en-US" sz="2400" dirty="0"/>
              <a:t>2     3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17427" y="5177140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44639" y="4887598"/>
            <a:ext cx="4267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[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45293" y="4876800"/>
            <a:ext cx="4267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]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74EC04-0C4F-764E-A0B3-9E3555D8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4128-D156-D14B-88D3-62163054297E}" type="datetime1">
              <a:rPr lang="en-US" smtClean="0"/>
              <a:t>1/25/18</a:t>
            </a:fld>
            <a:endParaRPr 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A5CBA17E-3B4D-0549-B5D1-5B0E1477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20184060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Compute the SVD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534400" cy="55626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Start by supposing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b="1" dirty="0">
                  <a:solidFill>
                    <a:srgbClr val="0000FF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𝑉𝑇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  <m:r>
                      <a:rPr lang="en-US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𝑇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𝑈</m:t>
                    </m:r>
                    <m:r>
                      <a:rPr lang="en-US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𝑇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 = 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𝑉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𝑈𝑇</m:t>
                    </m:r>
                  </m:oMath>
                </a14:m>
                <a:endParaRPr lang="en-US" dirty="0">
                  <a:sym typeface="Symbol"/>
                </a:endParaRPr>
              </a:p>
              <a:p>
                <a:pPr lvl="1"/>
                <a:r>
                  <a:rPr lang="en-US" b="1" dirty="0">
                    <a:solidFill>
                      <a:srgbClr val="00B050"/>
                    </a:solidFill>
                    <a:sym typeface="Symbol"/>
                  </a:rPr>
                  <a:t>Why?</a:t>
                </a:r>
                <a:r>
                  <a:rPr lang="en-US" dirty="0">
                    <a:sym typeface="Symbol"/>
                  </a:rPr>
                  <a:t> (1) Rule for transpose of a product; (2) the transpose of the transpose and the transpose of a diagonal matrix are both the identity function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𝑨</m:t>
                    </m:r>
                    <m:r>
                      <a:rPr lang="en-US" b="1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 = 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𝑽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𝑼</m:t>
                    </m:r>
                    <m:r>
                      <a:rPr lang="en-US" b="1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𝑽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  <m:r>
                      <a:rPr lang="en-US" b="1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b="1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b="1" dirty="0">
                    <a:solidFill>
                      <a:srgbClr val="00B050"/>
                    </a:solidFill>
                  </a:rPr>
                  <a:t>Why?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is orthonormal, 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is an identity matrix</a:t>
                </a:r>
              </a:p>
              <a:p>
                <a:pPr lvl="1"/>
                <a:r>
                  <a:rPr lang="en-US" dirty="0"/>
                  <a:t>Also note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  <m:r>
                      <a:rPr lang="en-US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2</m:t>
                    </m:r>
                  </m:oMath>
                </a14:m>
                <a:r>
                  <a:rPr lang="en-US" dirty="0"/>
                  <a:t> is a diagonal matrix whose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-th</a:t>
                </a:r>
                <a:r>
                  <a:rPr lang="en-US" dirty="0"/>
                  <a:t> element is the square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-th</a:t>
                </a:r>
                <a:r>
                  <a:rPr lang="en-US" dirty="0"/>
                  <a:t> element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𝑨</m:t>
                    </m:r>
                    <m:r>
                      <a:rPr lang="en-US" b="1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𝑨𝑽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 = 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𝑽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  <m:r>
                      <a:rPr lang="en-US" b="1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𝑽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 = 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𝑽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  <m:r>
                      <a:rPr lang="en-US" b="1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𝟐</m:t>
                    </m:r>
                  </m:oMath>
                </a14:m>
                <a:endParaRPr lang="en-US" dirty="0">
                  <a:solidFill>
                    <a:srgbClr val="0000FF"/>
                  </a:solidFill>
                  <a:sym typeface="Symbol"/>
                </a:endParaRPr>
              </a:p>
              <a:p>
                <a:pPr lvl="1"/>
                <a:r>
                  <a:rPr lang="en-US" b="1" dirty="0">
                    <a:solidFill>
                      <a:srgbClr val="00B050"/>
                    </a:solidFill>
                    <a:sym typeface="Symbol"/>
                  </a:rPr>
                  <a:t>Why?</a:t>
                </a:r>
                <a:r>
                  <a:rPr lang="en-US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𝑉</m:t>
                    </m:r>
                  </m:oMath>
                </a14:m>
                <a:r>
                  <a:rPr lang="en-US" dirty="0">
                    <a:sym typeface="Symbol"/>
                  </a:rPr>
                  <a:t> is also orthonormal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534400" cy="5562600"/>
              </a:xfrm>
              <a:blipFill>
                <a:blip r:embed="rId2"/>
                <a:stretch>
                  <a:fillRect t="-456" r="-149" b="-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43AFB-CACF-B242-AE43-205E9A62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2C96-B403-8848-8D30-76B01E0D78EE}" type="datetime1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76188-288C-1F48-AB15-A4BCBC6B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121893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7848600" cy="2286000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/>
              <a:t>There are hidden, or </a:t>
            </a:r>
            <a:r>
              <a:rPr lang="en-US" b="1" dirty="0">
                <a:solidFill>
                  <a:srgbClr val="0000FF"/>
                </a:solidFill>
              </a:rPr>
              <a:t>latent factors, latent dimensions</a:t>
            </a:r>
            <a:r>
              <a:rPr lang="en-US" dirty="0"/>
              <a:t> that – to a close approximation – explain why the values are as they appear in the data matrix</a:t>
            </a:r>
          </a:p>
          <a:p>
            <a:endParaRPr lang="en-US" b="1" dirty="0">
              <a:solidFill>
                <a:srgbClr val="FF006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B768-9C61-B048-A8E7-4D2F37A40BE9}" type="datetime1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198188"/>
            <a:ext cx="7272338" cy="322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7778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SVD –(2)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686800" cy="5562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Starting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𝑨</m:t>
                        </m:r>
                        <m:r>
                          <a:rPr lang="en-US" b="1" i="1" baseline="3000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𝑻</m:t>
                        </m:r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𝑨</m:t>
                        </m:r>
                      </m:e>
                    </m:d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𝑽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 = 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𝑽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  <m:r>
                      <a:rPr lang="en-US" b="1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𝟐</m:t>
                    </m:r>
                  </m:oMath>
                </a14:m>
                <a:r>
                  <a:rPr lang="en-US" dirty="0">
                    <a:sym typeface="Symbol"/>
                  </a:rPr>
                  <a:t> </a:t>
                </a:r>
              </a:p>
              <a:p>
                <a:pPr lvl="1"/>
                <a:r>
                  <a:rPr lang="en-US" b="1" dirty="0">
                    <a:sym typeface="Symbol"/>
                  </a:rPr>
                  <a:t>Note</a:t>
                </a:r>
                <a:r>
                  <a:rPr lang="en-US" dirty="0">
                    <a:sym typeface="Symbol"/>
                  </a:rPr>
                  <a:t> that therefore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𝑖</m:t>
                    </m:r>
                  </m:oMath>
                </a14:m>
                <a:r>
                  <a:rPr lang="en-US" dirty="0" err="1">
                    <a:sym typeface="Symbol"/>
                  </a:rPr>
                  <a:t>-th</a:t>
                </a:r>
                <a:r>
                  <a:rPr lang="en-US" dirty="0">
                    <a:sym typeface="Symbol"/>
                  </a:rPr>
                  <a:t> column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𝑉</m:t>
                    </m:r>
                  </m:oMath>
                </a14:m>
                <a:r>
                  <a:rPr lang="en-US" dirty="0">
                    <a:sym typeface="Symbol"/>
                  </a:rPr>
                  <a:t> is an eigenvector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𝑇</m:t>
                    </m:r>
                    <m:r>
                      <a:rPr lang="en-US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</m:oMath>
                </a14:m>
                <a:r>
                  <a:rPr lang="en-US" dirty="0">
                    <a:sym typeface="Symbol"/>
                  </a:rPr>
                  <a:t>, and its eigenvalue is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𝑖</m:t>
                    </m:r>
                  </m:oMath>
                </a14:m>
                <a:r>
                  <a:rPr lang="en-US" dirty="0" err="1">
                    <a:sym typeface="Symbol"/>
                  </a:rPr>
                  <a:t>-th</a:t>
                </a:r>
                <a:r>
                  <a:rPr lang="en-US" dirty="0">
                    <a:sym typeface="Symbol"/>
                  </a:rPr>
                  <a:t> element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  <m:r>
                      <a:rPr lang="en-US" i="1" baseline="30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2</m:t>
                    </m:r>
                  </m:oMath>
                </a14:m>
                <a:endParaRPr lang="en-US" dirty="0">
                  <a:sym typeface="Symbol"/>
                </a:endParaRPr>
              </a:p>
              <a:p>
                <a:r>
                  <a:rPr lang="en-US" dirty="0">
                    <a:sym typeface="Symbol"/>
                  </a:rPr>
                  <a:t>Thus, we can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𝑉</m:t>
                    </m:r>
                  </m:oMath>
                </a14:m>
                <a:r>
                  <a:rPr lang="en-US" dirty="0">
                    <a:sym typeface="Symbol"/>
                  </a:rPr>
                  <a:t> and </a:t>
                </a:r>
                <a:r>
                  <a:rPr lang="en-US" dirty="0">
                    <a:solidFill>
                      <a:srgbClr val="0000FF"/>
                    </a:solidFill>
                    <a:sym typeface="Symbol"/>
                  </a:rPr>
                  <a:t></a:t>
                </a:r>
                <a:r>
                  <a:rPr lang="en-US" dirty="0">
                    <a:sym typeface="Symbol"/>
                  </a:rPr>
                  <a:t> by finding the </a:t>
                </a:r>
                <a:r>
                  <a:rPr lang="en-US" dirty="0" err="1">
                    <a:sym typeface="Symbol"/>
                  </a:rPr>
                  <a:t>eigenpairs</a:t>
                </a:r>
                <a:r>
                  <a:rPr lang="en-US" dirty="0">
                    <a:sym typeface="Symbol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b="0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𝑇</m:t>
                    </m:r>
                    <m:r>
                      <a:rPr lang="en-US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</m:oMath>
                </a14:m>
                <a:endParaRPr lang="en-US" dirty="0">
                  <a:sym typeface="Symbol"/>
                </a:endParaRPr>
              </a:p>
              <a:p>
                <a:pPr lvl="1"/>
                <a:r>
                  <a:rPr lang="en-US" dirty="0">
                    <a:sym typeface="Symbol"/>
                  </a:rPr>
                  <a:t>Once we have the eigenvalues in </a:t>
                </a:r>
                <a:r>
                  <a:rPr lang="en-US" dirty="0">
                    <a:solidFill>
                      <a:srgbClr val="0000FF"/>
                    </a:solidFill>
                    <a:sym typeface="Symbol"/>
                  </a:rPr>
                  <a:t></a:t>
                </a:r>
                <a:r>
                  <a:rPr lang="en-US" baseline="30000" dirty="0">
                    <a:solidFill>
                      <a:srgbClr val="0000FF"/>
                    </a:solidFill>
                    <a:sym typeface="Symbol"/>
                  </a:rPr>
                  <a:t>2</a:t>
                </a:r>
                <a:r>
                  <a:rPr lang="en-US" dirty="0">
                    <a:sym typeface="Symbol"/>
                  </a:rPr>
                  <a:t>, we can find the singular values by taking the square root of these eigenvalues</a:t>
                </a:r>
              </a:p>
              <a:p>
                <a:pPr lvl="4"/>
                <a:endParaRPr lang="en-US" dirty="0">
                  <a:sym typeface="Symbol"/>
                </a:endParaRPr>
              </a:p>
              <a:p>
                <a:r>
                  <a:rPr lang="en-US" dirty="0">
                    <a:sym typeface="Symbol"/>
                  </a:rPr>
                  <a:t>Symmetric argument,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𝐴𝐴</m:t>
                    </m:r>
                    <m:r>
                      <a:rPr lang="en-US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𝑇</m:t>
                    </m:r>
                  </m:oMath>
                </a14:m>
                <a:r>
                  <a:rPr lang="en-US" dirty="0">
                    <a:sym typeface="Symbol"/>
                  </a:rPr>
                  <a:t>gives us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𝑈</m:t>
                    </m:r>
                  </m:oMath>
                </a14:m>
                <a:endParaRPr lang="en-US" dirty="0">
                  <a:solidFill>
                    <a:srgbClr val="0000FF"/>
                  </a:solidFill>
                  <a:sym typeface="Symbol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686800" cy="5562600"/>
              </a:xfrm>
              <a:blipFill>
                <a:blip r:embed="rId2"/>
                <a:stretch>
                  <a:fillRect t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BD1FB-604D-D04D-8DE5-093D7686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62EE-4C06-9D49-A2D6-A91D70FFDDFD}" type="datetime1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37A53-5945-C24A-93FA-FDBDF304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33986352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Complexity</a:t>
            </a:r>
          </a:p>
        </p:txBody>
      </p:sp>
      <p:sp>
        <p:nvSpPr>
          <p:cNvPr id="1380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FF"/>
                </a:solidFill>
              </a:rPr>
              <a:t>To compute the full SVD using specialized methods: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O(nm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r>
              <a:rPr lang="en-US" dirty="0"/>
              <a:t> or </a:t>
            </a:r>
            <a:r>
              <a:rPr lang="en-US" b="1" dirty="0"/>
              <a:t>O(n</a:t>
            </a:r>
            <a:r>
              <a:rPr lang="en-US" b="1" baseline="30000" dirty="0"/>
              <a:t>2</a:t>
            </a:r>
            <a:r>
              <a:rPr lang="en-US" b="1" dirty="0"/>
              <a:t>m)</a:t>
            </a:r>
            <a:r>
              <a:rPr lang="en-US" dirty="0"/>
              <a:t> (whichever is less)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FF"/>
                </a:solidFill>
              </a:rPr>
              <a:t>But: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Less work, if we just want singular values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or if we want first </a:t>
            </a:r>
            <a:r>
              <a:rPr lang="en-US" i="1" dirty="0"/>
              <a:t>k</a:t>
            </a:r>
            <a:r>
              <a:rPr lang="en-US" dirty="0"/>
              <a:t> singular vectors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or if the matrix is sparse</a:t>
            </a:r>
          </a:p>
          <a:p>
            <a:pPr lvl="8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</a:rPr>
              <a:t>Implemented in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linear algebra packages like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LINPACK, </a:t>
            </a:r>
            <a:r>
              <a:rPr lang="en-US" dirty="0" err="1"/>
              <a:t>Matlab</a:t>
            </a:r>
            <a:r>
              <a:rPr lang="en-US" dirty="0"/>
              <a:t>, </a:t>
            </a:r>
            <a:r>
              <a:rPr lang="en-US" dirty="0" err="1"/>
              <a:t>SPlus</a:t>
            </a:r>
            <a:r>
              <a:rPr lang="en-US" dirty="0"/>
              <a:t>, </a:t>
            </a:r>
            <a:r>
              <a:rPr lang="en-US" dirty="0" err="1"/>
              <a:t>Mathematica</a:t>
            </a:r>
            <a:r>
              <a:rPr lang="en-US" dirty="0"/>
              <a:t> 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5EDB-9DD3-074D-AEEB-6DF1A1C81379}" type="datetime1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BF01-E894-45CF-9BD9-03DE398C1E7A}" type="slidenum">
              <a:rPr lang="en-US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4314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Example of SVD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13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How to query?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</a:rPr>
              <a:t>Q: Find users that like ‘Matrix’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FF"/>
                </a:solidFill>
              </a:rPr>
              <a:t>A: Map query into a ‘concept space’ – how?</a:t>
            </a: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8491-559F-AC41-A713-9DF5D652A4E0}" type="datetime1">
              <a:rPr lang="en-US" smtClean="0"/>
              <a:t>1/25/18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FEB7-45B7-4865-8B6A-776BB49F2829}" type="slidenum">
              <a:rPr lang="en-US"/>
              <a:pPr/>
              <a:t>43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-76200" y="2152472"/>
            <a:ext cx="9220200" cy="4705528"/>
            <a:chOff x="-76200" y="1828801"/>
            <a:chExt cx="9220200" cy="4705528"/>
          </a:xfrm>
        </p:grpSpPr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79524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/>
            </p:cNvSpPr>
            <p:nvPr/>
          </p:nvSpPr>
          <p:spPr bwMode="auto">
            <a:xfrm flipH="1">
              <a:off x="245640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2679192" y="3941426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 flipV="1">
              <a:off x="304800" y="3018528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>
              <a:off x="0" y="3596656"/>
              <a:ext cx="635110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3" name="Text Box 25"/>
            <p:cNvSpPr txBox="1">
              <a:spLocks noChangeArrowheads="1"/>
            </p:cNvSpPr>
            <p:nvPr/>
          </p:nvSpPr>
          <p:spPr bwMode="auto">
            <a:xfrm>
              <a:off x="-76200" y="4998418"/>
              <a:ext cx="968855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Romnce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auto">
            <a:xfrm>
              <a:off x="304800" y="40853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 flipV="1">
              <a:off x="304800" y="4542528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>
              <a:off x="304800" y="53807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auto">
            <a:xfrm>
              <a:off x="6096000" y="36764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1"/>
            <p:cNvSpPr>
              <a:spLocks/>
            </p:cNvSpPr>
            <p:nvPr/>
          </p:nvSpPr>
          <p:spPr bwMode="auto">
            <a:xfrm flipH="1">
              <a:off x="7620000" y="36764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5467932" y="40135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40" name="Text Box 35"/>
            <p:cNvSpPr txBox="1">
              <a:spLocks noChangeArrowheads="1"/>
            </p:cNvSpPr>
            <p:nvPr/>
          </p:nvSpPr>
          <p:spPr bwMode="auto">
            <a:xfrm>
              <a:off x="8204353" y="40209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5330672" y="5409617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 flipH="1">
              <a:off x="8915400" y="5351201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1063987" y="1447286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</a:t>
              </a:r>
              <a:r>
                <a:rPr lang="en-US" dirty="0" err="1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58672" y="3018528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895600" y="3018528"/>
              <a:ext cx="2514600" cy="2677656"/>
              <a:chOff x="2971800" y="3018528"/>
              <a:chExt cx="2514600" cy="2677656"/>
            </a:xfrm>
          </p:grpSpPr>
          <p:sp>
            <p:nvSpPr>
              <p:cNvPr id="68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6076950" y="36764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34000" y="53340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804367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How to query?</a:t>
            </a:r>
          </a:p>
        </p:txBody>
      </p:sp>
      <p:sp>
        <p:nvSpPr>
          <p:cNvPr id="1452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</a:rPr>
              <a:t>Q: Find users that like ‘Matrix’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FF"/>
                </a:solidFill>
              </a:rPr>
              <a:t>A: Map query into a ‘concept space’ – how?</a:t>
            </a:r>
            <a:endParaRPr lang="en-US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3531-0879-0544-BE20-B5810AD951E9}" type="datetime1">
              <a:rPr lang="en-US" smtClean="0"/>
              <a:t>1/25/18</a:t>
            </a:fld>
            <a:endParaRPr lang="en-US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5710-3BE7-4379-B7ED-EAE73E1B57AD}" type="slidenum">
              <a:rPr lang="en-US"/>
              <a:pPr/>
              <a:t>44</a:t>
            </a:fld>
            <a:endParaRPr lang="en-US"/>
          </a:p>
        </p:txBody>
      </p:sp>
      <p:graphicFrame>
        <p:nvGraphicFramePr>
          <p:cNvPr id="1452037" name="Object 5"/>
          <p:cNvGraphicFramePr>
            <a:graphicFrameLocks noChangeAspect="1"/>
          </p:cNvGraphicFramePr>
          <p:nvPr/>
        </p:nvGraphicFramePr>
        <p:xfrm>
          <a:off x="1038225" y="4406900"/>
          <a:ext cx="19510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8" name="Document" r:id="rId3" imgW="3023680" imgH="637393" progId="Word.Document.8">
                  <p:embed/>
                </p:oleObj>
              </mc:Choice>
              <mc:Fallback>
                <p:oleObj name="Document" r:id="rId3" imgW="3023680" imgH="6373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4406900"/>
                        <a:ext cx="1951038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2038" name="Freeform 6"/>
          <p:cNvSpPr>
            <a:spLocks/>
          </p:cNvSpPr>
          <p:nvPr/>
        </p:nvSpPr>
        <p:spPr bwMode="auto">
          <a:xfrm>
            <a:off x="1066800" y="4320143"/>
            <a:ext cx="274638" cy="568325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2039" name="Freeform 7"/>
          <p:cNvSpPr>
            <a:spLocks/>
          </p:cNvSpPr>
          <p:nvPr/>
        </p:nvSpPr>
        <p:spPr bwMode="auto">
          <a:xfrm flipH="1">
            <a:off x="2795588" y="4320143"/>
            <a:ext cx="252412" cy="542925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2064" name="Text Box 32"/>
          <p:cNvSpPr txBox="1">
            <a:spLocks noChangeArrowheads="1"/>
          </p:cNvSpPr>
          <p:nvPr/>
        </p:nvSpPr>
        <p:spPr bwMode="auto">
          <a:xfrm>
            <a:off x="428625" y="4343955"/>
            <a:ext cx="572593" cy="461665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3300"/>
                </a:solidFill>
              </a:rPr>
              <a:t>q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dirty="0"/>
              <a:t>=</a:t>
            </a:r>
          </a:p>
        </p:txBody>
      </p:sp>
      <p:sp>
        <p:nvSpPr>
          <p:cNvPr id="1452065" name="Rectangle 33"/>
          <p:cNvSpPr>
            <a:spLocks noChangeArrowheads="1"/>
          </p:cNvSpPr>
          <p:nvPr/>
        </p:nvSpPr>
        <p:spPr bwMode="auto">
          <a:xfrm>
            <a:off x="5486400" y="3212068"/>
            <a:ext cx="2743200" cy="2057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2066" name="Text Box 34"/>
          <p:cNvSpPr txBox="1">
            <a:spLocks noChangeArrowheads="1"/>
          </p:cNvSpPr>
          <p:nvPr/>
        </p:nvSpPr>
        <p:spPr bwMode="auto">
          <a:xfrm>
            <a:off x="7426175" y="5257800"/>
            <a:ext cx="872355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Matrix</a:t>
            </a:r>
          </a:p>
        </p:txBody>
      </p:sp>
      <p:sp>
        <p:nvSpPr>
          <p:cNvPr id="1452067" name="Text Box 35"/>
          <p:cNvSpPr txBox="1">
            <a:spLocks noChangeArrowheads="1"/>
          </p:cNvSpPr>
          <p:nvPr/>
        </p:nvSpPr>
        <p:spPr bwMode="auto">
          <a:xfrm rot="16200000">
            <a:off x="4936891" y="3196404"/>
            <a:ext cx="729687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Alien</a:t>
            </a:r>
          </a:p>
        </p:txBody>
      </p:sp>
      <p:sp>
        <p:nvSpPr>
          <p:cNvPr id="1452068" name="Oval 36"/>
          <p:cNvSpPr>
            <a:spLocks noChangeArrowheads="1"/>
          </p:cNvSpPr>
          <p:nvPr/>
        </p:nvSpPr>
        <p:spPr bwMode="auto">
          <a:xfrm>
            <a:off x="5791200" y="4202668"/>
            <a:ext cx="76200" cy="762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2069" name="Oval 37"/>
          <p:cNvSpPr>
            <a:spLocks noChangeArrowheads="1"/>
          </p:cNvSpPr>
          <p:nvPr/>
        </p:nvSpPr>
        <p:spPr bwMode="auto">
          <a:xfrm>
            <a:off x="6553200" y="3821668"/>
            <a:ext cx="76200" cy="762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2070" name="Oval 38"/>
          <p:cNvSpPr>
            <a:spLocks noChangeArrowheads="1"/>
          </p:cNvSpPr>
          <p:nvPr/>
        </p:nvSpPr>
        <p:spPr bwMode="auto">
          <a:xfrm>
            <a:off x="7010400" y="4583668"/>
            <a:ext cx="76200" cy="762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2071" name="Oval 39"/>
          <p:cNvSpPr>
            <a:spLocks noChangeArrowheads="1"/>
          </p:cNvSpPr>
          <p:nvPr/>
        </p:nvSpPr>
        <p:spPr bwMode="auto">
          <a:xfrm>
            <a:off x="7467600" y="4050268"/>
            <a:ext cx="76200" cy="762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2072" name="AutoShape 40"/>
          <p:cNvSpPr>
            <a:spLocks noChangeArrowheads="1"/>
          </p:cNvSpPr>
          <p:nvPr/>
        </p:nvSpPr>
        <p:spPr bwMode="auto">
          <a:xfrm>
            <a:off x="7162800" y="3516868"/>
            <a:ext cx="152400" cy="152400"/>
          </a:xfrm>
          <a:prstGeom prst="diamond">
            <a:avLst/>
          </a:prstGeom>
          <a:solidFill>
            <a:schemeClr val="accent1"/>
          </a:solidFill>
          <a:ln w="15875">
            <a:solidFill>
              <a:schemeClr val="accent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2073" name="Line 41"/>
          <p:cNvSpPr>
            <a:spLocks noChangeShapeType="1"/>
          </p:cNvSpPr>
          <p:nvPr/>
        </p:nvSpPr>
        <p:spPr bwMode="auto">
          <a:xfrm flipV="1">
            <a:off x="5486400" y="4659868"/>
            <a:ext cx="838200" cy="609600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2074" name="Text Box 42"/>
          <p:cNvSpPr txBox="1">
            <a:spLocks noChangeArrowheads="1"/>
          </p:cNvSpPr>
          <p:nvPr/>
        </p:nvSpPr>
        <p:spPr bwMode="auto">
          <a:xfrm>
            <a:off x="6172200" y="4659868"/>
            <a:ext cx="437940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339933"/>
                </a:solidFill>
              </a:rPr>
              <a:t>v1</a:t>
            </a:r>
          </a:p>
        </p:txBody>
      </p:sp>
      <p:sp>
        <p:nvSpPr>
          <p:cNvPr id="1452075" name="Line 43"/>
          <p:cNvSpPr>
            <a:spLocks noChangeShapeType="1"/>
          </p:cNvSpPr>
          <p:nvPr/>
        </p:nvSpPr>
        <p:spPr bwMode="auto">
          <a:xfrm flipV="1">
            <a:off x="5486400" y="3593068"/>
            <a:ext cx="1752600" cy="160020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2076" name="Text Box 44"/>
          <p:cNvSpPr txBox="1">
            <a:spLocks noChangeArrowheads="1"/>
          </p:cNvSpPr>
          <p:nvPr/>
        </p:nvSpPr>
        <p:spPr bwMode="auto">
          <a:xfrm>
            <a:off x="7286625" y="3202543"/>
            <a:ext cx="325730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452078" name="Line 46"/>
          <p:cNvSpPr>
            <a:spLocks noChangeShapeType="1"/>
          </p:cNvSpPr>
          <p:nvPr/>
        </p:nvSpPr>
        <p:spPr bwMode="auto">
          <a:xfrm rot="16200000" flipV="1">
            <a:off x="4762500" y="4545568"/>
            <a:ext cx="838200" cy="609600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2079" name="Text Box 47"/>
          <p:cNvSpPr txBox="1">
            <a:spLocks noChangeArrowheads="1"/>
          </p:cNvSpPr>
          <p:nvPr/>
        </p:nvSpPr>
        <p:spPr bwMode="auto">
          <a:xfrm>
            <a:off x="4495800" y="4281487"/>
            <a:ext cx="439544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339933"/>
                </a:solidFill>
              </a:rPr>
              <a:t>v2</a:t>
            </a:r>
          </a:p>
        </p:txBody>
      </p:sp>
      <p:sp>
        <p:nvSpPr>
          <p:cNvPr id="31" name="TextBox 30"/>
          <p:cNvSpPr txBox="1"/>
          <p:nvPr/>
        </p:nvSpPr>
        <p:spPr>
          <a:xfrm rot="16200000">
            <a:off x="1295915" y="2728954"/>
            <a:ext cx="12682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 Matrix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Alien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Serenity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Casablanca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Amelie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721322" y="5105400"/>
            <a:ext cx="3531736" cy="1015663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Project into concept space:</a:t>
            </a:r>
            <a:b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Inner product  with each </a:t>
            </a:r>
            <a:b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‘concept’ vector </a:t>
            </a: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000" b="1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838905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How to query?</a:t>
            </a:r>
          </a:p>
        </p:txBody>
      </p:sp>
      <p:sp>
        <p:nvSpPr>
          <p:cNvPr id="1454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</a:rPr>
              <a:t>Q: Find users that like ‘Matrix’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FF"/>
                </a:solidFill>
              </a:rPr>
              <a:t>A: Map query into a ‘concept space’ – how?</a:t>
            </a:r>
            <a:endParaRPr lang="en-US" dirty="0"/>
          </a:p>
        </p:txBody>
      </p:sp>
      <p:sp>
        <p:nvSpPr>
          <p:cNvPr id="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164F-F2A7-624C-9AF5-F5D93F3A4114}" type="datetime1">
              <a:rPr lang="en-US" smtClean="0"/>
              <a:t>1/25/18</a:t>
            </a:fld>
            <a:endParaRPr lang="en-US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 dirty="0"/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89B1-7FBC-467F-8276-38FDC27BDF56}" type="slidenum">
              <a:rPr lang="en-US"/>
              <a:pPr/>
              <a:t>45</a:t>
            </a:fld>
            <a:endParaRPr lang="en-US"/>
          </a:p>
        </p:txBody>
      </p:sp>
      <p:sp>
        <p:nvSpPr>
          <p:cNvPr id="1454094" name="Rectangle 14"/>
          <p:cNvSpPr>
            <a:spLocks noChangeArrowheads="1"/>
          </p:cNvSpPr>
          <p:nvPr/>
        </p:nvSpPr>
        <p:spPr bwMode="auto">
          <a:xfrm>
            <a:off x="5486400" y="3200400"/>
            <a:ext cx="2743200" cy="2057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4097" name="Oval 17"/>
          <p:cNvSpPr>
            <a:spLocks noChangeArrowheads="1"/>
          </p:cNvSpPr>
          <p:nvPr/>
        </p:nvSpPr>
        <p:spPr bwMode="auto">
          <a:xfrm>
            <a:off x="5791200" y="4191000"/>
            <a:ext cx="76200" cy="762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4098" name="Oval 18"/>
          <p:cNvSpPr>
            <a:spLocks noChangeArrowheads="1"/>
          </p:cNvSpPr>
          <p:nvPr/>
        </p:nvSpPr>
        <p:spPr bwMode="auto">
          <a:xfrm>
            <a:off x="6553200" y="3810000"/>
            <a:ext cx="76200" cy="762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4099" name="Oval 19"/>
          <p:cNvSpPr>
            <a:spLocks noChangeArrowheads="1"/>
          </p:cNvSpPr>
          <p:nvPr/>
        </p:nvSpPr>
        <p:spPr bwMode="auto">
          <a:xfrm>
            <a:off x="7010400" y="4572000"/>
            <a:ext cx="76200" cy="762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4100" name="Oval 20"/>
          <p:cNvSpPr>
            <a:spLocks noChangeArrowheads="1"/>
          </p:cNvSpPr>
          <p:nvPr/>
        </p:nvSpPr>
        <p:spPr bwMode="auto">
          <a:xfrm>
            <a:off x="7467600" y="4038600"/>
            <a:ext cx="76200" cy="762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4101" name="AutoShape 21"/>
          <p:cNvSpPr>
            <a:spLocks noChangeArrowheads="1"/>
          </p:cNvSpPr>
          <p:nvPr/>
        </p:nvSpPr>
        <p:spPr bwMode="auto">
          <a:xfrm>
            <a:off x="7162800" y="3505200"/>
            <a:ext cx="152400" cy="152400"/>
          </a:xfrm>
          <a:prstGeom prst="diamond">
            <a:avLst/>
          </a:prstGeom>
          <a:solidFill>
            <a:schemeClr val="accent1"/>
          </a:solidFill>
          <a:ln w="15875">
            <a:solidFill>
              <a:schemeClr val="accent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4102" name="Line 22"/>
          <p:cNvSpPr>
            <a:spLocks noChangeShapeType="1"/>
          </p:cNvSpPr>
          <p:nvPr/>
        </p:nvSpPr>
        <p:spPr bwMode="auto">
          <a:xfrm flipV="1">
            <a:off x="5486400" y="4648200"/>
            <a:ext cx="838200" cy="609600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4103" name="Text Box 23"/>
          <p:cNvSpPr txBox="1">
            <a:spLocks noChangeArrowheads="1"/>
          </p:cNvSpPr>
          <p:nvPr/>
        </p:nvSpPr>
        <p:spPr bwMode="auto">
          <a:xfrm>
            <a:off x="6172200" y="4648200"/>
            <a:ext cx="437940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339933"/>
                </a:solidFill>
              </a:rPr>
              <a:t>v1</a:t>
            </a:r>
          </a:p>
        </p:txBody>
      </p:sp>
      <p:sp>
        <p:nvSpPr>
          <p:cNvPr id="1454104" name="Line 24"/>
          <p:cNvSpPr>
            <a:spLocks noChangeShapeType="1"/>
          </p:cNvSpPr>
          <p:nvPr/>
        </p:nvSpPr>
        <p:spPr bwMode="auto">
          <a:xfrm flipV="1">
            <a:off x="5486400" y="3581400"/>
            <a:ext cx="1752600" cy="160020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4105" name="Text Box 25"/>
          <p:cNvSpPr txBox="1">
            <a:spLocks noChangeArrowheads="1"/>
          </p:cNvSpPr>
          <p:nvPr/>
        </p:nvSpPr>
        <p:spPr bwMode="auto">
          <a:xfrm>
            <a:off x="7286625" y="3190875"/>
            <a:ext cx="325730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454106" name="Line 26"/>
          <p:cNvSpPr>
            <a:spLocks noChangeShapeType="1"/>
          </p:cNvSpPr>
          <p:nvPr/>
        </p:nvSpPr>
        <p:spPr bwMode="auto">
          <a:xfrm rot="16200000" flipV="1">
            <a:off x="4762500" y="4533900"/>
            <a:ext cx="838200" cy="609600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4110" name="Line 30"/>
          <p:cNvSpPr>
            <a:spLocks noChangeShapeType="1"/>
          </p:cNvSpPr>
          <p:nvPr/>
        </p:nvSpPr>
        <p:spPr bwMode="auto">
          <a:xfrm flipV="1">
            <a:off x="5486400" y="3352800"/>
            <a:ext cx="2514600" cy="1905000"/>
          </a:xfrm>
          <a:prstGeom prst="line">
            <a:avLst/>
          </a:prstGeom>
          <a:noFill/>
          <a:ln w="15875">
            <a:solidFill>
              <a:srgbClr val="339933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4112" name="Line 32"/>
          <p:cNvSpPr>
            <a:spLocks noChangeShapeType="1"/>
          </p:cNvSpPr>
          <p:nvPr/>
        </p:nvSpPr>
        <p:spPr bwMode="auto">
          <a:xfrm flipV="1">
            <a:off x="5867400" y="4343400"/>
            <a:ext cx="1905000" cy="1447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4113" name="Text Box 33"/>
          <p:cNvSpPr txBox="1">
            <a:spLocks noChangeArrowheads="1"/>
          </p:cNvSpPr>
          <p:nvPr/>
        </p:nvSpPr>
        <p:spPr bwMode="auto">
          <a:xfrm>
            <a:off x="7108825" y="4662487"/>
            <a:ext cx="671979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/>
              <a:t>q*v</a:t>
            </a:r>
            <a:r>
              <a:rPr lang="en-US" sz="2000" b="1" baseline="-25000" dirty="0"/>
              <a:t>1</a:t>
            </a:r>
          </a:p>
        </p:txBody>
      </p:sp>
      <p:graphicFrame>
        <p:nvGraphicFramePr>
          <p:cNvPr id="41" name="Object 5"/>
          <p:cNvGraphicFramePr>
            <a:graphicFrameLocks noChangeAspect="1"/>
          </p:cNvGraphicFramePr>
          <p:nvPr/>
        </p:nvGraphicFramePr>
        <p:xfrm>
          <a:off x="1038225" y="4406900"/>
          <a:ext cx="19510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2" name="Document" r:id="rId3" imgW="3023680" imgH="637393" progId="Word.Document.8">
                  <p:embed/>
                </p:oleObj>
              </mc:Choice>
              <mc:Fallback>
                <p:oleObj name="Document" r:id="rId3" imgW="3023680" imgH="6373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4406900"/>
                        <a:ext cx="1951038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Freeform 6"/>
          <p:cNvSpPr>
            <a:spLocks/>
          </p:cNvSpPr>
          <p:nvPr/>
        </p:nvSpPr>
        <p:spPr bwMode="auto">
          <a:xfrm>
            <a:off x="1066800" y="4320143"/>
            <a:ext cx="274638" cy="568325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7"/>
          <p:cNvSpPr>
            <a:spLocks/>
          </p:cNvSpPr>
          <p:nvPr/>
        </p:nvSpPr>
        <p:spPr bwMode="auto">
          <a:xfrm flipH="1">
            <a:off x="2795588" y="4320143"/>
            <a:ext cx="252412" cy="542925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1295915" y="2728954"/>
            <a:ext cx="12682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 Matrix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Alien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Serenity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Casablanca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Amelie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6" name="Line 31"/>
          <p:cNvSpPr>
            <a:spLocks noChangeShapeType="1"/>
          </p:cNvSpPr>
          <p:nvPr/>
        </p:nvSpPr>
        <p:spPr bwMode="auto">
          <a:xfrm>
            <a:off x="7239000" y="3581400"/>
            <a:ext cx="152400" cy="228600"/>
          </a:xfrm>
          <a:prstGeom prst="line">
            <a:avLst/>
          </a:prstGeom>
          <a:noFill/>
          <a:ln w="15875">
            <a:solidFill>
              <a:srgbClr val="FF3300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52" name="Text Box 47"/>
          <p:cNvSpPr txBox="1">
            <a:spLocks noChangeArrowheads="1"/>
          </p:cNvSpPr>
          <p:nvPr/>
        </p:nvSpPr>
        <p:spPr bwMode="auto">
          <a:xfrm>
            <a:off x="4495800" y="4281487"/>
            <a:ext cx="439544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339933"/>
                </a:solidFill>
              </a:rPr>
              <a:t>v2</a:t>
            </a:r>
          </a:p>
        </p:txBody>
      </p:sp>
      <p:sp>
        <p:nvSpPr>
          <p:cNvPr id="53" name="Text Box 34"/>
          <p:cNvSpPr txBox="1">
            <a:spLocks noChangeArrowheads="1"/>
          </p:cNvSpPr>
          <p:nvPr/>
        </p:nvSpPr>
        <p:spPr bwMode="auto">
          <a:xfrm>
            <a:off x="7426175" y="5257800"/>
            <a:ext cx="872355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Matrix</a:t>
            </a:r>
          </a:p>
        </p:txBody>
      </p:sp>
      <p:sp>
        <p:nvSpPr>
          <p:cNvPr id="54" name="Text Box 35"/>
          <p:cNvSpPr txBox="1">
            <a:spLocks noChangeArrowheads="1"/>
          </p:cNvSpPr>
          <p:nvPr/>
        </p:nvSpPr>
        <p:spPr bwMode="auto">
          <a:xfrm rot="16200000">
            <a:off x="4936891" y="3196404"/>
            <a:ext cx="729687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Alien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428625" y="4343955"/>
            <a:ext cx="572593" cy="461665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3300"/>
                </a:solidFill>
              </a:rPr>
              <a:t>q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dirty="0"/>
              <a:t>=</a:t>
            </a: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721322" y="5105400"/>
            <a:ext cx="3531736" cy="1015663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Project into concept space:</a:t>
            </a:r>
            <a:b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Inner product  with each </a:t>
            </a:r>
            <a:b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‘concept’ vector </a:t>
            </a: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000" b="1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71707290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How to query?</a:t>
            </a:r>
          </a:p>
        </p:txBody>
      </p:sp>
      <p:sp>
        <p:nvSpPr>
          <p:cNvPr id="1455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23304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rgbClr val="D60093"/>
                </a:solidFill>
              </a:rPr>
              <a:t>Compactly, we have: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 err="1">
                <a:solidFill>
                  <a:srgbClr val="0000FF"/>
                </a:solidFill>
              </a:rPr>
              <a:t>q</a:t>
            </a:r>
            <a:r>
              <a:rPr lang="en-US" b="1" baseline="-25000" dirty="0" err="1">
                <a:solidFill>
                  <a:srgbClr val="0000FF"/>
                </a:solidFill>
              </a:rPr>
              <a:t>concept</a:t>
            </a:r>
            <a:r>
              <a:rPr lang="en-US" b="1" dirty="0">
                <a:solidFill>
                  <a:srgbClr val="0000FF"/>
                </a:solidFill>
              </a:rPr>
              <a:t> = q V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accent3"/>
                </a:solidFill>
              </a:rPr>
              <a:t>E.g.: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F028-24C7-034A-BFE8-FFAAA18D1954}" type="datetime1">
              <a:rPr lang="en-US" smtClean="0"/>
              <a:t>1/25/18</a:t>
            </a:fld>
            <a:endParaRPr 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802C-A5FE-46EE-9B95-4C4A9828271D}" type="slidenum">
              <a:rPr lang="en-US"/>
              <a:pPr/>
              <a:t>46</a:t>
            </a:fld>
            <a:endParaRPr lang="en-US"/>
          </a:p>
        </p:txBody>
      </p:sp>
      <p:sp>
        <p:nvSpPr>
          <p:cNvPr id="1455144" name="Freeform 40"/>
          <p:cNvSpPr>
            <a:spLocks/>
          </p:cNvSpPr>
          <p:nvPr/>
        </p:nvSpPr>
        <p:spPr bwMode="auto">
          <a:xfrm flipH="1">
            <a:off x="5486401" y="3473450"/>
            <a:ext cx="152400" cy="2057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5146" name="Text Box 42"/>
          <p:cNvSpPr txBox="1">
            <a:spLocks noChangeArrowheads="1"/>
          </p:cNvSpPr>
          <p:nvPr/>
        </p:nvSpPr>
        <p:spPr bwMode="auto">
          <a:xfrm>
            <a:off x="3810000" y="5530850"/>
            <a:ext cx="1962397" cy="646331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8000"/>
                </a:solidFill>
              </a:rPr>
              <a:t>movie-to-concept</a:t>
            </a:r>
          </a:p>
          <a:p>
            <a:pPr algn="ctr"/>
            <a:r>
              <a:rPr lang="en-US" b="1" dirty="0">
                <a:solidFill>
                  <a:srgbClr val="008000"/>
                </a:solidFill>
              </a:rPr>
              <a:t> factors (V)</a:t>
            </a:r>
          </a:p>
        </p:txBody>
      </p:sp>
      <p:sp>
        <p:nvSpPr>
          <p:cNvPr id="1455147" name="Text Box 43"/>
          <p:cNvSpPr txBox="1">
            <a:spLocks noChangeArrowheads="1"/>
          </p:cNvSpPr>
          <p:nvPr/>
        </p:nvSpPr>
        <p:spPr bwMode="auto">
          <a:xfrm>
            <a:off x="6019800" y="4214812"/>
            <a:ext cx="401072" cy="584775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000"/>
                </a:solidFill>
              </a:rPr>
              <a:t>=</a:t>
            </a:r>
          </a:p>
        </p:txBody>
      </p:sp>
      <p:sp>
        <p:nvSpPr>
          <p:cNvPr id="1455149" name="Freeform 45"/>
          <p:cNvSpPr>
            <a:spLocks/>
          </p:cNvSpPr>
          <p:nvPr/>
        </p:nvSpPr>
        <p:spPr bwMode="auto">
          <a:xfrm>
            <a:off x="6477000" y="4259262"/>
            <a:ext cx="152400" cy="533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5151" name="Freeform 47"/>
          <p:cNvSpPr>
            <a:spLocks/>
          </p:cNvSpPr>
          <p:nvPr/>
        </p:nvSpPr>
        <p:spPr bwMode="auto">
          <a:xfrm flipH="1">
            <a:off x="7772400" y="4259262"/>
            <a:ext cx="152400" cy="533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5152" name="Text Box 48"/>
          <p:cNvSpPr txBox="1">
            <a:spLocks noChangeArrowheads="1"/>
          </p:cNvSpPr>
          <p:nvPr/>
        </p:nvSpPr>
        <p:spPr bwMode="auto">
          <a:xfrm>
            <a:off x="6019800" y="3364468"/>
            <a:ext cx="1476686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SciFi</a:t>
            </a:r>
            <a:r>
              <a:rPr lang="en-US" dirty="0">
                <a:solidFill>
                  <a:srgbClr val="0000FF"/>
                </a:solidFill>
              </a:rPr>
              <a:t>-concept</a:t>
            </a:r>
          </a:p>
        </p:txBody>
      </p:sp>
      <p:sp>
        <p:nvSpPr>
          <p:cNvPr id="1455153" name="Line 49"/>
          <p:cNvSpPr>
            <a:spLocks noChangeShapeType="1"/>
          </p:cNvSpPr>
          <p:nvPr/>
        </p:nvSpPr>
        <p:spPr bwMode="auto">
          <a:xfrm>
            <a:off x="6758143" y="3744616"/>
            <a:ext cx="0" cy="564792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1038225" y="4406900"/>
          <a:ext cx="19510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2" name="Document" r:id="rId3" imgW="3023680" imgH="637393" progId="Word.Document.8">
                  <p:embed/>
                </p:oleObj>
              </mc:Choice>
              <mc:Fallback>
                <p:oleObj name="Document" r:id="rId3" imgW="3023680" imgH="6373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4406900"/>
                        <a:ext cx="1951038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Freeform 6"/>
          <p:cNvSpPr>
            <a:spLocks/>
          </p:cNvSpPr>
          <p:nvPr/>
        </p:nvSpPr>
        <p:spPr bwMode="auto">
          <a:xfrm>
            <a:off x="1066800" y="4320143"/>
            <a:ext cx="274638" cy="568325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7"/>
          <p:cNvSpPr>
            <a:spLocks/>
          </p:cNvSpPr>
          <p:nvPr/>
        </p:nvSpPr>
        <p:spPr bwMode="auto">
          <a:xfrm flipH="1">
            <a:off x="2795588" y="4320143"/>
            <a:ext cx="252412" cy="542925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1295915" y="2728954"/>
            <a:ext cx="12682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 Matrix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Alien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Serenity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Casablanca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Amelie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428625" y="4343955"/>
            <a:ext cx="572593" cy="461665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3300"/>
                </a:solidFill>
              </a:rPr>
              <a:t>q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dirty="0"/>
              <a:t>=</a:t>
            </a:r>
          </a:p>
        </p:txBody>
      </p:sp>
      <p:sp>
        <p:nvSpPr>
          <p:cNvPr id="35" name="Freeform 16"/>
          <p:cNvSpPr>
            <a:spLocks/>
          </p:cNvSpPr>
          <p:nvPr/>
        </p:nvSpPr>
        <p:spPr bwMode="auto">
          <a:xfrm>
            <a:off x="3810000" y="3429000"/>
            <a:ext cx="152400" cy="2057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49533" y="3524250"/>
            <a:ext cx="17130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0.56   0.12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0.59  -0.02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0.56   0.12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0.09  -0.69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0.09  -0.69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20147" y="41910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16532" y="4309408"/>
            <a:ext cx="1713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2.8      0.6</a:t>
            </a:r>
          </a:p>
        </p:txBody>
      </p:sp>
    </p:spTree>
    <p:extLst>
      <p:ext uri="{BB962C8B-B14F-4D97-AF65-F5344CB8AC3E}">
        <p14:creationId xmlns:p14="http://schemas.microsoft.com/office/powerpoint/2010/main" val="54159021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How to query?</a:t>
            </a:r>
          </a:p>
        </p:txBody>
      </p:sp>
      <p:sp>
        <p:nvSpPr>
          <p:cNvPr id="1455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233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</a:rPr>
              <a:t>How would the user </a:t>
            </a:r>
            <a:r>
              <a:rPr lang="en-US" b="1" i="1" dirty="0">
                <a:solidFill>
                  <a:srgbClr val="D60093"/>
                </a:solidFill>
              </a:rPr>
              <a:t>d</a:t>
            </a:r>
            <a:r>
              <a:rPr lang="en-US" b="1" dirty="0">
                <a:solidFill>
                  <a:srgbClr val="D60093"/>
                </a:solidFill>
              </a:rPr>
              <a:t> that rated </a:t>
            </a:r>
            <a:br>
              <a:rPr lang="en-US" b="1" dirty="0">
                <a:solidFill>
                  <a:srgbClr val="D60093"/>
                </a:solidFill>
              </a:rPr>
            </a:br>
            <a:r>
              <a:rPr lang="en-US" b="1" dirty="0">
                <a:solidFill>
                  <a:srgbClr val="D60093"/>
                </a:solidFill>
              </a:rPr>
              <a:t>(‘Alien’, ‘Serenity’) be handled?</a:t>
            </a:r>
            <a:br>
              <a:rPr lang="en-US" b="1" dirty="0">
                <a:solidFill>
                  <a:srgbClr val="D60093"/>
                </a:solidFill>
              </a:rPr>
            </a:br>
            <a:r>
              <a:rPr lang="en-US" b="1" dirty="0" err="1">
                <a:solidFill>
                  <a:srgbClr val="0000FF"/>
                </a:solidFill>
              </a:rPr>
              <a:t>d</a:t>
            </a:r>
            <a:r>
              <a:rPr lang="en-US" b="1" baseline="-25000" dirty="0" err="1">
                <a:solidFill>
                  <a:srgbClr val="0000FF"/>
                </a:solidFill>
              </a:rPr>
              <a:t>concept</a:t>
            </a:r>
            <a:r>
              <a:rPr lang="en-US" b="1" dirty="0">
                <a:solidFill>
                  <a:srgbClr val="0000FF"/>
                </a:solidFill>
              </a:rPr>
              <a:t> = d V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accent3"/>
                </a:solidFill>
              </a:rPr>
              <a:t>E.g.: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E8F2-85AE-E048-A24E-5320C8F91EA4}" type="datetime1">
              <a:rPr lang="en-US" smtClean="0"/>
              <a:t>1/25/18</a:t>
            </a:fld>
            <a:endParaRPr 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802C-A5FE-46EE-9B95-4C4A9828271D}" type="slidenum">
              <a:rPr lang="en-US"/>
              <a:pPr/>
              <a:t>47</a:t>
            </a:fld>
            <a:endParaRPr lang="en-US"/>
          </a:p>
        </p:txBody>
      </p:sp>
      <p:sp>
        <p:nvSpPr>
          <p:cNvPr id="1455144" name="Freeform 40"/>
          <p:cNvSpPr>
            <a:spLocks/>
          </p:cNvSpPr>
          <p:nvPr/>
        </p:nvSpPr>
        <p:spPr bwMode="auto">
          <a:xfrm flipH="1">
            <a:off x="5486401" y="3473450"/>
            <a:ext cx="152400" cy="2057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5146" name="Text Box 42"/>
          <p:cNvSpPr txBox="1">
            <a:spLocks noChangeArrowheads="1"/>
          </p:cNvSpPr>
          <p:nvPr/>
        </p:nvSpPr>
        <p:spPr bwMode="auto">
          <a:xfrm>
            <a:off x="3810000" y="5530850"/>
            <a:ext cx="1962397" cy="646331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8000"/>
                </a:solidFill>
              </a:rPr>
              <a:t>movie-to-concept</a:t>
            </a:r>
          </a:p>
          <a:p>
            <a:pPr algn="ctr"/>
            <a:r>
              <a:rPr lang="en-US" b="1" dirty="0">
                <a:solidFill>
                  <a:srgbClr val="008000"/>
                </a:solidFill>
              </a:rPr>
              <a:t> factors (V)</a:t>
            </a:r>
          </a:p>
        </p:txBody>
      </p:sp>
      <p:sp>
        <p:nvSpPr>
          <p:cNvPr id="1455147" name="Text Box 43"/>
          <p:cNvSpPr txBox="1">
            <a:spLocks noChangeArrowheads="1"/>
          </p:cNvSpPr>
          <p:nvPr/>
        </p:nvSpPr>
        <p:spPr bwMode="auto">
          <a:xfrm>
            <a:off x="6019800" y="4214812"/>
            <a:ext cx="401072" cy="584775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000"/>
                </a:solidFill>
              </a:rPr>
              <a:t>=</a:t>
            </a:r>
          </a:p>
        </p:txBody>
      </p:sp>
      <p:sp>
        <p:nvSpPr>
          <p:cNvPr id="1455149" name="Freeform 45"/>
          <p:cNvSpPr>
            <a:spLocks/>
          </p:cNvSpPr>
          <p:nvPr/>
        </p:nvSpPr>
        <p:spPr bwMode="auto">
          <a:xfrm>
            <a:off x="6477000" y="4259262"/>
            <a:ext cx="152400" cy="533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5151" name="Freeform 47"/>
          <p:cNvSpPr>
            <a:spLocks/>
          </p:cNvSpPr>
          <p:nvPr/>
        </p:nvSpPr>
        <p:spPr bwMode="auto">
          <a:xfrm flipH="1">
            <a:off x="7772400" y="4259262"/>
            <a:ext cx="152400" cy="533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5152" name="Text Box 48"/>
          <p:cNvSpPr txBox="1">
            <a:spLocks noChangeArrowheads="1"/>
          </p:cNvSpPr>
          <p:nvPr/>
        </p:nvSpPr>
        <p:spPr bwMode="auto">
          <a:xfrm>
            <a:off x="6019800" y="3364468"/>
            <a:ext cx="1476686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SciFi</a:t>
            </a:r>
            <a:r>
              <a:rPr lang="en-US" dirty="0">
                <a:solidFill>
                  <a:srgbClr val="0000FF"/>
                </a:solidFill>
              </a:rPr>
              <a:t>-concept</a:t>
            </a:r>
          </a:p>
        </p:txBody>
      </p:sp>
      <p:sp>
        <p:nvSpPr>
          <p:cNvPr id="1455153" name="Line 49"/>
          <p:cNvSpPr>
            <a:spLocks noChangeShapeType="1"/>
          </p:cNvSpPr>
          <p:nvPr/>
        </p:nvSpPr>
        <p:spPr bwMode="auto">
          <a:xfrm>
            <a:off x="6758143" y="3744616"/>
            <a:ext cx="0" cy="564792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567992"/>
              </p:ext>
            </p:extLst>
          </p:nvPr>
        </p:nvGraphicFramePr>
        <p:xfrm>
          <a:off x="1042988" y="4406900"/>
          <a:ext cx="19383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5" name="Document" r:id="rId3" imgW="3023679" imgH="640637" progId="Word.Document.8">
                  <p:embed/>
                </p:oleObj>
              </mc:Choice>
              <mc:Fallback>
                <p:oleObj name="Document" r:id="rId3" imgW="3023679" imgH="6406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406900"/>
                        <a:ext cx="1938337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Freeform 6"/>
          <p:cNvSpPr>
            <a:spLocks/>
          </p:cNvSpPr>
          <p:nvPr/>
        </p:nvSpPr>
        <p:spPr bwMode="auto">
          <a:xfrm>
            <a:off x="1066800" y="4320143"/>
            <a:ext cx="274638" cy="568325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7"/>
          <p:cNvSpPr>
            <a:spLocks/>
          </p:cNvSpPr>
          <p:nvPr/>
        </p:nvSpPr>
        <p:spPr bwMode="auto">
          <a:xfrm flipH="1">
            <a:off x="2795588" y="4320143"/>
            <a:ext cx="252412" cy="542925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1295915" y="2728954"/>
            <a:ext cx="12682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 Matrix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Alien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Serenity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Casablanca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Amelie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428625" y="4343955"/>
            <a:ext cx="572593" cy="461665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3300"/>
                </a:solidFill>
              </a:rPr>
              <a:t>q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dirty="0"/>
              <a:t>=</a:t>
            </a:r>
          </a:p>
        </p:txBody>
      </p:sp>
      <p:sp>
        <p:nvSpPr>
          <p:cNvPr id="35" name="Freeform 16"/>
          <p:cNvSpPr>
            <a:spLocks/>
          </p:cNvSpPr>
          <p:nvPr/>
        </p:nvSpPr>
        <p:spPr bwMode="auto">
          <a:xfrm>
            <a:off x="3810000" y="3429000"/>
            <a:ext cx="152400" cy="2057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49533" y="3524250"/>
            <a:ext cx="17130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0.56   0.12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0.59  -0.02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0.56   0.12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0.09  -0.69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0.09  -0.69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20147" y="41910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16532" y="4309408"/>
            <a:ext cx="1713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5.2      0.4</a:t>
            </a:r>
          </a:p>
        </p:txBody>
      </p:sp>
    </p:spTree>
    <p:extLst>
      <p:ext uri="{BB962C8B-B14F-4D97-AF65-F5344CB8AC3E}">
        <p14:creationId xmlns:p14="http://schemas.microsoft.com/office/powerpoint/2010/main" val="177095847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How to query?</a:t>
            </a:r>
          </a:p>
        </p:txBody>
      </p:sp>
      <p:sp>
        <p:nvSpPr>
          <p:cNvPr id="1458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</a:rPr>
              <a:t>Observation: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User </a:t>
            </a:r>
            <a:r>
              <a:rPr lang="en-US" b="1" i="1" dirty="0"/>
              <a:t>d</a:t>
            </a:r>
            <a:r>
              <a:rPr lang="en-US" dirty="0"/>
              <a:t> that rated (‘</a:t>
            </a:r>
            <a:r>
              <a:rPr lang="en-US" i="1" dirty="0"/>
              <a:t>Alien</a:t>
            </a:r>
            <a:r>
              <a:rPr lang="en-US" dirty="0"/>
              <a:t>’, ‘</a:t>
            </a:r>
            <a:r>
              <a:rPr lang="en-US" i="1" dirty="0"/>
              <a:t>Serenity</a:t>
            </a:r>
            <a:r>
              <a:rPr lang="en-US" dirty="0"/>
              <a:t>’) will be </a:t>
            </a:r>
            <a:r>
              <a:rPr lang="en-US" b="1" dirty="0"/>
              <a:t>similar</a:t>
            </a:r>
            <a:r>
              <a:rPr lang="en-US" dirty="0"/>
              <a:t> to user </a:t>
            </a:r>
            <a:r>
              <a:rPr lang="en-US" b="1" dirty="0"/>
              <a:t>q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rated (‘</a:t>
            </a:r>
            <a:r>
              <a:rPr lang="en-US" i="1" dirty="0"/>
              <a:t>Matrix</a:t>
            </a:r>
            <a:r>
              <a:rPr lang="en-US" dirty="0"/>
              <a:t>’), although </a:t>
            </a:r>
            <a:r>
              <a:rPr lang="en-US" b="1" i="1" dirty="0"/>
              <a:t>d</a:t>
            </a:r>
            <a:r>
              <a:rPr lang="en-US" dirty="0"/>
              <a:t> and </a:t>
            </a:r>
            <a:r>
              <a:rPr lang="en-US" b="1" dirty="0"/>
              <a:t>q</a:t>
            </a:r>
            <a:r>
              <a:rPr lang="en-US" dirty="0"/>
              <a:t> have </a:t>
            </a:r>
            <a:br>
              <a:rPr lang="en-US" dirty="0"/>
            </a:br>
            <a:r>
              <a:rPr lang="en-US" b="1" dirty="0"/>
              <a:t>zero ratings in common</a:t>
            </a:r>
            <a:r>
              <a:rPr lang="en-US" dirty="0"/>
              <a:t>!</a:t>
            </a:r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9B8-D172-B84D-A64C-4437A8676B5A}" type="datetime1">
              <a:rPr lang="en-US" smtClean="0"/>
              <a:t>1/25/18</a:t>
            </a:fld>
            <a:endParaRPr lang="en-US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7853-F0D8-4156-857A-8F052DDCB3E1}" type="slidenum">
              <a:rPr lang="en-US"/>
              <a:pPr/>
              <a:t>48</a:t>
            </a:fld>
            <a:endParaRPr lang="en-US"/>
          </a:p>
        </p:txBody>
      </p:sp>
      <p:graphicFrame>
        <p:nvGraphicFramePr>
          <p:cNvPr id="1458180" name="Object 4"/>
          <p:cNvGraphicFramePr>
            <a:graphicFrameLocks noChangeAspect="1"/>
          </p:cNvGraphicFramePr>
          <p:nvPr/>
        </p:nvGraphicFramePr>
        <p:xfrm>
          <a:off x="1674813" y="4572000"/>
          <a:ext cx="190023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6" name="Document" r:id="rId4" imgW="3212232" imgH="791693" progId="Word.Document.8">
                  <p:embed/>
                </p:oleObj>
              </mc:Choice>
              <mc:Fallback>
                <p:oleObj name="Document" r:id="rId4" imgW="3212232" imgH="7916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4572000"/>
                        <a:ext cx="1900237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5800" y="4486275"/>
            <a:ext cx="2843213" cy="619125"/>
            <a:chOff x="129" y="2346"/>
            <a:chExt cx="1791" cy="390"/>
          </a:xfrm>
        </p:grpSpPr>
        <p:sp>
          <p:nvSpPr>
            <p:cNvPr id="1458182" name="Freeform 6"/>
            <p:cNvSpPr>
              <a:spLocks/>
            </p:cNvSpPr>
            <p:nvPr/>
          </p:nvSpPr>
          <p:spPr bwMode="auto">
            <a:xfrm>
              <a:off x="672" y="2346"/>
              <a:ext cx="173" cy="39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8183" name="Freeform 7"/>
            <p:cNvSpPr>
              <a:spLocks/>
            </p:cNvSpPr>
            <p:nvPr/>
          </p:nvSpPr>
          <p:spPr bwMode="auto">
            <a:xfrm flipH="1">
              <a:off x="1761" y="2346"/>
              <a:ext cx="159" cy="342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8190" name="Text Box 14"/>
            <p:cNvSpPr txBox="1">
              <a:spLocks noChangeArrowheads="1"/>
            </p:cNvSpPr>
            <p:nvPr/>
          </p:nvSpPr>
          <p:spPr bwMode="auto">
            <a:xfrm>
              <a:off x="129" y="2352"/>
              <a:ext cx="448" cy="291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d   =</a:t>
              </a:r>
            </a:p>
          </p:txBody>
        </p:sp>
      </p:grpSp>
      <p:sp>
        <p:nvSpPr>
          <p:cNvPr id="1458196" name="Freeform 20"/>
          <p:cNvSpPr>
            <a:spLocks/>
          </p:cNvSpPr>
          <p:nvPr/>
        </p:nvSpPr>
        <p:spPr bwMode="auto">
          <a:xfrm>
            <a:off x="6400800" y="4419600"/>
            <a:ext cx="152400" cy="533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8198" name="Freeform 22"/>
          <p:cNvSpPr>
            <a:spLocks/>
          </p:cNvSpPr>
          <p:nvPr/>
        </p:nvSpPr>
        <p:spPr bwMode="auto">
          <a:xfrm flipH="1">
            <a:off x="7696200" y="4419600"/>
            <a:ext cx="152400" cy="533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8199" name="Text Box 23"/>
          <p:cNvSpPr txBox="1">
            <a:spLocks noChangeArrowheads="1"/>
          </p:cNvSpPr>
          <p:nvPr/>
        </p:nvSpPr>
        <p:spPr bwMode="auto">
          <a:xfrm>
            <a:off x="6096000" y="3733800"/>
            <a:ext cx="1476686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SciFi</a:t>
            </a:r>
            <a:r>
              <a:rPr lang="en-US" dirty="0">
                <a:solidFill>
                  <a:srgbClr val="0000FF"/>
                </a:solidFill>
              </a:rPr>
              <a:t>-concept</a:t>
            </a:r>
          </a:p>
        </p:txBody>
      </p:sp>
      <p:sp>
        <p:nvSpPr>
          <p:cNvPr id="1458200" name="Line 24"/>
          <p:cNvSpPr>
            <a:spLocks noChangeShapeType="1"/>
          </p:cNvSpPr>
          <p:nvPr/>
        </p:nvSpPr>
        <p:spPr bwMode="auto">
          <a:xfrm>
            <a:off x="6781800" y="4038600"/>
            <a:ext cx="0" cy="3810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58201" name="Object 25"/>
          <p:cNvGraphicFramePr>
            <a:graphicFrameLocks noChangeAspect="1"/>
          </p:cNvGraphicFramePr>
          <p:nvPr/>
        </p:nvGraphicFramePr>
        <p:xfrm>
          <a:off x="1600200" y="5486400"/>
          <a:ext cx="18478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7" name="Document" r:id="rId6" imgW="3023680" imgH="952123" progId="Word.Document.8">
                  <p:embed/>
                </p:oleObj>
              </mc:Choice>
              <mc:Fallback>
                <p:oleObj name="Document" r:id="rId6" imgW="3023680" imgH="9521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486400"/>
                        <a:ext cx="18478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8203" name="Freeform 27"/>
          <p:cNvSpPr>
            <a:spLocks/>
          </p:cNvSpPr>
          <p:nvPr/>
        </p:nvSpPr>
        <p:spPr bwMode="auto">
          <a:xfrm>
            <a:off x="6457950" y="5334000"/>
            <a:ext cx="152400" cy="533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8205" name="Freeform 29"/>
          <p:cNvSpPr>
            <a:spLocks/>
          </p:cNvSpPr>
          <p:nvPr/>
        </p:nvSpPr>
        <p:spPr bwMode="auto">
          <a:xfrm flipH="1">
            <a:off x="7753350" y="5334000"/>
            <a:ext cx="152400" cy="533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8207" name="Freeform 31"/>
          <p:cNvSpPr>
            <a:spLocks/>
          </p:cNvSpPr>
          <p:nvPr/>
        </p:nvSpPr>
        <p:spPr bwMode="auto">
          <a:xfrm>
            <a:off x="1471613" y="5324475"/>
            <a:ext cx="274637" cy="619125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8208" name="Text Box 32"/>
          <p:cNvSpPr txBox="1">
            <a:spLocks noChangeArrowheads="1"/>
          </p:cNvSpPr>
          <p:nvPr/>
        </p:nvSpPr>
        <p:spPr bwMode="auto">
          <a:xfrm>
            <a:off x="626512" y="5334000"/>
            <a:ext cx="708848" cy="461665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3300"/>
                </a:solidFill>
              </a:rPr>
              <a:t>q   </a:t>
            </a:r>
            <a:r>
              <a:rPr lang="en-US" sz="2400" b="1" dirty="0"/>
              <a:t>=</a:t>
            </a:r>
          </a:p>
        </p:txBody>
      </p:sp>
      <p:sp>
        <p:nvSpPr>
          <p:cNvPr id="1458209" name="Freeform 33"/>
          <p:cNvSpPr>
            <a:spLocks/>
          </p:cNvSpPr>
          <p:nvPr/>
        </p:nvSpPr>
        <p:spPr bwMode="auto">
          <a:xfrm flipH="1">
            <a:off x="3352800" y="5334000"/>
            <a:ext cx="274638" cy="619125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8210" name="Line 34"/>
          <p:cNvSpPr>
            <a:spLocks noChangeShapeType="1"/>
          </p:cNvSpPr>
          <p:nvPr/>
        </p:nvSpPr>
        <p:spPr bwMode="auto">
          <a:xfrm>
            <a:off x="3962400" y="4724400"/>
            <a:ext cx="20574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8211" name="Line 35"/>
          <p:cNvSpPr>
            <a:spLocks noChangeShapeType="1"/>
          </p:cNvSpPr>
          <p:nvPr/>
        </p:nvSpPr>
        <p:spPr bwMode="auto">
          <a:xfrm>
            <a:off x="3962400" y="5486400"/>
            <a:ext cx="20574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1905515" y="2915239"/>
            <a:ext cx="1268296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rgbClr val="008000"/>
                </a:solidFill>
              </a:rPr>
              <a:t> Matrix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rgbClr val="008000"/>
                </a:solidFill>
              </a:rPr>
              <a:t>Alien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rgbClr val="008000"/>
                </a:solidFill>
              </a:rPr>
              <a:t>Serenity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rgbClr val="008000"/>
                </a:solidFill>
              </a:rPr>
              <a:t>Casablanca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Amelie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607643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Zero ratings in common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89048" y="609600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Similarity &gt; 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516532" y="5405735"/>
            <a:ext cx="1713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2.8      0.6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40332" y="4491335"/>
            <a:ext cx="1713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5.2      0.4</a:t>
            </a:r>
          </a:p>
        </p:txBody>
      </p:sp>
    </p:spTree>
    <p:extLst>
      <p:ext uri="{BB962C8B-B14F-4D97-AF65-F5344CB8AC3E}">
        <p14:creationId xmlns:p14="http://schemas.microsoft.com/office/powerpoint/2010/main" val="2603894812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2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SVD: Drawbacks</a:t>
            </a:r>
          </a:p>
        </p:txBody>
      </p:sp>
      <p:sp>
        <p:nvSpPr>
          <p:cNvPr id="137523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3390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+"/>
            </a:pPr>
            <a:r>
              <a:rPr lang="en-US" b="1" dirty="0">
                <a:solidFill>
                  <a:srgbClr val="008000"/>
                </a:solidFill>
              </a:rPr>
              <a:t>Optimal low-rank approximation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dirty="0"/>
              <a:t>in terms of </a:t>
            </a:r>
            <a:r>
              <a:rPr lang="en-US" dirty="0" err="1"/>
              <a:t>Frobenius</a:t>
            </a:r>
            <a:r>
              <a:rPr lang="en-US" dirty="0"/>
              <a:t> norm</a:t>
            </a:r>
          </a:p>
          <a:p>
            <a:pPr>
              <a:lnSpc>
                <a:spcPct val="90000"/>
              </a:lnSpc>
              <a:buSzPct val="150000"/>
              <a:buFont typeface="Arial" pitchFamily="34" charset="0"/>
              <a:buChar char="-"/>
            </a:pPr>
            <a:r>
              <a:rPr lang="en-US" b="1" dirty="0">
                <a:solidFill>
                  <a:srgbClr val="D60093"/>
                </a:solidFill>
              </a:rPr>
              <a:t>Interpretability problem: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singular vector specifies a linear </a:t>
            </a:r>
            <a:br>
              <a:rPr lang="en-US" dirty="0"/>
            </a:br>
            <a:r>
              <a:rPr lang="en-US" dirty="0"/>
              <a:t>combination of all input columns or rows</a:t>
            </a:r>
          </a:p>
          <a:p>
            <a:pPr>
              <a:lnSpc>
                <a:spcPct val="90000"/>
              </a:lnSpc>
              <a:buSzPct val="150000"/>
              <a:buFont typeface="Arial" pitchFamily="34" charset="0"/>
              <a:buChar char="-"/>
            </a:pPr>
            <a:r>
              <a:rPr lang="en-US" b="1" dirty="0">
                <a:solidFill>
                  <a:srgbClr val="D60093"/>
                </a:solidFill>
              </a:rPr>
              <a:t>Lack of </a:t>
            </a:r>
            <a:r>
              <a:rPr lang="en-US" b="1" dirty="0" err="1">
                <a:solidFill>
                  <a:srgbClr val="D60093"/>
                </a:solidFill>
              </a:rPr>
              <a:t>sparsity</a:t>
            </a:r>
            <a:r>
              <a:rPr lang="en-US" b="1" dirty="0">
                <a:solidFill>
                  <a:srgbClr val="D60093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Singular vectors are </a:t>
            </a:r>
            <a:r>
              <a:rPr lang="en-US" b="1" dirty="0">
                <a:solidFill>
                  <a:srgbClr val="D60093"/>
                </a:solidFill>
              </a:rPr>
              <a:t>dense!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7B12-8534-6945-95BC-DD4F0DFDB4D3}" type="datetime1">
              <a:rPr lang="en-US" smtClean="0"/>
              <a:t>1/25/18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1F5C-051A-4582-9CB8-85022DDBD398}" type="slidenum">
              <a:rPr lang="en-US"/>
              <a:pPr/>
              <a:t>49</a:t>
            </a:fld>
            <a:endParaRPr lang="en-US"/>
          </a:p>
        </p:txBody>
      </p:sp>
      <p:grpSp>
        <p:nvGrpSpPr>
          <p:cNvPr id="2" name="Group 170"/>
          <p:cNvGrpSpPr>
            <a:grpSpLocks/>
          </p:cNvGrpSpPr>
          <p:nvPr/>
        </p:nvGrpSpPr>
        <p:grpSpPr bwMode="auto">
          <a:xfrm>
            <a:off x="1295400" y="4800600"/>
            <a:ext cx="3733800" cy="1676400"/>
            <a:chOff x="528" y="960"/>
            <a:chExt cx="2544" cy="1056"/>
          </a:xfrm>
        </p:grpSpPr>
        <p:sp>
          <p:nvSpPr>
            <p:cNvPr id="164" name="Rectangle 21"/>
            <p:cNvSpPr>
              <a:spLocks noChangeArrowheads="1"/>
            </p:cNvSpPr>
            <p:nvPr/>
          </p:nvSpPr>
          <p:spPr bwMode="auto">
            <a:xfrm>
              <a:off x="528" y="960"/>
              <a:ext cx="672" cy="105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Oval 22"/>
            <p:cNvSpPr>
              <a:spLocks noChangeArrowheads="1"/>
            </p:cNvSpPr>
            <p:nvPr/>
          </p:nvSpPr>
          <p:spPr bwMode="auto">
            <a:xfrm>
              <a:off x="720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Oval 23"/>
            <p:cNvSpPr>
              <a:spLocks noChangeArrowheads="1"/>
            </p:cNvSpPr>
            <p:nvPr/>
          </p:nvSpPr>
          <p:spPr bwMode="auto">
            <a:xfrm>
              <a:off x="62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Oval 24"/>
            <p:cNvSpPr>
              <a:spLocks noChangeArrowheads="1"/>
            </p:cNvSpPr>
            <p:nvPr/>
          </p:nvSpPr>
          <p:spPr bwMode="auto">
            <a:xfrm>
              <a:off x="960" y="120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Oval 25"/>
            <p:cNvSpPr>
              <a:spLocks noChangeArrowheads="1"/>
            </p:cNvSpPr>
            <p:nvPr/>
          </p:nvSpPr>
          <p:spPr bwMode="auto">
            <a:xfrm>
              <a:off x="816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Text Box 26"/>
            <p:cNvSpPr txBox="1">
              <a:spLocks noChangeArrowheads="1"/>
            </p:cNvSpPr>
            <p:nvPr/>
          </p:nvSpPr>
          <p:spPr bwMode="auto">
            <a:xfrm>
              <a:off x="1394" y="1303"/>
              <a:ext cx="286" cy="377"/>
            </a:xfrm>
            <a:prstGeom prst="rect">
              <a:avLst/>
            </a:prstGeom>
            <a:noFill/>
            <a:ln w="28575" algn="ctr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2600" b="0">
                  <a:latin typeface="Arial" pitchFamily="34" charset="0"/>
                </a:rPr>
                <a:t>=</a:t>
              </a:r>
            </a:p>
          </p:txBody>
        </p:sp>
        <p:sp>
          <p:nvSpPr>
            <p:cNvPr id="170" name="Rectangle 27"/>
            <p:cNvSpPr>
              <a:spLocks noChangeArrowheads="1"/>
            </p:cNvSpPr>
            <p:nvPr/>
          </p:nvSpPr>
          <p:spPr bwMode="auto">
            <a:xfrm>
              <a:off x="1776" y="960"/>
              <a:ext cx="192" cy="105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Rectangle 28"/>
            <p:cNvSpPr>
              <a:spLocks noChangeArrowheads="1"/>
            </p:cNvSpPr>
            <p:nvPr/>
          </p:nvSpPr>
          <p:spPr bwMode="auto">
            <a:xfrm>
              <a:off x="2400" y="960"/>
              <a:ext cx="672" cy="14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Rectangle 29"/>
            <p:cNvSpPr>
              <a:spLocks noChangeArrowheads="1"/>
            </p:cNvSpPr>
            <p:nvPr/>
          </p:nvSpPr>
          <p:spPr bwMode="auto">
            <a:xfrm>
              <a:off x="2160" y="960"/>
              <a:ext cx="144" cy="14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30"/>
            <p:cNvSpPr>
              <a:spLocks noChangeShapeType="1"/>
            </p:cNvSpPr>
            <p:nvPr/>
          </p:nvSpPr>
          <p:spPr bwMode="auto">
            <a:xfrm>
              <a:off x="2160" y="96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Oval 31"/>
            <p:cNvSpPr>
              <a:spLocks noChangeArrowheads="1"/>
            </p:cNvSpPr>
            <p:nvPr/>
          </p:nvSpPr>
          <p:spPr bwMode="auto">
            <a:xfrm>
              <a:off x="177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Oval 32"/>
            <p:cNvSpPr>
              <a:spLocks noChangeArrowheads="1"/>
            </p:cNvSpPr>
            <p:nvPr/>
          </p:nvSpPr>
          <p:spPr bwMode="auto">
            <a:xfrm>
              <a:off x="177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Oval 33"/>
            <p:cNvSpPr>
              <a:spLocks noChangeArrowheads="1"/>
            </p:cNvSpPr>
            <p:nvPr/>
          </p:nvSpPr>
          <p:spPr bwMode="auto">
            <a:xfrm>
              <a:off x="1872" y="120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Oval 34"/>
            <p:cNvSpPr>
              <a:spLocks noChangeArrowheads="1"/>
            </p:cNvSpPr>
            <p:nvPr/>
          </p:nvSpPr>
          <p:spPr bwMode="auto">
            <a:xfrm>
              <a:off x="1872" y="110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Oval 35"/>
            <p:cNvSpPr>
              <a:spLocks noChangeArrowheads="1"/>
            </p:cNvSpPr>
            <p:nvPr/>
          </p:nvSpPr>
          <p:spPr bwMode="auto">
            <a:xfrm>
              <a:off x="1824" y="120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Oval 36"/>
            <p:cNvSpPr>
              <a:spLocks noChangeArrowheads="1"/>
            </p:cNvSpPr>
            <p:nvPr/>
          </p:nvSpPr>
          <p:spPr bwMode="auto">
            <a:xfrm>
              <a:off x="1872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Oval 37"/>
            <p:cNvSpPr>
              <a:spLocks noChangeArrowheads="1"/>
            </p:cNvSpPr>
            <p:nvPr/>
          </p:nvSpPr>
          <p:spPr bwMode="auto">
            <a:xfrm flipH="1">
              <a:off x="1776" y="134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Oval 38"/>
            <p:cNvSpPr>
              <a:spLocks noChangeArrowheads="1"/>
            </p:cNvSpPr>
            <p:nvPr/>
          </p:nvSpPr>
          <p:spPr bwMode="auto">
            <a:xfrm flipH="1">
              <a:off x="1776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Oval 39"/>
            <p:cNvSpPr>
              <a:spLocks noChangeArrowheads="1"/>
            </p:cNvSpPr>
            <p:nvPr/>
          </p:nvSpPr>
          <p:spPr bwMode="auto">
            <a:xfrm>
              <a:off x="1824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Oval 40"/>
            <p:cNvSpPr>
              <a:spLocks noChangeArrowheads="1"/>
            </p:cNvSpPr>
            <p:nvPr/>
          </p:nvSpPr>
          <p:spPr bwMode="auto">
            <a:xfrm flipH="1">
              <a:off x="182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Oval 41"/>
            <p:cNvSpPr>
              <a:spLocks noChangeArrowheads="1"/>
            </p:cNvSpPr>
            <p:nvPr/>
          </p:nvSpPr>
          <p:spPr bwMode="auto">
            <a:xfrm>
              <a:off x="1920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Oval 42"/>
            <p:cNvSpPr>
              <a:spLocks noChangeArrowheads="1"/>
            </p:cNvSpPr>
            <p:nvPr/>
          </p:nvSpPr>
          <p:spPr bwMode="auto">
            <a:xfrm flipH="1">
              <a:off x="1872" y="139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Oval 43"/>
            <p:cNvSpPr>
              <a:spLocks noChangeArrowheads="1"/>
            </p:cNvSpPr>
            <p:nvPr/>
          </p:nvSpPr>
          <p:spPr bwMode="auto">
            <a:xfrm>
              <a:off x="1872" y="172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Oval 44"/>
            <p:cNvSpPr>
              <a:spLocks noChangeArrowheads="1"/>
            </p:cNvSpPr>
            <p:nvPr/>
          </p:nvSpPr>
          <p:spPr bwMode="auto">
            <a:xfrm>
              <a:off x="1920" y="187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Oval 45"/>
            <p:cNvSpPr>
              <a:spLocks noChangeArrowheads="1"/>
            </p:cNvSpPr>
            <p:nvPr/>
          </p:nvSpPr>
          <p:spPr bwMode="auto">
            <a:xfrm>
              <a:off x="1872" y="192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Oval 46"/>
            <p:cNvSpPr>
              <a:spLocks noChangeArrowheads="1"/>
            </p:cNvSpPr>
            <p:nvPr/>
          </p:nvSpPr>
          <p:spPr bwMode="auto">
            <a:xfrm>
              <a:off x="1872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Oval 47"/>
            <p:cNvSpPr>
              <a:spLocks noChangeArrowheads="1"/>
            </p:cNvSpPr>
            <p:nvPr/>
          </p:nvSpPr>
          <p:spPr bwMode="auto">
            <a:xfrm>
              <a:off x="1824" y="192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Oval 48"/>
            <p:cNvSpPr>
              <a:spLocks noChangeArrowheads="1"/>
            </p:cNvSpPr>
            <p:nvPr/>
          </p:nvSpPr>
          <p:spPr bwMode="auto">
            <a:xfrm>
              <a:off x="1824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Oval 49"/>
            <p:cNvSpPr>
              <a:spLocks noChangeArrowheads="1"/>
            </p:cNvSpPr>
            <p:nvPr/>
          </p:nvSpPr>
          <p:spPr bwMode="auto">
            <a:xfrm flipH="1">
              <a:off x="1824" y="124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Oval 50"/>
            <p:cNvSpPr>
              <a:spLocks noChangeArrowheads="1"/>
            </p:cNvSpPr>
            <p:nvPr/>
          </p:nvSpPr>
          <p:spPr bwMode="auto">
            <a:xfrm flipH="1">
              <a:off x="1824" y="134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Oval 51"/>
            <p:cNvSpPr>
              <a:spLocks noChangeArrowheads="1"/>
            </p:cNvSpPr>
            <p:nvPr/>
          </p:nvSpPr>
          <p:spPr bwMode="auto">
            <a:xfrm flipH="1">
              <a:off x="1872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Oval 52"/>
            <p:cNvSpPr>
              <a:spLocks noChangeArrowheads="1"/>
            </p:cNvSpPr>
            <p:nvPr/>
          </p:nvSpPr>
          <p:spPr bwMode="auto">
            <a:xfrm flipH="1">
              <a:off x="1920" y="139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Oval 53"/>
            <p:cNvSpPr>
              <a:spLocks noChangeArrowheads="1"/>
            </p:cNvSpPr>
            <p:nvPr/>
          </p:nvSpPr>
          <p:spPr bwMode="auto">
            <a:xfrm flipH="1">
              <a:off x="182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Oval 54"/>
            <p:cNvSpPr>
              <a:spLocks noChangeArrowheads="1"/>
            </p:cNvSpPr>
            <p:nvPr/>
          </p:nvSpPr>
          <p:spPr bwMode="auto">
            <a:xfrm flipH="1">
              <a:off x="1920" y="129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Oval 55"/>
            <p:cNvSpPr>
              <a:spLocks noChangeArrowheads="1"/>
            </p:cNvSpPr>
            <p:nvPr/>
          </p:nvSpPr>
          <p:spPr bwMode="auto">
            <a:xfrm>
              <a:off x="1920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Oval 56"/>
            <p:cNvSpPr>
              <a:spLocks noChangeArrowheads="1"/>
            </p:cNvSpPr>
            <p:nvPr/>
          </p:nvSpPr>
          <p:spPr bwMode="auto">
            <a:xfrm>
              <a:off x="1920" y="172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Oval 57"/>
            <p:cNvSpPr>
              <a:spLocks noChangeArrowheads="1"/>
            </p:cNvSpPr>
            <p:nvPr/>
          </p:nvSpPr>
          <p:spPr bwMode="auto">
            <a:xfrm>
              <a:off x="1920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Oval 58"/>
            <p:cNvSpPr>
              <a:spLocks noChangeArrowheads="1"/>
            </p:cNvSpPr>
            <p:nvPr/>
          </p:nvSpPr>
          <p:spPr bwMode="auto">
            <a:xfrm>
              <a:off x="1872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Oval 59"/>
            <p:cNvSpPr>
              <a:spLocks noChangeArrowheads="1"/>
            </p:cNvSpPr>
            <p:nvPr/>
          </p:nvSpPr>
          <p:spPr bwMode="auto">
            <a:xfrm>
              <a:off x="1872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Oval 60"/>
            <p:cNvSpPr>
              <a:spLocks noChangeArrowheads="1"/>
            </p:cNvSpPr>
            <p:nvPr/>
          </p:nvSpPr>
          <p:spPr bwMode="auto">
            <a:xfrm>
              <a:off x="1872" y="158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Oval 61"/>
            <p:cNvSpPr>
              <a:spLocks noChangeArrowheads="1"/>
            </p:cNvSpPr>
            <p:nvPr/>
          </p:nvSpPr>
          <p:spPr bwMode="auto">
            <a:xfrm>
              <a:off x="1872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Oval 62"/>
            <p:cNvSpPr>
              <a:spLocks noChangeArrowheads="1"/>
            </p:cNvSpPr>
            <p:nvPr/>
          </p:nvSpPr>
          <p:spPr bwMode="auto">
            <a:xfrm>
              <a:off x="1824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Oval 63"/>
            <p:cNvSpPr>
              <a:spLocks noChangeArrowheads="1"/>
            </p:cNvSpPr>
            <p:nvPr/>
          </p:nvSpPr>
          <p:spPr bwMode="auto">
            <a:xfrm flipH="1">
              <a:off x="1776" y="129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Oval 64"/>
            <p:cNvSpPr>
              <a:spLocks noChangeArrowheads="1"/>
            </p:cNvSpPr>
            <p:nvPr/>
          </p:nvSpPr>
          <p:spPr bwMode="auto">
            <a:xfrm flipH="1">
              <a:off x="1776" y="139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Oval 65"/>
            <p:cNvSpPr>
              <a:spLocks noChangeArrowheads="1"/>
            </p:cNvSpPr>
            <p:nvPr/>
          </p:nvSpPr>
          <p:spPr bwMode="auto">
            <a:xfrm flipH="1">
              <a:off x="1824" y="148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Oval 66"/>
            <p:cNvSpPr>
              <a:spLocks noChangeArrowheads="1"/>
            </p:cNvSpPr>
            <p:nvPr/>
          </p:nvSpPr>
          <p:spPr bwMode="auto">
            <a:xfrm flipH="1">
              <a:off x="1872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Oval 67"/>
            <p:cNvSpPr>
              <a:spLocks noChangeArrowheads="1"/>
            </p:cNvSpPr>
            <p:nvPr/>
          </p:nvSpPr>
          <p:spPr bwMode="auto">
            <a:xfrm flipH="1">
              <a:off x="1776" y="148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Oval 68"/>
            <p:cNvSpPr>
              <a:spLocks noChangeArrowheads="1"/>
            </p:cNvSpPr>
            <p:nvPr/>
          </p:nvSpPr>
          <p:spPr bwMode="auto">
            <a:xfrm flipH="1">
              <a:off x="1872" y="134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Oval 69"/>
            <p:cNvSpPr>
              <a:spLocks noChangeArrowheads="1"/>
            </p:cNvSpPr>
            <p:nvPr/>
          </p:nvSpPr>
          <p:spPr bwMode="auto">
            <a:xfrm>
              <a:off x="1872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Oval 70"/>
            <p:cNvSpPr>
              <a:spLocks noChangeArrowheads="1"/>
            </p:cNvSpPr>
            <p:nvPr/>
          </p:nvSpPr>
          <p:spPr bwMode="auto">
            <a:xfrm>
              <a:off x="1872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Oval 71"/>
            <p:cNvSpPr>
              <a:spLocks noChangeArrowheads="1"/>
            </p:cNvSpPr>
            <p:nvPr/>
          </p:nvSpPr>
          <p:spPr bwMode="auto">
            <a:xfrm>
              <a:off x="1872" y="187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Oval 72"/>
            <p:cNvSpPr>
              <a:spLocks noChangeArrowheads="1"/>
            </p:cNvSpPr>
            <p:nvPr/>
          </p:nvSpPr>
          <p:spPr bwMode="auto">
            <a:xfrm>
              <a:off x="1872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Oval 73"/>
            <p:cNvSpPr>
              <a:spLocks noChangeArrowheads="1"/>
            </p:cNvSpPr>
            <p:nvPr/>
          </p:nvSpPr>
          <p:spPr bwMode="auto">
            <a:xfrm>
              <a:off x="1824" y="187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Oval 74"/>
            <p:cNvSpPr>
              <a:spLocks noChangeArrowheads="1"/>
            </p:cNvSpPr>
            <p:nvPr/>
          </p:nvSpPr>
          <p:spPr bwMode="auto">
            <a:xfrm>
              <a:off x="1824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Oval 75"/>
            <p:cNvSpPr>
              <a:spLocks noChangeArrowheads="1"/>
            </p:cNvSpPr>
            <p:nvPr/>
          </p:nvSpPr>
          <p:spPr bwMode="auto">
            <a:xfrm>
              <a:off x="1824" y="120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Oval 76"/>
            <p:cNvSpPr>
              <a:spLocks noChangeArrowheads="1"/>
            </p:cNvSpPr>
            <p:nvPr/>
          </p:nvSpPr>
          <p:spPr bwMode="auto">
            <a:xfrm flipH="1">
              <a:off x="1824" y="129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Oval 77"/>
            <p:cNvSpPr>
              <a:spLocks noChangeArrowheads="1"/>
            </p:cNvSpPr>
            <p:nvPr/>
          </p:nvSpPr>
          <p:spPr bwMode="auto">
            <a:xfrm flipH="1">
              <a:off x="1920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Oval 78"/>
            <p:cNvSpPr>
              <a:spLocks noChangeArrowheads="1"/>
            </p:cNvSpPr>
            <p:nvPr/>
          </p:nvSpPr>
          <p:spPr bwMode="auto">
            <a:xfrm flipH="1">
              <a:off x="1920" y="134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Oval 79"/>
            <p:cNvSpPr>
              <a:spLocks noChangeArrowheads="1"/>
            </p:cNvSpPr>
            <p:nvPr/>
          </p:nvSpPr>
          <p:spPr bwMode="auto">
            <a:xfrm flipH="1">
              <a:off x="1872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Oval 80"/>
            <p:cNvSpPr>
              <a:spLocks noChangeArrowheads="1"/>
            </p:cNvSpPr>
            <p:nvPr/>
          </p:nvSpPr>
          <p:spPr bwMode="auto">
            <a:xfrm flipH="1">
              <a:off x="1920" y="124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Oval 81"/>
            <p:cNvSpPr>
              <a:spLocks noChangeArrowheads="1"/>
            </p:cNvSpPr>
            <p:nvPr/>
          </p:nvSpPr>
          <p:spPr bwMode="auto">
            <a:xfrm flipH="1">
              <a:off x="1776" y="148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Oval 82"/>
            <p:cNvSpPr>
              <a:spLocks noChangeArrowheads="1"/>
            </p:cNvSpPr>
            <p:nvPr/>
          </p:nvSpPr>
          <p:spPr bwMode="auto">
            <a:xfrm>
              <a:off x="1920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Oval 83"/>
            <p:cNvSpPr>
              <a:spLocks noChangeArrowheads="1"/>
            </p:cNvSpPr>
            <p:nvPr/>
          </p:nvSpPr>
          <p:spPr bwMode="auto">
            <a:xfrm>
              <a:off x="1920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Oval 84"/>
            <p:cNvSpPr>
              <a:spLocks noChangeArrowheads="1"/>
            </p:cNvSpPr>
            <p:nvPr/>
          </p:nvSpPr>
          <p:spPr bwMode="auto">
            <a:xfrm>
              <a:off x="187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Oval 85"/>
            <p:cNvSpPr>
              <a:spLocks noChangeArrowheads="1"/>
            </p:cNvSpPr>
            <p:nvPr/>
          </p:nvSpPr>
          <p:spPr bwMode="auto">
            <a:xfrm>
              <a:off x="1872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Oval 86"/>
            <p:cNvSpPr>
              <a:spLocks noChangeArrowheads="1"/>
            </p:cNvSpPr>
            <p:nvPr/>
          </p:nvSpPr>
          <p:spPr bwMode="auto">
            <a:xfrm>
              <a:off x="187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Oval 87"/>
            <p:cNvSpPr>
              <a:spLocks noChangeArrowheads="1"/>
            </p:cNvSpPr>
            <p:nvPr/>
          </p:nvSpPr>
          <p:spPr bwMode="auto">
            <a:xfrm flipH="1">
              <a:off x="177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Oval 88"/>
            <p:cNvSpPr>
              <a:spLocks noChangeArrowheads="1"/>
            </p:cNvSpPr>
            <p:nvPr/>
          </p:nvSpPr>
          <p:spPr bwMode="auto">
            <a:xfrm flipH="1">
              <a:off x="1776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Oval 89"/>
            <p:cNvSpPr>
              <a:spLocks noChangeArrowheads="1"/>
            </p:cNvSpPr>
            <p:nvPr/>
          </p:nvSpPr>
          <p:spPr bwMode="auto">
            <a:xfrm flipH="1">
              <a:off x="1824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Oval 90"/>
            <p:cNvSpPr>
              <a:spLocks noChangeArrowheads="1"/>
            </p:cNvSpPr>
            <p:nvPr/>
          </p:nvSpPr>
          <p:spPr bwMode="auto">
            <a:xfrm flipH="1">
              <a:off x="1872" y="110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Oval 91"/>
            <p:cNvSpPr>
              <a:spLocks noChangeArrowheads="1"/>
            </p:cNvSpPr>
            <p:nvPr/>
          </p:nvSpPr>
          <p:spPr bwMode="auto">
            <a:xfrm flipH="1">
              <a:off x="182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Oval 92"/>
            <p:cNvSpPr>
              <a:spLocks noChangeArrowheads="1"/>
            </p:cNvSpPr>
            <p:nvPr/>
          </p:nvSpPr>
          <p:spPr bwMode="auto">
            <a:xfrm flipH="1">
              <a:off x="1872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Oval 93"/>
            <p:cNvSpPr>
              <a:spLocks noChangeArrowheads="1"/>
            </p:cNvSpPr>
            <p:nvPr/>
          </p:nvSpPr>
          <p:spPr bwMode="auto">
            <a:xfrm flipH="1">
              <a:off x="1920" y="110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Oval 94"/>
            <p:cNvSpPr>
              <a:spLocks noChangeArrowheads="1"/>
            </p:cNvSpPr>
            <p:nvPr/>
          </p:nvSpPr>
          <p:spPr bwMode="auto">
            <a:xfrm flipH="1">
              <a:off x="1824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Oval 95"/>
            <p:cNvSpPr>
              <a:spLocks noChangeArrowheads="1"/>
            </p:cNvSpPr>
            <p:nvPr/>
          </p:nvSpPr>
          <p:spPr bwMode="auto">
            <a:xfrm flipH="1">
              <a:off x="1920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Oval 96"/>
            <p:cNvSpPr>
              <a:spLocks noChangeArrowheads="1"/>
            </p:cNvSpPr>
            <p:nvPr/>
          </p:nvSpPr>
          <p:spPr bwMode="auto">
            <a:xfrm flipH="1">
              <a:off x="1776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Oval 97"/>
            <p:cNvSpPr>
              <a:spLocks noChangeArrowheads="1"/>
            </p:cNvSpPr>
            <p:nvPr/>
          </p:nvSpPr>
          <p:spPr bwMode="auto">
            <a:xfrm flipH="1">
              <a:off x="1776" y="110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Oval 98"/>
            <p:cNvSpPr>
              <a:spLocks noChangeArrowheads="1"/>
            </p:cNvSpPr>
            <p:nvPr/>
          </p:nvSpPr>
          <p:spPr bwMode="auto">
            <a:xfrm flipH="1">
              <a:off x="1872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Oval 99"/>
            <p:cNvSpPr>
              <a:spLocks noChangeArrowheads="1"/>
            </p:cNvSpPr>
            <p:nvPr/>
          </p:nvSpPr>
          <p:spPr bwMode="auto">
            <a:xfrm flipH="1">
              <a:off x="1872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Oval 100"/>
            <p:cNvSpPr>
              <a:spLocks noChangeArrowheads="1"/>
            </p:cNvSpPr>
            <p:nvPr/>
          </p:nvSpPr>
          <p:spPr bwMode="auto">
            <a:xfrm flipH="1">
              <a:off x="1824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Oval 101"/>
            <p:cNvSpPr>
              <a:spLocks noChangeArrowheads="1"/>
            </p:cNvSpPr>
            <p:nvPr/>
          </p:nvSpPr>
          <p:spPr bwMode="auto">
            <a:xfrm flipH="1">
              <a:off x="1920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Oval 102"/>
            <p:cNvSpPr>
              <a:spLocks noChangeArrowheads="1"/>
            </p:cNvSpPr>
            <p:nvPr/>
          </p:nvSpPr>
          <p:spPr bwMode="auto">
            <a:xfrm flipH="1">
              <a:off x="1920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Oval 103"/>
            <p:cNvSpPr>
              <a:spLocks noChangeArrowheads="1"/>
            </p:cNvSpPr>
            <p:nvPr/>
          </p:nvSpPr>
          <p:spPr bwMode="auto">
            <a:xfrm flipH="1">
              <a:off x="1872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Oval 104"/>
            <p:cNvSpPr>
              <a:spLocks noChangeArrowheads="1"/>
            </p:cNvSpPr>
            <p:nvPr/>
          </p:nvSpPr>
          <p:spPr bwMode="auto">
            <a:xfrm>
              <a:off x="187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Oval 105"/>
            <p:cNvSpPr>
              <a:spLocks noChangeArrowheads="1"/>
            </p:cNvSpPr>
            <p:nvPr/>
          </p:nvSpPr>
          <p:spPr bwMode="auto">
            <a:xfrm>
              <a:off x="1824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Oval 106"/>
            <p:cNvSpPr>
              <a:spLocks noChangeArrowheads="1"/>
            </p:cNvSpPr>
            <p:nvPr/>
          </p:nvSpPr>
          <p:spPr bwMode="auto">
            <a:xfrm>
              <a:off x="1872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Oval 107"/>
            <p:cNvSpPr>
              <a:spLocks noChangeArrowheads="1"/>
            </p:cNvSpPr>
            <p:nvPr/>
          </p:nvSpPr>
          <p:spPr bwMode="auto">
            <a:xfrm>
              <a:off x="1824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Oval 108"/>
            <p:cNvSpPr>
              <a:spLocks noChangeArrowheads="1"/>
            </p:cNvSpPr>
            <p:nvPr/>
          </p:nvSpPr>
          <p:spPr bwMode="auto">
            <a:xfrm>
              <a:off x="1824" y="172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Oval 109"/>
            <p:cNvSpPr>
              <a:spLocks noChangeArrowheads="1"/>
            </p:cNvSpPr>
            <p:nvPr/>
          </p:nvSpPr>
          <p:spPr bwMode="auto">
            <a:xfrm>
              <a:off x="1776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Oval 110"/>
            <p:cNvSpPr>
              <a:spLocks noChangeArrowheads="1"/>
            </p:cNvSpPr>
            <p:nvPr/>
          </p:nvSpPr>
          <p:spPr bwMode="auto">
            <a:xfrm>
              <a:off x="1776" y="158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Oval 111"/>
            <p:cNvSpPr>
              <a:spLocks noChangeArrowheads="1"/>
            </p:cNvSpPr>
            <p:nvPr/>
          </p:nvSpPr>
          <p:spPr bwMode="auto">
            <a:xfrm>
              <a:off x="187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Oval 112"/>
            <p:cNvSpPr>
              <a:spLocks noChangeArrowheads="1"/>
            </p:cNvSpPr>
            <p:nvPr/>
          </p:nvSpPr>
          <p:spPr bwMode="auto">
            <a:xfrm>
              <a:off x="187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Oval 113"/>
            <p:cNvSpPr>
              <a:spLocks noChangeArrowheads="1"/>
            </p:cNvSpPr>
            <p:nvPr/>
          </p:nvSpPr>
          <p:spPr bwMode="auto">
            <a:xfrm>
              <a:off x="1872" y="172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Oval 114"/>
            <p:cNvSpPr>
              <a:spLocks noChangeArrowheads="1"/>
            </p:cNvSpPr>
            <p:nvPr/>
          </p:nvSpPr>
          <p:spPr bwMode="auto">
            <a:xfrm>
              <a:off x="1824" y="158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Oval 115"/>
            <p:cNvSpPr>
              <a:spLocks noChangeArrowheads="1"/>
            </p:cNvSpPr>
            <p:nvPr/>
          </p:nvSpPr>
          <p:spPr bwMode="auto">
            <a:xfrm>
              <a:off x="1824" y="172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Oval 116"/>
            <p:cNvSpPr>
              <a:spLocks noChangeArrowheads="1"/>
            </p:cNvSpPr>
            <p:nvPr/>
          </p:nvSpPr>
          <p:spPr bwMode="auto">
            <a:xfrm>
              <a:off x="1824" y="158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Oval 117"/>
            <p:cNvSpPr>
              <a:spLocks noChangeArrowheads="1"/>
            </p:cNvSpPr>
            <p:nvPr/>
          </p:nvSpPr>
          <p:spPr bwMode="auto">
            <a:xfrm>
              <a:off x="1824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Oval 118"/>
            <p:cNvSpPr>
              <a:spLocks noChangeArrowheads="1"/>
            </p:cNvSpPr>
            <p:nvPr/>
          </p:nvSpPr>
          <p:spPr bwMode="auto">
            <a:xfrm>
              <a:off x="1824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Oval 119"/>
            <p:cNvSpPr>
              <a:spLocks noChangeArrowheads="1"/>
            </p:cNvSpPr>
            <p:nvPr/>
          </p:nvSpPr>
          <p:spPr bwMode="auto">
            <a:xfrm>
              <a:off x="1824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Oval 120"/>
            <p:cNvSpPr>
              <a:spLocks noChangeArrowheads="1"/>
            </p:cNvSpPr>
            <p:nvPr/>
          </p:nvSpPr>
          <p:spPr bwMode="auto">
            <a:xfrm>
              <a:off x="1776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Oval 121"/>
            <p:cNvSpPr>
              <a:spLocks noChangeArrowheads="1"/>
            </p:cNvSpPr>
            <p:nvPr/>
          </p:nvSpPr>
          <p:spPr bwMode="auto">
            <a:xfrm>
              <a:off x="1776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Oval 122"/>
            <p:cNvSpPr>
              <a:spLocks noChangeArrowheads="1"/>
            </p:cNvSpPr>
            <p:nvPr/>
          </p:nvSpPr>
          <p:spPr bwMode="auto">
            <a:xfrm>
              <a:off x="1872" y="158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Oval 123"/>
            <p:cNvSpPr>
              <a:spLocks noChangeArrowheads="1"/>
            </p:cNvSpPr>
            <p:nvPr/>
          </p:nvSpPr>
          <p:spPr bwMode="auto">
            <a:xfrm>
              <a:off x="1872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Oval 124"/>
            <p:cNvSpPr>
              <a:spLocks noChangeArrowheads="1"/>
            </p:cNvSpPr>
            <p:nvPr/>
          </p:nvSpPr>
          <p:spPr bwMode="auto">
            <a:xfrm>
              <a:off x="1824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Oval 125"/>
            <p:cNvSpPr>
              <a:spLocks noChangeArrowheads="1"/>
            </p:cNvSpPr>
            <p:nvPr/>
          </p:nvSpPr>
          <p:spPr bwMode="auto">
            <a:xfrm>
              <a:off x="1824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Oval 126"/>
            <p:cNvSpPr>
              <a:spLocks noChangeArrowheads="1"/>
            </p:cNvSpPr>
            <p:nvPr/>
          </p:nvSpPr>
          <p:spPr bwMode="auto">
            <a:xfrm>
              <a:off x="2592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Oval 127"/>
            <p:cNvSpPr>
              <a:spLocks noChangeArrowheads="1"/>
            </p:cNvSpPr>
            <p:nvPr/>
          </p:nvSpPr>
          <p:spPr bwMode="auto">
            <a:xfrm flipH="1">
              <a:off x="2544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Oval 128"/>
            <p:cNvSpPr>
              <a:spLocks noChangeArrowheads="1"/>
            </p:cNvSpPr>
            <p:nvPr/>
          </p:nvSpPr>
          <p:spPr bwMode="auto">
            <a:xfrm flipH="1">
              <a:off x="249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Oval 129"/>
            <p:cNvSpPr>
              <a:spLocks noChangeArrowheads="1"/>
            </p:cNvSpPr>
            <p:nvPr/>
          </p:nvSpPr>
          <p:spPr bwMode="auto">
            <a:xfrm flipH="1">
              <a:off x="249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Oval 130"/>
            <p:cNvSpPr>
              <a:spLocks noChangeArrowheads="1"/>
            </p:cNvSpPr>
            <p:nvPr/>
          </p:nvSpPr>
          <p:spPr bwMode="auto">
            <a:xfrm>
              <a:off x="2592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Oval 131"/>
            <p:cNvSpPr>
              <a:spLocks noChangeArrowheads="1"/>
            </p:cNvSpPr>
            <p:nvPr/>
          </p:nvSpPr>
          <p:spPr bwMode="auto">
            <a:xfrm>
              <a:off x="2592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Oval 132"/>
            <p:cNvSpPr>
              <a:spLocks noChangeArrowheads="1"/>
            </p:cNvSpPr>
            <p:nvPr/>
          </p:nvSpPr>
          <p:spPr bwMode="auto">
            <a:xfrm>
              <a:off x="2448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Oval 133"/>
            <p:cNvSpPr>
              <a:spLocks noChangeArrowheads="1"/>
            </p:cNvSpPr>
            <p:nvPr/>
          </p:nvSpPr>
          <p:spPr bwMode="auto">
            <a:xfrm>
              <a:off x="2592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Oval 134"/>
            <p:cNvSpPr>
              <a:spLocks noChangeArrowheads="1"/>
            </p:cNvSpPr>
            <p:nvPr/>
          </p:nvSpPr>
          <p:spPr bwMode="auto">
            <a:xfrm>
              <a:off x="254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Oval 135"/>
            <p:cNvSpPr>
              <a:spLocks noChangeArrowheads="1"/>
            </p:cNvSpPr>
            <p:nvPr/>
          </p:nvSpPr>
          <p:spPr bwMode="auto">
            <a:xfrm>
              <a:off x="2928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Oval 136"/>
            <p:cNvSpPr>
              <a:spLocks noChangeArrowheads="1"/>
            </p:cNvSpPr>
            <p:nvPr/>
          </p:nvSpPr>
          <p:spPr bwMode="auto">
            <a:xfrm>
              <a:off x="2496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Oval 137"/>
            <p:cNvSpPr>
              <a:spLocks noChangeArrowheads="1"/>
            </p:cNvSpPr>
            <p:nvPr/>
          </p:nvSpPr>
          <p:spPr bwMode="auto">
            <a:xfrm>
              <a:off x="2592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Oval 138"/>
            <p:cNvSpPr>
              <a:spLocks noChangeArrowheads="1"/>
            </p:cNvSpPr>
            <p:nvPr/>
          </p:nvSpPr>
          <p:spPr bwMode="auto">
            <a:xfrm>
              <a:off x="2880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Oval 139"/>
            <p:cNvSpPr>
              <a:spLocks noChangeArrowheads="1"/>
            </p:cNvSpPr>
            <p:nvPr/>
          </p:nvSpPr>
          <p:spPr bwMode="auto">
            <a:xfrm flipH="1">
              <a:off x="2784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Oval 140"/>
            <p:cNvSpPr>
              <a:spLocks noChangeArrowheads="1"/>
            </p:cNvSpPr>
            <p:nvPr/>
          </p:nvSpPr>
          <p:spPr bwMode="auto">
            <a:xfrm flipH="1">
              <a:off x="273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Oval 141"/>
            <p:cNvSpPr>
              <a:spLocks noChangeArrowheads="1"/>
            </p:cNvSpPr>
            <p:nvPr/>
          </p:nvSpPr>
          <p:spPr bwMode="auto">
            <a:xfrm flipH="1">
              <a:off x="273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Oval 142"/>
            <p:cNvSpPr>
              <a:spLocks noChangeArrowheads="1"/>
            </p:cNvSpPr>
            <p:nvPr/>
          </p:nvSpPr>
          <p:spPr bwMode="auto">
            <a:xfrm>
              <a:off x="273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Oval 143"/>
            <p:cNvSpPr>
              <a:spLocks noChangeArrowheads="1"/>
            </p:cNvSpPr>
            <p:nvPr/>
          </p:nvSpPr>
          <p:spPr bwMode="auto">
            <a:xfrm>
              <a:off x="278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Oval 144"/>
            <p:cNvSpPr>
              <a:spLocks noChangeArrowheads="1"/>
            </p:cNvSpPr>
            <p:nvPr/>
          </p:nvSpPr>
          <p:spPr bwMode="auto">
            <a:xfrm>
              <a:off x="278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Oval 145"/>
            <p:cNvSpPr>
              <a:spLocks noChangeArrowheads="1"/>
            </p:cNvSpPr>
            <p:nvPr/>
          </p:nvSpPr>
          <p:spPr bwMode="auto">
            <a:xfrm>
              <a:off x="278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Oval 146"/>
            <p:cNvSpPr>
              <a:spLocks noChangeArrowheads="1"/>
            </p:cNvSpPr>
            <p:nvPr/>
          </p:nvSpPr>
          <p:spPr bwMode="auto">
            <a:xfrm flipH="1">
              <a:off x="273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Oval 147"/>
            <p:cNvSpPr>
              <a:spLocks noChangeArrowheads="1"/>
            </p:cNvSpPr>
            <p:nvPr/>
          </p:nvSpPr>
          <p:spPr bwMode="auto">
            <a:xfrm flipH="1">
              <a:off x="2688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Oval 148"/>
            <p:cNvSpPr>
              <a:spLocks noChangeArrowheads="1"/>
            </p:cNvSpPr>
            <p:nvPr/>
          </p:nvSpPr>
          <p:spPr bwMode="auto">
            <a:xfrm flipH="1">
              <a:off x="2688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Oval 149"/>
            <p:cNvSpPr>
              <a:spLocks noChangeArrowheads="1"/>
            </p:cNvSpPr>
            <p:nvPr/>
          </p:nvSpPr>
          <p:spPr bwMode="auto">
            <a:xfrm>
              <a:off x="2640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Oval 150"/>
            <p:cNvSpPr>
              <a:spLocks noChangeArrowheads="1"/>
            </p:cNvSpPr>
            <p:nvPr/>
          </p:nvSpPr>
          <p:spPr bwMode="auto">
            <a:xfrm>
              <a:off x="2448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Oval 151"/>
            <p:cNvSpPr>
              <a:spLocks noChangeArrowheads="1"/>
            </p:cNvSpPr>
            <p:nvPr/>
          </p:nvSpPr>
          <p:spPr bwMode="auto">
            <a:xfrm>
              <a:off x="2688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Oval 152"/>
            <p:cNvSpPr>
              <a:spLocks noChangeArrowheads="1"/>
            </p:cNvSpPr>
            <p:nvPr/>
          </p:nvSpPr>
          <p:spPr bwMode="auto">
            <a:xfrm>
              <a:off x="2400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Oval 153"/>
            <p:cNvSpPr>
              <a:spLocks noChangeArrowheads="1"/>
            </p:cNvSpPr>
            <p:nvPr/>
          </p:nvSpPr>
          <p:spPr bwMode="auto">
            <a:xfrm>
              <a:off x="273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" name="Oval 154"/>
            <p:cNvSpPr>
              <a:spLocks noChangeArrowheads="1"/>
            </p:cNvSpPr>
            <p:nvPr/>
          </p:nvSpPr>
          <p:spPr bwMode="auto">
            <a:xfrm>
              <a:off x="273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" name="Oval 155"/>
            <p:cNvSpPr>
              <a:spLocks noChangeArrowheads="1"/>
            </p:cNvSpPr>
            <p:nvPr/>
          </p:nvSpPr>
          <p:spPr bwMode="auto">
            <a:xfrm>
              <a:off x="2736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" name="Oval 156"/>
            <p:cNvSpPr>
              <a:spLocks noChangeArrowheads="1"/>
            </p:cNvSpPr>
            <p:nvPr/>
          </p:nvSpPr>
          <p:spPr bwMode="auto">
            <a:xfrm>
              <a:off x="278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" name="Oval 157"/>
            <p:cNvSpPr>
              <a:spLocks noChangeArrowheads="1"/>
            </p:cNvSpPr>
            <p:nvPr/>
          </p:nvSpPr>
          <p:spPr bwMode="auto">
            <a:xfrm>
              <a:off x="302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" name="Oval 158"/>
            <p:cNvSpPr>
              <a:spLocks noChangeArrowheads="1"/>
            </p:cNvSpPr>
            <p:nvPr/>
          </p:nvSpPr>
          <p:spPr bwMode="auto">
            <a:xfrm flipH="1">
              <a:off x="297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" name="Oval 159"/>
            <p:cNvSpPr>
              <a:spLocks noChangeArrowheads="1"/>
            </p:cNvSpPr>
            <p:nvPr/>
          </p:nvSpPr>
          <p:spPr bwMode="auto">
            <a:xfrm flipH="1">
              <a:off x="2928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" name="Oval 160"/>
            <p:cNvSpPr>
              <a:spLocks noChangeArrowheads="1"/>
            </p:cNvSpPr>
            <p:nvPr/>
          </p:nvSpPr>
          <p:spPr bwMode="auto">
            <a:xfrm flipH="1">
              <a:off x="2928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" name="Oval 161"/>
            <p:cNvSpPr>
              <a:spLocks noChangeArrowheads="1"/>
            </p:cNvSpPr>
            <p:nvPr/>
          </p:nvSpPr>
          <p:spPr bwMode="auto">
            <a:xfrm>
              <a:off x="2880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" name="Oval 162"/>
            <p:cNvSpPr>
              <a:spLocks noChangeArrowheads="1"/>
            </p:cNvSpPr>
            <p:nvPr/>
          </p:nvSpPr>
          <p:spPr bwMode="auto">
            <a:xfrm>
              <a:off x="297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Oval 163"/>
            <p:cNvSpPr>
              <a:spLocks noChangeArrowheads="1"/>
            </p:cNvSpPr>
            <p:nvPr/>
          </p:nvSpPr>
          <p:spPr bwMode="auto">
            <a:xfrm>
              <a:off x="2832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Oval 164"/>
            <p:cNvSpPr>
              <a:spLocks noChangeArrowheads="1"/>
            </p:cNvSpPr>
            <p:nvPr/>
          </p:nvSpPr>
          <p:spPr bwMode="auto">
            <a:xfrm>
              <a:off x="2160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Oval 165"/>
            <p:cNvSpPr>
              <a:spLocks noChangeArrowheads="1"/>
            </p:cNvSpPr>
            <p:nvPr/>
          </p:nvSpPr>
          <p:spPr bwMode="auto">
            <a:xfrm>
              <a:off x="225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Oval 166"/>
            <p:cNvSpPr>
              <a:spLocks noChangeArrowheads="1"/>
            </p:cNvSpPr>
            <p:nvPr/>
          </p:nvSpPr>
          <p:spPr bwMode="auto">
            <a:xfrm>
              <a:off x="2208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" name="Oval 167"/>
            <p:cNvSpPr>
              <a:spLocks noChangeArrowheads="1"/>
            </p:cNvSpPr>
            <p:nvPr/>
          </p:nvSpPr>
          <p:spPr bwMode="auto">
            <a:xfrm>
              <a:off x="624" y="192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" name="Oval 168"/>
            <p:cNvSpPr>
              <a:spLocks noChangeArrowheads="1"/>
            </p:cNvSpPr>
            <p:nvPr/>
          </p:nvSpPr>
          <p:spPr bwMode="auto">
            <a:xfrm>
              <a:off x="960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" name="Oval 169"/>
            <p:cNvSpPr>
              <a:spLocks noChangeArrowheads="1"/>
            </p:cNvSpPr>
            <p:nvPr/>
          </p:nvSpPr>
          <p:spPr bwMode="auto">
            <a:xfrm>
              <a:off x="624" y="120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3" name="Text Box 172"/>
          <p:cNvSpPr txBox="1">
            <a:spLocks noChangeArrowheads="1"/>
          </p:cNvSpPr>
          <p:nvPr/>
        </p:nvSpPr>
        <p:spPr bwMode="auto">
          <a:xfrm>
            <a:off x="3429000" y="5943600"/>
            <a:ext cx="404812" cy="457200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U</a:t>
            </a:r>
          </a:p>
        </p:txBody>
      </p:sp>
      <p:sp>
        <p:nvSpPr>
          <p:cNvPr id="314" name="Text Box 173"/>
          <p:cNvSpPr txBox="1">
            <a:spLocks noChangeArrowheads="1"/>
          </p:cNvSpPr>
          <p:nvPr/>
        </p:nvSpPr>
        <p:spPr bwMode="auto">
          <a:xfrm>
            <a:off x="3657600" y="5029200"/>
            <a:ext cx="365125" cy="457200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sym typeface="Symbol" pitchFamily="18" charset="2"/>
              </a:rPr>
              <a:t></a:t>
            </a:r>
          </a:p>
        </p:txBody>
      </p:sp>
      <p:sp>
        <p:nvSpPr>
          <p:cNvPr id="315" name="Text Box 174"/>
          <p:cNvSpPr txBox="1">
            <a:spLocks noChangeArrowheads="1"/>
          </p:cNvSpPr>
          <p:nvPr/>
        </p:nvSpPr>
        <p:spPr bwMode="auto">
          <a:xfrm>
            <a:off x="5029200" y="4724400"/>
            <a:ext cx="539750" cy="457200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V</a:t>
            </a:r>
            <a:r>
              <a:rPr lang="en-US" baseline="30000" dirty="0">
                <a:latin typeface="Times New Roman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6445355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410201"/>
          </a:xfrm>
        </p:spPr>
        <p:txBody>
          <a:bodyPr/>
          <a:lstStyle/>
          <a:p>
            <a:pPr marL="118872" indent="0">
              <a:buNone/>
            </a:pPr>
            <a:r>
              <a:rPr lang="en-US" b="1" dirty="0"/>
              <a:t>The axes of these dimensions can be chosen by:</a:t>
            </a:r>
          </a:p>
          <a:p>
            <a:pPr lvl="1"/>
            <a:r>
              <a:rPr lang="en-US" dirty="0"/>
              <a:t>The first dimension is the direction in which the points exhibit the greatest variance</a:t>
            </a:r>
          </a:p>
          <a:p>
            <a:pPr lvl="1"/>
            <a:r>
              <a:rPr lang="en-US" dirty="0"/>
              <a:t>The second dimension is the direction, orthogonal to the first, in which points show the greatest variance</a:t>
            </a:r>
          </a:p>
          <a:p>
            <a:pPr lvl="1"/>
            <a:r>
              <a:rPr lang="en-US" dirty="0"/>
              <a:t>And so on…, until you have enough dimensions that variance is really 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4572000"/>
            <a:ext cx="5257800" cy="200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51865A8-A42A-4C4D-ABDA-3D3A9255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6A20-FE28-E14A-AADC-8C88C8D32C84}" type="datetime1">
              <a:rPr lang="en-US" smtClean="0"/>
              <a:t>1/25/18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717ED2-A8FA-4E45-844C-009314280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24598946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CUR Decomposition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923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It is common for the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that we wish to decompose to be very sparse</a:t>
                </a:r>
              </a:p>
              <a:p>
                <a:endParaRPr lang="en-US" dirty="0"/>
              </a:p>
              <a:p>
                <a:r>
                  <a:rPr lang="en-US" dirty="0"/>
                  <a:t>But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from a SVD decomposition will </a:t>
                </a:r>
                <a:r>
                  <a:rPr lang="en-US" b="1" dirty="0">
                    <a:solidFill>
                      <a:srgbClr val="00B050"/>
                    </a:solidFill>
                  </a:rPr>
                  <a:t>not</a:t>
                </a:r>
                <a:r>
                  <a:rPr lang="en-US" dirty="0"/>
                  <a:t> be sparse</a:t>
                </a:r>
              </a:p>
              <a:p>
                <a:endParaRPr lang="en-US" dirty="0"/>
              </a:p>
              <a:p>
                <a:r>
                  <a:rPr lang="en-US" b="1" dirty="0"/>
                  <a:t>CUR</a:t>
                </a:r>
                <a:r>
                  <a:rPr lang="en-US" dirty="0"/>
                  <a:t> decomposition solves this problem by using only (randomly chosen) rows and columns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82" r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28596-9716-6A41-8A55-630FA511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6FFC-B2AF-0C43-94A8-6D1086A6E8F8}" type="datetime1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85DE7-5AC3-9042-853C-418D093A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27580484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371601"/>
                <a:ext cx="8660293" cy="1752600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rgbClr val="D60093"/>
                    </a:solidFill>
                  </a:rPr>
                  <a:t>Goal: Express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>
                    <a:solidFill>
                      <a:srgbClr val="D60093"/>
                    </a:solidFill>
                  </a:rPr>
                  <a:t> as a product of matrices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b="1" dirty="0">
                  <a:solidFill>
                    <a:srgbClr val="D60093"/>
                  </a:solidFill>
                </a:endParaRPr>
              </a:p>
              <a:p>
                <a:pPr>
                  <a:buNone/>
                </a:pPr>
                <a:r>
                  <a:rPr lang="en-US" b="1" dirty="0"/>
                  <a:t>	Make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ǁ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ǁ</m:t>
                    </m:r>
                    <m:r>
                      <a:rPr lang="en-US" b="1" i="1" baseline="-25000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𝑭</m:t>
                    </m:r>
                  </m:oMath>
                </a14:m>
                <a:r>
                  <a:rPr lang="en-US" b="1" dirty="0"/>
                  <a:t> small</a:t>
                </a:r>
              </a:p>
              <a:p>
                <a:r>
                  <a:rPr lang="en-US" b="1" dirty="0">
                    <a:solidFill>
                      <a:srgbClr val="008000"/>
                    </a:solidFill>
                  </a:rPr>
                  <a:t>“Constraints”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b="1" dirty="0">
                    <a:solidFill>
                      <a:srgbClr val="008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b="1" dirty="0">
                    <a:solidFill>
                      <a:srgbClr val="008000"/>
                    </a:solidFill>
                  </a:rPr>
                  <a:t>:</a:t>
                </a: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371601"/>
                <a:ext cx="8660293" cy="1752600"/>
              </a:xfrm>
              <a:blipFill>
                <a:blip r:embed="rId3"/>
                <a:stretch>
                  <a:fillRect t="-2174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83E1-80AF-024B-A169-D2C4F23EDC92}" type="datetime1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7" name="Picture 3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04800" y="3200400"/>
            <a:ext cx="8610600" cy="2463800"/>
          </a:xfrm>
          <a:prstGeom prst="rect">
            <a:avLst/>
          </a:prstGeom>
          <a:noFill/>
          <a:ln/>
        </p:spPr>
      </p:pic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609600" y="3270250"/>
            <a:ext cx="1524000" cy="2286000"/>
            <a:chOff x="384" y="2064"/>
            <a:chExt cx="960" cy="144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864" y="2064"/>
              <a:ext cx="48" cy="1440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296" y="2064"/>
              <a:ext cx="48" cy="1440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84" y="2064"/>
              <a:ext cx="48" cy="144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3733800" y="3270250"/>
            <a:ext cx="838200" cy="2286000"/>
            <a:chOff x="2352" y="2064"/>
            <a:chExt cx="528" cy="1440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352" y="2064"/>
              <a:ext cx="48" cy="144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448" y="2064"/>
              <a:ext cx="48" cy="144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544" y="2064"/>
              <a:ext cx="48" cy="144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640" y="2064"/>
              <a:ext cx="48" cy="1440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2832" y="2064"/>
              <a:ext cx="48" cy="1440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736" y="2064"/>
              <a:ext cx="48" cy="1440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498260" y="580138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60460" y="5801380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47338" y="5791200"/>
            <a:ext cx="42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43800" y="5791200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781800" y="76200"/>
            <a:ext cx="2305439" cy="800219"/>
            <a:chOff x="6781800" y="76200"/>
            <a:chExt cx="2305439" cy="800219"/>
          </a:xfrm>
        </p:grpSpPr>
        <p:sp>
          <p:nvSpPr>
            <p:cNvPr id="23" name="TextBox 22"/>
            <p:cNvSpPr txBox="1"/>
            <p:nvPr/>
          </p:nvSpPr>
          <p:spPr>
            <a:xfrm>
              <a:off x="6781800" y="76200"/>
              <a:ext cx="2305439" cy="8002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Frobenius</a:t>
              </a:r>
              <a:r>
                <a:rPr lang="en-US" dirty="0">
                  <a:solidFill>
                    <a:srgbClr val="008000"/>
                  </a:solidFill>
                </a:rPr>
                <a:t> norm:</a:t>
              </a:r>
            </a:p>
            <a:p>
              <a:r>
                <a:rPr lang="en-US" sz="28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ǁ</a:t>
              </a:r>
              <a:r>
                <a:rPr lang="en-US" sz="2800" dirty="0" err="1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8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ǁ</a:t>
              </a:r>
              <a:r>
                <a:rPr lang="en-US" sz="2800" baseline="-250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F</a:t>
              </a:r>
              <a:r>
                <a:rPr lang="en-US" sz="2800" baseline="-250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dirty="0">
                  <a:solidFill>
                    <a:srgbClr val="008000"/>
                  </a:solidFill>
                </a:rPr>
                <a:t>= </a:t>
              </a:r>
              <a:r>
                <a:rPr lang="en-US" sz="2800" dirty="0">
                  <a:solidFill>
                    <a:srgbClr val="008000"/>
                  </a:solidFill>
                  <a:sym typeface="Symbol"/>
                </a:rPr>
                <a:t> </a:t>
              </a:r>
              <a:r>
                <a:rPr lang="el-GR" sz="28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Σ</a:t>
              </a:r>
              <a:r>
                <a:rPr lang="en-US" sz="2800" baseline="-250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ij</a:t>
              </a:r>
              <a:r>
                <a:rPr lang="en-US" sz="28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 X</a:t>
              </a:r>
              <a:r>
                <a:rPr lang="en-US" sz="2800" baseline="-250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ij</a:t>
              </a:r>
              <a:r>
                <a:rPr lang="en-US" sz="2800" baseline="300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2</a:t>
              </a:r>
              <a:endParaRPr lang="en-US" sz="2800" baseline="30000" dirty="0">
                <a:solidFill>
                  <a:srgbClr val="008000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34519" y="381000"/>
              <a:ext cx="980881" cy="0"/>
            </a:xfrm>
            <a:prstGeom prst="line">
              <a:avLst/>
            </a:prstGeom>
            <a:ln w="12700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562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1"/>
                <a:ext cx="8686800" cy="2209800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rgbClr val="D60093"/>
                    </a:solidFill>
                  </a:rPr>
                  <a:t>Goal: Express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>
                    <a:solidFill>
                      <a:srgbClr val="D60093"/>
                    </a:solidFill>
                  </a:rPr>
                  <a:t> as a product of matrices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dirty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b="1" dirty="0">
                  <a:solidFill>
                    <a:srgbClr val="D60093"/>
                  </a:solidFill>
                </a:endParaRPr>
              </a:p>
              <a:p>
                <a:pPr>
                  <a:buNone/>
                </a:pPr>
                <a:r>
                  <a:rPr lang="en-US" b="1" dirty="0"/>
                  <a:t>	Make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ǁ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ǁ</m:t>
                    </m:r>
                    <m:r>
                      <a:rPr lang="en-US" b="1" i="1" baseline="-25000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𝑭</m:t>
                    </m:r>
                  </m:oMath>
                </a14:m>
                <a:r>
                  <a:rPr lang="en-US" b="1" dirty="0"/>
                  <a:t> small</a:t>
                </a:r>
              </a:p>
              <a:p>
                <a:r>
                  <a:rPr lang="en-US" b="1" dirty="0">
                    <a:solidFill>
                      <a:srgbClr val="008000"/>
                    </a:solidFill>
                  </a:rPr>
                  <a:t>“Constraints” 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b="1" dirty="0">
                    <a:solidFill>
                      <a:srgbClr val="008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b="1" dirty="0">
                    <a:solidFill>
                      <a:srgbClr val="008000"/>
                    </a:solidFill>
                  </a:rPr>
                  <a:t>:</a:t>
                </a: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1"/>
                <a:ext cx="8686800" cy="2209800"/>
              </a:xfrm>
              <a:blipFill>
                <a:blip r:embed="rId3"/>
                <a:stretch>
                  <a:fillRect t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8C7B-EF7F-A04A-9231-312B1AC95BCF}" type="datetime1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19" name="Picture 3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04800" y="3200400"/>
            <a:ext cx="8610600" cy="2463800"/>
          </a:xfrm>
          <a:prstGeom prst="rect">
            <a:avLst/>
          </a:prstGeom>
          <a:noFill/>
          <a:ln/>
        </p:spPr>
      </p:pic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533400" y="3371850"/>
            <a:ext cx="2209800" cy="1752600"/>
            <a:chOff x="336" y="2112"/>
            <a:chExt cx="1392" cy="1104"/>
          </a:xfrm>
        </p:grpSpPr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336" y="2112"/>
              <a:ext cx="1392" cy="4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336" y="2640"/>
              <a:ext cx="1392" cy="48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336" y="3168"/>
              <a:ext cx="1392" cy="48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6824663" y="3981450"/>
            <a:ext cx="2014537" cy="838200"/>
            <a:chOff x="4299" y="2496"/>
            <a:chExt cx="1269" cy="528"/>
          </a:xfrm>
        </p:grpSpPr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4308" y="2496"/>
              <a:ext cx="1248" cy="4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4308" y="2880"/>
              <a:ext cx="1248" cy="48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4299" y="2976"/>
              <a:ext cx="1248" cy="48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4302" y="2784"/>
              <a:ext cx="1248" cy="48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4320" y="2592"/>
              <a:ext cx="1248" cy="4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4320" y="2688"/>
              <a:ext cx="1248" cy="4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20"/>
          <p:cNvGrpSpPr>
            <a:grpSpLocks/>
          </p:cNvGrpSpPr>
          <p:nvPr/>
        </p:nvGrpSpPr>
        <p:grpSpPr bwMode="auto">
          <a:xfrm>
            <a:off x="5083177" y="4743452"/>
            <a:ext cx="2841626" cy="1027113"/>
            <a:chOff x="3202" y="2976"/>
            <a:chExt cx="1790" cy="647"/>
          </a:xfrm>
        </p:grpSpPr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3600" y="2976"/>
              <a:ext cx="144" cy="288"/>
            </a:xfrm>
            <a:prstGeom prst="line">
              <a:avLst/>
            </a:prstGeom>
            <a:noFill/>
            <a:ln w="19050" cap="rnd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202" y="3216"/>
                  <a:ext cx="1790" cy="407"/>
                </a:xfrm>
                <a:prstGeom prst="rect">
                  <a:avLst/>
                </a:prstGeom>
                <a:noFill/>
                <a:ln w="19050" cap="rnd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 dirty="0">
                      <a:solidFill>
                        <a:srgbClr val="008000"/>
                      </a:solidFill>
                    </a:rPr>
                    <a:t>Pseudo-inverse of </a:t>
                  </a:r>
                </a:p>
                <a:p>
                  <a:r>
                    <a:rPr lang="en-US" sz="1800" b="1" dirty="0">
                      <a:solidFill>
                        <a:srgbClr val="008000"/>
                      </a:solidFill>
                    </a:rPr>
                    <a:t>the intersection of </a:t>
                  </a:r>
                  <a14:m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a14:m>
                  <a:r>
                    <a:rPr lang="en-US" sz="1800" b="1" dirty="0">
                      <a:solidFill>
                        <a:srgbClr val="008000"/>
                      </a:solidFill>
                    </a:rPr>
                    <a:t> and</a:t>
                  </a:r>
                  <a14:m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endParaRPr lang="en-US" sz="18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2" y="3216"/>
                  <a:ext cx="1790" cy="407"/>
                </a:xfrm>
                <a:prstGeom prst="rect">
                  <a:avLst/>
                </a:prstGeom>
                <a:blipFill>
                  <a:blip r:embed="rId5"/>
                  <a:stretch>
                    <a:fillRect l="-1333" t="-3922" b="-15686"/>
                  </a:stretch>
                </a:blipFill>
                <a:ln w="19050" cap="rnd" algn="ctr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Rectangle 21"/>
          <p:cNvSpPr>
            <a:spLocks noChangeArrowheads="1"/>
          </p:cNvSpPr>
          <p:nvPr/>
        </p:nvSpPr>
        <p:spPr bwMode="auto">
          <a:xfrm>
            <a:off x="5257800" y="3905250"/>
            <a:ext cx="990600" cy="990600"/>
          </a:xfrm>
          <a:prstGeom prst="rect">
            <a:avLst/>
          </a:prstGeom>
          <a:solidFill>
            <a:schemeClr val="bg2">
              <a:alpha val="39000"/>
            </a:schemeClr>
          </a:solidFill>
          <a:ln w="19050" cap="rnd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24"/>
          <p:cNvSpPr txBox="1">
            <a:spLocks noChangeArrowheads="1"/>
          </p:cNvSpPr>
          <p:nvPr/>
        </p:nvSpPr>
        <p:spPr bwMode="auto">
          <a:xfrm>
            <a:off x="441325" y="2560638"/>
            <a:ext cx="184150" cy="457200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98260" y="587758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60460" y="5877580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47338" y="5867400"/>
            <a:ext cx="42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43800" y="5867400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R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781800" y="76200"/>
            <a:ext cx="2305439" cy="800219"/>
            <a:chOff x="6781800" y="76200"/>
            <a:chExt cx="2305439" cy="800219"/>
          </a:xfrm>
        </p:grpSpPr>
        <p:sp>
          <p:nvSpPr>
            <p:cNvPr id="40" name="TextBox 39"/>
            <p:cNvSpPr txBox="1"/>
            <p:nvPr/>
          </p:nvSpPr>
          <p:spPr>
            <a:xfrm>
              <a:off x="6781800" y="76200"/>
              <a:ext cx="2305439" cy="8002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Frobenius</a:t>
              </a:r>
              <a:r>
                <a:rPr lang="en-US" dirty="0">
                  <a:solidFill>
                    <a:srgbClr val="008000"/>
                  </a:solidFill>
                </a:rPr>
                <a:t> norm:</a:t>
              </a:r>
            </a:p>
            <a:p>
              <a:r>
                <a:rPr lang="en-US" sz="28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ǁ</a:t>
              </a:r>
              <a:r>
                <a:rPr lang="en-US" sz="2800" dirty="0" err="1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8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ǁ</a:t>
              </a:r>
              <a:r>
                <a:rPr lang="en-US" sz="2800" baseline="-250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F</a:t>
              </a:r>
              <a:r>
                <a:rPr lang="en-US" sz="2800" baseline="-250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dirty="0">
                  <a:solidFill>
                    <a:srgbClr val="008000"/>
                  </a:solidFill>
                </a:rPr>
                <a:t>= </a:t>
              </a:r>
              <a:r>
                <a:rPr lang="en-US" sz="2800" dirty="0">
                  <a:solidFill>
                    <a:srgbClr val="008000"/>
                  </a:solidFill>
                  <a:sym typeface="Symbol"/>
                </a:rPr>
                <a:t> </a:t>
              </a:r>
              <a:r>
                <a:rPr lang="el-GR" sz="28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Σ</a:t>
              </a:r>
              <a:r>
                <a:rPr lang="en-US" sz="2800" baseline="-250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ij</a:t>
              </a:r>
              <a:r>
                <a:rPr lang="en-US" sz="28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 X</a:t>
              </a:r>
              <a:r>
                <a:rPr lang="en-US" sz="2800" baseline="-250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ij</a:t>
              </a:r>
              <a:r>
                <a:rPr lang="en-US" sz="2800" baseline="300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2</a:t>
              </a:r>
              <a:endParaRPr lang="en-US" sz="2800" baseline="30000" dirty="0">
                <a:solidFill>
                  <a:srgbClr val="008000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7934519" y="381000"/>
              <a:ext cx="980881" cy="0"/>
            </a:xfrm>
            <a:prstGeom prst="line">
              <a:avLst/>
            </a:prstGeom>
            <a:ln w="12700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048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7467600" cy="3657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 be the “intersection” of sampled columns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/>
                  <a:t> and rows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b="1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dirty="0"/>
                  <a:t>Let SVD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𝒁</m:t>
                    </m:r>
                    <m:r>
                      <a:rPr lang="el-GR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aseline="30000" dirty="0">
                  <a:solidFill>
                    <a:srgbClr val="0000FF"/>
                  </a:solidFill>
                </a:endParaRPr>
              </a:p>
              <a:p>
                <a:r>
                  <a:rPr lang="en-US" b="1" dirty="0"/>
                  <a:t>Then: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i="1" baseline="30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𝒁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+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aseline="30000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b="1" dirty="0">
                    <a:solidFill>
                      <a:srgbClr val="0000FF"/>
                    </a:solidFill>
                    <a:latin typeface="Symbol" pitchFamily="18" charset="2"/>
                    <a:sym typeface="Symbol"/>
                  </a:rPr>
                  <a:t>Z</a:t>
                </a:r>
                <a:r>
                  <a:rPr lang="el-GR" baseline="30000" dirty="0">
                    <a:solidFill>
                      <a:srgbClr val="0000FF"/>
                    </a:solidFill>
                  </a:rPr>
                  <a:t>+</a:t>
                </a:r>
                <a:r>
                  <a:rPr lang="en-US" dirty="0"/>
                  <a:t>: </a:t>
                </a:r>
                <a:r>
                  <a:rPr lang="en-US" b="1" dirty="0">
                    <a:solidFill>
                      <a:srgbClr val="D60093"/>
                    </a:solidFill>
                  </a:rPr>
                  <a:t>reciprocals of non-zero </a:t>
                </a:r>
                <a:br>
                  <a:rPr lang="en-US" b="1" dirty="0">
                    <a:solidFill>
                      <a:srgbClr val="D60093"/>
                    </a:solidFill>
                  </a:rPr>
                </a:br>
                <a:r>
                  <a:rPr lang="en-US" b="1" dirty="0">
                    <a:solidFill>
                      <a:srgbClr val="D60093"/>
                    </a:solidFill>
                  </a:rPr>
                  <a:t>singular values:</a:t>
                </a:r>
                <a:r>
                  <a:rPr lang="en-US" dirty="0">
                    <a:solidFill>
                      <a:srgbClr val="D60093"/>
                    </a:solidFill>
                  </a:rPr>
                  <a:t> </a:t>
                </a:r>
                <a:r>
                  <a:rPr lang="en-US" b="1" dirty="0">
                    <a:solidFill>
                      <a:srgbClr val="0000FF"/>
                    </a:solidFill>
                    <a:latin typeface="Symbol" pitchFamily="18" charset="2"/>
                    <a:sym typeface="Symbol"/>
                  </a:rPr>
                  <a:t>Z</a:t>
                </a:r>
                <a:r>
                  <a:rPr lang="el-GR" baseline="30000" dirty="0">
                    <a:solidFill>
                      <a:srgbClr val="0000FF"/>
                    </a:solidFill>
                  </a:rPr>
                  <a:t>+</a:t>
                </a:r>
                <a:r>
                  <a:rPr lang="en-US" baseline="-25000" dirty="0">
                    <a:solidFill>
                      <a:srgbClr val="0000FF"/>
                    </a:solidFill>
                  </a:rPr>
                  <a:t>ii</a:t>
                </a:r>
                <a:r>
                  <a:rPr lang="en-US" b="1" dirty="0">
                    <a:solidFill>
                      <a:srgbClr val="0000FF"/>
                    </a:solidFill>
                    <a:latin typeface="Symbol" pitchFamily="18" charset="2"/>
                  </a:rPr>
                  <a:t> =1/</a:t>
                </a:r>
                <a:r>
                  <a:rPr lang="en-US" b="1" dirty="0">
                    <a:solidFill>
                      <a:srgbClr val="0000FF"/>
                    </a:solidFill>
                    <a:latin typeface="Symbol" pitchFamily="18" charset="2"/>
                    <a:sym typeface="Symbol"/>
                  </a:rPr>
                  <a:t> </a:t>
                </a:r>
                <a:r>
                  <a:rPr lang="en-US" b="1" dirty="0" err="1">
                    <a:solidFill>
                      <a:srgbClr val="0000FF"/>
                    </a:solidFill>
                    <a:latin typeface="Symbol" pitchFamily="18" charset="2"/>
                    <a:sym typeface="Symbol"/>
                  </a:rPr>
                  <a:t>Z</a:t>
                </a:r>
                <a:r>
                  <a:rPr lang="en-US" baseline="-25000" dirty="0" err="1">
                    <a:solidFill>
                      <a:srgbClr val="0000FF"/>
                    </a:solidFill>
                  </a:rPr>
                  <a:t>ii</a:t>
                </a:r>
                <a:endParaRPr lang="en-US" baseline="-25000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b="1" dirty="0" err="1"/>
                  <a:t>Def</a:t>
                </a:r>
                <a:r>
                  <a:rPr lang="en-US" b="1" dirty="0"/>
                  <a:t>: </a:t>
                </a:r>
                <a:r>
                  <a:rPr lang="en-US" dirty="0"/>
                  <a:t>W</a:t>
                </a:r>
                <a:r>
                  <a:rPr lang="en-US" baseline="30000" dirty="0"/>
                  <a:t>+</a:t>
                </a:r>
                <a:r>
                  <a:rPr lang="en-US" dirty="0"/>
                  <a:t> is the </a:t>
                </a:r>
                <a:r>
                  <a:rPr lang="en-US" b="1" dirty="0" err="1">
                    <a:solidFill>
                      <a:srgbClr val="0000FF"/>
                    </a:solidFill>
                  </a:rPr>
                  <a:t>pseudoinverse</a:t>
                </a:r>
                <a:endParaRPr lang="en-US" baseline="30000" dirty="0"/>
              </a:p>
              <a:p>
                <a:pPr lvl="1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7467600" cy="3657600"/>
              </a:xfrm>
              <a:blipFill>
                <a:blip r:embed="rId2"/>
                <a:stretch>
                  <a:fillRect t="-692" b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1ED-AFB1-C84A-BBE5-3886CFEDF28C}" type="datetime1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3400" y="4549676"/>
                <a:ext cx="8335963" cy="230832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Why the intersection? 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These are high magnitude numbers</a:t>
                </a:r>
              </a:p>
              <a:p>
                <a:r>
                  <a:rPr lang="en-US" sz="2400" b="1" u="sng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Why </a:t>
                </a:r>
                <a:r>
                  <a:rPr lang="en-US" sz="2400" b="1" u="sng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pseudoinverse</a:t>
                </a:r>
                <a:r>
                  <a:rPr lang="en-US" sz="2400" b="1" u="sng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works?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𝑊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𝑍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𝑌𝑇</m:t>
                    </m:r>
                    <m:r>
                      <a:rPr lang="en-US" sz="2400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−1</m:t>
                        </m:r>
                      </m:sup>
                    </m:sSup>
                    <m:r>
                      <a:rPr lang="en-US" sz="2400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 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−1</m:t>
                        </m:r>
                      </m:sup>
                    </m:sSup>
                    <m:r>
                      <a:rPr lang="en-US" sz="2400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baseline="30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Due to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orthonomality</a:t>
                </a:r>
                <a:r>
                  <a:rPr lang="en-US" sz="2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−1</m:t>
                        </m:r>
                      </m:sup>
                    </m:sSup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𝑇</m:t>
                        </m:r>
                      </m:sup>
                    </m:sSup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  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𝑌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−1</m:t>
                        </m:r>
                      </m:sup>
                    </m:sSup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𝑌</m:t>
                        </m:r>
                      </m:e>
                      <m:sup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baseline="30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Since Z is diagonal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Z</m:t>
                        </m:r>
                      </m:e>
                      <m:sup>
                        <m:r>
                          <a:rPr lang="en-U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−1</m:t>
                        </m:r>
                      </m:sup>
                    </m:sSup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 1/</m:t>
                    </m:r>
                    <m:r>
                      <a:rPr lang="en-US" sz="24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𝑍</m:t>
                    </m:r>
                    <m:r>
                      <a:rPr lang="en-US" sz="2400" i="1" baseline="-2500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𝑖𝑖</m:t>
                    </m:r>
                  </m:oMath>
                </a14:m>
                <a:endParaRPr lang="en-US" sz="2400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400" b="1" dirty="0">
                    <a:latin typeface="Arial" pitchFamily="34" charset="0"/>
                    <a:cs typeface="Arial" pitchFamily="34" charset="0"/>
                  </a:rPr>
                  <a:t>Thus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, if </a:t>
                </a:r>
                <a:r>
                  <a:rPr lang="en-US" sz="2400" b="1" dirty="0">
                    <a:latin typeface="Arial" pitchFamily="34" charset="0"/>
                    <a:cs typeface="Arial" pitchFamily="34" charset="0"/>
                  </a:rPr>
                  <a:t>W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is nonsingular, pseudoinverse is the true inverse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549676"/>
                <a:ext cx="8335963" cy="2308324"/>
              </a:xfrm>
              <a:prstGeom prst="rect">
                <a:avLst/>
              </a:prstGeom>
              <a:blipFill>
                <a:blip r:embed="rId3"/>
                <a:stretch>
                  <a:fillRect l="-1065" t="-1639" r="-304" b="-4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6477000" y="2209800"/>
            <a:ext cx="1371600" cy="1644095"/>
          </a:xfrm>
          <a:prstGeom prst="rect">
            <a:avLst/>
          </a:prstGeom>
          <a:solidFill>
            <a:srgbClr val="FFFFFF"/>
          </a:solidFill>
          <a:ln w="19050" cap="rnd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8305800" y="2710895"/>
            <a:ext cx="685800" cy="685800"/>
          </a:xfrm>
          <a:prstGeom prst="rect">
            <a:avLst/>
          </a:prstGeom>
          <a:solidFill>
            <a:srgbClr val="C0C0C0"/>
          </a:solidFill>
          <a:ln w="19050" cap="rnd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8" name="Text Box 35"/>
          <p:cNvSpPr txBox="1">
            <a:spLocks noChangeArrowheads="1"/>
          </p:cNvSpPr>
          <p:nvPr/>
        </p:nvSpPr>
        <p:spPr bwMode="auto">
          <a:xfrm>
            <a:off x="7878763" y="2667000"/>
            <a:ext cx="685800" cy="762000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400" dirty="0">
                <a:latin typeface="cmsy10" pitchFamily="34" charset="0"/>
                <a:sym typeface="Symbol"/>
              </a:rPr>
              <a:t>=</a:t>
            </a:r>
            <a:endParaRPr lang="en-US" sz="4400" dirty="0">
              <a:latin typeface="cmsy10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13526" y="2209800"/>
            <a:ext cx="114300" cy="1644095"/>
          </a:xfrm>
          <a:prstGeom prst="rect">
            <a:avLst/>
          </a:prstGeom>
          <a:solidFill>
            <a:schemeClr val="tx1">
              <a:alpha val="33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18326" y="2209800"/>
            <a:ext cx="114300" cy="1644095"/>
          </a:xfrm>
          <a:prstGeom prst="rect">
            <a:avLst/>
          </a:prstGeom>
          <a:solidFill>
            <a:schemeClr val="tx1">
              <a:alpha val="33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261226" y="2209800"/>
            <a:ext cx="114300" cy="1644095"/>
          </a:xfrm>
          <a:prstGeom prst="rect">
            <a:avLst/>
          </a:prstGeom>
          <a:solidFill>
            <a:schemeClr val="tx1">
              <a:alpha val="33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566026" y="2209800"/>
            <a:ext cx="114300" cy="1644095"/>
          </a:xfrm>
          <a:prstGeom prst="rect">
            <a:avLst/>
          </a:prstGeom>
          <a:solidFill>
            <a:schemeClr val="tx1">
              <a:alpha val="33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77000" y="2362200"/>
            <a:ext cx="1371600" cy="101600"/>
          </a:xfrm>
          <a:prstGeom prst="rect">
            <a:avLst/>
          </a:prstGeom>
          <a:solidFill>
            <a:schemeClr val="tx1">
              <a:alpha val="33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74672" y="2717800"/>
            <a:ext cx="1371600" cy="101600"/>
          </a:xfrm>
          <a:prstGeom prst="rect">
            <a:avLst/>
          </a:prstGeom>
          <a:solidFill>
            <a:schemeClr val="tx1">
              <a:alpha val="33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489915" y="3200400"/>
            <a:ext cx="1371600" cy="101600"/>
          </a:xfrm>
          <a:prstGeom prst="rect">
            <a:avLst/>
          </a:prstGeom>
          <a:solidFill>
            <a:schemeClr val="tx1">
              <a:alpha val="33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6493309" y="3556000"/>
            <a:ext cx="1371600" cy="101600"/>
          </a:xfrm>
          <a:prstGeom prst="rect">
            <a:avLst/>
          </a:prstGeom>
          <a:solidFill>
            <a:schemeClr val="tx1">
              <a:alpha val="33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F1B422-10D3-9442-B1D0-54D8D653EC20}"/>
              </a:ext>
            </a:extLst>
          </p:cNvPr>
          <p:cNvSpPr txBox="1"/>
          <p:nvPr/>
        </p:nvSpPr>
        <p:spPr>
          <a:xfrm>
            <a:off x="6553200" y="18404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columns, 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A5F7DF-9284-3746-ADD6-96C167EE150B}"/>
              </a:ext>
            </a:extLst>
          </p:cNvPr>
          <p:cNvSpPr txBox="1"/>
          <p:nvPr/>
        </p:nvSpPr>
        <p:spPr>
          <a:xfrm rot="16200000">
            <a:off x="5797201" y="283214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rows, 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5004F8-BBE0-C642-A27E-01E2C90C8960}"/>
              </a:ext>
            </a:extLst>
          </p:cNvPr>
          <p:cNvSpPr txBox="1"/>
          <p:nvPr/>
        </p:nvSpPr>
        <p:spPr>
          <a:xfrm>
            <a:off x="7604174" y="404443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intersection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857049-1F95-4C40-A480-DF1839D22CE6}"/>
              </a:ext>
            </a:extLst>
          </p:cNvPr>
          <p:cNvCxnSpPr>
            <a:cxnSpLocks/>
          </p:cNvCxnSpPr>
          <p:nvPr/>
        </p:nvCxnSpPr>
        <p:spPr>
          <a:xfrm flipH="1" flipV="1">
            <a:off x="7696654" y="3717472"/>
            <a:ext cx="625474" cy="381000"/>
          </a:xfrm>
          <a:prstGeom prst="straightConnector1">
            <a:avLst/>
          </a:prstGeom>
          <a:ln w="28575">
            <a:solidFill>
              <a:srgbClr val="008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60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Rows and Columns?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915400" cy="5562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decrease the expected error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its decomposition, we must pick rows and columns in a </a:t>
                </a:r>
                <a:r>
                  <a:rPr lang="en-US" dirty="0" err="1"/>
                  <a:t>nonuniform</a:t>
                </a:r>
                <a:r>
                  <a:rPr lang="en-US" dirty="0"/>
                  <a:t> manner</a:t>
                </a:r>
              </a:p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0000FF"/>
                    </a:solidFill>
                  </a:rPr>
                  <a:t>importance</a:t>
                </a:r>
                <a:r>
                  <a:rPr lang="en-US" dirty="0"/>
                  <a:t> of a row or column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the square of its </a:t>
                </a:r>
                <a:r>
                  <a:rPr lang="en-US" dirty="0" err="1"/>
                  <a:t>Frobinius</a:t>
                </a:r>
                <a:r>
                  <a:rPr lang="en-US" dirty="0"/>
                  <a:t> norm.</a:t>
                </a:r>
              </a:p>
              <a:p>
                <a:pPr lvl="1"/>
                <a:r>
                  <a:rPr lang="en-US" dirty="0"/>
                  <a:t>That is, the sum of the squares of its elements.</a:t>
                </a:r>
              </a:p>
              <a:p>
                <a:r>
                  <a:rPr lang="en-US" dirty="0"/>
                  <a:t>When picking rows and columns, the probabilities must be proportional to importance.</a:t>
                </a:r>
              </a:p>
              <a:p>
                <a:r>
                  <a:rPr lang="en-US" sz="2800" b="1" dirty="0">
                    <a:solidFill>
                      <a:srgbClr val="00B050"/>
                    </a:solidFill>
                  </a:rPr>
                  <a:t>Example:</a:t>
                </a:r>
                <a:r>
                  <a:rPr lang="en-US" sz="2800" dirty="0"/>
                  <a:t> [3,4,5] has importance 50, and [3,0,1] has importance 10, so pick the first 5 times as often as the second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915400" cy="5562600"/>
              </a:xfrm>
              <a:blipFill>
                <a:blip r:embed="rId2"/>
                <a:stretch>
                  <a:fillRect t="-456" r="-2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3C83D-5138-C04F-9E62-F31A0BAE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2518-0B18-3946-9B34-0ABFDD5CE233}" type="datetime1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81772-25F0-544B-BB58-A9F86470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32037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686800" cy="987552"/>
          </a:xfrm>
        </p:spPr>
        <p:txBody>
          <a:bodyPr>
            <a:normAutofit/>
          </a:bodyPr>
          <a:lstStyle/>
          <a:p>
            <a:r>
              <a:rPr lang="en-US" dirty="0"/>
              <a:t>CUR: Row Sampling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Sampling columns (similarly for rows):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1F52-13B6-024F-9B86-E08249D737AB}" type="datetime1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2152650"/>
            <a:ext cx="755332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419600" y="6021572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Note this is a randomized algorithm, same column can be sampled more than once</a:t>
            </a:r>
          </a:p>
        </p:txBody>
      </p:sp>
    </p:spTree>
    <p:extLst>
      <p:ext uri="{BB962C8B-B14F-4D97-AF65-F5344CB8AC3E}">
        <p14:creationId xmlns:p14="http://schemas.microsoft.com/office/powerpoint/2010/main" val="27249941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3505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Rough and imprecise intuition behind CUR</a:t>
            </a:r>
          </a:p>
          <a:p>
            <a:pPr lvl="1"/>
            <a:r>
              <a:rPr lang="en-US" dirty="0"/>
              <a:t>CUR is more likely to pick points away from the origin</a:t>
            </a:r>
          </a:p>
          <a:p>
            <a:pPr lvl="2"/>
            <a:r>
              <a:rPr lang="en-US" dirty="0"/>
              <a:t>Assuming smooth data with no outliers these are the directions of maximum variation</a:t>
            </a:r>
          </a:p>
          <a:p>
            <a:r>
              <a:rPr lang="en-US" b="1" dirty="0"/>
              <a:t>Example:</a:t>
            </a:r>
            <a:r>
              <a:rPr lang="en-US" dirty="0"/>
              <a:t> Assume we have 2 clouds at an angle</a:t>
            </a:r>
          </a:p>
          <a:p>
            <a:pPr lvl="1"/>
            <a:r>
              <a:rPr lang="en-US" dirty="0"/>
              <a:t>SVD dimensions are orthogonal and thus will be in the middle of the two clouds</a:t>
            </a:r>
          </a:p>
          <a:p>
            <a:pPr lvl="1"/>
            <a:r>
              <a:rPr lang="en-US" dirty="0"/>
              <a:t>CUR will find the two clouds (but will be redundant)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8DB-5B3B-C443-8186-37E12536A396}" type="datetime1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95400" y="2803525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 b="0" dirty="0">
                <a:latin typeface="Sylfaen" pitchFamily="18" charset="0"/>
              </a:rPr>
              <a:t>Singular vector</a:t>
            </a: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V="1">
            <a:off x="1295400" y="1371600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1371600" y="259080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 b="0" dirty="0">
                <a:solidFill>
                  <a:srgbClr val="FF0000"/>
                </a:solidFill>
                <a:latin typeface="Sylfaen" pitchFamily="18" charset="0"/>
              </a:rPr>
              <a:t>Actual column</a:t>
            </a:r>
          </a:p>
        </p:txBody>
      </p:sp>
      <p:sp>
        <p:nvSpPr>
          <p:cNvPr id="10" name="Oval 20"/>
          <p:cNvSpPr>
            <a:spLocks noChangeArrowheads="1"/>
          </p:cNvSpPr>
          <p:nvPr/>
        </p:nvSpPr>
        <p:spPr bwMode="auto">
          <a:xfrm>
            <a:off x="1371600" y="2606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21"/>
          <p:cNvSpPr>
            <a:spLocks noChangeArrowheads="1"/>
          </p:cNvSpPr>
          <p:nvPr/>
        </p:nvSpPr>
        <p:spPr bwMode="auto">
          <a:xfrm>
            <a:off x="1905000" y="1905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22"/>
          <p:cNvSpPr>
            <a:spLocks noChangeArrowheads="1"/>
          </p:cNvSpPr>
          <p:nvPr/>
        </p:nvSpPr>
        <p:spPr bwMode="auto">
          <a:xfrm>
            <a:off x="2743200" y="1676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23"/>
          <p:cNvSpPr>
            <a:spLocks noChangeArrowheads="1"/>
          </p:cNvSpPr>
          <p:nvPr/>
        </p:nvSpPr>
        <p:spPr bwMode="auto">
          <a:xfrm>
            <a:off x="1681163" y="256063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24"/>
          <p:cNvSpPr>
            <a:spLocks noChangeArrowheads="1"/>
          </p:cNvSpPr>
          <p:nvPr/>
        </p:nvSpPr>
        <p:spPr bwMode="auto">
          <a:xfrm>
            <a:off x="16764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2057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2438400" y="1905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27"/>
          <p:cNvSpPr>
            <a:spLocks noChangeArrowheads="1"/>
          </p:cNvSpPr>
          <p:nvPr/>
        </p:nvSpPr>
        <p:spPr bwMode="auto">
          <a:xfrm>
            <a:off x="2286000" y="1524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2286000" y="2133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2514600" y="137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2286000" y="23018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1295400" y="1371600"/>
            <a:ext cx="1295400" cy="1600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6934200" y="2759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7010400" y="1903577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8305800" y="1828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7162800" y="2759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4"/>
          <p:cNvSpPr>
            <a:spLocks noChangeArrowheads="1"/>
          </p:cNvSpPr>
          <p:nvPr/>
        </p:nvSpPr>
        <p:spPr bwMode="auto">
          <a:xfrm>
            <a:off x="72390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76200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8001000" y="2057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auto">
          <a:xfrm>
            <a:off x="6912128" y="1675612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78486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7217750" y="17145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7848600" y="24542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20"/>
          <p:cNvSpPr>
            <a:spLocks noChangeArrowheads="1"/>
          </p:cNvSpPr>
          <p:nvPr/>
        </p:nvSpPr>
        <p:spPr bwMode="auto">
          <a:xfrm>
            <a:off x="8077200" y="2291781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21"/>
          <p:cNvSpPr>
            <a:spLocks noChangeArrowheads="1"/>
          </p:cNvSpPr>
          <p:nvPr/>
        </p:nvSpPr>
        <p:spPr bwMode="auto">
          <a:xfrm>
            <a:off x="7048500" y="219156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22"/>
          <p:cNvSpPr>
            <a:spLocks noChangeArrowheads="1"/>
          </p:cNvSpPr>
          <p:nvPr/>
        </p:nvSpPr>
        <p:spPr bwMode="auto">
          <a:xfrm>
            <a:off x="8001000" y="18891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23"/>
          <p:cNvSpPr>
            <a:spLocks noChangeArrowheads="1"/>
          </p:cNvSpPr>
          <p:nvPr/>
        </p:nvSpPr>
        <p:spPr bwMode="auto">
          <a:xfrm>
            <a:off x="6934200" y="20796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24"/>
          <p:cNvSpPr>
            <a:spLocks noChangeArrowheads="1"/>
          </p:cNvSpPr>
          <p:nvPr/>
        </p:nvSpPr>
        <p:spPr bwMode="auto">
          <a:xfrm>
            <a:off x="6934200" y="24225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25"/>
          <p:cNvSpPr>
            <a:spLocks noChangeArrowheads="1"/>
          </p:cNvSpPr>
          <p:nvPr/>
        </p:nvSpPr>
        <p:spPr bwMode="auto">
          <a:xfrm>
            <a:off x="7353300" y="2654169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26"/>
          <p:cNvSpPr>
            <a:spLocks noChangeArrowheads="1"/>
          </p:cNvSpPr>
          <p:nvPr/>
        </p:nvSpPr>
        <p:spPr bwMode="auto">
          <a:xfrm>
            <a:off x="7696200" y="21177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27"/>
          <p:cNvSpPr>
            <a:spLocks noChangeArrowheads="1"/>
          </p:cNvSpPr>
          <p:nvPr/>
        </p:nvSpPr>
        <p:spPr bwMode="auto">
          <a:xfrm>
            <a:off x="7157578" y="256063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7543800" y="23463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7233778" y="1960749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75438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7"/>
          <p:cNvSpPr>
            <a:spLocks noChangeShapeType="1"/>
          </p:cNvSpPr>
          <p:nvPr/>
        </p:nvSpPr>
        <p:spPr bwMode="auto">
          <a:xfrm flipV="1">
            <a:off x="7086600" y="1524000"/>
            <a:ext cx="776189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7"/>
          <p:cNvSpPr>
            <a:spLocks noChangeShapeType="1"/>
          </p:cNvSpPr>
          <p:nvPr/>
        </p:nvSpPr>
        <p:spPr bwMode="auto">
          <a:xfrm flipH="1" flipV="1">
            <a:off x="6019800" y="2155824"/>
            <a:ext cx="1066799" cy="77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8"/>
          <p:cNvSpPr>
            <a:spLocks noChangeShapeType="1"/>
          </p:cNvSpPr>
          <p:nvPr/>
        </p:nvSpPr>
        <p:spPr bwMode="auto">
          <a:xfrm flipV="1">
            <a:off x="7086599" y="1866899"/>
            <a:ext cx="1257302" cy="106679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1" dirty="0"/>
          </a:p>
        </p:txBody>
      </p:sp>
      <p:sp>
        <p:nvSpPr>
          <p:cNvPr id="48" name="Line 18"/>
          <p:cNvSpPr>
            <a:spLocks noChangeShapeType="1"/>
          </p:cNvSpPr>
          <p:nvPr/>
        </p:nvSpPr>
        <p:spPr bwMode="auto">
          <a:xfrm flipV="1">
            <a:off x="7086600" y="1751812"/>
            <a:ext cx="169250" cy="1143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07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21" grpId="0" animBg="1"/>
      <p:bldP spid="45" grpId="0" animBg="1"/>
      <p:bldP spid="45" grpId="1" animBg="1"/>
      <p:bldP spid="46" grpId="1" animBg="1"/>
      <p:bldP spid="47" grpId="0" animBg="1"/>
      <p:bldP spid="4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87552"/>
          </a:xfrm>
        </p:spPr>
        <p:txBody>
          <a:bodyPr>
            <a:normAutofit/>
          </a:bodyPr>
          <a:lstStyle/>
          <a:p>
            <a:r>
              <a:rPr lang="en-US" dirty="0"/>
              <a:t>CUR: Provably good approx. to SVD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FF0066"/>
                    </a:solidFill>
                  </a:rPr>
                  <a:t>For example:</a:t>
                </a:r>
              </a:p>
              <a:p>
                <a:pPr lvl="1"/>
                <a:r>
                  <a:rPr lang="en-US" b="1" dirty="0"/>
                  <a:t>Select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𝒄</m:t>
                    </m:r>
                    <m:r>
                      <a:rPr lang="en-US" b="1" i="1" dirty="0">
                        <a:latin typeface="Cambria Math"/>
                      </a:rPr>
                      <m:t>= </m:t>
                    </m:r>
                    <m:r>
                      <a:rPr lang="en-US" b="1" i="1" dirty="0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>
                                <a:latin typeface="Cambria Math"/>
                              </a:rPr>
                              <m:t>𝒌</m:t>
                            </m:r>
                            <m:func>
                              <m:func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1" i="1" dirty="0">
                                    <a:latin typeface="Cambria Math"/>
                                  </a:rPr>
                                  <m:t>𝒍𝒐𝒈</m:t>
                                </m:r>
                              </m:fName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𝒌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𝜺</m:t>
                                </m:r>
                              </m:e>
                              <m:sup>
                                <m:r>
                                  <a:rPr lang="en-US" b="1" i="1" dirty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b="1" dirty="0"/>
                  <a:t> columns of A using </a:t>
                </a:r>
                <a:r>
                  <a:rPr lang="en-US" b="1" dirty="0" err="1">
                    <a:latin typeface="Arial" pitchFamily="34" charset="0"/>
                    <a:cs typeface="Arial" pitchFamily="34" charset="0"/>
                  </a:rPr>
                  <a:t>ColumnSelect</a:t>
                </a:r>
                <a:r>
                  <a:rPr lang="en-US" b="1" dirty="0"/>
                  <a:t> algorithm</a:t>
                </a:r>
              </a:p>
              <a:p>
                <a:pPr lvl="1"/>
                <a:r>
                  <a:rPr lang="en-US" b="1" dirty="0"/>
                  <a:t>Select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𝒓</m:t>
                    </m:r>
                    <m:r>
                      <a:rPr lang="en-US" b="1" i="1" dirty="0">
                        <a:latin typeface="Cambria Math"/>
                      </a:rPr>
                      <m:t>= </m:t>
                    </m:r>
                    <m:r>
                      <a:rPr lang="en-US" b="1" i="1" dirty="0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>
                                <a:latin typeface="Cambria Math"/>
                              </a:rPr>
                              <m:t>𝒌</m:t>
                            </m:r>
                            <m:func>
                              <m:func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1" i="1" dirty="0">
                                    <a:latin typeface="Cambria Math"/>
                                  </a:rPr>
                                  <m:t>𝒍𝒐𝒈</m:t>
                                </m:r>
                              </m:fName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𝒌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𝜺</m:t>
                                </m:r>
                              </m:e>
                              <m:sup>
                                <m:r>
                                  <a:rPr lang="en-US" b="1" i="1" dirty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b="1" dirty="0"/>
                  <a:t> rows of A using </a:t>
                </a:r>
                <a:r>
                  <a:rPr lang="en-US" b="1" dirty="0" err="1">
                    <a:latin typeface="Arial" pitchFamily="34" charset="0"/>
                    <a:cs typeface="Arial" pitchFamily="34" charset="0"/>
                  </a:rPr>
                  <a:t>ColumnSelect</a:t>
                </a:r>
                <a:r>
                  <a:rPr lang="en-US" b="1" dirty="0"/>
                  <a:t> algorithm</a:t>
                </a:r>
              </a:p>
              <a:p>
                <a:pPr lvl="1"/>
                <a:r>
                  <a:rPr lang="en-US" b="1" dirty="0">
                    <a:solidFill>
                      <a:schemeClr val="tx1"/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𝑼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Then: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𝐶𝑈𝑅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2+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endParaRPr lang="en-US" dirty="0"/>
              </a:p>
              <a:p>
                <a:pPr marL="118872" indent="0">
                  <a:buNone/>
                </a:pPr>
                <a:r>
                  <a:rPr lang="en-US" dirty="0"/>
                  <a:t>    with probability 98%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EA0C-CA4D-7149-AB19-25A216F9D094}" type="datetime1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76247" y="5581471"/>
            <a:ext cx="39677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 practice:</a:t>
            </a:r>
          </a:p>
          <a:p>
            <a:r>
              <a:rPr lang="en-US" sz="2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Pick 4</a:t>
            </a:r>
            <a:r>
              <a:rPr lang="en-US" sz="240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2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cols/rows</a:t>
            </a:r>
            <a:br>
              <a:rPr lang="en-US" sz="2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for a “rank-k” approximation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8400" y="44196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SVD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9400" y="45720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 error</a:t>
            </a:r>
          </a:p>
        </p:txBody>
      </p:sp>
    </p:spTree>
    <p:extLst>
      <p:ext uri="{BB962C8B-B14F-4D97-AF65-F5344CB8AC3E}">
        <p14:creationId xmlns:p14="http://schemas.microsoft.com/office/powerpoint/2010/main" val="13472785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CUR: Pros &amp;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Char char="+"/>
            </a:pPr>
            <a:r>
              <a:rPr lang="en-US" b="1" dirty="0">
                <a:solidFill>
                  <a:srgbClr val="008000"/>
                </a:solidFill>
              </a:rPr>
              <a:t>Easy interpretation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dirty="0"/>
              <a:t>Since the basis vectors are actual </a:t>
            </a:r>
            <a:br>
              <a:rPr lang="en-US" dirty="0"/>
            </a:br>
            <a:r>
              <a:rPr lang="en-US" dirty="0"/>
              <a:t>columns and rows</a:t>
            </a:r>
          </a:p>
          <a:p>
            <a:pPr>
              <a:lnSpc>
                <a:spcPct val="90000"/>
              </a:lnSpc>
              <a:buFont typeface="Arial" pitchFamily="34" charset="0"/>
              <a:buChar char="+"/>
            </a:pPr>
            <a:r>
              <a:rPr lang="en-US" b="1" dirty="0">
                <a:solidFill>
                  <a:srgbClr val="008000"/>
                </a:solidFill>
              </a:rPr>
              <a:t>Sparse basis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dirty="0"/>
              <a:t>Since the basis vectors are actual </a:t>
            </a:r>
            <a:br>
              <a:rPr lang="en-US" dirty="0"/>
            </a:br>
            <a:r>
              <a:rPr lang="en-US" dirty="0"/>
              <a:t>columns and rows</a:t>
            </a:r>
          </a:p>
          <a:p>
            <a:pPr>
              <a:lnSpc>
                <a:spcPct val="90000"/>
              </a:lnSpc>
              <a:buSzPct val="150000"/>
              <a:buFont typeface="Arial" pitchFamily="34" charset="0"/>
              <a:buChar char="-"/>
            </a:pPr>
            <a:r>
              <a:rPr lang="en-US" b="1" dirty="0">
                <a:solidFill>
                  <a:srgbClr val="D60093"/>
                </a:solidFill>
              </a:rPr>
              <a:t>Duplicate columns and rows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dirty="0"/>
              <a:t>Columns of large norms will be sampled many times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3A99-2FC9-A94E-BE6D-670684712E14}" type="datetime1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934200" y="3108325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 b="0" dirty="0">
                <a:latin typeface="Sylfaen" pitchFamily="18" charset="0"/>
              </a:rPr>
              <a:t>Singular vector</a:t>
            </a: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V="1">
            <a:off x="6934200" y="1676400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7010400" y="289560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 b="0">
                <a:solidFill>
                  <a:srgbClr val="FF0000"/>
                </a:solidFill>
                <a:latin typeface="Sylfaen" pitchFamily="18" charset="0"/>
              </a:rPr>
              <a:t>Actual column</a:t>
            </a:r>
          </a:p>
        </p:txBody>
      </p:sp>
      <p:sp>
        <p:nvSpPr>
          <p:cNvPr id="10" name="Oval 20"/>
          <p:cNvSpPr>
            <a:spLocks noChangeArrowheads="1"/>
          </p:cNvSpPr>
          <p:nvPr/>
        </p:nvSpPr>
        <p:spPr bwMode="auto">
          <a:xfrm>
            <a:off x="7010400" y="29114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21"/>
          <p:cNvSpPr>
            <a:spLocks noChangeArrowheads="1"/>
          </p:cNvSpPr>
          <p:nvPr/>
        </p:nvSpPr>
        <p:spPr bwMode="auto">
          <a:xfrm>
            <a:off x="75438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22"/>
          <p:cNvSpPr>
            <a:spLocks noChangeArrowheads="1"/>
          </p:cNvSpPr>
          <p:nvPr/>
        </p:nvSpPr>
        <p:spPr bwMode="auto">
          <a:xfrm>
            <a:off x="8382000" y="1981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23"/>
          <p:cNvSpPr>
            <a:spLocks noChangeArrowheads="1"/>
          </p:cNvSpPr>
          <p:nvPr/>
        </p:nvSpPr>
        <p:spPr bwMode="auto">
          <a:xfrm>
            <a:off x="7319963" y="286543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24"/>
          <p:cNvSpPr>
            <a:spLocks noChangeArrowheads="1"/>
          </p:cNvSpPr>
          <p:nvPr/>
        </p:nvSpPr>
        <p:spPr bwMode="auto">
          <a:xfrm>
            <a:off x="7315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7696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80772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27"/>
          <p:cNvSpPr>
            <a:spLocks noChangeArrowheads="1"/>
          </p:cNvSpPr>
          <p:nvPr/>
        </p:nvSpPr>
        <p:spPr bwMode="auto">
          <a:xfrm>
            <a:off x="7924800" y="1828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79248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8153400" y="1676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7924800" y="2606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6934200" y="1676400"/>
            <a:ext cx="1295400" cy="1600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6826"/>
          <a:stretch/>
        </p:blipFill>
        <p:spPr bwMode="auto">
          <a:xfrm>
            <a:off x="5943600" y="2023121"/>
            <a:ext cx="3200400" cy="2244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is “Dimensionality”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Q:</a:t>
            </a:r>
            <a:r>
              <a:rPr lang="en-US" dirty="0"/>
              <a:t> What is </a:t>
            </a:r>
            <a:r>
              <a:rPr lang="en-US" b="1" dirty="0">
                <a:solidFill>
                  <a:srgbClr val="FF0000"/>
                </a:solidFill>
              </a:rPr>
              <a:t>rank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a matrix </a:t>
            </a:r>
            <a:r>
              <a:rPr lang="en-US" b="1" dirty="0"/>
              <a:t>A</a:t>
            </a:r>
            <a:r>
              <a:rPr lang="en-US" dirty="0"/>
              <a:t>?</a:t>
            </a:r>
          </a:p>
          <a:p>
            <a:r>
              <a:rPr lang="en-US" b="1" dirty="0">
                <a:solidFill>
                  <a:srgbClr val="0000FF"/>
                </a:solidFill>
              </a:rPr>
              <a:t>A:</a:t>
            </a:r>
            <a:r>
              <a:rPr lang="en-US" dirty="0"/>
              <a:t> </a:t>
            </a:r>
            <a:r>
              <a:rPr lang="en-US" dirty="0">
                <a:solidFill>
                  <a:srgbClr val="FF0066"/>
                </a:solidFill>
              </a:rPr>
              <a:t>Number of </a:t>
            </a:r>
            <a:r>
              <a:rPr lang="en-US" b="1" dirty="0">
                <a:solidFill>
                  <a:srgbClr val="FF0066"/>
                </a:solidFill>
              </a:rPr>
              <a:t>linearly independent</a:t>
            </a:r>
            <a:r>
              <a:rPr lang="en-US" dirty="0">
                <a:solidFill>
                  <a:srgbClr val="FF0066"/>
                </a:solidFill>
              </a:rPr>
              <a:t> rows of </a:t>
            </a:r>
            <a:r>
              <a:rPr lang="en-US" b="1" dirty="0">
                <a:solidFill>
                  <a:srgbClr val="FF0066"/>
                </a:solidFill>
              </a:rPr>
              <a:t>A</a:t>
            </a:r>
          </a:p>
          <a:p>
            <a:r>
              <a:rPr lang="en-US" b="1" dirty="0">
                <a:solidFill>
                  <a:srgbClr val="0000FF"/>
                </a:solidFill>
              </a:rPr>
              <a:t>Cloud of points 3D space:</a:t>
            </a:r>
          </a:p>
          <a:p>
            <a:pPr lvl="1"/>
            <a:r>
              <a:rPr lang="en-US" dirty="0"/>
              <a:t>Think of point positions</a:t>
            </a:r>
            <a:br>
              <a:rPr lang="en-US" dirty="0"/>
            </a:br>
            <a:r>
              <a:rPr lang="en-US" dirty="0"/>
              <a:t>as a matrix: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66"/>
                </a:solidFill>
              </a:rPr>
              <a:t>We can rewrite coordinates more efficiently!</a:t>
            </a:r>
          </a:p>
          <a:p>
            <a:pPr lvl="1"/>
            <a:r>
              <a:rPr lang="en-US" dirty="0"/>
              <a:t>Old basis vectors:</a:t>
            </a:r>
            <a:r>
              <a:rPr lang="en-US" b="1" dirty="0"/>
              <a:t> </a:t>
            </a:r>
            <a:r>
              <a:rPr lang="en-US" dirty="0"/>
              <a:t>[1 0 0] [0 1 0] [0 0 1]</a:t>
            </a:r>
          </a:p>
          <a:p>
            <a:pPr lvl="1"/>
            <a:r>
              <a:rPr lang="en-US" b="1" dirty="0"/>
              <a:t>New basis vectors: [1 2 1] [-2 -3 1]</a:t>
            </a:r>
          </a:p>
          <a:p>
            <a:pPr lvl="1"/>
            <a:r>
              <a:rPr lang="en-US" dirty="0"/>
              <a:t>Then </a:t>
            </a:r>
            <a:r>
              <a:rPr lang="en-US" b="1" dirty="0"/>
              <a:t>A</a:t>
            </a:r>
            <a:r>
              <a:rPr lang="en-US" dirty="0"/>
              <a:t> has new coordinates: [1 0], </a:t>
            </a:r>
            <a:r>
              <a:rPr lang="en-US" b="1" dirty="0"/>
              <a:t>B</a:t>
            </a:r>
            <a:r>
              <a:rPr lang="en-US" dirty="0"/>
              <a:t>: [0 1], </a:t>
            </a:r>
            <a:r>
              <a:rPr lang="en-US" b="1" dirty="0"/>
              <a:t>C</a:t>
            </a:r>
            <a:r>
              <a:rPr lang="en-US" dirty="0"/>
              <a:t>: [1 -1]</a:t>
            </a:r>
          </a:p>
          <a:p>
            <a:pPr lvl="2"/>
            <a:r>
              <a:rPr lang="en-US" b="1" dirty="0">
                <a:solidFill>
                  <a:srgbClr val="0000FF"/>
                </a:solidFill>
              </a:rPr>
              <a:t>Notice: </a:t>
            </a:r>
            <a:r>
              <a:rPr lang="en-US" b="1" dirty="0"/>
              <a:t>We reduced the number of coordinates!</a:t>
            </a:r>
          </a:p>
        </p:txBody>
      </p:sp>
      <p:pic>
        <p:nvPicPr>
          <p:cNvPr id="5" name="Picture 2" descr="\begin{bmatrix}1&amp;2&amp;1\\-2&amp;-3&amp;1\\3&amp;5&amp;0\end{bmatrix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24200"/>
            <a:ext cx="134028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55891" y="358140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 row per point: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20485" y="3048000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 </a:t>
            </a:r>
          </a:p>
        </p:txBody>
      </p:sp>
      <p:sp>
        <p:nvSpPr>
          <p:cNvPr id="10" name="Oval 9"/>
          <p:cNvSpPr/>
          <p:nvPr/>
        </p:nvSpPr>
        <p:spPr>
          <a:xfrm>
            <a:off x="6941400" y="3127200"/>
            <a:ext cx="91440" cy="9144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7151" y="27387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66D-F3BB-A14A-945A-3FBA330C1F7A}" type="datetime1">
              <a:rPr lang="en-US" smtClean="0"/>
              <a:t>1/25/18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0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vs. CUR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0DE3-E334-0E44-A572-8B78E074A586}" type="datetime1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19200" y="3733800"/>
            <a:ext cx="6248400" cy="2743200"/>
          </a:xfrm>
          <a:prstGeom prst="rect">
            <a:avLst/>
          </a:prstGeom>
          <a:ln cmpd="sng">
            <a:headEnd type="none" w="sm" len="sm"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19200" y="1295400"/>
            <a:ext cx="6248400" cy="2286000"/>
          </a:xfrm>
          <a:prstGeom prst="rect">
            <a:avLst/>
          </a:prstGeom>
          <a:ln cmpd="sng">
            <a:headEnd type="none" w="sm" len="sm"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295400" y="1892300"/>
            <a:ext cx="6019800" cy="854075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 sz="5000" b="0" dirty="0">
                <a:latin typeface="Arial" pitchFamily="34" charset="0"/>
              </a:rPr>
              <a:t>SVD:</a:t>
            </a:r>
            <a:r>
              <a:rPr lang="en-US" sz="5000" dirty="0">
                <a:latin typeface="Arial" pitchFamily="34" charset="0"/>
              </a:rPr>
              <a:t>   A</a:t>
            </a:r>
            <a:r>
              <a:rPr lang="en-US" sz="5000" b="0" dirty="0">
                <a:latin typeface="Arial" pitchFamily="34" charset="0"/>
              </a:rPr>
              <a:t> = </a:t>
            </a:r>
            <a:r>
              <a:rPr lang="en-US" sz="5000" dirty="0">
                <a:latin typeface="Arial" pitchFamily="34" charset="0"/>
              </a:rPr>
              <a:t>U</a:t>
            </a:r>
            <a:r>
              <a:rPr lang="en-US" sz="5000" b="0" dirty="0">
                <a:latin typeface="Arial" pitchFamily="34" charset="0"/>
              </a:rPr>
              <a:t> </a:t>
            </a:r>
            <a:r>
              <a:rPr lang="en-US" sz="5000" dirty="0">
                <a:latin typeface="Arial" pitchFamily="34" charset="0"/>
                <a:sym typeface="Symbol" pitchFamily="18" charset="2"/>
              </a:rPr>
              <a:t></a:t>
            </a:r>
            <a:r>
              <a:rPr lang="en-US" sz="5000" b="0" dirty="0">
                <a:latin typeface="Arial" pitchFamily="34" charset="0"/>
              </a:rPr>
              <a:t> </a:t>
            </a:r>
            <a:r>
              <a:rPr lang="en-US" sz="5000" dirty="0">
                <a:latin typeface="Arial" pitchFamily="34" charset="0"/>
              </a:rPr>
              <a:t>V</a:t>
            </a:r>
            <a:r>
              <a:rPr lang="en-US" sz="5000" b="0" baseline="30000" dirty="0">
                <a:latin typeface="Arial" pitchFamily="34" charset="0"/>
              </a:rPr>
              <a:t>T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447800" y="3035300"/>
            <a:ext cx="2635658" cy="492443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b="0" dirty="0">
                <a:latin typeface="Arial" pitchFamily="34" charset="0"/>
              </a:rPr>
              <a:t>Huge but sparse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343400" y="3048000"/>
            <a:ext cx="2300287" cy="48895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b="0">
                <a:latin typeface="Arial" pitchFamily="34" charset="0"/>
              </a:rPr>
              <a:t>Big and dense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2895600" y="2654300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 flipV="1">
            <a:off x="4724400" y="26670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5791200" y="2667000"/>
            <a:ext cx="76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371600" y="4495800"/>
            <a:ext cx="6019800" cy="854075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5000" b="0" dirty="0">
                <a:latin typeface="Arial" pitchFamily="34" charset="0"/>
              </a:rPr>
              <a:t>CUR:</a:t>
            </a:r>
            <a:r>
              <a:rPr lang="en-US" sz="5000" dirty="0">
                <a:latin typeface="Arial" pitchFamily="34" charset="0"/>
              </a:rPr>
              <a:t>   A</a:t>
            </a:r>
            <a:r>
              <a:rPr lang="en-US" sz="5000" b="0" dirty="0">
                <a:latin typeface="Arial" pitchFamily="34" charset="0"/>
              </a:rPr>
              <a:t> = </a:t>
            </a:r>
            <a:r>
              <a:rPr lang="en-US" sz="5000" dirty="0">
                <a:latin typeface="Arial" pitchFamily="34" charset="0"/>
              </a:rPr>
              <a:t>C U R</a:t>
            </a:r>
            <a:endParaRPr lang="en-US" sz="5000" b="0" baseline="30000" dirty="0">
              <a:latin typeface="Arial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600200" y="5791200"/>
            <a:ext cx="2635658" cy="492443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b="0" dirty="0">
                <a:latin typeface="Arial" pitchFamily="34" charset="0"/>
              </a:rPr>
              <a:t>Huge but sparse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4421188" y="5867400"/>
            <a:ext cx="2298700" cy="48895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b="0">
                <a:latin typeface="Arial" pitchFamily="34" charset="0"/>
              </a:rPr>
              <a:t>Big but sparse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V="1">
            <a:off x="3048000" y="5257800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 flipV="1">
            <a:off x="4953000" y="53340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6019800" y="5334000"/>
            <a:ext cx="76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4419600" y="3733800"/>
            <a:ext cx="2500313" cy="48895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b="0">
                <a:latin typeface="Arial" pitchFamily="34" charset="0"/>
              </a:rPr>
              <a:t>dense but small</a:t>
            </a: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5486400" y="41148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4556125" y="1295400"/>
            <a:ext cx="2682875" cy="48895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b="0">
                <a:latin typeface="Arial" pitchFamily="34" charset="0"/>
              </a:rPr>
              <a:t>sparse and small</a:t>
            </a: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H="1">
            <a:off x="5334000" y="16764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635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vs. CUR: Simple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DBLP bibliographic data</a:t>
            </a:r>
          </a:p>
          <a:p>
            <a:pPr lvl="1"/>
            <a:r>
              <a:rPr lang="en-US" dirty="0"/>
              <a:t>Author-to-conference big sparse matrix</a:t>
            </a:r>
          </a:p>
          <a:p>
            <a:pPr lvl="1"/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: Number of papers published by author </a:t>
            </a:r>
            <a:r>
              <a:rPr lang="en-US" i="1" dirty="0" err="1"/>
              <a:t>i</a:t>
            </a:r>
            <a:r>
              <a:rPr lang="en-US" dirty="0"/>
              <a:t> at conference </a:t>
            </a:r>
            <a:r>
              <a:rPr lang="en-US" i="1" dirty="0"/>
              <a:t>j</a:t>
            </a:r>
          </a:p>
          <a:p>
            <a:pPr lvl="1"/>
            <a:r>
              <a:rPr lang="en-US" dirty="0"/>
              <a:t>428K authors (rows), 3659 conferences (columns)</a:t>
            </a:r>
          </a:p>
          <a:p>
            <a:pPr lvl="2"/>
            <a:r>
              <a:rPr lang="en-US" b="1" dirty="0"/>
              <a:t>Very sparse</a:t>
            </a:r>
          </a:p>
          <a:p>
            <a:r>
              <a:rPr lang="en-US" b="1" dirty="0">
                <a:solidFill>
                  <a:srgbClr val="0000FF"/>
                </a:solidFill>
              </a:rPr>
              <a:t>Want to reduce dimensionality</a:t>
            </a:r>
          </a:p>
          <a:p>
            <a:pPr lvl="1"/>
            <a:r>
              <a:rPr lang="en-US" dirty="0"/>
              <a:t>How much time does it take?</a:t>
            </a:r>
          </a:p>
          <a:p>
            <a:pPr lvl="1"/>
            <a:r>
              <a:rPr lang="en-US" dirty="0"/>
              <a:t>What is the reconstruction error?</a:t>
            </a:r>
          </a:p>
          <a:p>
            <a:pPr lvl="1"/>
            <a:r>
              <a:rPr lang="en-US" dirty="0"/>
              <a:t>How much space do we need?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CC19-25EA-B247-9967-17EFB438E71F}" type="datetime1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941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 DBLP- big sparse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27902"/>
            <a:ext cx="8229600" cy="215058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Accuracy: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1 – relative sum squared errors</a:t>
            </a:r>
          </a:p>
          <a:p>
            <a:r>
              <a:rPr lang="en-US" b="1" dirty="0"/>
              <a:t>Space ratio: </a:t>
            </a:r>
          </a:p>
          <a:p>
            <a:pPr lvl="1"/>
            <a:r>
              <a:rPr lang="en-US" dirty="0"/>
              <a:t>#output matrix entries / #input matrix entries</a:t>
            </a:r>
          </a:p>
          <a:p>
            <a:r>
              <a:rPr lang="en-US" b="1" dirty="0"/>
              <a:t>CPU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20FF-940A-DA4D-A341-4BEE8D9DABBE}" type="datetime1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7" name="Picture 4" descr="space-dblp-lo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143000"/>
            <a:ext cx="4038600" cy="3111218"/>
          </a:xfrm>
          <a:prstGeom prst="rect">
            <a:avLst/>
          </a:prstGeom>
          <a:noFill/>
        </p:spPr>
      </p:pic>
      <p:pic>
        <p:nvPicPr>
          <p:cNvPr id="8" name="Picture 229" descr="time-dblp-lo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203702"/>
            <a:ext cx="4055452" cy="31242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637918" y="1279902"/>
            <a:ext cx="1322798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SVD</a:t>
            </a:r>
          </a:p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CUR</a:t>
            </a:r>
          </a:p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CUR no duplicates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45123" y="1351416"/>
            <a:ext cx="926857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SVD</a:t>
            </a:r>
          </a:p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CUR</a:t>
            </a:r>
          </a:p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CUR no dup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90600" y="6410980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itchFamily="34" charset="0"/>
                <a:cs typeface="Arial" pitchFamily="34" charset="0"/>
              </a:rPr>
              <a:t>Sun,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Faloutsos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i="1" dirty="0">
                <a:latin typeface="Arial" pitchFamily="34" charset="0"/>
                <a:cs typeface="Arial" pitchFamily="34" charset="0"/>
              </a:rPr>
              <a:t>Less is More: Compact Matrix Decomposition for Large Sparse Graphs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SDM ’07.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5516" y="335711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CUR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05000" y="13396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SVD</a:t>
            </a:r>
          </a:p>
        </p:txBody>
      </p:sp>
    </p:spTree>
    <p:extLst>
      <p:ext uri="{BB962C8B-B14F-4D97-AF65-F5344CB8AC3E}">
        <p14:creationId xmlns:p14="http://schemas.microsoft.com/office/powerpoint/2010/main" val="363715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66"/>
                </a:solidFill>
              </a:rPr>
              <a:t>Goal of dimensionality reduction is to </a:t>
            </a:r>
            <a:br>
              <a:rPr lang="en-US" b="1" dirty="0">
                <a:solidFill>
                  <a:srgbClr val="FF0066"/>
                </a:solidFill>
              </a:rPr>
            </a:br>
            <a:r>
              <a:rPr lang="en-US" b="1" dirty="0">
                <a:solidFill>
                  <a:srgbClr val="FF0066"/>
                </a:solidFill>
              </a:rPr>
              <a:t>discover the axis of data!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9033" r="65192" b="5588"/>
          <a:stretch/>
        </p:blipFill>
        <p:spPr bwMode="auto">
          <a:xfrm>
            <a:off x="990600" y="2655369"/>
            <a:ext cx="3657600" cy="397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29200" y="2925901"/>
            <a:ext cx="365997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Rather than representing</a:t>
            </a:r>
            <a:b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every point with 2 coordinates</a:t>
            </a:r>
            <a:b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we represent each point with</a:t>
            </a:r>
          </a:p>
          <a:p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 coordinate (corresponding to</a:t>
            </a:r>
            <a:b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the position of the point on </a:t>
            </a:r>
            <a:b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the red line).</a:t>
            </a:r>
          </a:p>
          <a:p>
            <a:endParaRPr lang="en-US" sz="20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By doing this we incur a bit of</a:t>
            </a:r>
            <a:b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error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as the points do not </a:t>
            </a:r>
            <a:b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exactly lie on the line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6EF5-54EF-BA49-93FA-8977B40C940A}" type="datetime1">
              <a:rPr lang="en-US" smtClean="0"/>
              <a:t>1/25/18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2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058724B-6D15-9241-A7B9-0DE595867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SVD: Singular Value Decomposition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3393478-6088-C54F-A92F-801BB4AA0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33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91600" cy="987552"/>
          </a:xfrm>
        </p:spPr>
        <p:txBody>
          <a:bodyPr/>
          <a:lstStyle/>
          <a:p>
            <a:r>
              <a:rPr lang="en-US" dirty="0"/>
              <a:t>Reducing  Matrix Dimension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686800" cy="55626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Gives a decomposition of any matrix into a </a:t>
                </a:r>
                <a:br>
                  <a:rPr lang="en-US" b="1" dirty="0">
                    <a:solidFill>
                      <a:srgbClr val="0000FF"/>
                    </a:solidFill>
                  </a:rPr>
                </a:br>
                <a:r>
                  <a:rPr lang="en-US" b="1" dirty="0">
                    <a:solidFill>
                      <a:srgbClr val="0000FF"/>
                    </a:solidFill>
                  </a:rPr>
                  <a:t>product of three matrices: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D60093"/>
                    </a:solidFill>
                  </a:rPr>
                  <a:t>There are strong constraints on the form of each </a:t>
                </a:r>
                <a:br>
                  <a:rPr lang="en-US" dirty="0">
                    <a:solidFill>
                      <a:srgbClr val="D60093"/>
                    </a:solidFill>
                  </a:rPr>
                </a:br>
                <a:r>
                  <a:rPr lang="en-US" dirty="0">
                    <a:solidFill>
                      <a:srgbClr val="D60093"/>
                    </a:solidFill>
                  </a:rPr>
                  <a:t>of these matrices</a:t>
                </a:r>
              </a:p>
              <a:p>
                <a:pPr lvl="1"/>
                <a:r>
                  <a:rPr lang="en-US" dirty="0"/>
                  <a:t>Results in a decomposition that is unique</a:t>
                </a:r>
              </a:p>
              <a:p>
                <a:r>
                  <a:rPr lang="en-US" dirty="0"/>
                  <a:t>From this decomposition, you can choose any 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of intermediate concepts (latent factors) in a way that minimizes the reconstruction error</a:t>
                </a:r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686800" cy="5562600"/>
              </a:xfrm>
              <a:blipFill>
                <a:blip r:embed="rId2"/>
                <a:stretch>
                  <a:fillRect t="-1139" b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F5B8D980-E9DC-FF4D-A2A3-0D6B4BC8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5268-43C7-9641-9E89-613E7C8965CE}" type="datetime1">
              <a:rPr lang="en-US" smtClean="0"/>
              <a:t>1/25/18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B0C2F080-1D81-1341-BC0D-7C4B966F4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4F3EBD-151A-C74E-980F-5A59D6B70F4A}"/>
              </a:ext>
            </a:extLst>
          </p:cNvPr>
          <p:cNvSpPr/>
          <p:nvPr/>
        </p:nvSpPr>
        <p:spPr>
          <a:xfrm>
            <a:off x="1676400" y="2484075"/>
            <a:ext cx="1160542" cy="175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F92D04-EFAA-CC44-AC43-A8270C590132}"/>
              </a:ext>
            </a:extLst>
          </p:cNvPr>
          <p:cNvSpPr/>
          <p:nvPr/>
        </p:nvSpPr>
        <p:spPr>
          <a:xfrm>
            <a:off x="3972924" y="2484075"/>
            <a:ext cx="464217" cy="1752600"/>
          </a:xfrm>
          <a:prstGeom prst="rect">
            <a:avLst/>
          </a:prstGeom>
          <a:ln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5C3E9F-8B27-8840-B758-5BB968ABB929}"/>
              </a:ext>
            </a:extLst>
          </p:cNvPr>
          <p:cNvSpPr txBox="1"/>
          <p:nvPr/>
        </p:nvSpPr>
        <p:spPr>
          <a:xfrm>
            <a:off x="1161469" y="3116509"/>
            <a:ext cx="33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77B8BC-0AB9-CF42-AB9E-597E6BBFF373}"/>
              </a:ext>
            </a:extLst>
          </p:cNvPr>
          <p:cNvSpPr txBox="1"/>
          <p:nvPr/>
        </p:nvSpPr>
        <p:spPr>
          <a:xfrm>
            <a:off x="4027565" y="2065206"/>
            <a:ext cx="21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EB0BA4-51C5-274C-8B6B-53CBDCE9FBB5}"/>
              </a:ext>
            </a:extLst>
          </p:cNvPr>
          <p:cNvSpPr txBox="1"/>
          <p:nvPr/>
        </p:nvSpPr>
        <p:spPr>
          <a:xfrm>
            <a:off x="1937822" y="2069671"/>
            <a:ext cx="2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7533A5-981C-9A45-9BED-59E39D4C2CDD}"/>
              </a:ext>
            </a:extLst>
          </p:cNvPr>
          <p:cNvGrpSpPr/>
          <p:nvPr/>
        </p:nvGrpSpPr>
        <p:grpSpPr>
          <a:xfrm>
            <a:off x="6858000" y="2052504"/>
            <a:ext cx="1442499" cy="919296"/>
            <a:chOff x="5027066" y="1664026"/>
            <a:chExt cx="1894260" cy="107917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C1EC138-9AD4-DB49-8F4E-3F36684A2005}"/>
                </a:ext>
              </a:extLst>
            </p:cNvPr>
            <p:cNvSpPr/>
            <p:nvPr/>
          </p:nvSpPr>
          <p:spPr>
            <a:xfrm>
              <a:off x="5027066" y="2136266"/>
              <a:ext cx="1524000" cy="606934"/>
            </a:xfrm>
            <a:prstGeom prst="rect">
              <a:avLst/>
            </a:prstGeom>
            <a:ln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  <a:r>
                <a:rPr lang="en-US" baseline="30000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6AF805-E850-834D-B64E-9B7C7F0A1688}"/>
                </a:ext>
              </a:extLst>
            </p:cNvPr>
            <p:cNvSpPr txBox="1"/>
            <p:nvPr/>
          </p:nvSpPr>
          <p:spPr>
            <a:xfrm>
              <a:off x="5615781" y="1664026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276D6F-F656-A543-B58C-67C655F41941}"/>
                </a:ext>
              </a:extLst>
            </p:cNvPr>
            <p:cNvSpPr txBox="1"/>
            <p:nvPr/>
          </p:nvSpPr>
          <p:spPr>
            <a:xfrm>
              <a:off x="6634068" y="2200740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41FDDB5-C16D-3E4B-B7EB-C3A285A16A5F}"/>
              </a:ext>
            </a:extLst>
          </p:cNvPr>
          <p:cNvSpPr txBox="1"/>
          <p:nvPr/>
        </p:nvSpPr>
        <p:spPr>
          <a:xfrm>
            <a:off x="3184514" y="3011213"/>
            <a:ext cx="379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~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8BA7F4-A226-774A-873D-4E251D72F25E}"/>
              </a:ext>
            </a:extLst>
          </p:cNvPr>
          <p:cNvSpPr txBox="1"/>
          <p:nvPr/>
        </p:nvSpPr>
        <p:spPr>
          <a:xfrm>
            <a:off x="4673724" y="2457370"/>
            <a:ext cx="26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/>
              </a:rPr>
              <a:t>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68F2E8-AF6F-474E-81D9-1B32B80A2008}"/>
              </a:ext>
            </a:extLst>
          </p:cNvPr>
          <p:cNvSpPr txBox="1"/>
          <p:nvPr/>
        </p:nvSpPr>
        <p:spPr>
          <a:xfrm>
            <a:off x="6079891" y="2457370"/>
            <a:ext cx="26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/>
              </a:rPr>
              <a:t></a:t>
            </a:r>
            <a:endParaRPr lang="en-US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E8AB38-1396-2F4E-8E86-3032C7E6174E}"/>
              </a:ext>
            </a:extLst>
          </p:cNvPr>
          <p:cNvSpPr/>
          <p:nvPr/>
        </p:nvSpPr>
        <p:spPr>
          <a:xfrm>
            <a:off x="5326982" y="2484075"/>
            <a:ext cx="464217" cy="511683"/>
          </a:xfrm>
          <a:prstGeom prst="rect">
            <a:avLst/>
          </a:prstGeom>
          <a:ln cmpd="sng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Symbol"/>
              </a:rPr>
              <a:t>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A664C7-BEEE-264B-A764-67E2409A87BE}"/>
              </a:ext>
            </a:extLst>
          </p:cNvPr>
          <p:cNvSpPr txBox="1"/>
          <p:nvPr/>
        </p:nvSpPr>
        <p:spPr>
          <a:xfrm>
            <a:off x="5411279" y="2065206"/>
            <a:ext cx="21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5296337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usepackage[usenames]{color}&#10;\pagestyle{empty}&#10;\begin{document}&#10;&#10;\color[rgb]{0,0,0}&#10;$\mathbf{X} \approx \mathbf{U} \mathbf{\Sigma} \mathbf{V}^T = \sum_i \sigma_i \mathbf{u}_i \circ\mathbf{v}_i$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46"/>
  <p:tag name="PICTUREFILESIZE" val="1156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usepackage[usenames]{color}&#10;\pagestyle{empty}&#10;\begin{document}&#10;&#10;\color[rgb]{0,0,0}&#10;$\mathbf{X} \approx \mathbf{U} \mathbf{\Sigma} \mathbf{V}^T = \sum_i \sigma_i \mathbf{u}_i \circ\mathbf{v}_i$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46"/>
  <p:tag name="PICTUREFILESIZE" val="1156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left( \begin{array}{ccccccccc}&#10;&amp;&amp;&amp;&amp;&amp;&amp;&amp;&amp; \\&#10;&amp;&amp;&amp;&amp;&amp;&amp;&amp;&amp; \\&#10;&amp;&amp;&amp;&amp;&amp;&amp;&amp;&amp; \\&#10;&amp;&amp;&amp;&amp;A &amp;&amp;&amp;&amp;\\&#10;&amp;&amp;&amp;&amp;&amp;&amp;&amp;&amp; \\&#10;&amp;&amp;&amp;&amp;&amp;&amp;&amp;&amp;\\&#10;&amp;&amp;&amp;&amp;&amp;&amp;&amp;&amp; \end{array}\right) \approx \left( \begin{array}{ccc}&#10;                              &amp;&amp;\\  &amp;&amp;\\ &amp;&amp;\\ &amp; C  &amp;\\&#10;                          &amp;&amp;\\ &amp;&amp;\\ &amp;&amp; \end{array}\right)&#10;{\bf \cdot } \left( \begin{array}{ccc} &amp;&amp;\\ &amp; U &amp; \\&#10;&amp;&amp;\end{array}\right) {\bf\cdot } \left( \begin{array}{ccccccccc}&#10;                &amp;&amp;&amp;&amp;&amp;&amp;\\   &amp;&amp;&amp; R &amp;&amp;&amp;\\ &amp;&amp;&amp;&amp;&amp;&amp;\end{array}\right)&#10;$&#10;\end{document}&#10;"/>
  <p:tag name="EXTERNALNAME" val="Edittex"/>
  <p:tag name="BLEND" val="False"/>
  <p:tag name="TRANSPARENT" val="False"/>
  <p:tag name="BITMAPFORMAT" val="bmpmono"/>
  <p:tag name="DEBUGINTERACTIVE" val="True"/>
  <p:tag name="ORIGWIDTH" val="579.8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left( \begin{array}{ccccccccc}&#10;&amp;&amp;&amp;&amp;&amp;&amp;&amp;&amp; \\&#10;&amp;&amp;&amp;&amp;&amp;&amp;&amp;&amp; \\&#10;&amp;&amp;&amp;&amp;&amp;&amp;&amp;&amp; \\&#10;&amp;&amp;&amp;&amp;A &amp;&amp;&amp;&amp;\\&#10;&amp;&amp;&amp;&amp;&amp;&amp;&amp;&amp; \\&#10;&amp;&amp;&amp;&amp;&amp;&amp;&amp;&amp;\\&#10;&amp;&amp;&amp;&amp;&amp;&amp;&amp;&amp; \end{array}\right) \approx \left( \begin{array}{ccc}&#10;                              &amp;&amp;\\  &amp;&amp;\\ &amp;&amp;\\ &amp; C  &amp;\\&#10;                          &amp;&amp;\\ &amp;&amp;\\ &amp;&amp; \end{array}\right)&#10;{\bf \cdot } \left( \begin{array}{ccc} &amp;&amp;\\ &amp; U &amp; \\&#10;&amp;&amp;\end{array}\right) {\bf\cdot } \left( \begin{array}{ccccccccc}&#10;                &amp;&amp;&amp;&amp;&amp;&amp;\\   &amp;&amp;&amp; R &amp;&amp;&amp;\\ &amp;&amp;&amp;&amp;&amp;&amp;\end{array}\right)&#10;$&#10;\end{document}&#10;"/>
  <p:tag name="EXTERNALNAME" val="Edittex"/>
  <p:tag name="BLEND" val="False"/>
  <p:tag name="TRANSPARENT" val="False"/>
  <p:tag name="BITMAPFORMAT" val="bmpmono"/>
  <p:tag name="DEBUGINTERACTIVE" val="True"/>
  <p:tag name="ORIGWIDTH" val="579.87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35545</TotalTime>
  <Words>4886</Words>
  <Application>Microsoft Macintosh PowerPoint</Application>
  <PresentationFormat>On-screen Show (4:3)</PresentationFormat>
  <Paragraphs>1183</Paragraphs>
  <Slides>62</Slides>
  <Notes>7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5" baseType="lpstr">
      <vt:lpstr>Arial</vt:lpstr>
      <vt:lpstr>Calibri</vt:lpstr>
      <vt:lpstr>Cambria Math</vt:lpstr>
      <vt:lpstr>cmsy10</vt:lpstr>
      <vt:lpstr>Comic Sans MS</vt:lpstr>
      <vt:lpstr>Corbel</vt:lpstr>
      <vt:lpstr>Sylfaen</vt:lpstr>
      <vt:lpstr>Symbol</vt:lpstr>
      <vt:lpstr>Times New Roman</vt:lpstr>
      <vt:lpstr>Wingdings</vt:lpstr>
      <vt:lpstr>Wingdings 2</vt:lpstr>
      <vt:lpstr>Module</vt:lpstr>
      <vt:lpstr>Document</vt:lpstr>
      <vt:lpstr>Dimensionality Reduction: SVD &amp; CUR</vt:lpstr>
      <vt:lpstr>Reducing  Matrix Dimension</vt:lpstr>
      <vt:lpstr>Dimensionality Reduction</vt:lpstr>
      <vt:lpstr>Dimensionality Reduction</vt:lpstr>
      <vt:lpstr>Dimensionality Reduction</vt:lpstr>
      <vt:lpstr>Rank is “Dimensionality”</vt:lpstr>
      <vt:lpstr>Dimensionality Reduction</vt:lpstr>
      <vt:lpstr>SVD: Singular Value Decomposition</vt:lpstr>
      <vt:lpstr>Reducing  Matrix Dimension</vt:lpstr>
      <vt:lpstr>SVD - Definition</vt:lpstr>
      <vt:lpstr>SVD</vt:lpstr>
      <vt:lpstr>SVD - Properties</vt:lpstr>
      <vt:lpstr>SVD – Example: Users-to-Movies</vt:lpstr>
      <vt:lpstr>SVD – Example: Users-to-Movies</vt:lpstr>
      <vt:lpstr>SVD – Example: Users-to-Movies</vt:lpstr>
      <vt:lpstr>SVD – Example: Users-to-Movies</vt:lpstr>
      <vt:lpstr>SVD – Example: Users-to-Movies</vt:lpstr>
      <vt:lpstr>SVD – Example: Users-to-Movies</vt:lpstr>
      <vt:lpstr>SVD - Interpretation #1</vt:lpstr>
      <vt:lpstr>Dimensionality Reduction with SVD</vt:lpstr>
      <vt:lpstr>SVD – Dimensionality Reduction</vt:lpstr>
      <vt:lpstr>SVD – Dimensionality Reduction</vt:lpstr>
      <vt:lpstr>SVD – Dimensionality Reduction</vt:lpstr>
      <vt:lpstr>SVD – Dimensionality Reduction</vt:lpstr>
      <vt:lpstr>SVD - Interpretation #2</vt:lpstr>
      <vt:lpstr>SVD - Interpretation #2</vt:lpstr>
      <vt:lpstr>SVD - Interpretation #2</vt:lpstr>
      <vt:lpstr>SVD - Interpretation #2</vt:lpstr>
      <vt:lpstr>SVD - Interpretation #2</vt:lpstr>
      <vt:lpstr>SVD - Interpretation #2</vt:lpstr>
      <vt:lpstr>SVD – Best Low Rank Approx.</vt:lpstr>
      <vt:lpstr>SVD – Best Low Rank Approx.</vt:lpstr>
      <vt:lpstr>SVD - Conclusions so far</vt:lpstr>
      <vt:lpstr>How to Compute SVD</vt:lpstr>
      <vt:lpstr>Finding Eigenpairs</vt:lpstr>
      <vt:lpstr>Example: Iterative Eigenvector</vt:lpstr>
      <vt:lpstr>Finding the Principal Eigenvalue</vt:lpstr>
      <vt:lpstr>Finding More Eigenpairs</vt:lpstr>
      <vt:lpstr>How to Compute the SVD</vt:lpstr>
      <vt:lpstr>Computing the SVD –(2)</vt:lpstr>
      <vt:lpstr>SVD - Complexity</vt:lpstr>
      <vt:lpstr>Example of SVD</vt:lpstr>
      <vt:lpstr>Case study: How to query?</vt:lpstr>
      <vt:lpstr>Case study: How to query?</vt:lpstr>
      <vt:lpstr>Case study: How to query?</vt:lpstr>
      <vt:lpstr>Case study: How to query?</vt:lpstr>
      <vt:lpstr>Case study: How to query?</vt:lpstr>
      <vt:lpstr>Case study: How to query?</vt:lpstr>
      <vt:lpstr>SVD: Drawbacks</vt:lpstr>
      <vt:lpstr> CUR Decomposition</vt:lpstr>
      <vt:lpstr>Sparsity</vt:lpstr>
      <vt:lpstr>CUR Decomposition</vt:lpstr>
      <vt:lpstr>CUR Decomposition</vt:lpstr>
      <vt:lpstr>Computing U</vt:lpstr>
      <vt:lpstr>Which Rows and Columns?</vt:lpstr>
      <vt:lpstr>CUR: Row Sampling Algorithm</vt:lpstr>
      <vt:lpstr>Intuition</vt:lpstr>
      <vt:lpstr>CUR: Provably good approx. to SVD</vt:lpstr>
      <vt:lpstr>CUR: Pros &amp; Cons</vt:lpstr>
      <vt:lpstr>SVD vs. CUR</vt:lpstr>
      <vt:lpstr>SVD vs. CUR: Simple Experiment</vt:lpstr>
      <vt:lpstr>Results: DBLP- big sparse matrix</vt:lpstr>
    </vt:vector>
  </TitlesOfParts>
  <Company>Carnegie Mellon University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Jure Leskovec</cp:lastModifiedBy>
  <cp:revision>1405</cp:revision>
  <cp:lastPrinted>2018-01-25T21:51:28Z</cp:lastPrinted>
  <dcterms:created xsi:type="dcterms:W3CDTF">2009-06-12T17:14:38Z</dcterms:created>
  <dcterms:modified xsi:type="dcterms:W3CDTF">2018-01-25T22:02:57Z</dcterms:modified>
</cp:coreProperties>
</file>