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57" r:id="rId4"/>
    <p:sldId id="270" r:id="rId5"/>
    <p:sldId id="273" r:id="rId6"/>
    <p:sldId id="274" r:id="rId7"/>
    <p:sldId id="272" r:id="rId8"/>
    <p:sldId id="281" r:id="rId9"/>
    <p:sldId id="284" r:id="rId10"/>
    <p:sldId id="283" r:id="rId11"/>
    <p:sldId id="276" r:id="rId12"/>
    <p:sldId id="280" r:id="rId13"/>
    <p:sldId id="277" r:id="rId14"/>
    <p:sldId id="278" r:id="rId15"/>
    <p:sldId id="279" r:id="rId16"/>
    <p:sldId id="275"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3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2018/4/19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76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2018/4/19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9094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2018/4/19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80644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2018/4/19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65892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2018/4/19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2797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2018/4/19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81042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9553D06D-798D-41B2-8E09-945CDEC492DF}" type="datetimeFigureOut">
              <a:rPr lang="zh-TW" altLang="en-US" smtClean="0"/>
              <a:t>2018/4/19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5006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553D06D-798D-41B2-8E09-945CDEC492DF}" type="datetimeFigureOut">
              <a:rPr lang="zh-TW" altLang="en-US" smtClean="0"/>
              <a:t>2018/4/19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38032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53D06D-798D-41B2-8E09-945CDEC492DF}" type="datetimeFigureOut">
              <a:rPr lang="zh-TW" altLang="en-US" smtClean="0"/>
              <a:t>2018/4/19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12752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2018/4/19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95419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2018/4/19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4142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3D06D-798D-41B2-8E09-945CDEC492DF}" type="datetimeFigureOut">
              <a:rPr lang="zh-TW" altLang="en-US" smtClean="0"/>
              <a:t>2018/4/19</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305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archive.ics.uci.edu/ml/datasets/kdd+cup+1999+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Quiz#1</a:t>
            </a:r>
            <a:endParaRPr lang="zh-TW" altLang="en-US" dirty="0"/>
          </a:p>
        </p:txBody>
      </p:sp>
      <p:sp>
        <p:nvSpPr>
          <p:cNvPr id="3" name="副標題 2"/>
          <p:cNvSpPr>
            <a:spLocks noGrp="1"/>
          </p:cNvSpPr>
          <p:nvPr>
            <p:ph type="subTitle" idx="1"/>
          </p:nvPr>
        </p:nvSpPr>
        <p:spPr/>
        <p:txBody>
          <a:bodyPr/>
          <a:lstStyle/>
          <a:p>
            <a:r>
              <a:rPr lang="en-US" altLang="zh-TW" dirty="0" smtClean="0"/>
              <a:t>By J. H. Wang</a:t>
            </a:r>
          </a:p>
          <a:p>
            <a:r>
              <a:rPr lang="en-US" altLang="zh-TW" dirty="0" smtClean="0"/>
              <a:t>Ap</a:t>
            </a:r>
            <a:r>
              <a:rPr lang="en-US" altLang="zh-TW" dirty="0" smtClean="0"/>
              <a:t>r</a:t>
            </a:r>
            <a:r>
              <a:rPr lang="en-US" altLang="zh-TW" dirty="0" smtClean="0"/>
              <a:t>. </a:t>
            </a:r>
            <a:r>
              <a:rPr lang="en-US" altLang="zh-TW" dirty="0" smtClean="0"/>
              <a:t>21, </a:t>
            </a:r>
            <a:r>
              <a:rPr lang="en-US" altLang="zh-TW" dirty="0" smtClean="0"/>
              <a:t>2018</a:t>
            </a:r>
            <a:endParaRPr lang="zh-TW" altLang="en-US" dirty="0"/>
          </a:p>
        </p:txBody>
      </p:sp>
    </p:spTree>
    <p:extLst>
      <p:ext uri="{BB962C8B-B14F-4D97-AF65-F5344CB8AC3E}">
        <p14:creationId xmlns:p14="http://schemas.microsoft.com/office/powerpoint/2010/main" val="1211868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Notes</a:t>
            </a:r>
            <a:endParaRPr lang="zh-TW" altLang="en-US" dirty="0"/>
          </a:p>
        </p:txBody>
      </p:sp>
      <p:sp>
        <p:nvSpPr>
          <p:cNvPr id="3" name="內容版面配置區 2"/>
          <p:cNvSpPr>
            <a:spLocks noGrp="1"/>
          </p:cNvSpPr>
          <p:nvPr>
            <p:ph idx="1"/>
          </p:nvPr>
        </p:nvSpPr>
        <p:spPr/>
        <p:txBody>
          <a:bodyPr/>
          <a:lstStyle/>
          <a:p>
            <a:r>
              <a:rPr lang="en-US" altLang="zh-TW" dirty="0" smtClean="0"/>
              <a:t>Please be sure to backup (or submit) your own intermediate codes and partial results, just in case any unexpected errors occurred</a:t>
            </a:r>
          </a:p>
          <a:p>
            <a:r>
              <a:rPr lang="en-US" altLang="zh-TW" dirty="0" smtClean="0"/>
              <a:t>If you use the VMs applied from our server, you should be responsible for all the necessary maintenance and backups</a:t>
            </a:r>
          </a:p>
          <a:p>
            <a:pPr lvl="1"/>
            <a:r>
              <a:rPr lang="en-US" altLang="zh-TW" dirty="0" smtClean="0"/>
              <a:t>The TA might not be able to fix any problems in limited time, such as possible unexpected </a:t>
            </a:r>
            <a:r>
              <a:rPr lang="en-US" altLang="zh-TW" dirty="0"/>
              <a:t>system instability or </a:t>
            </a:r>
            <a:r>
              <a:rPr lang="en-US" altLang="zh-TW" dirty="0" smtClean="0"/>
              <a:t>crash, power outage, or network connection failure</a:t>
            </a:r>
          </a:p>
          <a:p>
            <a:endParaRPr lang="zh-TW" altLang="en-US" dirty="0"/>
          </a:p>
        </p:txBody>
      </p:sp>
    </p:spTree>
    <p:extLst>
      <p:ext uri="{BB962C8B-B14F-4D97-AF65-F5344CB8AC3E}">
        <p14:creationId xmlns:p14="http://schemas.microsoft.com/office/powerpoint/2010/main" val="1109298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More Information about the Features </a:t>
            </a:r>
            <a:endParaRPr lang="zh-TW" altLang="en-US" dirty="0"/>
          </a:p>
        </p:txBody>
      </p:sp>
      <p:sp>
        <p:nvSpPr>
          <p:cNvPr id="3" name="內容版面配置區 2"/>
          <p:cNvSpPr>
            <a:spLocks noGrp="1"/>
          </p:cNvSpPr>
          <p:nvPr>
            <p:ph idx="1"/>
          </p:nvPr>
        </p:nvSpPr>
        <p:spPr/>
        <p:txBody>
          <a:bodyPr>
            <a:normAutofit/>
          </a:bodyPr>
          <a:lstStyle/>
          <a:p>
            <a:r>
              <a:rPr lang="en-US" altLang="zh-TW" dirty="0" err="1" smtClean="0"/>
              <a:t>Stolfo</a:t>
            </a:r>
            <a:r>
              <a:rPr lang="en-US" altLang="zh-TW" dirty="0" smtClean="0"/>
              <a:t> </a:t>
            </a:r>
            <a:r>
              <a:rPr lang="en-US" altLang="zh-TW" dirty="0"/>
              <a:t>et al. defined higher-level features that help in distinguishing normal connections from attacks.  There are several categories of derived features</a:t>
            </a:r>
            <a:r>
              <a:rPr lang="en-US" altLang="zh-TW" dirty="0" smtClean="0"/>
              <a:t>. </a:t>
            </a:r>
          </a:p>
          <a:p>
            <a:r>
              <a:rPr lang="en-US" altLang="zh-TW" dirty="0" smtClean="0"/>
              <a:t>Time-based </a:t>
            </a:r>
            <a:r>
              <a:rPr lang="en-US" altLang="zh-TW" dirty="0"/>
              <a:t>traffic features of the connection </a:t>
            </a:r>
            <a:r>
              <a:rPr lang="en-US" altLang="zh-TW" dirty="0" smtClean="0"/>
              <a:t>records: </a:t>
            </a:r>
            <a:r>
              <a:rPr lang="en-US" altLang="zh-TW" dirty="0"/>
              <a:t>"Same host" and "same service</a:t>
            </a:r>
            <a:r>
              <a:rPr lang="en-US" altLang="zh-TW" dirty="0" smtClean="0"/>
              <a:t>"</a:t>
            </a:r>
          </a:p>
          <a:p>
            <a:pPr lvl="1"/>
            <a:r>
              <a:rPr lang="en-US" altLang="zh-TW" dirty="0" smtClean="0"/>
              <a:t>The </a:t>
            </a:r>
            <a:r>
              <a:rPr lang="en-US" altLang="zh-TW" dirty="0"/>
              <a:t>``same host'' features examine only the connections in the past two seconds that have the same destination host as the current connection, and calculate statistics related to protocol behavior, service, etc.</a:t>
            </a:r>
          </a:p>
          <a:p>
            <a:pPr lvl="1"/>
            <a:r>
              <a:rPr lang="en-US" altLang="zh-TW" dirty="0"/>
              <a:t>The similar ``same service'' features examine only the connections in the past two seconds that have the same service as the current connection.</a:t>
            </a:r>
          </a:p>
          <a:p>
            <a:pPr lvl="1"/>
            <a:endParaRPr lang="zh-TW" altLang="en-US" dirty="0"/>
          </a:p>
        </p:txBody>
      </p:sp>
    </p:spTree>
    <p:extLst>
      <p:ext uri="{BB962C8B-B14F-4D97-AF65-F5344CB8AC3E}">
        <p14:creationId xmlns:p14="http://schemas.microsoft.com/office/powerpoint/2010/main" val="155966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en-US" altLang="zh-TW" dirty="0"/>
              <a:t>host-based traffic </a:t>
            </a:r>
            <a:r>
              <a:rPr lang="en-US" altLang="zh-TW" dirty="0" smtClean="0"/>
              <a:t>features:</a:t>
            </a:r>
          </a:p>
          <a:p>
            <a:pPr lvl="1"/>
            <a:r>
              <a:rPr lang="en-US" altLang="zh-TW" dirty="0" smtClean="0"/>
              <a:t>Some </a:t>
            </a:r>
            <a:r>
              <a:rPr lang="en-US" altLang="zh-TW" dirty="0"/>
              <a:t>probing attacks scan the hosts (or ports) using a much larger time interval than two seconds, for example once per minute.  </a:t>
            </a:r>
            <a:endParaRPr lang="en-US" altLang="zh-TW" dirty="0" smtClean="0"/>
          </a:p>
          <a:p>
            <a:pPr lvl="1"/>
            <a:r>
              <a:rPr lang="en-US" altLang="zh-TW" dirty="0" smtClean="0"/>
              <a:t>Therefore</a:t>
            </a:r>
            <a:r>
              <a:rPr lang="en-US" altLang="zh-TW" dirty="0"/>
              <a:t>, connection records were also sorted by destination host, and features were constructed using a window of 100 connections to the same host instead of a time window. </a:t>
            </a:r>
          </a:p>
          <a:p>
            <a:r>
              <a:rPr lang="en-US" altLang="zh-TW" dirty="0"/>
              <a:t>``content'' </a:t>
            </a:r>
            <a:r>
              <a:rPr lang="en-US" altLang="zh-TW" dirty="0" smtClean="0"/>
              <a:t>features:</a:t>
            </a:r>
          </a:p>
          <a:p>
            <a:pPr lvl="1"/>
            <a:r>
              <a:rPr lang="en-US" altLang="zh-TW" dirty="0" err="1" smtClean="0"/>
              <a:t>Stolfo</a:t>
            </a:r>
            <a:r>
              <a:rPr lang="en-US" altLang="zh-TW" dirty="0" smtClean="0"/>
              <a:t> </a:t>
            </a:r>
            <a:r>
              <a:rPr lang="en-US" altLang="zh-TW" dirty="0"/>
              <a:t>et al. used domain knowledge to add features that look for suspicious behavior in the data portions, such as the number of failed login </a:t>
            </a:r>
            <a:r>
              <a:rPr lang="en-US" altLang="zh-TW" dirty="0" smtClean="0"/>
              <a:t>attempts</a:t>
            </a:r>
            <a:endParaRPr lang="en-US" altLang="zh-TW" dirty="0"/>
          </a:p>
          <a:p>
            <a:endParaRPr lang="zh-TW" altLang="en-US" dirty="0"/>
          </a:p>
        </p:txBody>
      </p:sp>
    </p:spTree>
    <p:extLst>
      <p:ext uri="{BB962C8B-B14F-4D97-AF65-F5344CB8AC3E}">
        <p14:creationId xmlns:p14="http://schemas.microsoft.com/office/powerpoint/2010/main" val="2608226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Basic Features of Individual TCP Connections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264644268"/>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2273135"/>
                <a:gridCol w="6638307"/>
                <a:gridCol w="1604158"/>
              </a:tblGrid>
              <a:tr h="370840">
                <a:tc>
                  <a:txBody>
                    <a:bodyPr/>
                    <a:lstStyle/>
                    <a:p>
                      <a:r>
                        <a:rPr lang="en-US" i="1" dirty="0"/>
                        <a:t>feature name</a:t>
                      </a:r>
                      <a:endParaRPr lang="en-US" dirty="0"/>
                    </a:p>
                  </a:txBody>
                  <a:tcPr anchor="ctr"/>
                </a:tc>
                <a:tc>
                  <a:txBody>
                    <a:bodyPr/>
                    <a:lstStyle/>
                    <a:p>
                      <a:r>
                        <a:rPr lang="en-US" i="1"/>
                        <a:t>description </a:t>
                      </a:r>
                      <a:endParaRPr lang="en-US"/>
                    </a:p>
                  </a:txBody>
                  <a:tcPr anchor="ctr"/>
                </a:tc>
                <a:tc>
                  <a:txBody>
                    <a:bodyPr/>
                    <a:lstStyle/>
                    <a:p>
                      <a:r>
                        <a:rPr lang="en-US" i="1"/>
                        <a:t>type</a:t>
                      </a:r>
                      <a:endParaRPr lang="en-US"/>
                    </a:p>
                  </a:txBody>
                  <a:tcPr anchor="ctr"/>
                </a:tc>
              </a:tr>
              <a:tr h="370840">
                <a:tc>
                  <a:txBody>
                    <a:bodyPr/>
                    <a:lstStyle/>
                    <a:p>
                      <a:r>
                        <a:rPr lang="en-US"/>
                        <a:t>duration </a:t>
                      </a:r>
                    </a:p>
                  </a:txBody>
                  <a:tcPr anchor="ctr"/>
                </a:tc>
                <a:tc>
                  <a:txBody>
                    <a:bodyPr/>
                    <a:lstStyle/>
                    <a:p>
                      <a:r>
                        <a:rPr lang="en-US"/>
                        <a:t>length (number of seconds) of the connection </a:t>
                      </a:r>
                    </a:p>
                  </a:txBody>
                  <a:tcPr anchor="ctr"/>
                </a:tc>
                <a:tc>
                  <a:txBody>
                    <a:bodyPr/>
                    <a:lstStyle/>
                    <a:p>
                      <a:r>
                        <a:rPr lang="en-US"/>
                        <a:t>continuous</a:t>
                      </a:r>
                    </a:p>
                  </a:txBody>
                  <a:tcPr anchor="ctr"/>
                </a:tc>
              </a:tr>
              <a:tr h="370840">
                <a:tc>
                  <a:txBody>
                    <a:bodyPr/>
                    <a:lstStyle/>
                    <a:p>
                      <a:r>
                        <a:rPr lang="en-US"/>
                        <a:t>protocol_type </a:t>
                      </a:r>
                    </a:p>
                  </a:txBody>
                  <a:tcPr anchor="ctr"/>
                </a:tc>
                <a:tc>
                  <a:txBody>
                    <a:bodyPr/>
                    <a:lstStyle/>
                    <a:p>
                      <a:r>
                        <a:rPr lang="en-US"/>
                        <a:t>type of the protocol, e.g. tcp, udp, etc. </a:t>
                      </a:r>
                    </a:p>
                  </a:txBody>
                  <a:tcPr anchor="ctr"/>
                </a:tc>
                <a:tc>
                  <a:txBody>
                    <a:bodyPr/>
                    <a:lstStyle/>
                    <a:p>
                      <a:r>
                        <a:rPr lang="en-US"/>
                        <a:t>discrete</a:t>
                      </a:r>
                    </a:p>
                  </a:txBody>
                  <a:tcPr anchor="ctr"/>
                </a:tc>
              </a:tr>
              <a:tr h="370840">
                <a:tc>
                  <a:txBody>
                    <a:bodyPr/>
                    <a:lstStyle/>
                    <a:p>
                      <a:r>
                        <a:rPr lang="en-US"/>
                        <a:t>service </a:t>
                      </a:r>
                    </a:p>
                  </a:txBody>
                  <a:tcPr anchor="ctr"/>
                </a:tc>
                <a:tc>
                  <a:txBody>
                    <a:bodyPr/>
                    <a:lstStyle/>
                    <a:p>
                      <a:r>
                        <a:rPr lang="en-US"/>
                        <a:t>network service on the destination, e.g., http, telnet, etc. </a:t>
                      </a:r>
                    </a:p>
                  </a:txBody>
                  <a:tcPr anchor="ctr"/>
                </a:tc>
                <a:tc>
                  <a:txBody>
                    <a:bodyPr/>
                    <a:lstStyle/>
                    <a:p>
                      <a:r>
                        <a:rPr lang="en-US"/>
                        <a:t>discrete</a:t>
                      </a:r>
                    </a:p>
                  </a:txBody>
                  <a:tcPr anchor="ctr"/>
                </a:tc>
              </a:tr>
              <a:tr h="370840">
                <a:tc>
                  <a:txBody>
                    <a:bodyPr/>
                    <a:lstStyle/>
                    <a:p>
                      <a:r>
                        <a:rPr lang="en-US"/>
                        <a:t>src_bytes </a:t>
                      </a:r>
                    </a:p>
                  </a:txBody>
                  <a:tcPr anchor="ctr"/>
                </a:tc>
                <a:tc>
                  <a:txBody>
                    <a:bodyPr/>
                    <a:lstStyle/>
                    <a:p>
                      <a:r>
                        <a:rPr lang="en-US"/>
                        <a:t>number of data bytes from source to destination </a:t>
                      </a:r>
                    </a:p>
                  </a:txBody>
                  <a:tcPr anchor="ctr"/>
                </a:tc>
                <a:tc>
                  <a:txBody>
                    <a:bodyPr/>
                    <a:lstStyle/>
                    <a:p>
                      <a:r>
                        <a:rPr lang="en-US"/>
                        <a:t>continuous</a:t>
                      </a:r>
                    </a:p>
                  </a:txBody>
                  <a:tcPr anchor="ctr"/>
                </a:tc>
              </a:tr>
              <a:tr h="370840">
                <a:tc>
                  <a:txBody>
                    <a:bodyPr/>
                    <a:lstStyle/>
                    <a:p>
                      <a:r>
                        <a:rPr lang="en-US"/>
                        <a:t>dst_bytes </a:t>
                      </a:r>
                    </a:p>
                  </a:txBody>
                  <a:tcPr anchor="ctr"/>
                </a:tc>
                <a:tc>
                  <a:txBody>
                    <a:bodyPr/>
                    <a:lstStyle/>
                    <a:p>
                      <a:r>
                        <a:rPr lang="en-US"/>
                        <a:t>number of data bytes from destination to source </a:t>
                      </a:r>
                    </a:p>
                  </a:txBody>
                  <a:tcPr anchor="ctr"/>
                </a:tc>
                <a:tc>
                  <a:txBody>
                    <a:bodyPr/>
                    <a:lstStyle/>
                    <a:p>
                      <a:r>
                        <a:rPr lang="en-US"/>
                        <a:t>continuous</a:t>
                      </a:r>
                    </a:p>
                  </a:txBody>
                  <a:tcPr anchor="ctr"/>
                </a:tc>
              </a:tr>
              <a:tr h="370840">
                <a:tc>
                  <a:txBody>
                    <a:bodyPr/>
                    <a:lstStyle/>
                    <a:p>
                      <a:r>
                        <a:rPr lang="en-US"/>
                        <a:t>flag </a:t>
                      </a:r>
                    </a:p>
                  </a:txBody>
                  <a:tcPr anchor="ctr"/>
                </a:tc>
                <a:tc>
                  <a:txBody>
                    <a:bodyPr/>
                    <a:lstStyle/>
                    <a:p>
                      <a:r>
                        <a:rPr lang="en-US"/>
                        <a:t>normal or error status of the connection </a:t>
                      </a:r>
                    </a:p>
                  </a:txBody>
                  <a:tcPr anchor="ctr"/>
                </a:tc>
                <a:tc>
                  <a:txBody>
                    <a:bodyPr/>
                    <a:lstStyle/>
                    <a:p>
                      <a:r>
                        <a:rPr lang="en-US"/>
                        <a:t>discrete </a:t>
                      </a:r>
                    </a:p>
                  </a:txBody>
                  <a:tcPr anchor="ctr"/>
                </a:tc>
              </a:tr>
              <a:tr h="370840">
                <a:tc>
                  <a:txBody>
                    <a:bodyPr/>
                    <a:lstStyle/>
                    <a:p>
                      <a:r>
                        <a:rPr lang="en-US"/>
                        <a:t>land </a:t>
                      </a:r>
                    </a:p>
                  </a:txBody>
                  <a:tcPr anchor="ctr"/>
                </a:tc>
                <a:tc>
                  <a:txBody>
                    <a:bodyPr/>
                    <a:lstStyle/>
                    <a:p>
                      <a:r>
                        <a:rPr lang="en-US"/>
                        <a:t>1 if connection is from/to the same host/port; 0 otherwise </a:t>
                      </a:r>
                    </a:p>
                  </a:txBody>
                  <a:tcPr anchor="ctr"/>
                </a:tc>
                <a:tc>
                  <a:txBody>
                    <a:bodyPr/>
                    <a:lstStyle/>
                    <a:p>
                      <a:r>
                        <a:rPr lang="en-US"/>
                        <a:t>discrete</a:t>
                      </a:r>
                    </a:p>
                  </a:txBody>
                  <a:tcPr anchor="ctr"/>
                </a:tc>
              </a:tr>
              <a:tr h="370840">
                <a:tc>
                  <a:txBody>
                    <a:bodyPr/>
                    <a:lstStyle/>
                    <a:p>
                      <a:r>
                        <a:rPr lang="en-US"/>
                        <a:t>wrong_fragment </a:t>
                      </a:r>
                    </a:p>
                  </a:txBody>
                  <a:tcPr anchor="ctr"/>
                </a:tc>
                <a:tc>
                  <a:txBody>
                    <a:bodyPr/>
                    <a:lstStyle/>
                    <a:p>
                      <a:r>
                        <a:rPr lang="en-US"/>
                        <a:t>number of ``wrong'' fragments </a:t>
                      </a:r>
                    </a:p>
                  </a:txBody>
                  <a:tcPr anchor="ctr"/>
                </a:tc>
                <a:tc>
                  <a:txBody>
                    <a:bodyPr/>
                    <a:lstStyle/>
                    <a:p>
                      <a:r>
                        <a:rPr lang="en-US"/>
                        <a:t>continuous</a:t>
                      </a:r>
                    </a:p>
                  </a:txBody>
                  <a:tcPr anchor="ctr"/>
                </a:tc>
              </a:tr>
              <a:tr h="370840">
                <a:tc>
                  <a:txBody>
                    <a:bodyPr/>
                    <a:lstStyle/>
                    <a:p>
                      <a:r>
                        <a:rPr lang="en-US"/>
                        <a:t>urgent </a:t>
                      </a:r>
                    </a:p>
                  </a:txBody>
                  <a:tcPr anchor="ctr"/>
                </a:tc>
                <a:tc>
                  <a:txBody>
                    <a:bodyPr/>
                    <a:lstStyle/>
                    <a:p>
                      <a:r>
                        <a:rPr lang="en-US" dirty="0"/>
                        <a:t>number of urgent packets </a:t>
                      </a:r>
                    </a:p>
                  </a:txBody>
                  <a:tcPr anchor="ctr"/>
                </a:tc>
                <a:tc>
                  <a:txBody>
                    <a:bodyPr/>
                    <a:lstStyle/>
                    <a:p>
                      <a:r>
                        <a:rPr lang="en-US" dirty="0"/>
                        <a:t>continuous</a:t>
                      </a:r>
                    </a:p>
                  </a:txBody>
                  <a:tcPr anchor="ctr"/>
                </a:tc>
              </a:tr>
            </a:tbl>
          </a:graphicData>
        </a:graphic>
      </p:graphicFrame>
    </p:spTree>
    <p:extLst>
      <p:ext uri="{BB962C8B-B14F-4D97-AF65-F5344CB8AC3E}">
        <p14:creationId xmlns:p14="http://schemas.microsoft.com/office/powerpoint/2010/main" val="3892993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Content Features by Domain Knowledge</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6319137"/>
              </p:ext>
            </p:extLst>
          </p:nvPr>
        </p:nvGraphicFramePr>
        <p:xfrm>
          <a:off x="797626" y="1516867"/>
          <a:ext cx="10515600" cy="5191760"/>
        </p:xfrm>
        <a:graphic>
          <a:graphicData uri="http://schemas.openxmlformats.org/drawingml/2006/table">
            <a:tbl>
              <a:tblPr firstRow="1" bandRow="1">
                <a:tableStyleId>{5C22544A-7EE6-4342-B048-85BDC9FD1C3A}</a:tableStyleId>
              </a:tblPr>
              <a:tblGrid>
                <a:gridCol w="2249384"/>
                <a:gridCol w="6768935"/>
                <a:gridCol w="1497281"/>
              </a:tblGrid>
              <a:tr h="370840">
                <a:tc>
                  <a:txBody>
                    <a:bodyPr/>
                    <a:lstStyle/>
                    <a:p>
                      <a:r>
                        <a:rPr lang="en-US" i="1" dirty="0"/>
                        <a:t>feature name</a:t>
                      </a:r>
                      <a:endParaRPr lang="en-US" dirty="0"/>
                    </a:p>
                  </a:txBody>
                  <a:tcPr anchor="ctr"/>
                </a:tc>
                <a:tc>
                  <a:txBody>
                    <a:bodyPr/>
                    <a:lstStyle/>
                    <a:p>
                      <a:r>
                        <a:rPr lang="en-US" i="1"/>
                        <a:t>description </a:t>
                      </a:r>
                      <a:endParaRPr lang="en-US"/>
                    </a:p>
                  </a:txBody>
                  <a:tcPr anchor="ctr"/>
                </a:tc>
                <a:tc>
                  <a:txBody>
                    <a:bodyPr/>
                    <a:lstStyle/>
                    <a:p>
                      <a:r>
                        <a:rPr lang="en-US" i="1"/>
                        <a:t>type</a:t>
                      </a:r>
                      <a:endParaRPr lang="en-US"/>
                    </a:p>
                  </a:txBody>
                  <a:tcPr anchor="ctr"/>
                </a:tc>
              </a:tr>
              <a:tr h="370840">
                <a:tc>
                  <a:txBody>
                    <a:bodyPr/>
                    <a:lstStyle/>
                    <a:p>
                      <a:r>
                        <a:rPr lang="en-US"/>
                        <a:t>hot </a:t>
                      </a:r>
                    </a:p>
                  </a:txBody>
                  <a:tcPr anchor="ctr"/>
                </a:tc>
                <a:tc>
                  <a:txBody>
                    <a:bodyPr/>
                    <a:lstStyle/>
                    <a:p>
                      <a:r>
                        <a:rPr lang="en-US"/>
                        <a:t>number of ``hot'' indicators</a:t>
                      </a:r>
                    </a:p>
                  </a:txBody>
                  <a:tcPr anchor="ctr"/>
                </a:tc>
                <a:tc>
                  <a:txBody>
                    <a:bodyPr/>
                    <a:lstStyle/>
                    <a:p>
                      <a:r>
                        <a:rPr lang="en-US"/>
                        <a:t>continuous</a:t>
                      </a:r>
                    </a:p>
                  </a:txBody>
                  <a:tcPr anchor="ctr"/>
                </a:tc>
              </a:tr>
              <a:tr h="370840">
                <a:tc>
                  <a:txBody>
                    <a:bodyPr/>
                    <a:lstStyle/>
                    <a:p>
                      <a:r>
                        <a:rPr lang="en-US"/>
                        <a:t>num_failed_logins </a:t>
                      </a:r>
                    </a:p>
                  </a:txBody>
                  <a:tcPr anchor="ctr"/>
                </a:tc>
                <a:tc>
                  <a:txBody>
                    <a:bodyPr/>
                    <a:lstStyle/>
                    <a:p>
                      <a:r>
                        <a:rPr lang="en-US"/>
                        <a:t>number of failed login attempts </a:t>
                      </a:r>
                    </a:p>
                  </a:txBody>
                  <a:tcPr anchor="ctr"/>
                </a:tc>
                <a:tc>
                  <a:txBody>
                    <a:bodyPr/>
                    <a:lstStyle/>
                    <a:p>
                      <a:r>
                        <a:rPr lang="en-US"/>
                        <a:t>continuous</a:t>
                      </a:r>
                    </a:p>
                  </a:txBody>
                  <a:tcPr anchor="ctr"/>
                </a:tc>
              </a:tr>
              <a:tr h="370840">
                <a:tc>
                  <a:txBody>
                    <a:bodyPr/>
                    <a:lstStyle/>
                    <a:p>
                      <a:r>
                        <a:rPr lang="en-US"/>
                        <a:t>logged_in </a:t>
                      </a:r>
                    </a:p>
                  </a:txBody>
                  <a:tcPr anchor="ctr"/>
                </a:tc>
                <a:tc>
                  <a:txBody>
                    <a:bodyPr/>
                    <a:lstStyle/>
                    <a:p>
                      <a:r>
                        <a:rPr lang="en-US"/>
                        <a:t>1 if successfully logged in; 0 otherwise </a:t>
                      </a:r>
                    </a:p>
                  </a:txBody>
                  <a:tcPr anchor="ctr"/>
                </a:tc>
                <a:tc>
                  <a:txBody>
                    <a:bodyPr/>
                    <a:lstStyle/>
                    <a:p>
                      <a:r>
                        <a:rPr lang="en-US"/>
                        <a:t>discrete</a:t>
                      </a:r>
                    </a:p>
                  </a:txBody>
                  <a:tcPr anchor="ctr"/>
                </a:tc>
              </a:tr>
              <a:tr h="370840">
                <a:tc>
                  <a:txBody>
                    <a:bodyPr/>
                    <a:lstStyle/>
                    <a:p>
                      <a:r>
                        <a:rPr lang="en-US"/>
                        <a:t>num_compromised </a:t>
                      </a:r>
                    </a:p>
                  </a:txBody>
                  <a:tcPr anchor="ctr"/>
                </a:tc>
                <a:tc>
                  <a:txBody>
                    <a:bodyPr/>
                    <a:lstStyle/>
                    <a:p>
                      <a:r>
                        <a:rPr lang="en-US"/>
                        <a:t>number of ``compromised'' conditions </a:t>
                      </a:r>
                    </a:p>
                  </a:txBody>
                  <a:tcPr anchor="ctr"/>
                </a:tc>
                <a:tc>
                  <a:txBody>
                    <a:bodyPr/>
                    <a:lstStyle/>
                    <a:p>
                      <a:r>
                        <a:rPr lang="en-US"/>
                        <a:t>continuous</a:t>
                      </a:r>
                    </a:p>
                  </a:txBody>
                  <a:tcPr anchor="ctr"/>
                </a:tc>
              </a:tr>
              <a:tr h="370840">
                <a:tc>
                  <a:txBody>
                    <a:bodyPr/>
                    <a:lstStyle/>
                    <a:p>
                      <a:r>
                        <a:rPr lang="en-US"/>
                        <a:t>root_shell </a:t>
                      </a:r>
                    </a:p>
                  </a:txBody>
                  <a:tcPr anchor="ctr"/>
                </a:tc>
                <a:tc>
                  <a:txBody>
                    <a:bodyPr/>
                    <a:lstStyle/>
                    <a:p>
                      <a:r>
                        <a:rPr lang="en-US"/>
                        <a:t>1 if root shell is obtained; 0 otherwise </a:t>
                      </a:r>
                    </a:p>
                  </a:txBody>
                  <a:tcPr anchor="ctr"/>
                </a:tc>
                <a:tc>
                  <a:txBody>
                    <a:bodyPr/>
                    <a:lstStyle/>
                    <a:p>
                      <a:r>
                        <a:rPr lang="en-US"/>
                        <a:t>discrete</a:t>
                      </a:r>
                    </a:p>
                  </a:txBody>
                  <a:tcPr anchor="ctr"/>
                </a:tc>
              </a:tr>
              <a:tr h="370840">
                <a:tc>
                  <a:txBody>
                    <a:bodyPr/>
                    <a:lstStyle/>
                    <a:p>
                      <a:r>
                        <a:rPr lang="en-US"/>
                        <a:t>su_attempted </a:t>
                      </a:r>
                    </a:p>
                  </a:txBody>
                  <a:tcPr anchor="ctr"/>
                </a:tc>
                <a:tc>
                  <a:txBody>
                    <a:bodyPr/>
                    <a:lstStyle/>
                    <a:p>
                      <a:r>
                        <a:rPr lang="en-US"/>
                        <a:t>1 if ``su root'' command attempted; 0 otherwise </a:t>
                      </a:r>
                    </a:p>
                  </a:txBody>
                  <a:tcPr anchor="ctr"/>
                </a:tc>
                <a:tc>
                  <a:txBody>
                    <a:bodyPr/>
                    <a:lstStyle/>
                    <a:p>
                      <a:r>
                        <a:rPr lang="en-US"/>
                        <a:t>discrete</a:t>
                      </a:r>
                    </a:p>
                  </a:txBody>
                  <a:tcPr anchor="ctr"/>
                </a:tc>
              </a:tr>
              <a:tr h="370840">
                <a:tc>
                  <a:txBody>
                    <a:bodyPr/>
                    <a:lstStyle/>
                    <a:p>
                      <a:r>
                        <a:rPr lang="en-US"/>
                        <a:t>num_root </a:t>
                      </a:r>
                    </a:p>
                  </a:txBody>
                  <a:tcPr anchor="ctr"/>
                </a:tc>
                <a:tc>
                  <a:txBody>
                    <a:bodyPr/>
                    <a:lstStyle/>
                    <a:p>
                      <a:r>
                        <a:rPr lang="en-US"/>
                        <a:t>number of ``root'' accesses </a:t>
                      </a:r>
                    </a:p>
                  </a:txBody>
                  <a:tcPr anchor="ctr"/>
                </a:tc>
                <a:tc>
                  <a:txBody>
                    <a:bodyPr/>
                    <a:lstStyle/>
                    <a:p>
                      <a:r>
                        <a:rPr lang="en-US"/>
                        <a:t>continuous</a:t>
                      </a:r>
                    </a:p>
                  </a:txBody>
                  <a:tcPr anchor="ctr"/>
                </a:tc>
              </a:tr>
              <a:tr h="370840">
                <a:tc>
                  <a:txBody>
                    <a:bodyPr/>
                    <a:lstStyle/>
                    <a:p>
                      <a:r>
                        <a:rPr lang="en-US"/>
                        <a:t>num_file_creations </a:t>
                      </a:r>
                    </a:p>
                  </a:txBody>
                  <a:tcPr anchor="ctr"/>
                </a:tc>
                <a:tc>
                  <a:txBody>
                    <a:bodyPr/>
                    <a:lstStyle/>
                    <a:p>
                      <a:r>
                        <a:rPr lang="en-US"/>
                        <a:t>number of file creation operations </a:t>
                      </a:r>
                    </a:p>
                  </a:txBody>
                  <a:tcPr anchor="ctr"/>
                </a:tc>
                <a:tc>
                  <a:txBody>
                    <a:bodyPr/>
                    <a:lstStyle/>
                    <a:p>
                      <a:r>
                        <a:rPr lang="en-US"/>
                        <a:t>continuous</a:t>
                      </a:r>
                    </a:p>
                  </a:txBody>
                  <a:tcPr anchor="ctr"/>
                </a:tc>
              </a:tr>
              <a:tr h="370840">
                <a:tc>
                  <a:txBody>
                    <a:bodyPr/>
                    <a:lstStyle/>
                    <a:p>
                      <a:r>
                        <a:rPr lang="en-US"/>
                        <a:t>num_shells </a:t>
                      </a:r>
                    </a:p>
                  </a:txBody>
                  <a:tcPr anchor="ctr"/>
                </a:tc>
                <a:tc>
                  <a:txBody>
                    <a:bodyPr/>
                    <a:lstStyle/>
                    <a:p>
                      <a:r>
                        <a:rPr lang="en-US"/>
                        <a:t>number of shell prompts </a:t>
                      </a:r>
                    </a:p>
                  </a:txBody>
                  <a:tcPr anchor="ctr"/>
                </a:tc>
                <a:tc>
                  <a:txBody>
                    <a:bodyPr/>
                    <a:lstStyle/>
                    <a:p>
                      <a:r>
                        <a:rPr lang="en-US"/>
                        <a:t>continuous</a:t>
                      </a:r>
                    </a:p>
                  </a:txBody>
                  <a:tcPr anchor="ctr"/>
                </a:tc>
              </a:tr>
              <a:tr h="370840">
                <a:tc>
                  <a:txBody>
                    <a:bodyPr/>
                    <a:lstStyle/>
                    <a:p>
                      <a:r>
                        <a:rPr lang="en-US"/>
                        <a:t>num_access_files </a:t>
                      </a:r>
                    </a:p>
                  </a:txBody>
                  <a:tcPr anchor="ctr"/>
                </a:tc>
                <a:tc>
                  <a:txBody>
                    <a:bodyPr/>
                    <a:lstStyle/>
                    <a:p>
                      <a:r>
                        <a:rPr lang="en-US"/>
                        <a:t>number of operations on access control files </a:t>
                      </a:r>
                    </a:p>
                  </a:txBody>
                  <a:tcPr anchor="ctr"/>
                </a:tc>
                <a:tc>
                  <a:txBody>
                    <a:bodyPr/>
                    <a:lstStyle/>
                    <a:p>
                      <a:r>
                        <a:rPr lang="en-US"/>
                        <a:t>continuous</a:t>
                      </a:r>
                    </a:p>
                  </a:txBody>
                  <a:tcPr anchor="ctr"/>
                </a:tc>
              </a:tr>
              <a:tr h="370840">
                <a:tc>
                  <a:txBody>
                    <a:bodyPr/>
                    <a:lstStyle/>
                    <a:p>
                      <a:r>
                        <a:rPr lang="en-US"/>
                        <a:t>num_outbound_cmds</a:t>
                      </a:r>
                    </a:p>
                  </a:txBody>
                  <a:tcPr anchor="ctr"/>
                </a:tc>
                <a:tc>
                  <a:txBody>
                    <a:bodyPr/>
                    <a:lstStyle/>
                    <a:p>
                      <a:r>
                        <a:rPr lang="en-US"/>
                        <a:t>number of outbound commands in an ftp session </a:t>
                      </a:r>
                    </a:p>
                  </a:txBody>
                  <a:tcPr anchor="ctr"/>
                </a:tc>
                <a:tc>
                  <a:txBody>
                    <a:bodyPr/>
                    <a:lstStyle/>
                    <a:p>
                      <a:r>
                        <a:rPr lang="en-US"/>
                        <a:t>continuous</a:t>
                      </a:r>
                    </a:p>
                  </a:txBody>
                  <a:tcPr anchor="ctr"/>
                </a:tc>
              </a:tr>
              <a:tr h="370840">
                <a:tc>
                  <a:txBody>
                    <a:bodyPr/>
                    <a:lstStyle/>
                    <a:p>
                      <a:r>
                        <a:rPr lang="en-US"/>
                        <a:t>is_hot_login </a:t>
                      </a:r>
                    </a:p>
                  </a:txBody>
                  <a:tcPr anchor="ctr"/>
                </a:tc>
                <a:tc>
                  <a:txBody>
                    <a:bodyPr/>
                    <a:lstStyle/>
                    <a:p>
                      <a:r>
                        <a:rPr lang="en-US"/>
                        <a:t>1 if the login belongs to the ``hot'' list; 0 otherwise </a:t>
                      </a:r>
                    </a:p>
                  </a:txBody>
                  <a:tcPr anchor="ctr"/>
                </a:tc>
                <a:tc>
                  <a:txBody>
                    <a:bodyPr/>
                    <a:lstStyle/>
                    <a:p>
                      <a:r>
                        <a:rPr lang="en-US"/>
                        <a:t>discrete</a:t>
                      </a:r>
                    </a:p>
                  </a:txBody>
                  <a:tcPr anchor="ctr"/>
                </a:tc>
              </a:tr>
              <a:tr h="370840">
                <a:tc>
                  <a:txBody>
                    <a:bodyPr/>
                    <a:lstStyle/>
                    <a:p>
                      <a:r>
                        <a:rPr lang="en-US"/>
                        <a:t>is_guest_login </a:t>
                      </a:r>
                    </a:p>
                  </a:txBody>
                  <a:tcPr anchor="ctr"/>
                </a:tc>
                <a:tc>
                  <a:txBody>
                    <a:bodyPr/>
                    <a:lstStyle/>
                    <a:p>
                      <a:r>
                        <a:rPr lang="en-US"/>
                        <a:t>1 if the login is a ``guest''login; 0 otherwise </a:t>
                      </a:r>
                    </a:p>
                  </a:txBody>
                  <a:tcPr anchor="ctr"/>
                </a:tc>
                <a:tc>
                  <a:txBody>
                    <a:bodyPr/>
                    <a:lstStyle/>
                    <a:p>
                      <a:r>
                        <a:rPr lang="en-US" dirty="0"/>
                        <a:t>discrete</a:t>
                      </a:r>
                    </a:p>
                  </a:txBody>
                  <a:tcPr anchor="ctr"/>
                </a:tc>
              </a:tr>
            </a:tbl>
          </a:graphicData>
        </a:graphic>
      </p:graphicFrame>
    </p:spTree>
    <p:extLst>
      <p:ext uri="{BB962C8B-B14F-4D97-AF65-F5344CB8AC3E}">
        <p14:creationId xmlns:p14="http://schemas.microsoft.com/office/powerpoint/2010/main" val="3250163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Time-based Traffic Features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235698593"/>
              </p:ext>
            </p:extLst>
          </p:nvPr>
        </p:nvGraphicFramePr>
        <p:xfrm>
          <a:off x="838200" y="1825625"/>
          <a:ext cx="10515600" cy="5257800"/>
        </p:xfrm>
        <a:graphic>
          <a:graphicData uri="http://schemas.openxmlformats.org/drawingml/2006/table">
            <a:tbl>
              <a:tblPr firstRow="1" bandRow="1">
                <a:tableStyleId>{5C22544A-7EE6-4342-B048-85BDC9FD1C3A}</a:tableStyleId>
              </a:tblPr>
              <a:tblGrid>
                <a:gridCol w="1893125"/>
                <a:gridCol w="7362701"/>
                <a:gridCol w="1259774"/>
              </a:tblGrid>
              <a:tr h="370840">
                <a:tc>
                  <a:txBody>
                    <a:bodyPr/>
                    <a:lstStyle/>
                    <a:p>
                      <a:r>
                        <a:rPr lang="en-US" i="1" dirty="0"/>
                        <a:t>feature name</a:t>
                      </a:r>
                      <a:endParaRPr lang="en-US" dirty="0"/>
                    </a:p>
                  </a:txBody>
                  <a:tcPr anchor="ctr"/>
                </a:tc>
                <a:tc>
                  <a:txBody>
                    <a:bodyPr/>
                    <a:lstStyle/>
                    <a:p>
                      <a:r>
                        <a:rPr lang="en-US" i="1"/>
                        <a:t>description </a:t>
                      </a:r>
                      <a:endParaRPr lang="en-US"/>
                    </a:p>
                  </a:txBody>
                  <a:tcPr anchor="ctr"/>
                </a:tc>
                <a:tc>
                  <a:txBody>
                    <a:bodyPr/>
                    <a:lstStyle/>
                    <a:p>
                      <a:r>
                        <a:rPr lang="en-US" i="1"/>
                        <a:t>type</a:t>
                      </a:r>
                      <a:endParaRPr lang="en-US"/>
                    </a:p>
                  </a:txBody>
                  <a:tcPr anchor="ctr"/>
                </a:tc>
              </a:tr>
              <a:tr h="370840">
                <a:tc>
                  <a:txBody>
                    <a:bodyPr/>
                    <a:lstStyle/>
                    <a:p>
                      <a:r>
                        <a:rPr lang="en-US" dirty="0">
                          <a:solidFill>
                            <a:srgbClr val="0000FF"/>
                          </a:solidFill>
                        </a:rPr>
                        <a:t>count </a:t>
                      </a:r>
                    </a:p>
                  </a:txBody>
                  <a:tcPr anchor="ctr"/>
                </a:tc>
                <a:tc>
                  <a:txBody>
                    <a:bodyPr/>
                    <a:lstStyle/>
                    <a:p>
                      <a:r>
                        <a:rPr lang="en-US"/>
                        <a:t>number of connections to the same host as the current connection in the past two seconds </a:t>
                      </a:r>
                    </a:p>
                  </a:txBody>
                  <a:tcPr anchor="ctr"/>
                </a:tc>
                <a:tc>
                  <a:txBody>
                    <a:bodyPr/>
                    <a:lstStyle/>
                    <a:p>
                      <a:r>
                        <a:rPr lang="en-US"/>
                        <a:t>continuous</a:t>
                      </a:r>
                    </a:p>
                  </a:txBody>
                  <a:tcPr anchor="ctr"/>
                </a:tc>
              </a:tr>
              <a:tr h="370840">
                <a:tc>
                  <a:txBody>
                    <a:bodyPr/>
                    <a:lstStyle/>
                    <a:p>
                      <a:endParaRPr lang="zh-TW" altLang="en-US"/>
                    </a:p>
                  </a:txBody>
                  <a:tcPr anchor="ctr"/>
                </a:tc>
                <a:tc>
                  <a:txBody>
                    <a:bodyPr/>
                    <a:lstStyle/>
                    <a:p>
                      <a:r>
                        <a:rPr lang="en-US" i="1" dirty="0"/>
                        <a:t>Note: The following  features refer to these </a:t>
                      </a:r>
                      <a:r>
                        <a:rPr lang="en-US" i="1" dirty="0">
                          <a:solidFill>
                            <a:srgbClr val="FF0000"/>
                          </a:solidFill>
                        </a:rPr>
                        <a:t>same-host connections</a:t>
                      </a:r>
                      <a:r>
                        <a:rPr lang="en-US" i="1" dirty="0"/>
                        <a:t>.</a:t>
                      </a:r>
                      <a:endParaRPr lang="en-US" dirty="0"/>
                    </a:p>
                  </a:txBody>
                  <a:tcPr anchor="ctr"/>
                </a:tc>
                <a:tc>
                  <a:txBody>
                    <a:bodyPr/>
                    <a:lstStyle/>
                    <a:p>
                      <a:endParaRPr lang="zh-TW" altLang="en-US"/>
                    </a:p>
                  </a:txBody>
                  <a:tcPr anchor="ctr"/>
                </a:tc>
              </a:tr>
              <a:tr h="370840">
                <a:tc>
                  <a:txBody>
                    <a:bodyPr/>
                    <a:lstStyle/>
                    <a:p>
                      <a:r>
                        <a:rPr lang="en-US"/>
                        <a:t>serror_rate </a:t>
                      </a:r>
                    </a:p>
                  </a:txBody>
                  <a:tcPr anchor="ctr"/>
                </a:tc>
                <a:tc>
                  <a:txBody>
                    <a:bodyPr/>
                    <a:lstStyle/>
                    <a:p>
                      <a:r>
                        <a:rPr lang="en-US"/>
                        <a:t>% of connections that have ``SYN'' errors </a:t>
                      </a:r>
                    </a:p>
                  </a:txBody>
                  <a:tcPr anchor="ctr"/>
                </a:tc>
                <a:tc>
                  <a:txBody>
                    <a:bodyPr/>
                    <a:lstStyle/>
                    <a:p>
                      <a:r>
                        <a:rPr lang="en-US"/>
                        <a:t>continuous</a:t>
                      </a:r>
                    </a:p>
                  </a:txBody>
                  <a:tcPr anchor="ctr"/>
                </a:tc>
              </a:tr>
              <a:tr h="370840">
                <a:tc>
                  <a:txBody>
                    <a:bodyPr/>
                    <a:lstStyle/>
                    <a:p>
                      <a:r>
                        <a:rPr lang="en-US"/>
                        <a:t>rerror_rate </a:t>
                      </a:r>
                    </a:p>
                  </a:txBody>
                  <a:tcPr anchor="ctr"/>
                </a:tc>
                <a:tc>
                  <a:txBody>
                    <a:bodyPr/>
                    <a:lstStyle/>
                    <a:p>
                      <a:r>
                        <a:rPr lang="en-US"/>
                        <a:t>% of connections that have ``REJ'' errors </a:t>
                      </a:r>
                    </a:p>
                  </a:txBody>
                  <a:tcPr anchor="ctr"/>
                </a:tc>
                <a:tc>
                  <a:txBody>
                    <a:bodyPr/>
                    <a:lstStyle/>
                    <a:p>
                      <a:r>
                        <a:rPr lang="en-US"/>
                        <a:t>continuous</a:t>
                      </a:r>
                    </a:p>
                  </a:txBody>
                  <a:tcPr anchor="ctr"/>
                </a:tc>
              </a:tr>
              <a:tr h="370840">
                <a:tc>
                  <a:txBody>
                    <a:bodyPr/>
                    <a:lstStyle/>
                    <a:p>
                      <a:r>
                        <a:rPr lang="en-US" dirty="0" err="1">
                          <a:solidFill>
                            <a:srgbClr val="0000FF"/>
                          </a:solidFill>
                        </a:rPr>
                        <a:t>same_srv_rate</a:t>
                      </a:r>
                      <a:r>
                        <a:rPr lang="en-US" dirty="0"/>
                        <a:t> </a:t>
                      </a:r>
                    </a:p>
                  </a:txBody>
                  <a:tcPr anchor="ctr"/>
                </a:tc>
                <a:tc>
                  <a:txBody>
                    <a:bodyPr/>
                    <a:lstStyle/>
                    <a:p>
                      <a:r>
                        <a:rPr lang="en-US"/>
                        <a:t>% of connections to the same service </a:t>
                      </a:r>
                    </a:p>
                  </a:txBody>
                  <a:tcPr anchor="ctr"/>
                </a:tc>
                <a:tc>
                  <a:txBody>
                    <a:bodyPr/>
                    <a:lstStyle/>
                    <a:p>
                      <a:r>
                        <a:rPr lang="en-US"/>
                        <a:t>continuous</a:t>
                      </a:r>
                    </a:p>
                  </a:txBody>
                  <a:tcPr anchor="ctr"/>
                </a:tc>
              </a:tr>
              <a:tr h="370840">
                <a:tc>
                  <a:txBody>
                    <a:bodyPr/>
                    <a:lstStyle/>
                    <a:p>
                      <a:r>
                        <a:rPr lang="en-US" dirty="0" err="1">
                          <a:solidFill>
                            <a:srgbClr val="0000FF"/>
                          </a:solidFill>
                        </a:rPr>
                        <a:t>diff_srv_rate</a:t>
                      </a:r>
                      <a:r>
                        <a:rPr lang="en-US" dirty="0">
                          <a:solidFill>
                            <a:srgbClr val="0000FF"/>
                          </a:solidFill>
                        </a:rPr>
                        <a:t> </a:t>
                      </a:r>
                    </a:p>
                  </a:txBody>
                  <a:tcPr anchor="ctr"/>
                </a:tc>
                <a:tc>
                  <a:txBody>
                    <a:bodyPr/>
                    <a:lstStyle/>
                    <a:p>
                      <a:r>
                        <a:rPr lang="en-US"/>
                        <a:t>% of connections to different services </a:t>
                      </a:r>
                    </a:p>
                  </a:txBody>
                  <a:tcPr anchor="ctr"/>
                </a:tc>
                <a:tc>
                  <a:txBody>
                    <a:bodyPr/>
                    <a:lstStyle/>
                    <a:p>
                      <a:r>
                        <a:rPr lang="en-US"/>
                        <a:t>continuous</a:t>
                      </a:r>
                    </a:p>
                  </a:txBody>
                  <a:tcPr anchor="ctr"/>
                </a:tc>
              </a:tr>
              <a:tr h="370840">
                <a:tc>
                  <a:txBody>
                    <a:bodyPr/>
                    <a:lstStyle/>
                    <a:p>
                      <a:r>
                        <a:rPr lang="en-US" dirty="0" err="1">
                          <a:solidFill>
                            <a:srgbClr val="0000FF"/>
                          </a:solidFill>
                        </a:rPr>
                        <a:t>srv_count</a:t>
                      </a:r>
                      <a:r>
                        <a:rPr lang="en-US" dirty="0"/>
                        <a:t> </a:t>
                      </a:r>
                    </a:p>
                  </a:txBody>
                  <a:tcPr anchor="ctr"/>
                </a:tc>
                <a:tc>
                  <a:txBody>
                    <a:bodyPr/>
                    <a:lstStyle/>
                    <a:p>
                      <a:r>
                        <a:rPr lang="en-US"/>
                        <a:t>number of connections to the same service as the current connection in the past two seconds </a:t>
                      </a:r>
                    </a:p>
                  </a:txBody>
                  <a:tcPr anchor="ctr"/>
                </a:tc>
                <a:tc>
                  <a:txBody>
                    <a:bodyPr/>
                    <a:lstStyle/>
                    <a:p>
                      <a:r>
                        <a:rPr lang="en-US"/>
                        <a:t>continuous</a:t>
                      </a:r>
                    </a:p>
                  </a:txBody>
                  <a:tcPr anchor="ctr"/>
                </a:tc>
              </a:tr>
              <a:tr h="370840">
                <a:tc>
                  <a:txBody>
                    <a:bodyPr/>
                    <a:lstStyle/>
                    <a:p>
                      <a:endParaRPr lang="zh-TW" altLang="en-US"/>
                    </a:p>
                  </a:txBody>
                  <a:tcPr anchor="ctr"/>
                </a:tc>
                <a:tc>
                  <a:txBody>
                    <a:bodyPr/>
                    <a:lstStyle/>
                    <a:p>
                      <a:r>
                        <a:rPr lang="en-US" i="1" dirty="0"/>
                        <a:t>Note: The following features refer to these </a:t>
                      </a:r>
                      <a:r>
                        <a:rPr lang="en-US" i="1" dirty="0">
                          <a:solidFill>
                            <a:srgbClr val="FF0000"/>
                          </a:solidFill>
                        </a:rPr>
                        <a:t>same-service connections</a:t>
                      </a:r>
                      <a:r>
                        <a:rPr lang="en-US" i="1" dirty="0"/>
                        <a:t>.</a:t>
                      </a:r>
                      <a:endParaRPr lang="en-US" dirty="0"/>
                    </a:p>
                  </a:txBody>
                  <a:tcPr anchor="ctr"/>
                </a:tc>
                <a:tc>
                  <a:txBody>
                    <a:bodyPr/>
                    <a:lstStyle/>
                    <a:p>
                      <a:endParaRPr lang="zh-TW" altLang="en-US"/>
                    </a:p>
                  </a:txBody>
                  <a:tcPr anchor="ctr"/>
                </a:tc>
              </a:tr>
              <a:tr h="370840">
                <a:tc>
                  <a:txBody>
                    <a:bodyPr/>
                    <a:lstStyle/>
                    <a:p>
                      <a:r>
                        <a:rPr lang="en-US"/>
                        <a:t>srv_serror_rate </a:t>
                      </a:r>
                    </a:p>
                  </a:txBody>
                  <a:tcPr anchor="ctr"/>
                </a:tc>
                <a:tc>
                  <a:txBody>
                    <a:bodyPr/>
                    <a:lstStyle/>
                    <a:p>
                      <a:r>
                        <a:rPr lang="en-US"/>
                        <a:t>% of connections that have ``SYN'' errors </a:t>
                      </a:r>
                    </a:p>
                  </a:txBody>
                  <a:tcPr anchor="ctr"/>
                </a:tc>
                <a:tc>
                  <a:txBody>
                    <a:bodyPr/>
                    <a:lstStyle/>
                    <a:p>
                      <a:r>
                        <a:rPr lang="en-US"/>
                        <a:t>continuous</a:t>
                      </a:r>
                    </a:p>
                  </a:txBody>
                  <a:tcPr anchor="ctr"/>
                </a:tc>
              </a:tr>
              <a:tr h="370840">
                <a:tc>
                  <a:txBody>
                    <a:bodyPr/>
                    <a:lstStyle/>
                    <a:p>
                      <a:r>
                        <a:rPr lang="en-US"/>
                        <a:t>srv_rerror_rate </a:t>
                      </a:r>
                    </a:p>
                  </a:txBody>
                  <a:tcPr anchor="ctr"/>
                </a:tc>
                <a:tc>
                  <a:txBody>
                    <a:bodyPr/>
                    <a:lstStyle/>
                    <a:p>
                      <a:r>
                        <a:rPr lang="en-US"/>
                        <a:t>% of connections that have ``REJ'' errors </a:t>
                      </a:r>
                    </a:p>
                  </a:txBody>
                  <a:tcPr anchor="ctr"/>
                </a:tc>
                <a:tc>
                  <a:txBody>
                    <a:bodyPr/>
                    <a:lstStyle/>
                    <a:p>
                      <a:r>
                        <a:rPr lang="en-US"/>
                        <a:t>continuous</a:t>
                      </a:r>
                    </a:p>
                  </a:txBody>
                  <a:tcPr anchor="ctr"/>
                </a:tc>
              </a:tr>
              <a:tr h="370840">
                <a:tc>
                  <a:txBody>
                    <a:bodyPr/>
                    <a:lstStyle/>
                    <a:p>
                      <a:r>
                        <a:rPr lang="en-US" dirty="0" err="1">
                          <a:solidFill>
                            <a:srgbClr val="0000FF"/>
                          </a:solidFill>
                        </a:rPr>
                        <a:t>srv_diff_host_rate</a:t>
                      </a:r>
                      <a:r>
                        <a:rPr lang="en-US" dirty="0"/>
                        <a:t> </a:t>
                      </a:r>
                    </a:p>
                  </a:txBody>
                  <a:tcPr anchor="ctr"/>
                </a:tc>
                <a:tc>
                  <a:txBody>
                    <a:bodyPr/>
                    <a:lstStyle/>
                    <a:p>
                      <a:r>
                        <a:rPr lang="en-US"/>
                        <a:t>% of connections to different hosts </a:t>
                      </a:r>
                    </a:p>
                  </a:txBody>
                  <a:tcPr anchor="ctr"/>
                </a:tc>
                <a:tc>
                  <a:txBody>
                    <a:bodyPr/>
                    <a:lstStyle/>
                    <a:p>
                      <a:r>
                        <a:rPr lang="en-US" dirty="0"/>
                        <a:t>continuous </a:t>
                      </a:r>
                    </a:p>
                  </a:txBody>
                  <a:tcPr anchor="ctr"/>
                </a:tc>
              </a:tr>
            </a:tbl>
          </a:graphicData>
        </a:graphic>
      </p:graphicFrame>
    </p:spTree>
    <p:extLst>
      <p:ext uri="{BB962C8B-B14F-4D97-AF65-F5344CB8AC3E}">
        <p14:creationId xmlns:p14="http://schemas.microsoft.com/office/powerpoint/2010/main" val="1483330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References</a:t>
            </a:r>
            <a:endParaRPr lang="zh-TW" altLang="en-US" dirty="0"/>
          </a:p>
        </p:txBody>
      </p:sp>
      <p:sp>
        <p:nvSpPr>
          <p:cNvPr id="3" name="內容版面配置區 2"/>
          <p:cNvSpPr>
            <a:spLocks noGrp="1"/>
          </p:cNvSpPr>
          <p:nvPr>
            <p:ph idx="1"/>
          </p:nvPr>
        </p:nvSpPr>
        <p:spPr/>
        <p:txBody>
          <a:bodyPr/>
          <a:lstStyle/>
          <a:p>
            <a:r>
              <a:rPr lang="en-US" altLang="zh-TW" dirty="0"/>
              <a:t>Salvatore J. </a:t>
            </a:r>
            <a:r>
              <a:rPr lang="en-US" altLang="zh-TW" dirty="0" err="1"/>
              <a:t>Stolfo</a:t>
            </a:r>
            <a:r>
              <a:rPr lang="en-US" altLang="zh-TW" dirty="0"/>
              <a:t>, Wei Fan, </a:t>
            </a:r>
            <a:r>
              <a:rPr lang="en-US" altLang="zh-TW" dirty="0" err="1"/>
              <a:t>Wenke</a:t>
            </a:r>
            <a:r>
              <a:rPr lang="en-US" altLang="zh-TW" dirty="0"/>
              <a:t> Lee, Andreas </a:t>
            </a:r>
            <a:r>
              <a:rPr lang="en-US" altLang="zh-TW" dirty="0" err="1"/>
              <a:t>Prodromidis</a:t>
            </a:r>
            <a:r>
              <a:rPr lang="en-US" altLang="zh-TW" dirty="0"/>
              <a:t>, and Philip K. Chan. Cost-based Modeling and Evaluation for Data Mining </a:t>
            </a:r>
            <a:r>
              <a:rPr lang="en-US" altLang="zh-TW" dirty="0" smtClean="0"/>
              <a:t>with </a:t>
            </a:r>
            <a:r>
              <a:rPr lang="en-US" altLang="zh-TW" dirty="0"/>
              <a:t>Application to Fraud and Intrusion Detection: Results from the JAM </a:t>
            </a:r>
            <a:r>
              <a:rPr lang="en-US" altLang="zh-TW" dirty="0" smtClean="0"/>
              <a:t>Project</a:t>
            </a:r>
          </a:p>
          <a:p>
            <a:endParaRPr lang="zh-TW" altLang="en-US" dirty="0"/>
          </a:p>
        </p:txBody>
      </p:sp>
    </p:spTree>
    <p:extLst>
      <p:ext uri="{BB962C8B-B14F-4D97-AF65-F5344CB8AC3E}">
        <p14:creationId xmlns:p14="http://schemas.microsoft.com/office/powerpoint/2010/main" val="2228882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Rules </a:t>
            </a:r>
            <a:r>
              <a:rPr lang="en-US" altLang="zh-TW" dirty="0" smtClean="0"/>
              <a:t>of </a:t>
            </a:r>
            <a:r>
              <a:rPr lang="en-US" altLang="zh-TW" dirty="0" smtClean="0"/>
              <a:t>the Quiz</a:t>
            </a:r>
            <a:endParaRPr lang="zh-TW" altLang="en-US" dirty="0"/>
          </a:p>
        </p:txBody>
      </p:sp>
      <p:sp>
        <p:nvSpPr>
          <p:cNvPr id="3" name="內容版面配置區 2"/>
          <p:cNvSpPr>
            <a:spLocks noGrp="1"/>
          </p:cNvSpPr>
          <p:nvPr>
            <p:ph idx="1"/>
          </p:nvPr>
        </p:nvSpPr>
        <p:spPr/>
        <p:txBody>
          <a:bodyPr/>
          <a:lstStyle/>
          <a:p>
            <a:r>
              <a:rPr lang="en-US" altLang="zh-TW" dirty="0" smtClean="0"/>
              <a:t>Location: </a:t>
            </a:r>
            <a:r>
              <a:rPr lang="en-US" altLang="zh-TW" dirty="0" smtClean="0">
                <a:solidFill>
                  <a:srgbClr val="0000FF"/>
                </a:solidFill>
              </a:rPr>
              <a:t>R311 &amp; R312</a:t>
            </a:r>
            <a:r>
              <a:rPr lang="en-US" altLang="zh-TW" dirty="0" smtClean="0"/>
              <a:t> (3F), </a:t>
            </a:r>
            <a:r>
              <a:rPr lang="en-US" altLang="zh-TW" dirty="0" smtClean="0"/>
              <a:t>Taipei Tech Network Center</a:t>
            </a:r>
          </a:p>
          <a:p>
            <a:r>
              <a:rPr lang="en-US" altLang="zh-TW" dirty="0" smtClean="0"/>
              <a:t>Time: 9:10-12:00, Apr. 21, 2018 (Sat.)</a:t>
            </a:r>
          </a:p>
          <a:p>
            <a:r>
              <a:rPr lang="en-US" altLang="zh-TW" dirty="0" smtClean="0"/>
              <a:t>You can use your existing working environment of Hadoop/Spark on  VMs or physical machines</a:t>
            </a:r>
          </a:p>
          <a:p>
            <a:pPr lvl="1"/>
            <a:r>
              <a:rPr lang="en-US" altLang="zh-TW" dirty="0" smtClean="0"/>
              <a:t>Please be careful about your own environment, since there won’t be much spare VMs or time for fixing the problem or setting up new environment. </a:t>
            </a:r>
            <a:endParaRPr lang="en-US" altLang="zh-TW" dirty="0"/>
          </a:p>
          <a:p>
            <a:r>
              <a:rPr lang="en-US" altLang="zh-TW" dirty="0" smtClean="0"/>
              <a:t>You can browse related documents on the Internet</a:t>
            </a:r>
          </a:p>
          <a:p>
            <a:r>
              <a:rPr lang="en-US" altLang="zh-TW" dirty="0" smtClean="0"/>
              <a:t>Discussions </a:t>
            </a:r>
            <a:r>
              <a:rPr lang="en-US" altLang="zh-TW" dirty="0"/>
              <a:t>and </a:t>
            </a:r>
            <a:r>
              <a:rPr lang="en-US" altLang="zh-TW" dirty="0" smtClean="0"/>
              <a:t>communications </a:t>
            </a:r>
            <a:r>
              <a:rPr lang="en-US" altLang="zh-TW" dirty="0"/>
              <a:t>among students in any </a:t>
            </a:r>
            <a:r>
              <a:rPr lang="en-US" altLang="zh-TW" dirty="0" smtClean="0"/>
              <a:t>way are </a:t>
            </a:r>
            <a:r>
              <a:rPr lang="en-US" altLang="zh-TW" dirty="0" smtClean="0">
                <a:solidFill>
                  <a:srgbClr val="FF0000"/>
                </a:solidFill>
              </a:rPr>
              <a:t>prohibited</a:t>
            </a:r>
            <a:endParaRPr lang="en-US" altLang="zh-TW" dirty="0">
              <a:solidFill>
                <a:srgbClr val="FF0000"/>
              </a:solidFill>
            </a:endParaRPr>
          </a:p>
          <a:p>
            <a:pPr marL="0" indent="0">
              <a:buNone/>
            </a:pPr>
            <a:endParaRPr lang="zh-TW" altLang="en-US" dirty="0"/>
          </a:p>
        </p:txBody>
      </p:sp>
    </p:spTree>
    <p:extLst>
      <p:ext uri="{BB962C8B-B14F-4D97-AF65-F5344CB8AC3E}">
        <p14:creationId xmlns:p14="http://schemas.microsoft.com/office/powerpoint/2010/main" val="890159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Task Description</a:t>
            </a:r>
            <a:endParaRPr lang="zh-TW" altLang="en-US" dirty="0"/>
          </a:p>
        </p:txBody>
      </p:sp>
      <p:sp>
        <p:nvSpPr>
          <p:cNvPr id="3" name="內容版面配置區 2"/>
          <p:cNvSpPr>
            <a:spLocks noGrp="1"/>
          </p:cNvSpPr>
          <p:nvPr>
            <p:ph idx="1"/>
          </p:nvPr>
        </p:nvSpPr>
        <p:spPr/>
        <p:txBody>
          <a:bodyPr/>
          <a:lstStyle/>
          <a:p>
            <a:r>
              <a:rPr lang="en-US" altLang="zh-TW" dirty="0" smtClean="0"/>
              <a:t>Goal: To perform statistics on </a:t>
            </a:r>
            <a:r>
              <a:rPr lang="en-US" altLang="zh-TW" dirty="0" smtClean="0"/>
              <a:t>mixed-type </a:t>
            </a:r>
            <a:r>
              <a:rPr lang="en-US" altLang="zh-TW" dirty="0" smtClean="0"/>
              <a:t>data</a:t>
            </a:r>
          </a:p>
          <a:p>
            <a:endParaRPr lang="en-US" altLang="zh-TW" dirty="0" smtClean="0"/>
          </a:p>
          <a:p>
            <a:r>
              <a:rPr lang="en-US" altLang="zh-TW" dirty="0" smtClean="0"/>
              <a:t>Input: open data </a:t>
            </a:r>
            <a:r>
              <a:rPr lang="en-US" altLang="zh-TW" dirty="0" smtClean="0"/>
              <a:t>(to be detailed later)</a:t>
            </a:r>
            <a:endParaRPr lang="en-US" altLang="zh-TW" i="1" dirty="0">
              <a:solidFill>
                <a:srgbClr val="0000FF"/>
              </a:solidFill>
            </a:endParaRPr>
          </a:p>
          <a:p>
            <a:endParaRPr lang="en-US" altLang="zh-TW" dirty="0"/>
          </a:p>
          <a:p>
            <a:r>
              <a:rPr lang="en-US" altLang="zh-TW" dirty="0" smtClean="0"/>
              <a:t>Output: Results of statistics (to be detailed later)</a:t>
            </a:r>
          </a:p>
          <a:p>
            <a:endParaRPr lang="en-US" altLang="zh-TW" dirty="0" smtClean="0"/>
          </a:p>
          <a:p>
            <a:endParaRPr lang="en-US" altLang="zh-TW" dirty="0" smtClean="0"/>
          </a:p>
        </p:txBody>
      </p:sp>
    </p:spTree>
    <p:extLst>
      <p:ext uri="{BB962C8B-B14F-4D97-AF65-F5344CB8AC3E}">
        <p14:creationId xmlns:p14="http://schemas.microsoft.com/office/powerpoint/2010/main" val="236096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Input Data </a:t>
            </a:r>
            <a:endParaRPr lang="zh-TW" altLang="en-US" dirty="0"/>
          </a:p>
        </p:txBody>
      </p:sp>
      <p:sp>
        <p:nvSpPr>
          <p:cNvPr id="3" name="內容版面配置區 2"/>
          <p:cNvSpPr>
            <a:spLocks noGrp="1"/>
          </p:cNvSpPr>
          <p:nvPr>
            <p:ph idx="1"/>
          </p:nvPr>
        </p:nvSpPr>
        <p:spPr/>
        <p:txBody>
          <a:bodyPr>
            <a:normAutofit/>
          </a:bodyPr>
          <a:lstStyle/>
          <a:p>
            <a:r>
              <a:rPr lang="en-US" altLang="zh-TW" dirty="0" smtClean="0"/>
              <a:t>Data: </a:t>
            </a:r>
          </a:p>
          <a:p>
            <a:pPr lvl="1"/>
            <a:r>
              <a:rPr lang="en-US" altLang="zh-TW" dirty="0" smtClean="0"/>
              <a:t>[</a:t>
            </a:r>
            <a:r>
              <a:rPr lang="en-US" altLang="zh-TW" b="1" dirty="0" smtClean="0"/>
              <a:t>KDD Cup 1999 Data dataset</a:t>
            </a:r>
            <a:r>
              <a:rPr lang="en-US" altLang="zh-TW" dirty="0" smtClean="0"/>
              <a:t>] from UCI Machine Learning Repository</a:t>
            </a:r>
          </a:p>
          <a:p>
            <a:pPr lvl="1"/>
            <a:r>
              <a:rPr lang="en-US" altLang="zh-TW" dirty="0" smtClean="0"/>
              <a:t>Available at</a:t>
            </a:r>
            <a:r>
              <a:rPr lang="en-US" altLang="zh-TW" dirty="0"/>
              <a:t>: </a:t>
            </a:r>
            <a:r>
              <a:rPr lang="en-US" altLang="zh-TW" dirty="0">
                <a:hlinkClick r:id="rId2"/>
              </a:rPr>
              <a:t>http://</a:t>
            </a:r>
            <a:r>
              <a:rPr lang="en-US" altLang="zh-TW" dirty="0" smtClean="0">
                <a:hlinkClick r:id="rId2"/>
              </a:rPr>
              <a:t>archive.ics.uci.edu/ml/datasets/kdd+cup+1999+data</a:t>
            </a:r>
            <a:r>
              <a:rPr lang="en-US" altLang="zh-TW" dirty="0" smtClean="0"/>
              <a:t> </a:t>
            </a:r>
            <a:endParaRPr lang="en-US" altLang="zh-TW" dirty="0"/>
          </a:p>
          <a:p>
            <a:pPr lvl="1"/>
            <a:r>
              <a:rPr lang="en-US" altLang="zh-TW" dirty="0" smtClean="0"/>
              <a:t>Size</a:t>
            </a:r>
            <a:r>
              <a:rPr lang="en-US" altLang="zh-TW" dirty="0" smtClean="0"/>
              <a:t>: 18MB compressed, 743 MB </a:t>
            </a:r>
            <a:r>
              <a:rPr lang="en-US" altLang="zh-TW" dirty="0" smtClean="0"/>
              <a:t>uncompressed</a:t>
            </a:r>
          </a:p>
          <a:p>
            <a:r>
              <a:rPr lang="en-US" altLang="zh-TW" dirty="0" smtClean="0"/>
              <a:t>Format</a:t>
            </a:r>
            <a:r>
              <a:rPr lang="en-US" altLang="zh-TW" dirty="0" smtClean="0"/>
              <a:t>: </a:t>
            </a:r>
          </a:p>
          <a:p>
            <a:pPr lvl="1"/>
            <a:r>
              <a:rPr lang="en-US" altLang="zh-TW" dirty="0" err="1" smtClean="0"/>
              <a:t>Kddcup.names</a:t>
            </a:r>
            <a:r>
              <a:rPr lang="en-US" altLang="zh-TW" dirty="0" smtClean="0"/>
              <a:t>: description of file format</a:t>
            </a:r>
          </a:p>
          <a:p>
            <a:pPr lvl="1"/>
            <a:r>
              <a:rPr lang="en-US" altLang="zh-TW" dirty="0" err="1" smtClean="0"/>
              <a:t>Kddcup.data</a:t>
            </a:r>
            <a:r>
              <a:rPr lang="en-US" altLang="zh-TW" dirty="0" smtClean="0"/>
              <a:t>: </a:t>
            </a:r>
            <a:r>
              <a:rPr lang="en-US" altLang="zh-TW" dirty="0"/>
              <a:t>o</a:t>
            </a:r>
            <a:r>
              <a:rPr lang="en-US" altLang="zh-TW" dirty="0" smtClean="0"/>
              <a:t>ne text file consisting of lines of </a:t>
            </a:r>
            <a:r>
              <a:rPr lang="en-US" altLang="zh-TW" dirty="0" smtClean="0"/>
              <a:t>records</a:t>
            </a:r>
          </a:p>
          <a:p>
            <a:pPr lvl="2"/>
            <a:r>
              <a:rPr lang="en-US" altLang="zh-TW" dirty="0"/>
              <a:t>About 5 million network connection </a:t>
            </a:r>
            <a:r>
              <a:rPr lang="en-US" altLang="zh-TW" dirty="0" smtClean="0"/>
              <a:t>records</a:t>
            </a:r>
          </a:p>
          <a:p>
            <a:pPr lvl="2"/>
            <a:r>
              <a:rPr lang="en-US" altLang="zh-TW" dirty="0" smtClean="0"/>
              <a:t>Each attribute is separated by commas (‘,’)</a:t>
            </a:r>
            <a:endParaRPr lang="en-US" altLang="zh-TW" dirty="0"/>
          </a:p>
          <a:p>
            <a:pPr lvl="2"/>
            <a:endParaRPr lang="en-US" altLang="zh-TW" dirty="0" smtClean="0"/>
          </a:p>
        </p:txBody>
      </p:sp>
    </p:spTree>
    <p:extLst>
      <p:ext uri="{BB962C8B-B14F-4D97-AF65-F5344CB8AC3E}">
        <p14:creationId xmlns:p14="http://schemas.microsoft.com/office/powerpoint/2010/main" val="4066612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Data </a:t>
            </a:r>
            <a:r>
              <a:rPr lang="en-US" altLang="zh-TW" dirty="0" smtClean="0"/>
              <a:t>Attributes</a:t>
            </a:r>
            <a:endParaRPr lang="zh-TW" altLang="en-US" dirty="0"/>
          </a:p>
        </p:txBody>
      </p:sp>
      <p:sp>
        <p:nvSpPr>
          <p:cNvPr id="3" name="內容版面配置區 2"/>
          <p:cNvSpPr>
            <a:spLocks noGrp="1"/>
          </p:cNvSpPr>
          <p:nvPr>
            <p:ph sz="half" idx="1"/>
          </p:nvPr>
        </p:nvSpPr>
        <p:spPr/>
        <p:txBody>
          <a:bodyPr>
            <a:normAutofit fontScale="47500" lnSpcReduction="20000"/>
          </a:bodyPr>
          <a:lstStyle/>
          <a:p>
            <a:r>
              <a:rPr lang="en-US" altLang="zh-TW" b="1" dirty="0"/>
              <a:t>duration</a:t>
            </a:r>
            <a:r>
              <a:rPr lang="en-US" altLang="zh-TW" dirty="0"/>
              <a:t>: continuous.</a:t>
            </a:r>
          </a:p>
          <a:p>
            <a:r>
              <a:rPr lang="en-US" altLang="zh-TW" b="1" dirty="0" err="1"/>
              <a:t>protocol_type</a:t>
            </a:r>
            <a:r>
              <a:rPr lang="en-US" altLang="zh-TW" dirty="0"/>
              <a:t>: </a:t>
            </a:r>
            <a:r>
              <a:rPr lang="en-US" altLang="zh-TW" dirty="0">
                <a:solidFill>
                  <a:srgbClr val="0000FF"/>
                </a:solidFill>
              </a:rPr>
              <a:t>symbolic</a:t>
            </a:r>
            <a:r>
              <a:rPr lang="en-US" altLang="zh-TW" dirty="0"/>
              <a:t>.</a:t>
            </a:r>
          </a:p>
          <a:p>
            <a:r>
              <a:rPr lang="en-US" altLang="zh-TW" b="1" dirty="0"/>
              <a:t>service</a:t>
            </a:r>
            <a:r>
              <a:rPr lang="en-US" altLang="zh-TW" dirty="0"/>
              <a:t>: </a:t>
            </a:r>
            <a:r>
              <a:rPr lang="en-US" altLang="zh-TW" dirty="0">
                <a:solidFill>
                  <a:srgbClr val="0000FF"/>
                </a:solidFill>
              </a:rPr>
              <a:t>symbolic</a:t>
            </a:r>
            <a:r>
              <a:rPr lang="en-US" altLang="zh-TW" dirty="0"/>
              <a:t>.</a:t>
            </a:r>
          </a:p>
          <a:p>
            <a:r>
              <a:rPr lang="en-US" altLang="zh-TW" b="1" dirty="0"/>
              <a:t>flag</a:t>
            </a:r>
            <a:r>
              <a:rPr lang="en-US" altLang="zh-TW" dirty="0"/>
              <a:t>: </a:t>
            </a:r>
            <a:r>
              <a:rPr lang="en-US" altLang="zh-TW" dirty="0">
                <a:solidFill>
                  <a:srgbClr val="0000FF"/>
                </a:solidFill>
              </a:rPr>
              <a:t>symbolic</a:t>
            </a:r>
            <a:r>
              <a:rPr lang="en-US" altLang="zh-TW" dirty="0"/>
              <a:t>.</a:t>
            </a:r>
          </a:p>
          <a:p>
            <a:r>
              <a:rPr lang="en-US" altLang="zh-TW" b="1" dirty="0" err="1"/>
              <a:t>src_bytes</a:t>
            </a:r>
            <a:r>
              <a:rPr lang="en-US" altLang="zh-TW" dirty="0"/>
              <a:t>: continuous.</a:t>
            </a:r>
          </a:p>
          <a:p>
            <a:r>
              <a:rPr lang="en-US" altLang="zh-TW" b="1" dirty="0" err="1"/>
              <a:t>dst_bytes</a:t>
            </a:r>
            <a:r>
              <a:rPr lang="en-US" altLang="zh-TW" dirty="0"/>
              <a:t>: continuous.</a:t>
            </a:r>
          </a:p>
          <a:p>
            <a:r>
              <a:rPr lang="en-US" altLang="zh-TW" dirty="0"/>
              <a:t>land: symbolic.</a:t>
            </a:r>
          </a:p>
          <a:p>
            <a:r>
              <a:rPr lang="en-US" altLang="zh-TW" dirty="0" err="1"/>
              <a:t>wrong_fragment</a:t>
            </a:r>
            <a:r>
              <a:rPr lang="en-US" altLang="zh-TW" dirty="0"/>
              <a:t>: continuous.</a:t>
            </a:r>
          </a:p>
          <a:p>
            <a:r>
              <a:rPr lang="en-US" altLang="zh-TW" dirty="0"/>
              <a:t>urgent: continuous.</a:t>
            </a:r>
          </a:p>
          <a:p>
            <a:r>
              <a:rPr lang="en-US" altLang="zh-TW" dirty="0"/>
              <a:t>hot: continuous.</a:t>
            </a:r>
          </a:p>
          <a:p>
            <a:r>
              <a:rPr lang="en-US" altLang="zh-TW" b="1" dirty="0" err="1"/>
              <a:t>num_failed_logins</a:t>
            </a:r>
            <a:r>
              <a:rPr lang="en-US" altLang="zh-TW" dirty="0"/>
              <a:t>: continuous.</a:t>
            </a:r>
          </a:p>
          <a:p>
            <a:r>
              <a:rPr lang="en-US" altLang="zh-TW" b="1" dirty="0" err="1"/>
              <a:t>logged_in</a:t>
            </a:r>
            <a:r>
              <a:rPr lang="en-US" altLang="zh-TW" dirty="0"/>
              <a:t>: </a:t>
            </a:r>
            <a:r>
              <a:rPr lang="en-US" altLang="zh-TW" dirty="0">
                <a:solidFill>
                  <a:srgbClr val="0000FF"/>
                </a:solidFill>
              </a:rPr>
              <a:t>symbolic</a:t>
            </a:r>
            <a:r>
              <a:rPr lang="en-US" altLang="zh-TW" dirty="0"/>
              <a:t>.</a:t>
            </a:r>
          </a:p>
          <a:p>
            <a:r>
              <a:rPr lang="en-US" altLang="zh-TW" dirty="0" err="1"/>
              <a:t>num_compromised</a:t>
            </a:r>
            <a:r>
              <a:rPr lang="en-US" altLang="zh-TW" dirty="0"/>
              <a:t>: continuous</a:t>
            </a:r>
            <a:r>
              <a:rPr lang="en-US" altLang="zh-TW" dirty="0" smtClean="0"/>
              <a:t>.</a:t>
            </a:r>
            <a:endParaRPr lang="en-US" altLang="zh-TW" dirty="0"/>
          </a:p>
        </p:txBody>
      </p:sp>
      <p:sp>
        <p:nvSpPr>
          <p:cNvPr id="5" name="內容版面配置區 4"/>
          <p:cNvSpPr>
            <a:spLocks noGrp="1"/>
          </p:cNvSpPr>
          <p:nvPr>
            <p:ph sz="half" idx="2"/>
          </p:nvPr>
        </p:nvSpPr>
        <p:spPr/>
        <p:txBody>
          <a:bodyPr>
            <a:normAutofit fontScale="47500" lnSpcReduction="20000"/>
          </a:bodyPr>
          <a:lstStyle/>
          <a:p>
            <a:r>
              <a:rPr lang="en-US" altLang="zh-TW" dirty="0" err="1"/>
              <a:t>rerror_rate</a:t>
            </a:r>
            <a:r>
              <a:rPr lang="en-US" altLang="zh-TW" dirty="0"/>
              <a:t>: continuous.</a:t>
            </a:r>
          </a:p>
          <a:p>
            <a:r>
              <a:rPr lang="en-US" altLang="zh-TW" dirty="0" err="1"/>
              <a:t>srv_rerror_rate</a:t>
            </a:r>
            <a:r>
              <a:rPr lang="en-US" altLang="zh-TW" dirty="0"/>
              <a:t>: continuous.</a:t>
            </a:r>
          </a:p>
          <a:p>
            <a:r>
              <a:rPr lang="en-US" altLang="zh-TW" dirty="0" err="1">
                <a:solidFill>
                  <a:schemeClr val="accent2"/>
                </a:solidFill>
              </a:rPr>
              <a:t>same_srv_rate</a:t>
            </a:r>
            <a:r>
              <a:rPr lang="en-US" altLang="zh-TW" dirty="0">
                <a:solidFill>
                  <a:schemeClr val="accent2"/>
                </a:solidFill>
              </a:rPr>
              <a:t>: continuous.</a:t>
            </a:r>
          </a:p>
          <a:p>
            <a:r>
              <a:rPr lang="en-US" altLang="zh-TW" dirty="0" err="1">
                <a:solidFill>
                  <a:schemeClr val="accent2"/>
                </a:solidFill>
              </a:rPr>
              <a:t>diff_srv_rate</a:t>
            </a:r>
            <a:r>
              <a:rPr lang="en-US" altLang="zh-TW" dirty="0">
                <a:solidFill>
                  <a:schemeClr val="accent2"/>
                </a:solidFill>
              </a:rPr>
              <a:t>: continuous.</a:t>
            </a:r>
          </a:p>
          <a:p>
            <a:r>
              <a:rPr lang="en-US" altLang="zh-TW" dirty="0" err="1">
                <a:solidFill>
                  <a:schemeClr val="accent2"/>
                </a:solidFill>
              </a:rPr>
              <a:t>srv_diff_host_rate</a:t>
            </a:r>
            <a:r>
              <a:rPr lang="en-US" altLang="zh-TW" dirty="0">
                <a:solidFill>
                  <a:schemeClr val="accent2"/>
                </a:solidFill>
              </a:rPr>
              <a:t>: continuous.</a:t>
            </a:r>
          </a:p>
          <a:p>
            <a:r>
              <a:rPr lang="en-US" altLang="zh-TW" dirty="0" err="1">
                <a:solidFill>
                  <a:schemeClr val="accent2"/>
                </a:solidFill>
              </a:rPr>
              <a:t>dst_host_count</a:t>
            </a:r>
            <a:r>
              <a:rPr lang="en-US" altLang="zh-TW" dirty="0">
                <a:solidFill>
                  <a:schemeClr val="accent2"/>
                </a:solidFill>
              </a:rPr>
              <a:t>: continuous.</a:t>
            </a:r>
          </a:p>
          <a:p>
            <a:r>
              <a:rPr lang="en-US" altLang="zh-TW" dirty="0" err="1">
                <a:solidFill>
                  <a:schemeClr val="accent2"/>
                </a:solidFill>
              </a:rPr>
              <a:t>dst_host_srv_count</a:t>
            </a:r>
            <a:r>
              <a:rPr lang="en-US" altLang="zh-TW" dirty="0">
                <a:solidFill>
                  <a:schemeClr val="accent2"/>
                </a:solidFill>
              </a:rPr>
              <a:t>: continuous.</a:t>
            </a:r>
          </a:p>
          <a:p>
            <a:r>
              <a:rPr lang="en-US" altLang="zh-TW" dirty="0" err="1">
                <a:solidFill>
                  <a:schemeClr val="accent2"/>
                </a:solidFill>
              </a:rPr>
              <a:t>dst_host_same_srv_rate</a:t>
            </a:r>
            <a:r>
              <a:rPr lang="en-US" altLang="zh-TW" dirty="0">
                <a:solidFill>
                  <a:schemeClr val="accent2"/>
                </a:solidFill>
              </a:rPr>
              <a:t>: continuous.</a:t>
            </a:r>
          </a:p>
          <a:p>
            <a:r>
              <a:rPr lang="en-US" altLang="zh-TW" dirty="0" err="1">
                <a:solidFill>
                  <a:schemeClr val="accent2"/>
                </a:solidFill>
              </a:rPr>
              <a:t>dst_host_diff_srv_rate</a:t>
            </a:r>
            <a:r>
              <a:rPr lang="en-US" altLang="zh-TW" dirty="0">
                <a:solidFill>
                  <a:schemeClr val="accent2"/>
                </a:solidFill>
              </a:rPr>
              <a:t>: continuous.</a:t>
            </a:r>
          </a:p>
          <a:p>
            <a:r>
              <a:rPr lang="en-US" altLang="zh-TW" dirty="0" err="1"/>
              <a:t>dst_host_same_src_port_rate</a:t>
            </a:r>
            <a:r>
              <a:rPr lang="en-US" altLang="zh-TW" dirty="0"/>
              <a:t>: continuous.</a:t>
            </a:r>
          </a:p>
          <a:p>
            <a:r>
              <a:rPr lang="en-US" altLang="zh-TW" dirty="0" err="1"/>
              <a:t>dst_host_srv_diff_host_rate</a:t>
            </a:r>
            <a:r>
              <a:rPr lang="en-US" altLang="zh-TW" dirty="0"/>
              <a:t>: continuous.</a:t>
            </a:r>
          </a:p>
          <a:p>
            <a:r>
              <a:rPr lang="en-US" altLang="zh-TW" dirty="0" err="1"/>
              <a:t>dst_host_serror_rate</a:t>
            </a:r>
            <a:r>
              <a:rPr lang="en-US" altLang="zh-TW" dirty="0"/>
              <a:t>: continuous.</a:t>
            </a:r>
          </a:p>
          <a:p>
            <a:r>
              <a:rPr lang="en-US" altLang="zh-TW" dirty="0" err="1"/>
              <a:t>dst_host_srv_serror_rate</a:t>
            </a:r>
            <a:r>
              <a:rPr lang="en-US" altLang="zh-TW" dirty="0"/>
              <a:t>: continuous.</a:t>
            </a:r>
          </a:p>
          <a:p>
            <a:r>
              <a:rPr lang="en-US" altLang="zh-TW" dirty="0" err="1"/>
              <a:t>dst_host_rerror_rate</a:t>
            </a:r>
            <a:r>
              <a:rPr lang="en-US" altLang="zh-TW" dirty="0"/>
              <a:t>: continuous.</a:t>
            </a:r>
          </a:p>
          <a:p>
            <a:r>
              <a:rPr lang="en-US" altLang="zh-TW" dirty="0" err="1"/>
              <a:t>dst_host_srv_rerror_rate</a:t>
            </a:r>
            <a:r>
              <a:rPr lang="en-US" altLang="zh-TW" dirty="0"/>
              <a:t>: continuous.</a:t>
            </a:r>
            <a:endParaRPr lang="zh-TW" altLang="en-US" dirty="0"/>
          </a:p>
          <a:p>
            <a:r>
              <a:rPr lang="en-US" altLang="zh-TW" b="1" dirty="0" smtClean="0"/>
              <a:t>Intrusion type</a:t>
            </a:r>
            <a:r>
              <a:rPr lang="en-US" altLang="zh-TW" dirty="0" smtClean="0"/>
              <a:t>: </a:t>
            </a:r>
            <a:r>
              <a:rPr lang="en-US" altLang="zh-TW" dirty="0" smtClean="0">
                <a:solidFill>
                  <a:srgbClr val="0000FF"/>
                </a:solidFill>
              </a:rPr>
              <a:t>symbolic</a:t>
            </a:r>
            <a:endParaRPr lang="zh-TW" altLang="en-US" dirty="0">
              <a:solidFill>
                <a:srgbClr val="0000FF"/>
              </a:solidFill>
            </a:endParaRPr>
          </a:p>
        </p:txBody>
      </p:sp>
    </p:spTree>
    <p:extLst>
      <p:ext uri="{BB962C8B-B14F-4D97-AF65-F5344CB8AC3E}">
        <p14:creationId xmlns:p14="http://schemas.microsoft.com/office/powerpoint/2010/main" val="3138516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smtClean="0"/>
              <a:t>Intrusion (or attack) types: back,buffer_overflow,ftp_write,guess_passwd,imap,ipsweep,land,loadmodule,multihop,neptune,nmap,normal,perl,phf,pod,portsweep,rootkit,satan,smurf,spy,teardrop,warezclient,warezmaster</a:t>
            </a:r>
            <a:endParaRPr lang="zh-TW" altLang="en-US" dirty="0"/>
          </a:p>
          <a:p>
            <a:endParaRPr lang="zh-TW" altLang="en-US" dirty="0"/>
          </a:p>
        </p:txBody>
      </p:sp>
    </p:spTree>
    <p:extLst>
      <p:ext uri="{BB962C8B-B14F-4D97-AF65-F5344CB8AC3E}">
        <p14:creationId xmlns:p14="http://schemas.microsoft.com/office/powerpoint/2010/main" val="3378788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Tasks in the Quiz</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Primary tasks:</a:t>
            </a:r>
          </a:p>
          <a:p>
            <a:pPr lvl="1"/>
            <a:r>
              <a:rPr lang="en-US" altLang="zh-TW" dirty="0" smtClean="0"/>
              <a:t>(</a:t>
            </a:r>
            <a:r>
              <a:rPr lang="en-US" altLang="zh-TW" b="1" dirty="0" smtClean="0"/>
              <a:t>32pt</a:t>
            </a:r>
            <a:r>
              <a:rPr lang="en-US" altLang="zh-TW" dirty="0" smtClean="0"/>
              <a:t>) (1) For continuous attributes ‘duration’, ‘</a:t>
            </a:r>
            <a:r>
              <a:rPr lang="en-US" altLang="zh-TW" dirty="0" err="1" smtClean="0"/>
              <a:t>src_bytes</a:t>
            </a:r>
            <a:r>
              <a:rPr lang="en-US" altLang="zh-TW" dirty="0" smtClean="0"/>
              <a:t>’, ‘</a:t>
            </a:r>
            <a:r>
              <a:rPr lang="en-US" altLang="zh-TW" dirty="0" err="1" smtClean="0"/>
              <a:t>dst_bytes</a:t>
            </a:r>
            <a:r>
              <a:rPr lang="en-US" altLang="zh-TW" dirty="0" smtClean="0"/>
              <a:t>’, ‘</a:t>
            </a:r>
            <a:r>
              <a:rPr lang="en-US" altLang="zh-TW" dirty="0" err="1" smtClean="0"/>
              <a:t>num_failed_logins</a:t>
            </a:r>
            <a:r>
              <a:rPr lang="en-US" altLang="zh-TW" dirty="0" smtClean="0"/>
              <a:t>’, please calculate their mean, median, mode, standard deviation, respectively</a:t>
            </a:r>
            <a:endParaRPr lang="en-US" altLang="zh-TW" dirty="0"/>
          </a:p>
          <a:p>
            <a:pPr lvl="1"/>
            <a:r>
              <a:rPr lang="en-US" altLang="zh-TW" dirty="0"/>
              <a:t>(</a:t>
            </a:r>
            <a:r>
              <a:rPr lang="en-US" altLang="zh-TW" b="1" dirty="0"/>
              <a:t>20pt</a:t>
            </a:r>
            <a:r>
              <a:rPr lang="en-US" altLang="zh-TW" dirty="0" smtClean="0"/>
              <a:t>) (2) For symbolic attributes ‘</a:t>
            </a:r>
            <a:r>
              <a:rPr lang="en-US" altLang="zh-TW" dirty="0" err="1" smtClean="0"/>
              <a:t>protocol_type</a:t>
            </a:r>
            <a:r>
              <a:rPr lang="en-US" altLang="zh-TW" dirty="0" smtClean="0"/>
              <a:t>’, ‘service’, ‘flag’, ‘</a:t>
            </a:r>
            <a:r>
              <a:rPr lang="en-US" altLang="zh-TW" dirty="0" err="1" smtClean="0"/>
              <a:t>logged_in</a:t>
            </a:r>
            <a:r>
              <a:rPr lang="en-US" altLang="zh-TW" dirty="0" smtClean="0"/>
              <a:t>’, ‘</a:t>
            </a:r>
            <a:r>
              <a:rPr lang="en-US" altLang="zh-TW" dirty="0" err="1" smtClean="0"/>
              <a:t>intrusion_type</a:t>
            </a:r>
            <a:r>
              <a:rPr lang="en-US" altLang="zh-TW" dirty="0" smtClean="0"/>
              <a:t>’, output the list of each value and the corresponding frequency count, sorted in descending order of the count</a:t>
            </a:r>
          </a:p>
          <a:p>
            <a:pPr lvl="1"/>
            <a:r>
              <a:rPr lang="en-US" altLang="zh-TW" dirty="0"/>
              <a:t>(</a:t>
            </a:r>
            <a:r>
              <a:rPr lang="en-US" altLang="zh-TW" b="1" dirty="0"/>
              <a:t>20pt</a:t>
            </a:r>
            <a:r>
              <a:rPr lang="en-US" altLang="zh-TW" dirty="0" smtClean="0"/>
              <a:t>) (3) Output the list of the </a:t>
            </a:r>
            <a:r>
              <a:rPr lang="en-US" altLang="zh-TW" dirty="0" smtClean="0">
                <a:solidFill>
                  <a:srgbClr val="0000FF"/>
                </a:solidFill>
              </a:rPr>
              <a:t>most frequently used </a:t>
            </a:r>
            <a:r>
              <a:rPr lang="en-US" altLang="zh-TW" dirty="0" smtClean="0"/>
              <a:t>‘service’ for each ‘</a:t>
            </a:r>
            <a:r>
              <a:rPr lang="en-US" altLang="zh-TW" dirty="0" err="1" smtClean="0"/>
              <a:t>intrusion_type</a:t>
            </a:r>
            <a:r>
              <a:rPr lang="en-US" altLang="zh-TW" dirty="0" smtClean="0"/>
              <a:t>’, sorted in descending order of the occurrence </a:t>
            </a:r>
            <a:r>
              <a:rPr lang="en-US" altLang="zh-TW" dirty="0" smtClean="0"/>
              <a:t>frequency</a:t>
            </a:r>
            <a:endParaRPr lang="en-US" altLang="zh-TW" dirty="0" smtClean="0"/>
          </a:p>
          <a:p>
            <a:pPr lvl="1"/>
            <a:r>
              <a:rPr lang="en-US" altLang="zh-TW" dirty="0" smtClean="0"/>
              <a:t>(</a:t>
            </a:r>
            <a:r>
              <a:rPr lang="en-US" altLang="zh-TW" b="1" dirty="0" smtClean="0"/>
              <a:t>30pt</a:t>
            </a:r>
            <a:r>
              <a:rPr lang="en-US" altLang="zh-TW" dirty="0" smtClean="0"/>
              <a:t>) (4) If we </a:t>
            </a:r>
            <a:r>
              <a:rPr lang="en-US" altLang="zh-TW" dirty="0" smtClean="0"/>
              <a:t>regard the </a:t>
            </a:r>
            <a:r>
              <a:rPr lang="en-US" altLang="zh-TW" dirty="0" smtClean="0"/>
              <a:t>values of ‘</a:t>
            </a:r>
            <a:r>
              <a:rPr lang="en-US" altLang="zh-TW" dirty="0" err="1" smtClean="0"/>
              <a:t>intrusion_type</a:t>
            </a:r>
            <a:r>
              <a:rPr lang="en-US" altLang="zh-TW" dirty="0"/>
              <a:t>’ </a:t>
            </a:r>
            <a:r>
              <a:rPr lang="en-US" altLang="zh-TW" dirty="0" smtClean="0"/>
              <a:t>except “normal” as abnormal</a:t>
            </a:r>
            <a:r>
              <a:rPr lang="en-US" altLang="zh-TW" dirty="0" smtClean="0"/>
              <a:t>, </a:t>
            </a:r>
            <a:r>
              <a:rPr lang="en-US" altLang="zh-TW" dirty="0"/>
              <a:t>calculate </a:t>
            </a:r>
            <a:r>
              <a:rPr lang="en-US" altLang="zh-TW" dirty="0" smtClean="0"/>
              <a:t>the correlation coefficient of </a:t>
            </a:r>
            <a:r>
              <a:rPr lang="en-US" altLang="zh-TW" dirty="0" smtClean="0"/>
              <a:t>“number </a:t>
            </a:r>
            <a:r>
              <a:rPr lang="en-US" altLang="zh-TW" dirty="0" smtClean="0"/>
              <a:t>of abnormal </a:t>
            </a:r>
            <a:r>
              <a:rPr lang="en-US" altLang="zh-TW" dirty="0" smtClean="0"/>
              <a:t>instances” </a:t>
            </a:r>
            <a:r>
              <a:rPr lang="en-US" altLang="zh-TW" dirty="0" smtClean="0"/>
              <a:t>and ‘</a:t>
            </a:r>
            <a:r>
              <a:rPr lang="en-US" altLang="zh-TW" dirty="0" err="1" smtClean="0"/>
              <a:t>num_failed_logins</a:t>
            </a:r>
            <a:r>
              <a:rPr lang="en-US" altLang="zh-TW" dirty="0" smtClean="0"/>
              <a:t>’ by </a:t>
            </a:r>
            <a:r>
              <a:rPr lang="en-US" altLang="zh-TW" dirty="0"/>
              <a:t>the following </a:t>
            </a:r>
            <a:r>
              <a:rPr lang="en-US" altLang="zh-TW" dirty="0" smtClean="0"/>
              <a:t>formula:</a:t>
            </a:r>
          </a:p>
          <a:p>
            <a:pPr marL="457200" lvl="1" indent="0">
              <a:buNone/>
            </a:pPr>
            <a:r>
              <a:rPr lang="en-US" altLang="zh-TW" dirty="0" smtClean="0"/>
              <a:t> </a:t>
            </a:r>
          </a:p>
        </p:txBody>
      </p:sp>
      <p:graphicFrame>
        <p:nvGraphicFramePr>
          <p:cNvPr id="4" name="Object 4"/>
          <p:cNvGraphicFramePr>
            <a:graphicFrameLocks noChangeAspect="1"/>
          </p:cNvGraphicFramePr>
          <p:nvPr>
            <p:extLst>
              <p:ext uri="{D42A27DB-BD31-4B8C-83A1-F6EECF244321}">
                <p14:modId xmlns:p14="http://schemas.microsoft.com/office/powerpoint/2010/main" val="3655984466"/>
              </p:ext>
            </p:extLst>
          </p:nvPr>
        </p:nvGraphicFramePr>
        <p:xfrm>
          <a:off x="3555206" y="5726906"/>
          <a:ext cx="5081588" cy="900113"/>
        </p:xfrm>
        <a:graphic>
          <a:graphicData uri="http://schemas.openxmlformats.org/presentationml/2006/ole">
            <mc:AlternateContent xmlns:mc="http://schemas.openxmlformats.org/markup-compatibility/2006">
              <mc:Choice xmlns:v="urn:schemas-microsoft-com:vml" Requires="v">
                <p:oleObj spid="_x0000_s3083" name="Equation" r:id="rId3" imgW="2870200" imgH="508000" progId="Equation.3">
                  <p:embed/>
                </p:oleObj>
              </mc:Choice>
              <mc:Fallback>
                <p:oleObj name="Equation" r:id="rId3" imgW="2870200" imgH="508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5206" y="5726906"/>
                        <a:ext cx="5081588"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36254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Bonus: Advanced Tasks</a:t>
            </a:r>
            <a:endParaRPr lang="zh-TW" altLang="en-US" dirty="0"/>
          </a:p>
        </p:txBody>
      </p:sp>
      <p:sp>
        <p:nvSpPr>
          <p:cNvPr id="3" name="內容版面配置區 2"/>
          <p:cNvSpPr>
            <a:spLocks noGrp="1"/>
          </p:cNvSpPr>
          <p:nvPr>
            <p:ph idx="1"/>
          </p:nvPr>
        </p:nvSpPr>
        <p:spPr/>
        <p:txBody>
          <a:bodyPr>
            <a:normAutofit/>
          </a:bodyPr>
          <a:lstStyle/>
          <a:p>
            <a:r>
              <a:rPr lang="en-US" altLang="zh-TW" dirty="0" smtClean="0"/>
              <a:t>Advanced task: (optional bonus)</a:t>
            </a:r>
            <a:endParaRPr lang="en-US" altLang="zh-TW" dirty="0"/>
          </a:p>
          <a:p>
            <a:pPr lvl="1"/>
            <a:r>
              <a:rPr lang="en-US" altLang="zh-TW" dirty="0"/>
              <a:t>(</a:t>
            </a:r>
            <a:r>
              <a:rPr lang="en-US" altLang="zh-TW" b="1" dirty="0" smtClean="0"/>
              <a:t>35pt</a:t>
            </a:r>
            <a:r>
              <a:rPr lang="en-US" altLang="zh-TW" dirty="0"/>
              <a:t>) </a:t>
            </a:r>
            <a:r>
              <a:rPr lang="en-US" altLang="zh-TW" dirty="0" smtClean="0"/>
              <a:t>(5) Which ‘intrusion type’ has the highest value for each of the following fields: </a:t>
            </a:r>
            <a:endParaRPr lang="en-US" altLang="zh-TW" dirty="0"/>
          </a:p>
          <a:p>
            <a:pPr lvl="2"/>
            <a:r>
              <a:rPr lang="en-US" altLang="zh-TW" dirty="0" err="1" smtClean="0"/>
              <a:t>same_srv_rate</a:t>
            </a:r>
            <a:endParaRPr lang="en-US" altLang="zh-TW" dirty="0"/>
          </a:p>
          <a:p>
            <a:pPr lvl="2"/>
            <a:r>
              <a:rPr lang="en-US" altLang="zh-TW" dirty="0" err="1" smtClean="0"/>
              <a:t>diff_srv_rate</a:t>
            </a:r>
            <a:endParaRPr lang="en-US" altLang="zh-TW" dirty="0"/>
          </a:p>
          <a:p>
            <a:pPr lvl="2"/>
            <a:r>
              <a:rPr lang="en-US" altLang="zh-TW" dirty="0" err="1" smtClean="0"/>
              <a:t>srv_diff_host_rate</a:t>
            </a:r>
            <a:endParaRPr lang="en-US" altLang="zh-TW" dirty="0"/>
          </a:p>
          <a:p>
            <a:pPr lvl="2"/>
            <a:r>
              <a:rPr lang="en-US" altLang="zh-TW" dirty="0" err="1" smtClean="0"/>
              <a:t>dst_host_count</a:t>
            </a:r>
            <a:endParaRPr lang="en-US" altLang="zh-TW" dirty="0"/>
          </a:p>
          <a:p>
            <a:pPr lvl="2"/>
            <a:r>
              <a:rPr lang="en-US" altLang="zh-TW" dirty="0" err="1" smtClean="0"/>
              <a:t>dst_host_srv_count</a:t>
            </a:r>
            <a:endParaRPr lang="en-US" altLang="zh-TW" dirty="0"/>
          </a:p>
          <a:p>
            <a:pPr lvl="2"/>
            <a:r>
              <a:rPr lang="en-US" altLang="zh-TW" dirty="0" err="1" smtClean="0"/>
              <a:t>dst_host_same_srv_rate</a:t>
            </a:r>
            <a:endParaRPr lang="en-US" altLang="zh-TW" dirty="0"/>
          </a:p>
          <a:p>
            <a:pPr lvl="2"/>
            <a:r>
              <a:rPr lang="en-US" altLang="zh-TW" dirty="0" err="1" smtClean="0"/>
              <a:t>dst_host_diff_srv_rate</a:t>
            </a:r>
            <a:endParaRPr lang="en-US" altLang="zh-TW" dirty="0"/>
          </a:p>
          <a:p>
            <a:pPr lvl="1"/>
            <a:endParaRPr lang="zh-TW" altLang="en-US" dirty="0"/>
          </a:p>
        </p:txBody>
      </p:sp>
    </p:spTree>
    <p:extLst>
      <p:ext uri="{BB962C8B-B14F-4D97-AF65-F5344CB8AC3E}">
        <p14:creationId xmlns:p14="http://schemas.microsoft.com/office/powerpoint/2010/main" val="3297040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Result </a:t>
            </a:r>
            <a:r>
              <a:rPr lang="en-US" altLang="zh-TW" dirty="0" smtClean="0"/>
              <a:t>Submission</a:t>
            </a:r>
            <a:endParaRPr lang="zh-TW" altLang="en-US" dirty="0"/>
          </a:p>
        </p:txBody>
      </p:sp>
      <p:sp>
        <p:nvSpPr>
          <p:cNvPr id="3" name="內容版面配置區 2"/>
          <p:cNvSpPr>
            <a:spLocks noGrp="1"/>
          </p:cNvSpPr>
          <p:nvPr>
            <p:ph idx="1"/>
          </p:nvPr>
        </p:nvSpPr>
        <p:spPr/>
        <p:txBody>
          <a:bodyPr>
            <a:normAutofit/>
          </a:bodyPr>
          <a:lstStyle/>
          <a:p>
            <a:r>
              <a:rPr lang="en-US" altLang="zh-TW" dirty="0"/>
              <a:t>P</a:t>
            </a:r>
            <a:r>
              <a:rPr lang="en-US" altLang="zh-TW" dirty="0" smtClean="0"/>
              <a:t>lease </a:t>
            </a:r>
            <a:r>
              <a:rPr lang="en-US" altLang="zh-TW" dirty="0" smtClean="0"/>
              <a:t>submit a compressed file containing:</a:t>
            </a:r>
          </a:p>
          <a:p>
            <a:pPr lvl="1"/>
            <a:r>
              <a:rPr lang="en-US" altLang="zh-TW" dirty="0" smtClean="0"/>
              <a:t>Your </a:t>
            </a:r>
            <a:r>
              <a:rPr lang="en-US" altLang="zh-TW" dirty="0" smtClean="0">
                <a:solidFill>
                  <a:srgbClr val="FF0000"/>
                </a:solidFill>
              </a:rPr>
              <a:t>source codes</a:t>
            </a:r>
          </a:p>
          <a:p>
            <a:pPr lvl="1"/>
            <a:r>
              <a:rPr lang="en-US" altLang="zh-TW" dirty="0" smtClean="0">
                <a:solidFill>
                  <a:srgbClr val="FF0000"/>
                </a:solidFill>
              </a:rPr>
              <a:t>The generated output</a:t>
            </a:r>
            <a:endParaRPr lang="en-US" altLang="zh-TW" dirty="0" smtClean="0"/>
          </a:p>
          <a:p>
            <a:pPr lvl="1"/>
            <a:r>
              <a:rPr lang="en-US" altLang="zh-TW" dirty="0" smtClean="0">
                <a:solidFill>
                  <a:srgbClr val="FF0000"/>
                </a:solidFill>
              </a:rPr>
              <a:t>Documentation</a:t>
            </a:r>
            <a:r>
              <a:rPr lang="en-US" altLang="zh-TW" dirty="0" smtClean="0"/>
              <a:t> on </a:t>
            </a:r>
            <a:endParaRPr lang="en-US" altLang="zh-TW" dirty="0" smtClean="0"/>
          </a:p>
          <a:p>
            <a:pPr lvl="2"/>
            <a:r>
              <a:rPr lang="en-US" altLang="zh-TW" dirty="0" smtClean="0"/>
              <a:t>How </a:t>
            </a:r>
            <a:r>
              <a:rPr lang="en-US" altLang="zh-TW" dirty="0" smtClean="0"/>
              <a:t>to compile, install, or configure the </a:t>
            </a:r>
            <a:r>
              <a:rPr lang="en-US" altLang="zh-TW" dirty="0" smtClean="0"/>
              <a:t>environment</a:t>
            </a:r>
            <a:r>
              <a:rPr lang="en-US" altLang="zh-TW" dirty="0"/>
              <a:t> </a:t>
            </a:r>
            <a:r>
              <a:rPr lang="en-US" altLang="zh-TW" dirty="0" smtClean="0"/>
              <a:t>if you used special libraries in addition to Hadoop/Spark core</a:t>
            </a:r>
            <a:r>
              <a:rPr lang="en-US" altLang="zh-TW" dirty="0" smtClean="0"/>
              <a:t> </a:t>
            </a:r>
            <a:endParaRPr lang="en-US" altLang="zh-TW" dirty="0" smtClean="0"/>
          </a:p>
          <a:p>
            <a:pPr lvl="2"/>
            <a:r>
              <a:rPr lang="en-US" altLang="zh-TW" dirty="0"/>
              <a:t>Environment setup in your </a:t>
            </a:r>
            <a:r>
              <a:rPr lang="en-US" altLang="zh-TW" dirty="0" smtClean="0"/>
              <a:t>cluster</a:t>
            </a:r>
          </a:p>
          <a:p>
            <a:pPr lvl="3"/>
            <a:r>
              <a:rPr lang="en-US" altLang="zh-TW" dirty="0" smtClean="0"/>
              <a:t>How </a:t>
            </a:r>
            <a:r>
              <a:rPr lang="en-US" altLang="zh-TW" dirty="0"/>
              <a:t>many PCs, what spec (CPU, memory, storage), network bandwidth, …</a:t>
            </a:r>
          </a:p>
          <a:p>
            <a:pPr lvl="1"/>
            <a:endParaRPr lang="en-US" altLang="zh-TW" dirty="0" smtClean="0"/>
          </a:p>
          <a:p>
            <a:endParaRPr lang="zh-TW" altLang="en-US" dirty="0"/>
          </a:p>
        </p:txBody>
      </p:sp>
    </p:spTree>
    <p:extLst>
      <p:ext uri="{BB962C8B-B14F-4D97-AF65-F5344CB8AC3E}">
        <p14:creationId xmlns:p14="http://schemas.microsoft.com/office/powerpoint/2010/main" val="39861841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1301</TotalTime>
  <Words>1113</Words>
  <Application>Microsoft Office PowerPoint</Application>
  <PresentationFormat>寬螢幕</PresentationFormat>
  <Paragraphs>205</Paragraphs>
  <Slides>16</Slides>
  <Notes>0</Notes>
  <HiddenSlides>0</HiddenSlides>
  <MMClips>0</MMClips>
  <ScaleCrop>false</ScaleCrop>
  <HeadingPairs>
    <vt:vector size="8" baseType="variant">
      <vt:variant>
        <vt:lpstr>使用字型</vt:lpstr>
      </vt:variant>
      <vt:variant>
        <vt:i4>4</vt:i4>
      </vt:variant>
      <vt:variant>
        <vt:lpstr>佈景主題</vt:lpstr>
      </vt:variant>
      <vt:variant>
        <vt:i4>1</vt:i4>
      </vt:variant>
      <vt:variant>
        <vt:lpstr>內嵌 OLE 伺服程式</vt:lpstr>
      </vt:variant>
      <vt:variant>
        <vt:i4>1</vt:i4>
      </vt:variant>
      <vt:variant>
        <vt:lpstr>投影片標題</vt:lpstr>
      </vt:variant>
      <vt:variant>
        <vt:i4>16</vt:i4>
      </vt:variant>
    </vt:vector>
  </HeadingPairs>
  <TitlesOfParts>
    <vt:vector size="22" baseType="lpstr">
      <vt:lpstr>新細明體</vt:lpstr>
      <vt:lpstr>Arial</vt:lpstr>
      <vt:lpstr>Calibri</vt:lpstr>
      <vt:lpstr>Calibri Light</vt:lpstr>
      <vt:lpstr>Office 佈景主題</vt:lpstr>
      <vt:lpstr>Equation</vt:lpstr>
      <vt:lpstr>Quiz#1</vt:lpstr>
      <vt:lpstr>Rules of the Quiz</vt:lpstr>
      <vt:lpstr>Task Description</vt:lpstr>
      <vt:lpstr>Input Data </vt:lpstr>
      <vt:lpstr>Data Attributes</vt:lpstr>
      <vt:lpstr>PowerPoint 簡報</vt:lpstr>
      <vt:lpstr>Tasks in the Quiz</vt:lpstr>
      <vt:lpstr>Bonus: Advanced Tasks</vt:lpstr>
      <vt:lpstr>Result Submission</vt:lpstr>
      <vt:lpstr>Notes</vt:lpstr>
      <vt:lpstr>More Information about the Features </vt:lpstr>
      <vt:lpstr>PowerPoint 簡報</vt:lpstr>
      <vt:lpstr>Basic Features of Individual TCP Connections</vt:lpstr>
      <vt:lpstr>Content Features by Domain Knowledge</vt:lpstr>
      <vt:lpstr>Time-based Traffic Features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HW#1</dc:title>
  <dc:creator>jhwang</dc:creator>
  <cp:lastModifiedBy>jhwang</cp:lastModifiedBy>
  <cp:revision>55</cp:revision>
  <dcterms:created xsi:type="dcterms:W3CDTF">2017-03-16T10:08:31Z</dcterms:created>
  <dcterms:modified xsi:type="dcterms:W3CDTF">2018-04-19T02:40:07Z</dcterms:modified>
</cp:coreProperties>
</file>