
<file path=[Content_Types].xml><?xml version="1.0" encoding="utf-8"?>
<Types xmlns="http://schemas.openxmlformats.org/package/2006/content-types">
  <Default Extension="1" ContentType="image/jpeg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83" r:id="rId1"/>
  </p:sldMasterIdLst>
  <p:notesMasterIdLst>
    <p:notesMasterId r:id="rId12"/>
  </p:notesMasterIdLst>
  <p:sldIdLst>
    <p:sldId id="256" r:id="rId2"/>
    <p:sldId id="264" r:id="rId3"/>
    <p:sldId id="267" r:id="rId4"/>
    <p:sldId id="266" r:id="rId5"/>
    <p:sldId id="274" r:id="rId6"/>
    <p:sldId id="273" r:id="rId7"/>
    <p:sldId id="268" r:id="rId8"/>
    <p:sldId id="270" r:id="rId9"/>
    <p:sldId id="275" r:id="rId10"/>
    <p:sldId id="272" r:id="rId11"/>
  </p:sldIdLst>
  <p:sldSz cx="14630400" cy="8229600"/>
  <p:notesSz cx="8229600" cy="146304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544" autoAdjust="0"/>
    <p:restoredTop sz="94610"/>
  </p:normalViewPr>
  <p:slideViewPr>
    <p:cSldViewPr snapToGrid="0" snapToObjects="1">
      <p:cViewPr varScale="1">
        <p:scale>
          <a:sx n="59" d="100"/>
          <a:sy n="59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519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66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71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7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13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66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99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02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40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9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4589-2460-499E-86E6-1F1A56519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0075F-47B1-46EA-AA4F-6ECF7B93F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GB"/>
              <a:t>Click to edit Master subtitle style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6FE65-94F5-415E-895D-35275751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7A3F8-AC61-4B26-AEC4-A0E9532B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D10BD-5495-43A6-9BFB-F85937DA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296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22BF-706D-4CBF-A89B-00228F19E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E9599-FC53-494B-BA3B-738DD47F3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E9C90-1EE1-4CA8-BD96-413F16A2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80CFD-4D30-488E-BB28-B0D11662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8AA88-03EA-418F-899B-2D2C7967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660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70B5BA-6AA5-4AE7-A1A1-999E87C69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FA298-8EB6-4AB0-BAB6-DD220DBA0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04E8B-26A4-42A3-B8B1-6181E57E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F2C27-7F92-42C2-8CF8-0C628423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1D722-8604-4436-8561-138FD674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299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79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C73F-8246-4938-98D9-DB0E1015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F00A-67F1-432E-B2C3-2671119C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7D3A-548C-4B61-BEB5-2BE25C47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3C601-149C-480E-B450-7E8920A8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719A5-0861-49A8-9353-A5504641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619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A153-A31A-4EF6-8A5A-E97B92DE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FF6AB-D696-46D9-BC37-A07806D93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27B8A-9D23-4EC1-970F-B3658005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10DA0-2D2D-4B85-B3FE-D4E5E526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A0879-9BEE-4323-9C0E-237EF507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72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D7502-40D7-44FD-B45A-867F88FD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13E19-A86C-4EC7-B3D6-DF453DF5A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720F2-6F33-41DE-91D9-A9F39DB70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DB7E9-111B-420D-9EA1-C387B575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E7191-1D42-467F-B0DC-0836925D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2D4A2-0653-4704-AC1E-D8DAF238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540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F079-DF39-4120-AFB4-A5AE8C1BC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EB4E1-C113-4F00-8E62-4B8EDD8A3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C29D5-ABA6-4DEC-9B52-445F36849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DF6E5-99D6-4B2E-880F-630F11E95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CDC81F-7921-462C-9A04-BB954CF5E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535B81-B3D2-4326-BF83-4B16CFE3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FFAF1-2E9F-4DF1-8466-EE325E87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55C6C-D5D0-46F4-9A4E-E0E01BA0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2523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4563-8169-4ABA-B6BD-CBF60170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FAE44-C1E2-4CC3-B920-15C14105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3B5EC-CCCA-4263-B1E3-545071AFD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C91CC-1D6C-407D-9AB3-1AAA553F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5377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F9478-2FBE-4E6A-BE70-8464AD31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141EE-5829-4BD6-811D-A0231B07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2091C-05DE-4408-9B9D-A6FC0159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4474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6C19-826D-493C-897E-D0721E1B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C5020-83BA-4BD7-A253-8A45185E6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1D978-D889-4963-BAA1-D9F50C8EA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9D2D9-A560-47CD-83B9-8C90648A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7AE26-AC88-4562-8930-F25841E9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67A9D-1C6C-497C-9706-70471160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855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E230-EEC6-481A-850F-470CEC654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5A073-9F5A-408D-8F89-81AFC40E1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825AD-F92A-40B7-AABB-9454417FC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BF0B7-29CD-48D3-9AF0-55D28DA3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768AD-FCA4-4ACA-96B0-EDC40690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2099B-FC1B-481D-B835-584C2FD5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570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1C734C-F8F7-4AB6-A959-636D239A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87FB6-AC6F-4F11-8A7C-F9C77D212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C734D-BCF1-415E-8557-92B41C0C0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8DD36-E3F4-4B38-9924-B9FC3BA50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C5B5E-5558-43CE-80FA-353B3FF24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91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H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xhere.com/en/photo/155744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pexels.com/photo/architect-builder-computer-projects-conversation-313691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1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rawpixel.com/search/finan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896635" y="-928916"/>
            <a:ext cx="7282544" cy="67763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endParaRPr lang="en-US" sz="4800" dirty="0"/>
          </a:p>
          <a:p>
            <a:pPr marL="0" indent="0" algn="l">
              <a:lnSpc>
                <a:spcPts val="5550"/>
              </a:lnSpc>
              <a:buNone/>
            </a:pP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 flipH="1" flipV="1">
            <a:off x="3213592" y="2319866"/>
            <a:ext cx="5168408" cy="45538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6" name="Picture 5" descr="Close-up of a pen writing on a chart">
            <a:extLst>
              <a:ext uri="{FF2B5EF4-FFF2-40B4-BE49-F238E27FC236}">
                <a16:creationId xmlns:a16="http://schemas.microsoft.com/office/drawing/2014/main" id="{3340FB90-3176-4C97-BC75-805C551183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71733" y="0"/>
            <a:ext cx="7958666" cy="822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1BDA93-9238-4E32-B356-A77BDE38EF97}"/>
              </a:ext>
            </a:extLst>
          </p:cNvPr>
          <p:cNvSpPr txBox="1"/>
          <p:nvPr/>
        </p:nvSpPr>
        <p:spPr>
          <a:xfrm>
            <a:off x="225790" y="2032000"/>
            <a:ext cx="6242743" cy="451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dirty="0"/>
              <a:t>CreativePulse Media – Data Analysis for Client Retention &amp; Growth</a:t>
            </a:r>
          </a:p>
          <a:p>
            <a:pPr marL="0" indent="0">
              <a:buNone/>
            </a:pPr>
            <a:r>
              <a:rPr lang="en-US" sz="1800" b="1" dirty="0"/>
              <a:t>Using Data to Build Stronger Client Relationships and Better Campaign Results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A40F3-62CA-40CC-A425-D6EA159D947F}"/>
              </a:ext>
            </a:extLst>
          </p:cNvPr>
          <p:cNvSpPr txBox="1"/>
          <p:nvPr/>
        </p:nvSpPr>
        <p:spPr>
          <a:xfrm>
            <a:off x="4669859" y="7488094"/>
            <a:ext cx="4470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Jessica William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-1" y="0"/>
            <a:ext cx="6825343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 flipV="1">
            <a:off x="6280190" y="671939"/>
            <a:ext cx="7556421" cy="457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6280190" y="3246114"/>
            <a:ext cx="7893010" cy="2210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342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489858"/>
            <a:ext cx="7556421" cy="1143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dirty="0"/>
              <a:t>INTRODUCTION – The Challenge</a:t>
            </a:r>
          </a:p>
          <a:p>
            <a:pPr marL="0" indent="0" algn="l">
              <a:lnSpc>
                <a:spcPts val="5550"/>
              </a:lnSpc>
              <a:buNone/>
            </a:pPr>
            <a:endParaRPr lang="en-US" sz="4800" dirty="0"/>
          </a:p>
          <a:p>
            <a:pPr marL="0" indent="0" algn="l">
              <a:lnSpc>
                <a:spcPts val="5550"/>
              </a:lnSpc>
              <a:buNone/>
            </a:pP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6280190" y="2743201"/>
            <a:ext cx="7893010" cy="2351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en-US" sz="3600" b="1" dirty="0">
                <a:ea typeface="Aptos"/>
                <a:cs typeface="Aptos"/>
              </a:rPr>
              <a:t>Challenges:</a:t>
            </a:r>
            <a:endParaRPr lang="en-US" sz="3600" b="1" dirty="0">
              <a:effectLst/>
              <a:ea typeface="Aptos"/>
              <a:cs typeface="Aptos"/>
            </a:endParaRPr>
          </a:p>
          <a:p>
            <a:pPr marL="457200" indent="-457200">
              <a:lnSpc>
                <a:spcPct val="116000"/>
              </a:lnSpc>
              <a:spcAft>
                <a:spcPts val="800"/>
              </a:spcAft>
              <a:buAutoNum type="arabicPeriod"/>
            </a:pPr>
            <a:r>
              <a:rPr lang="en-US" sz="2400" dirty="0">
                <a:effectLst/>
                <a:ea typeface="Aptos"/>
                <a:cs typeface="Times New Roman" panose="02020603050405020304" pitchFamily="18" charset="0"/>
              </a:rPr>
              <a:t>T</a:t>
            </a:r>
            <a:r>
              <a:rPr lang="en-US" sz="2400" dirty="0">
                <a:effectLst/>
                <a:ea typeface="Aptos"/>
                <a:cs typeface="Aptos"/>
              </a:rPr>
              <a:t>o show clear </a:t>
            </a:r>
            <a:r>
              <a:rPr lang="en-US" sz="2400" b="1" dirty="0">
                <a:effectLst/>
                <a:ea typeface="Aptos"/>
                <a:cs typeface="Aptos"/>
              </a:rPr>
              <a:t>ROI (Return on Investment)</a:t>
            </a:r>
            <a:r>
              <a:rPr lang="en-US" sz="2400" dirty="0">
                <a:effectLst/>
                <a:ea typeface="Aptos"/>
                <a:cs typeface="Aptos"/>
              </a:rPr>
              <a:t> to its clients.</a:t>
            </a:r>
          </a:p>
          <a:p>
            <a:pPr marL="457200" indent="-457200">
              <a:lnSpc>
                <a:spcPct val="116000"/>
              </a:lnSpc>
              <a:spcAft>
                <a:spcPts val="800"/>
              </a:spcAft>
              <a:buAutoNum type="arabicPeriod"/>
            </a:pPr>
            <a:r>
              <a:rPr lang="en-US" sz="2400" dirty="0">
                <a:effectLst/>
                <a:ea typeface="Aptos"/>
                <a:cs typeface="Aptos"/>
              </a:rPr>
              <a:t> </a:t>
            </a:r>
            <a:r>
              <a:rPr lang="en-US" sz="2400" dirty="0">
                <a:ea typeface="Aptos"/>
                <a:cs typeface="Aptos"/>
              </a:rPr>
              <a:t>R</a:t>
            </a:r>
            <a:r>
              <a:rPr lang="en-US" sz="2400" dirty="0">
                <a:effectLst/>
                <a:ea typeface="Aptos"/>
                <a:cs typeface="Aptos"/>
              </a:rPr>
              <a:t>etain clients </a:t>
            </a:r>
          </a:p>
          <a:p>
            <a:pPr marL="457200" indent="-457200">
              <a:lnSpc>
                <a:spcPct val="116000"/>
              </a:lnSpc>
              <a:spcAft>
                <a:spcPts val="800"/>
              </a:spcAft>
              <a:buFontTx/>
              <a:buAutoNum type="arabicPeriod"/>
            </a:pPr>
            <a:r>
              <a:rPr lang="en-US" sz="2400" dirty="0">
                <a:ea typeface="Aptos"/>
                <a:cs typeface="Aptos"/>
              </a:rPr>
              <a:t>I</a:t>
            </a:r>
            <a:r>
              <a:rPr lang="en-US" sz="2400" dirty="0">
                <a:effectLst/>
                <a:ea typeface="Aptos"/>
                <a:cs typeface="Aptos"/>
              </a:rPr>
              <a:t>mprove campaign performance</a:t>
            </a:r>
            <a:endParaRPr lang="en-US" sz="2400" dirty="0">
              <a:ea typeface="Aptos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6000"/>
              </a:lnSpc>
              <a:spcAft>
                <a:spcPts val="800"/>
              </a:spcAft>
              <a:buFontTx/>
              <a:buAutoNum type="arabicPeriod"/>
            </a:pPr>
            <a:endParaRPr lang="en-US" sz="3600" b="1" dirty="0">
              <a:effectLst/>
              <a:ea typeface="Aptos"/>
              <a:cs typeface="Aptos"/>
            </a:endParaRPr>
          </a:p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en-US" sz="3600" b="1" i="1" dirty="0">
                <a:ea typeface="Aptos"/>
                <a:cs typeface="Aptos"/>
              </a:rPr>
              <a:t>Question: </a:t>
            </a:r>
          </a:p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en-US" sz="2400" i="1" dirty="0">
                <a:effectLst/>
                <a:ea typeface="Aptos"/>
                <a:cs typeface="Aptos"/>
              </a:rPr>
              <a:t>How </a:t>
            </a:r>
            <a:r>
              <a:rPr lang="en-US" sz="2400" i="1" dirty="0">
                <a:ea typeface="Aptos"/>
                <a:cs typeface="Aptos"/>
              </a:rPr>
              <a:t>can </a:t>
            </a:r>
            <a:r>
              <a:rPr lang="en-US" sz="2400" i="1" dirty="0">
                <a:effectLst/>
                <a:ea typeface="Aptos"/>
                <a:cs typeface="Aptos"/>
              </a:rPr>
              <a:t>data analysis help CreativePulse Media retain clients and improve campaign performance?</a:t>
            </a:r>
            <a:endParaRPr lang="en-US" sz="2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B97CD1-8BCA-4B95-8CDF-B13AC8A03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72548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5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717658"/>
            <a:ext cx="7556421" cy="8498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dirty="0"/>
              <a:t>What We Should Be Tracking</a:t>
            </a:r>
          </a:p>
        </p:txBody>
      </p:sp>
      <p:sp>
        <p:nvSpPr>
          <p:cNvPr id="4" name="Text 1"/>
          <p:cNvSpPr/>
          <p:nvPr/>
        </p:nvSpPr>
        <p:spPr>
          <a:xfrm>
            <a:off x="6280190" y="1747141"/>
            <a:ext cx="7893010" cy="57656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2400" b="1" dirty="0"/>
              <a:t>Here’s a breakdown of the most critical indicators:</a:t>
            </a:r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Click-through Rate (CTR)</a:t>
            </a:r>
            <a:r>
              <a:rPr lang="en-US" sz="2400" dirty="0"/>
              <a:t> – </a:t>
            </a:r>
            <a:r>
              <a:rPr lang="en-US" sz="2000" dirty="0"/>
              <a:t>Are the ads engaging?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Lead Conversion Rate</a:t>
            </a:r>
            <a:r>
              <a:rPr lang="en-US" sz="2400" dirty="0"/>
              <a:t> – </a:t>
            </a:r>
            <a:r>
              <a:rPr lang="en-US" sz="2000" dirty="0"/>
              <a:t>Are clicks turning into potential customers?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Engagement Rate</a:t>
            </a:r>
            <a:r>
              <a:rPr lang="en-US" sz="2400" dirty="0"/>
              <a:t> – </a:t>
            </a:r>
            <a:r>
              <a:rPr lang="en-US" sz="2000" dirty="0"/>
              <a:t>Are people interacting with the content?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Cost per Lead</a:t>
            </a:r>
            <a:r>
              <a:rPr lang="en-US" sz="2400" dirty="0"/>
              <a:t> – </a:t>
            </a:r>
            <a:r>
              <a:rPr lang="en-US" sz="2000" dirty="0"/>
              <a:t>Are we spending efficiently?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Client Feedback + Contract Status</a:t>
            </a:r>
            <a:r>
              <a:rPr lang="en-US" sz="2400" dirty="0"/>
              <a:t> – </a:t>
            </a:r>
            <a:r>
              <a:rPr lang="en-US" sz="2000" dirty="0"/>
              <a:t>Who’s at risk of leaving?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These give us a full picture of what’s working—and where we need to improve.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C895F0-2C65-4C2F-BCEC-68F85544C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-1" y="0"/>
            <a:ext cx="5910943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7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603849" y="175493"/>
            <a:ext cx="8026551" cy="7953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800" dirty="0"/>
              <a:t>KEY FINDINGS</a:t>
            </a:r>
          </a:p>
        </p:txBody>
      </p:sp>
      <p:sp>
        <p:nvSpPr>
          <p:cNvPr id="4" name="Text 1"/>
          <p:cNvSpPr/>
          <p:nvPr/>
        </p:nvSpPr>
        <p:spPr>
          <a:xfrm>
            <a:off x="6280190" y="1812471"/>
            <a:ext cx="7893010" cy="57656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688C84-E063-4305-A607-02E4F81E50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2888" y="175493"/>
            <a:ext cx="6616780" cy="37950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7C71BC-5319-4215-9719-982B3F923549}"/>
              </a:ext>
            </a:extLst>
          </p:cNvPr>
          <p:cNvSpPr txBox="1"/>
          <p:nvPr/>
        </p:nvSpPr>
        <p:spPr>
          <a:xfrm>
            <a:off x="7462150" y="5465618"/>
            <a:ext cx="70539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b="1" dirty="0"/>
              <a:t>3. Clients with High Ad Spend Still Pausing Contracts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 few high-spend clients paused/canceled despite healthy performance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Suggests they may </a:t>
            </a:r>
            <a:r>
              <a:rPr lang="en-US" sz="2000" b="1" dirty="0"/>
              <a:t>not perceive value</a:t>
            </a:r>
            <a:r>
              <a:rPr lang="en-US" sz="2000" dirty="0"/>
              <a:t> due to lack of clarity or alignment with their business goals.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8B34D8-F1C0-4F4B-85FA-E3870607E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533" y="1224642"/>
            <a:ext cx="7053943" cy="43323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B51ABA-9543-42A7-AAF5-0DF1A877C73E}"/>
              </a:ext>
            </a:extLst>
          </p:cNvPr>
          <p:cNvSpPr txBox="1"/>
          <p:nvPr/>
        </p:nvSpPr>
        <p:spPr>
          <a:xfrm>
            <a:off x="212271" y="4212774"/>
            <a:ext cx="606791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 High Engagement Doesn’t Always Lead to Conversions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Some campaigns with strong CTR and engagement had low lead conversions.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Indicates a </a:t>
            </a:r>
            <a:r>
              <a:rPr lang="en-US" sz="2000" b="1" dirty="0"/>
              <a:t>gap between attention and action</a:t>
            </a:r>
            <a:r>
              <a:rPr lang="en-US" sz="2000" dirty="0"/>
              <a:t>, possibly due to misaligned messaging or landing page issues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CE70B-BEA7-426D-87EA-3C6C7550FABA}"/>
              </a:ext>
            </a:extLst>
          </p:cNvPr>
          <p:cNvSpPr txBox="1"/>
          <p:nvPr/>
        </p:nvSpPr>
        <p:spPr>
          <a:xfrm>
            <a:off x="212271" y="6613077"/>
            <a:ext cx="64045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2. </a:t>
            </a:r>
            <a:r>
              <a:rPr lang="en-US" sz="2400" b="1" dirty="0"/>
              <a:t>Industry-Based Performance Gaps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Certain industries (e.g. Education, Retail) have consistently lower conversion rates.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4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-491067" y="3618899"/>
            <a:ext cx="5283202" cy="7837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800" b="1" dirty="0"/>
              <a:t>VISUALIZATION</a:t>
            </a:r>
          </a:p>
        </p:txBody>
      </p:sp>
      <p:sp>
        <p:nvSpPr>
          <p:cNvPr id="4" name="Text 1"/>
          <p:cNvSpPr/>
          <p:nvPr/>
        </p:nvSpPr>
        <p:spPr>
          <a:xfrm>
            <a:off x="6280190" y="1812471"/>
            <a:ext cx="7893010" cy="57656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B0C4A5-36F7-4F7E-820B-CE4314B6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105" y="0"/>
            <a:ext cx="10369295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293913"/>
            <a:ext cx="7556421" cy="15022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dirty="0"/>
              <a:t>The Business Problem – Why Clients Are Leaving</a:t>
            </a:r>
          </a:p>
        </p:txBody>
      </p:sp>
      <p:sp>
        <p:nvSpPr>
          <p:cNvPr id="4" name="Text 1"/>
          <p:cNvSpPr/>
          <p:nvPr/>
        </p:nvSpPr>
        <p:spPr>
          <a:xfrm>
            <a:off x="6280190" y="2090057"/>
            <a:ext cx="7893010" cy="47352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2400" b="1" dirty="0"/>
              <a:t>Let’s be honest—clients aren't always leaving because your campaigns failed. Here's what I found:</a:t>
            </a:r>
          </a:p>
          <a:p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 Some clients have strong metrics, but still cancel—because they probably  don’t understand the return on their investment.</a:t>
            </a:r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 Reporting might be too technical or unclear—making it hard for clients to see progress.</a:t>
            </a:r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 In other cases, budget shifts or market changes are at play.</a:t>
            </a:r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 And sometimes, clients just don’t feel supported or informed.</a:t>
            </a:r>
          </a:p>
          <a:p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688C84-E063-4305-A607-02E4F81E50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08914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8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147956" y="1992085"/>
            <a:ext cx="4653643" cy="865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dirty="0"/>
              <a:t>Recommendation</a:t>
            </a:r>
          </a:p>
          <a:p>
            <a:pPr marL="0" indent="0" algn="l">
              <a:lnSpc>
                <a:spcPts val="5550"/>
              </a:lnSpc>
              <a:buNone/>
            </a:pP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6280190" y="3004457"/>
            <a:ext cx="7893010" cy="3086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>
              <a:buAutoNum type="arabicPeriod"/>
            </a:pPr>
            <a:r>
              <a:rPr lang="en-US" sz="2400" b="1" dirty="0"/>
              <a:t>Improve Campaign Performance:</a:t>
            </a:r>
            <a:r>
              <a:rPr lang="en-US" sz="2000" dirty="0"/>
              <a:t> Compare campaigns by industry to optimize strategy.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400" b="1" dirty="0"/>
              <a:t>Increase Client Retention: </a:t>
            </a:r>
            <a:r>
              <a:rPr lang="en-US" sz="2000" dirty="0"/>
              <a:t>Tailor reports to client goals (lead generation, brand awareness, etc.)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400" b="1" dirty="0"/>
              <a:t>Strengthen Communication: </a:t>
            </a:r>
            <a:r>
              <a:rPr lang="en-US" sz="2000" dirty="0"/>
              <a:t>By giving monthly performance summaries. Highlight what worked, what didn’t, and next steps.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876E1-C996-4BDC-B12C-1F2D08666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27271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0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522514"/>
            <a:ext cx="8350210" cy="14205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dirty="0"/>
              <a:t>Monthly Performance Summary</a:t>
            </a:r>
          </a:p>
          <a:p>
            <a:pPr marL="0" indent="0" algn="l">
              <a:lnSpc>
                <a:spcPts val="5550"/>
              </a:lnSpc>
              <a:buNone/>
            </a:pPr>
            <a:r>
              <a:rPr lang="en-US" sz="4800" b="1" dirty="0"/>
              <a:t>Scenario</a:t>
            </a:r>
          </a:p>
        </p:txBody>
      </p:sp>
      <p:sp>
        <p:nvSpPr>
          <p:cNvPr id="4" name="Text 1"/>
          <p:cNvSpPr/>
          <p:nvPr/>
        </p:nvSpPr>
        <p:spPr>
          <a:xfrm>
            <a:off x="6280190" y="2449286"/>
            <a:ext cx="7893010" cy="4637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2400" b="1" dirty="0"/>
              <a:t>Imagine sending a client a report that says:</a:t>
            </a:r>
          </a:p>
          <a:p>
            <a:endParaRPr lang="en-US" sz="2400" b="1" dirty="0"/>
          </a:p>
          <a:p>
            <a:r>
              <a:rPr lang="en-US" sz="2400" i="1" dirty="0"/>
              <a:t>‘Your last campaign generated 240 leads with a 4.3% conversion rate—15% above industry average. Based on that, we recommend increasing video ads on Instagram where your audience responds best.’</a:t>
            </a:r>
          </a:p>
          <a:p>
            <a:endParaRPr lang="en-US" sz="2400" dirty="0"/>
          </a:p>
          <a:p>
            <a:r>
              <a:rPr lang="en-US" sz="2400" b="1" dirty="0"/>
              <a:t>That’s how data builds trust.</a:t>
            </a:r>
            <a:br>
              <a:rPr lang="en-US" sz="2400" b="1" dirty="0"/>
            </a:br>
            <a:r>
              <a:rPr lang="en-US" sz="2400" b="1" dirty="0"/>
              <a:t>It’s not just a spreadsheet—it’s a story of success, progress, and partnership.</a:t>
            </a:r>
          </a:p>
          <a:p>
            <a:endParaRPr lang="en-US" sz="2400" dirty="0"/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992A33-0A3E-47D8-B3C0-9F59DD4C9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0" y="0"/>
            <a:ext cx="5486399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0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714999" y="1028700"/>
            <a:ext cx="9144001" cy="14205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800" b="1" dirty="0"/>
              <a:t>SUMMARY</a:t>
            </a:r>
          </a:p>
        </p:txBody>
      </p:sp>
      <p:sp>
        <p:nvSpPr>
          <p:cNvPr id="4" name="Text 1"/>
          <p:cNvSpPr/>
          <p:nvPr/>
        </p:nvSpPr>
        <p:spPr>
          <a:xfrm>
            <a:off x="6280190" y="2449286"/>
            <a:ext cx="7893010" cy="4637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sz="2400" dirty="0"/>
          </a:p>
          <a:p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F9B84F-975C-4704-9010-A5701219E163}"/>
              </a:ext>
            </a:extLst>
          </p:cNvPr>
          <p:cNvSpPr txBox="1"/>
          <p:nvPr/>
        </p:nvSpPr>
        <p:spPr>
          <a:xfrm>
            <a:off x="6776357" y="2250052"/>
            <a:ext cx="80826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CreativePulse Media can leverage data analysis to better understand why clients pause or cancel contracts despite seemingly strong campaign metrics. </a:t>
            </a:r>
          </a:p>
          <a:p>
            <a:endParaRPr lang="en-US" sz="2400" dirty="0"/>
          </a:p>
          <a:p>
            <a:r>
              <a:rPr lang="en-US" sz="2400" dirty="0"/>
              <a:t>By focusing on transparent reporting, tailored campaign optimization, and effective communication through data storytelling, the agency can improve client retention and campaign ROI. </a:t>
            </a:r>
          </a:p>
          <a:p>
            <a:endParaRPr lang="en-US" sz="2400" dirty="0"/>
          </a:p>
          <a:p>
            <a:r>
              <a:rPr lang="en-US" sz="2400" dirty="0"/>
              <a:t>Hiring a dedicated data analyst will enable the agency to harness these insights systematically, making data-driven decisions that enhance service quality and client trust.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6047DA-B123-40E0-85CF-0087CD439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" y="0"/>
            <a:ext cx="5486399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71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6343</TotalTime>
  <Words>557</Words>
  <Application>Microsoft Office PowerPoint</Application>
  <PresentationFormat>Custom</PresentationFormat>
  <Paragraphs>76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Jessica William</cp:lastModifiedBy>
  <cp:revision>47</cp:revision>
  <dcterms:created xsi:type="dcterms:W3CDTF">2025-04-15T11:37:59Z</dcterms:created>
  <dcterms:modified xsi:type="dcterms:W3CDTF">2025-04-24T14:57:28Z</dcterms:modified>
</cp:coreProperties>
</file>