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8" r:id="rId5"/>
    <p:sldId id="264" r:id="rId6"/>
    <p:sldId id="261" r:id="rId7"/>
    <p:sldId id="260" r:id="rId8"/>
    <p:sldId id="259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4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1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7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9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7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8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1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0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btE2GUpTkc?ctid=bd697c1b-c481-479c-841e-c618542675c3&amp;pbi_source=linkSha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69B7-4A32-7759-F816-D0A61875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GHANA ADVENTURES TRAVEL &amp; TOUR COMPANY.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B583-1D91-D502-0BE3-685E42E5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Ghana Adventures Insight.</a:t>
            </a:r>
          </a:p>
          <a:p>
            <a:r>
              <a:rPr lang="en-US" dirty="0"/>
              <a:t>Team members:</a:t>
            </a:r>
          </a:p>
          <a:p>
            <a:pPr marL="0" indent="0">
              <a:buNone/>
            </a:pPr>
            <a:r>
              <a:rPr lang="en-US" dirty="0"/>
              <a:t>    1. Jessica Williams – Lead Data Analyst/Project Lead</a:t>
            </a:r>
          </a:p>
          <a:p>
            <a:pPr marL="0" indent="0">
              <a:buNone/>
            </a:pPr>
            <a:r>
              <a:rPr lang="en-US" dirty="0"/>
              <a:t>    2. Monica Birago Adom – Statistical Analysis Lead/Data Analyst</a:t>
            </a:r>
          </a:p>
          <a:p>
            <a:pPr marL="0" indent="0">
              <a:buNone/>
            </a:pPr>
            <a:r>
              <a:rPr lang="en-US" dirty="0"/>
              <a:t>    3. Nana Kofi Abankwah – Data Visualization Specialist.</a:t>
            </a:r>
          </a:p>
        </p:txBody>
      </p:sp>
    </p:spTree>
    <p:extLst>
      <p:ext uri="{BB962C8B-B14F-4D97-AF65-F5344CB8AC3E}">
        <p14:creationId xmlns:p14="http://schemas.microsoft.com/office/powerpoint/2010/main" val="268543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898C3-7BE6-4B22-BD7D-815A1CB3270C}"/>
              </a:ext>
            </a:extLst>
          </p:cNvPr>
          <p:cNvSpPr txBox="1"/>
          <p:nvPr/>
        </p:nvSpPr>
        <p:spPr>
          <a:xfrm>
            <a:off x="3576919" y="695798"/>
            <a:ext cx="461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EB542-B045-40E9-A539-DF79E73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0" y="1280573"/>
            <a:ext cx="6683188" cy="5032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DB05B-3465-47BD-A3CB-37DDD9D14318}"/>
              </a:ext>
            </a:extLst>
          </p:cNvPr>
          <p:cNvSpPr txBox="1"/>
          <p:nvPr/>
        </p:nvSpPr>
        <p:spPr>
          <a:xfrm>
            <a:off x="8001000" y="2191871"/>
            <a:ext cx="31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VIEW DASHBOARD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71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C4AD-82AE-C67C-2CBD-6CABD035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601"/>
            <a:ext cx="9601196" cy="812800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Ghana Adventures use data-driven marketing to boost off-Peak season bookings?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9085-EB1F-24D3-5EB5-0C982380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0300"/>
            <a:ext cx="9601196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Insight:</a:t>
            </a:r>
          </a:p>
          <a:p>
            <a:pPr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Strategic Recommendations</a:t>
            </a:r>
          </a:p>
          <a:p>
            <a:pPr marL="342900" indent="-342900">
              <a:buAutoNum type="arabicPeriod"/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Reward Repeat Customers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Launch a loyalty program (e.g., points, early access, referral bonuses) to increase </a:t>
            </a:r>
            <a:r>
              <a:rPr lang="en-U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retention.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customer feedback to enhance the most-loved packages.</a:t>
            </a:r>
          </a:p>
          <a:p>
            <a:pPr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2.Social Media Promotion 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social media platforms to promote the Mole Safari Weekend by highlighting its unique aspects and experiences.</a:t>
            </a:r>
          </a:p>
          <a:p>
            <a:pPr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Discounted Rates: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 Weekend Safari packages attracts more customers during the peak season. 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packages such as "Unwind After Work" for workers who book during the off-peak season. Create a package specifically designed for workers who want to relax during the weekend including: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Massage Therapy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massage therapy sessions to help guests relax and rejuvenate.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Cocktail Night: Host a cocktail night with drinks .Photography Sessions: A package focused on photography, with guided sessions and expert tips.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Day for Two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romantic getaway package for couples.</a:t>
            </a:r>
          </a:p>
          <a:p>
            <a:pPr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Diversify Booking Channels: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direct bookings via a website or online to reduce reliance on agencies.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on social media and travel platforms to reach new segments.</a:t>
            </a:r>
          </a:p>
        </p:txBody>
      </p:sp>
    </p:spTree>
    <p:extLst>
      <p:ext uri="{BB962C8B-B14F-4D97-AF65-F5344CB8AC3E}">
        <p14:creationId xmlns:p14="http://schemas.microsoft.com/office/powerpoint/2010/main" val="209074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DEBE-8AED-A895-5341-A24F7FE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best and worst-selling tour packages analysis.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8B7B-8DB0-BD4D-BB6D-735F7D0F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</a:t>
            </a:r>
            <a:endParaRPr lang="en-US" sz="18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tours should be expanded, adjusted, or discontinued? 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top-selling tours such as the New Year Safari, Volta River Cruise, and Christmas Safari, which are both popular and profitable.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New Year Safari, consider expanding it into multi-day or multi-destination packages. Introduce early bird discounts and VIP options to attract a broader range of travelers.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Volta River Cruise, introduce new experiences like sunset or dinner cruises, and offer group or romantic packages to enhance appeal and increase bookings.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/ Discontinued:</a:t>
            </a:r>
            <a:endParaRPr lang="en-US" sz="18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underperforming tours such as the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Larabanga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Mosque Visit by bundling them with other experiences and enhancing storytelling.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Rebrand it as a Spiritual Heritage Tour featuring guided storytelling.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 with nearby attractions like Mole National Park or local community experiences for added value.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FCA8-2C8B-0180-3EEB-3C0A1675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6601"/>
            <a:ext cx="9601196" cy="113030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CUSTOMER RETURN RATE AND SPENDING PATTERN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5978-13D2-87F9-8770-98BD663E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35200"/>
            <a:ext cx="9601196" cy="3886200"/>
          </a:xfrm>
        </p:spPr>
        <p:txBody>
          <a:bodyPr>
            <a:normAutofit fontScale="47500" lnSpcReduction="20000"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Insights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 Patterns: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Average revenue per customer: Returned customers have a higher average revenue per customer (GH₵ 824.32) compared to new customers (GH₵ 606.82).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Increased spending: Returned customers tend to spend more than new customers, which could be due to increased trust, satisfaction, or loyalty to the business.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Return Rate: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Return rate: 37 returned customers out of a total of 81 customers (37 returned + 44 new) is a return rate of approximately 45.7%.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Loyal customer base: A return rate of 45.7% suggests that your business has a loyal customer base, which is a positive sign for long-term growth and revenue.</a:t>
            </a:r>
          </a:p>
          <a:p>
            <a:pPr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they encourage customer loyalty and repeat bookings?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Retention strategy: Focus on retaining existing customers, as they tend to spend more and are more likely to return.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Loyalty programs: Consider implementing loyalty packages or rewards to incentivize customers to return and increase their spending.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New customer acquisition: Continue to focus on acquiring new customers, but also prioritize retaining existing ones to maximize revenue and growth.</a:t>
            </a:r>
          </a:p>
        </p:txBody>
      </p:sp>
    </p:spTree>
    <p:extLst>
      <p:ext uri="{BB962C8B-B14F-4D97-AF65-F5344CB8AC3E}">
        <p14:creationId xmlns:p14="http://schemas.microsoft.com/office/powerpoint/2010/main" val="121705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E40E-3076-F2D1-5C50-A1CC3282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20332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THANK YOU !!!!!</a:t>
            </a:r>
          </a:p>
        </p:txBody>
      </p:sp>
    </p:spTree>
    <p:extLst>
      <p:ext uri="{BB962C8B-B14F-4D97-AF65-F5344CB8AC3E}">
        <p14:creationId xmlns:p14="http://schemas.microsoft.com/office/powerpoint/2010/main" val="1018466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1656</TotalTime>
  <Words>650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Garamond</vt:lpstr>
      <vt:lpstr>Organic</vt:lpstr>
      <vt:lpstr>GHANA ADVENTURES TRAVEL &amp; TOUR COMPANY.</vt:lpstr>
      <vt:lpstr>PowerPoint Presentation</vt:lpstr>
      <vt:lpstr>How can Ghana Adventures use data-driven marketing to boost off-Peak season bookings?</vt:lpstr>
      <vt:lpstr>The best and worst-selling tour packages analysis.</vt:lpstr>
      <vt:lpstr>CUSTOMER RETURN RATE AND SPENDING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Jessica William</cp:lastModifiedBy>
  <cp:revision>6</cp:revision>
  <dcterms:created xsi:type="dcterms:W3CDTF">2018-06-07T21:39:02Z</dcterms:created>
  <dcterms:modified xsi:type="dcterms:W3CDTF">2025-04-07T23:57:42Z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