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8"/>
  </p:notesMasterIdLst>
  <p:handoutMasterIdLst>
    <p:handoutMasterId r:id="rId19"/>
  </p:handoutMasterIdLst>
  <p:sldIdLst>
    <p:sldId id="265" r:id="rId3"/>
    <p:sldId id="262" r:id="rId4"/>
    <p:sldId id="275" r:id="rId5"/>
    <p:sldId id="266" r:id="rId6"/>
    <p:sldId id="276" r:id="rId7"/>
    <p:sldId id="277" r:id="rId8"/>
    <p:sldId id="271" r:id="rId9"/>
    <p:sldId id="267" r:id="rId10"/>
    <p:sldId id="274" r:id="rId11"/>
    <p:sldId id="278" r:id="rId12"/>
    <p:sldId id="268" r:id="rId13"/>
    <p:sldId id="270" r:id="rId14"/>
    <p:sldId id="273" r:id="rId15"/>
    <p:sldId id="269" r:id="rId16"/>
    <p:sldId id="263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4672" autoAdjust="0"/>
  </p:normalViewPr>
  <p:slideViewPr>
    <p:cSldViewPr snapToGrid="0" snapToObjects="1" showGuides="1">
      <p:cViewPr>
        <p:scale>
          <a:sx n="75" d="100"/>
          <a:sy n="75" d="100"/>
        </p:scale>
        <p:origin x="696" y="336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subtitle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subtitle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6273934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286335"/>
            <a:ext cx="6400800" cy="70574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Citation network analysis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3082067"/>
            <a:ext cx="6400800" cy="462905"/>
          </a:xfrm>
        </p:spPr>
        <p:txBody>
          <a:bodyPr>
            <a:normAutofit/>
          </a:bodyPr>
          <a:lstStyle/>
          <a:p>
            <a:r>
              <a:rPr lang="en-US" dirty="0" smtClean="0"/>
              <a:t>Khodorchenko M., M4117c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International Students and Scholars Rock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400" y="703756"/>
            <a:ext cx="5451572" cy="408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01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595"/>
            <a:ext cx="6273934" cy="620483"/>
          </a:xfrm>
        </p:spPr>
        <p:txBody>
          <a:bodyPr/>
          <a:lstStyle/>
          <a:p>
            <a:r>
              <a:rPr lang="en-US" dirty="0" err="1" smtClean="0"/>
              <a:t>Assortativity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990387"/>
            <a:ext cx="4507037" cy="14861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 average degree connectivity is the average nearest neighbor degree of nodes with degree k. 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37" y="749078"/>
            <a:ext cx="4116263" cy="308719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204574"/>
            <a:ext cx="8509000" cy="758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smtClean="0"/>
              <a:t>Degree Pearson correlation coefficient: </a:t>
            </a:r>
            <a:r>
              <a:rPr lang="en-US" dirty="0"/>
              <a:t>-0.002628226403824088</a:t>
            </a:r>
            <a:endParaRPr lang="ru-RU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2900" y="2688323"/>
            <a:ext cx="4507037" cy="1147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smtClean="0"/>
              <a:t>This network is </a:t>
            </a:r>
            <a:r>
              <a:rPr lang="en-US" dirty="0" err="1" smtClean="0"/>
              <a:t>disassortative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796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595"/>
            <a:ext cx="6273934" cy="620483"/>
          </a:xfrm>
        </p:spPr>
        <p:txBody>
          <a:bodyPr/>
          <a:lstStyle/>
          <a:p>
            <a:r>
              <a:rPr lang="en-US" dirty="0" smtClean="0"/>
              <a:t>Estimation of Power Law Exponent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016001"/>
                <a:ext cx="8014138" cy="1673622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𝑚𝑖𝑛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016001"/>
                <a:ext cx="8014138" cy="167362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788886" y="4774168"/>
            <a:ext cx="767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Emergence of scaling in random networks. 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Science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286(5439):509–512, 1999.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57200" y="2298699"/>
                <a:ext cx="8128000" cy="22959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3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dirty="0" smtClean="0"/>
                  <a:t>Here,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0410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98699"/>
                <a:ext cx="8128000" cy="2295923"/>
              </a:xfrm>
              <a:prstGeom prst="rect">
                <a:avLst/>
              </a:prstGeom>
              <a:blipFill>
                <a:blip r:embed="rId4"/>
                <a:stretch>
                  <a:fillRect l="-1125" t="-2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05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634"/>
            <a:ext cx="8229600" cy="620483"/>
          </a:xfrm>
        </p:spPr>
        <p:txBody>
          <a:bodyPr/>
          <a:lstStyle/>
          <a:p>
            <a:r>
              <a:rPr lang="en-US" dirty="0" smtClean="0"/>
              <a:t>Other Metrics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2" y="2395537"/>
            <a:ext cx="2466975" cy="35242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34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3381"/>
            <a:ext cx="6273934" cy="620483"/>
          </a:xfrm>
        </p:spPr>
        <p:txBody>
          <a:bodyPr/>
          <a:lstStyle/>
          <a:p>
            <a:r>
              <a:rPr lang="en-US" dirty="0" smtClean="0"/>
              <a:t>Models to check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30300"/>
            <a:ext cx="6273934" cy="34643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Not exactly matches the power low</a:t>
            </a:r>
          </a:p>
          <a:p>
            <a:pPr marL="0" indent="0">
              <a:buNone/>
            </a:pPr>
            <a:r>
              <a:rPr lang="en-US" dirty="0" smtClean="0"/>
              <a:t>- BA model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409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1258"/>
            <a:ext cx="8229600" cy="620483"/>
          </a:xfrm>
        </p:spPr>
        <p:txBody>
          <a:bodyPr/>
          <a:lstStyle/>
          <a:p>
            <a:r>
              <a:rPr lang="en-US" dirty="0" smtClean="0"/>
              <a:t>Thank you</a:t>
            </a:r>
            <a:r>
              <a:rPr lang="ru-RU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7" y="2906605"/>
            <a:ext cx="8229601" cy="1618263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b="1" dirty="0" smtClean="0"/>
              <a:t>Properties:</a:t>
            </a:r>
          </a:p>
          <a:p>
            <a:pPr algn="just">
              <a:spcBef>
                <a:spcPts val="0"/>
              </a:spcBef>
              <a:buFontTx/>
              <a:buChar char="-"/>
            </a:pPr>
            <a:r>
              <a:rPr lang="en-US" dirty="0" smtClean="0"/>
              <a:t>directed;</a:t>
            </a:r>
          </a:p>
          <a:p>
            <a:pPr algn="just">
              <a:spcBef>
                <a:spcPts val="0"/>
              </a:spcBef>
              <a:buFontTx/>
              <a:buChar char="-"/>
            </a:pPr>
            <a:r>
              <a:rPr lang="en-US" dirty="0" smtClean="0"/>
              <a:t>34 546 vertices (publications)</a:t>
            </a:r>
          </a:p>
          <a:p>
            <a:pPr algn="just">
              <a:spcBef>
                <a:spcPts val="0"/>
              </a:spcBef>
              <a:buFontTx/>
              <a:buChar char="-"/>
            </a:pPr>
            <a:r>
              <a:rPr lang="en-US" dirty="0" smtClean="0"/>
              <a:t>421 578 edges (citations)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6" y="925405"/>
            <a:ext cx="8229601" cy="1618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FontTx/>
              <a:buNone/>
            </a:pPr>
            <a:r>
              <a:rPr lang="en-US" dirty="0" smtClean="0"/>
              <a:t>The network of publications in the </a:t>
            </a:r>
            <a:r>
              <a:rPr lang="en-US" dirty="0" err="1" smtClean="0"/>
              <a:t>arXiv's</a:t>
            </a:r>
            <a:r>
              <a:rPr lang="en-US" dirty="0" smtClean="0"/>
              <a:t> High Energy Physics Phenomenology (</a:t>
            </a:r>
            <a:r>
              <a:rPr lang="en-US" dirty="0" err="1" smtClean="0"/>
              <a:t>hep-ph</a:t>
            </a:r>
            <a:r>
              <a:rPr lang="en-US" dirty="0" smtClean="0"/>
              <a:t>) section. The directed links that connect the publications are citations. Some publications cite themselves, and therefore the network contains loops.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28595"/>
            <a:ext cx="6273934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Short Description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953"/>
            <a:ext cx="4572000" cy="457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59953"/>
            <a:ext cx="4572000" cy="4572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95400" y="100749"/>
            <a:ext cx="1981200" cy="538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In-degree</a:t>
            </a:r>
            <a:endParaRPr lang="ru-RU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78500" y="48340"/>
            <a:ext cx="2159000" cy="642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Out-degree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748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" y="927381"/>
            <a:ext cx="4566807" cy="342510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62" y="958911"/>
            <a:ext cx="4566808" cy="342510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97064"/>
            <a:ext cx="6273934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Degree Distributions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203900" y="4530787"/>
            <a:ext cx="514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degree: </a:t>
            </a:r>
            <a:r>
              <a:rPr lang="en-US" dirty="0" err="1" smtClean="0"/>
              <a:t>Gephi</a:t>
            </a:r>
            <a:r>
              <a:rPr lang="en-US" dirty="0" smtClean="0"/>
              <a:t> (12.203)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8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97064"/>
            <a:ext cx="6273934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Filtering the giant component</a:t>
            </a:r>
            <a:endParaRPr lang="ru-R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6" y="925405"/>
            <a:ext cx="8229601" cy="1618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FontTx/>
              <a:buNone/>
            </a:pPr>
            <a:r>
              <a:rPr lang="en-US" dirty="0" smtClean="0"/>
              <a:t>Significant reduce in amount of nodes and edges:</a:t>
            </a:r>
          </a:p>
          <a:p>
            <a:pPr marL="0" indent="0" algn="just">
              <a:spcBef>
                <a:spcPts val="0"/>
              </a:spcBef>
              <a:buFontTx/>
              <a:buNone/>
            </a:pPr>
            <a:endParaRPr lang="en-US" dirty="0"/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/>
              <a:t>Nodes</a:t>
            </a:r>
            <a:r>
              <a:rPr lang="en-US" dirty="0"/>
              <a:t>: </a:t>
            </a:r>
            <a:r>
              <a:rPr lang="en-US" dirty="0" smtClean="0"/>
              <a:t>34546 -&gt; </a:t>
            </a:r>
            <a:r>
              <a:rPr lang="en-US" dirty="0"/>
              <a:t>12711</a:t>
            </a:r>
            <a:endParaRPr lang="en-US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/>
              <a:t>Edges</a:t>
            </a:r>
            <a:r>
              <a:rPr lang="en-US" dirty="0"/>
              <a:t>: 421578 </a:t>
            </a:r>
            <a:r>
              <a:rPr lang="en-US" dirty="0" smtClean="0"/>
              <a:t>-&gt; 139981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060371"/>
            <a:ext cx="8229601" cy="627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FontTx/>
              <a:buNone/>
            </a:pPr>
            <a:r>
              <a:rPr lang="en-US" dirty="0" smtClean="0"/>
              <a:t>TODO: Other components should be checked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14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International Students and Scholars Rock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5" y="2571747"/>
            <a:ext cx="9" cy="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5" y="2571747"/>
            <a:ext cx="9" cy="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5" y="2571747"/>
            <a:ext cx="9" cy="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5" y="2571747"/>
            <a:ext cx="9" cy="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549" y="596594"/>
            <a:ext cx="5878290" cy="39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5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306899"/>
            <a:ext cx="6273934" cy="620483"/>
          </a:xfrm>
        </p:spPr>
        <p:txBody>
          <a:bodyPr/>
          <a:lstStyle/>
          <a:p>
            <a:r>
              <a:rPr lang="en-US" dirty="0" smtClean="0"/>
              <a:t>Distances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62" y="4226323"/>
            <a:ext cx="2124075" cy="45720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205" y="1085850"/>
            <a:ext cx="3556529" cy="2847975"/>
          </a:xfrm>
        </p:spPr>
      </p:pic>
    </p:spTree>
    <p:extLst>
      <p:ext uri="{BB962C8B-B14F-4D97-AF65-F5344CB8AC3E}">
        <p14:creationId xmlns:p14="http://schemas.microsoft.com/office/powerpoint/2010/main" val="316407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4623027"/>
            <a:ext cx="1781175" cy="142875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128595"/>
            <a:ext cx="6273934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Clustering Coefficient Distribution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7" y="885361"/>
            <a:ext cx="4545013" cy="360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6899"/>
            <a:ext cx="7016262" cy="620483"/>
          </a:xfrm>
        </p:spPr>
        <p:txBody>
          <a:bodyPr>
            <a:normAutofit/>
          </a:bodyPr>
          <a:lstStyle/>
          <a:p>
            <a:r>
              <a:rPr lang="en-US" dirty="0" err="1" smtClean="0"/>
              <a:t>Betweenness</a:t>
            </a:r>
            <a:r>
              <a:rPr lang="en-US" dirty="0" smtClean="0"/>
              <a:t> Centrality in log </a:t>
            </a:r>
            <a:r>
              <a:rPr lang="en-US" dirty="0" err="1" smtClean="0"/>
              <a:t>log</a:t>
            </a:r>
            <a:r>
              <a:rPr lang="en-US" dirty="0" smtClean="0"/>
              <a:t> scale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11" y="927382"/>
            <a:ext cx="4195233" cy="314642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4554415"/>
                <a:ext cx="79258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evaluates the appearance of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sub>
                    </m:sSub>
                  </m:oMath>
                </a14:m>
                <a:r>
                  <a:rPr lang="en-US" dirty="0" smtClean="0"/>
                  <a:t> on the all shortest paths in a network</a:t>
                </a:r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554415"/>
                <a:ext cx="7925888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05843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5124</TotalTime>
  <Words>192</Words>
  <Application>Microsoft Office PowerPoint</Application>
  <PresentationFormat>On-screen Show (16:9)</PresentationFormat>
  <Paragraphs>38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Cover</vt:lpstr>
      <vt:lpstr>1_Cover</vt:lpstr>
      <vt:lpstr>Citation network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Distances</vt:lpstr>
      <vt:lpstr>PowerPoint Presentation</vt:lpstr>
      <vt:lpstr>Betweenness Centrality in log log scale</vt:lpstr>
      <vt:lpstr>PowerPoint Presentation</vt:lpstr>
      <vt:lpstr>Assortativity</vt:lpstr>
      <vt:lpstr>Estimation of Power Law Exponent</vt:lpstr>
      <vt:lpstr>Other Metrics</vt:lpstr>
      <vt:lpstr>Models to check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Windows User</cp:lastModifiedBy>
  <cp:revision>102</cp:revision>
  <dcterms:created xsi:type="dcterms:W3CDTF">2014-06-27T12:30:22Z</dcterms:created>
  <dcterms:modified xsi:type="dcterms:W3CDTF">2018-05-21T15:59:59Z</dcterms:modified>
</cp:coreProperties>
</file>