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2" r:id="rId4"/>
    <p:sldId id="275" r:id="rId5"/>
    <p:sldId id="266" r:id="rId6"/>
    <p:sldId id="276" r:id="rId7"/>
    <p:sldId id="271" r:id="rId8"/>
    <p:sldId id="267" r:id="rId9"/>
    <p:sldId id="274" r:id="rId10"/>
    <p:sldId id="268" r:id="rId11"/>
    <p:sldId id="270" r:id="rId12"/>
    <p:sldId id="273" r:id="rId13"/>
    <p:sldId id="269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534" y="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Citation network analysis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 smtClean="0"/>
              <a:t>Khodorchenko M., M4117c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smtClean="0"/>
              <a:t>Estimation of Power Law Exponent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16001"/>
                <a:ext cx="8014138" cy="1673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8886" y="4774168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Emergence of scaling in random networks.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Science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286(5439):509–512, 1999.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/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=3.0410 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42)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98699"/>
                <a:ext cx="8128000" cy="2295923"/>
              </a:xfrm>
              <a:prstGeom prst="rect">
                <a:avLst/>
              </a:prstGeom>
              <a:blipFill>
                <a:blip r:embed="rId4"/>
                <a:stretch>
                  <a:fillRect l="-1125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634"/>
            <a:ext cx="8229600" cy="620483"/>
          </a:xfrm>
        </p:spPr>
        <p:txBody>
          <a:bodyPr/>
          <a:lstStyle/>
          <a:p>
            <a:r>
              <a:rPr lang="en-US" dirty="0" smtClean="0"/>
              <a:t>Other Metrics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2395537"/>
            <a:ext cx="2466975" cy="3524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381"/>
            <a:ext cx="6273934" cy="620483"/>
          </a:xfrm>
        </p:spPr>
        <p:txBody>
          <a:bodyPr/>
          <a:lstStyle/>
          <a:p>
            <a:r>
              <a:rPr lang="en-US" dirty="0" smtClean="0"/>
              <a:t>Models to check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0300"/>
            <a:ext cx="6273934" cy="3464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exactly matches the power low</a:t>
            </a:r>
          </a:p>
          <a:p>
            <a:pPr marL="0" indent="0">
              <a:buNone/>
            </a:pPr>
            <a:r>
              <a:rPr lang="en-US" dirty="0" smtClean="0"/>
              <a:t>- BA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09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7" y="2906605"/>
            <a:ext cx="8229601" cy="16182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/>
              <a:t>Properties: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directed;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34 546 vertices (publications)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dirty="0" smtClean="0"/>
              <a:t>421 578 edges (citations)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The network of publications in the </a:t>
            </a:r>
            <a:r>
              <a:rPr lang="en-US" dirty="0" err="1" smtClean="0"/>
              <a:t>arXiv's</a:t>
            </a:r>
            <a:r>
              <a:rPr lang="en-US" dirty="0" smtClean="0"/>
              <a:t> High Energy Physics Phenomenology (</a:t>
            </a:r>
            <a:r>
              <a:rPr lang="en-US" dirty="0" err="1" smtClean="0"/>
              <a:t>hep-ph</a:t>
            </a:r>
            <a:r>
              <a:rPr lang="en-US" dirty="0" smtClean="0"/>
              <a:t>) section. The directed links that connect the publications are citations. Some publications cite themselves, and therefore the network contains loops.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Short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953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59953"/>
            <a:ext cx="4572000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100749"/>
            <a:ext cx="1981200" cy="53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In-degree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78500" y="48340"/>
            <a:ext cx="2159000" cy="642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Out-degree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" y="927381"/>
            <a:ext cx="4566807" cy="34251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2" y="958911"/>
            <a:ext cx="4566808" cy="34251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Degree Distributions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03900" y="4530787"/>
            <a:ext cx="51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degree: </a:t>
            </a:r>
            <a:r>
              <a:rPr lang="en-US" dirty="0" err="1" smtClean="0"/>
              <a:t>Gephi</a:t>
            </a:r>
            <a:r>
              <a:rPr lang="en-US" dirty="0" smtClean="0"/>
              <a:t> (12.203)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97064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Filtering</a:t>
            </a:r>
            <a:r>
              <a:rPr lang="en-US" dirty="0" smtClean="0"/>
              <a:t> the giant component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6" y="925405"/>
            <a:ext cx="8229601" cy="161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Significant reduce in amount of nodes and edges</a:t>
            </a:r>
            <a:r>
              <a:rPr lang="en-US" dirty="0" smtClean="0"/>
              <a:t>:</a:t>
            </a:r>
          </a:p>
          <a:p>
            <a:pPr marL="0" indent="0" algn="just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Nodes</a:t>
            </a:r>
            <a:r>
              <a:rPr lang="en-US" dirty="0"/>
              <a:t>: </a:t>
            </a:r>
            <a:r>
              <a:rPr lang="en-US" dirty="0" smtClean="0"/>
              <a:t>34546 -&gt; </a:t>
            </a:r>
            <a:r>
              <a:rPr lang="en-US" dirty="0"/>
              <a:t>12711</a:t>
            </a:r>
            <a:endParaRPr lang="en-US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Edges</a:t>
            </a:r>
            <a:r>
              <a:rPr lang="en-US" dirty="0"/>
              <a:t>: 421578 </a:t>
            </a:r>
            <a:r>
              <a:rPr lang="en-US" dirty="0" smtClean="0"/>
              <a:t>-&gt; 139981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60371"/>
            <a:ext cx="8229601" cy="62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dirty="0" smtClean="0"/>
              <a:t>TODO: Other components should be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06899"/>
            <a:ext cx="6273934" cy="620483"/>
          </a:xfrm>
        </p:spPr>
        <p:txBody>
          <a:bodyPr/>
          <a:lstStyle/>
          <a:p>
            <a:r>
              <a:rPr lang="en-US" dirty="0" smtClean="0"/>
              <a:t>Distances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4226323"/>
            <a:ext cx="2124075" cy="457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05" y="1085850"/>
            <a:ext cx="3556529" cy="2847975"/>
          </a:xfrm>
        </p:spPr>
      </p:pic>
    </p:spTree>
    <p:extLst>
      <p:ext uri="{BB962C8B-B14F-4D97-AF65-F5344CB8AC3E}">
        <p14:creationId xmlns:p14="http://schemas.microsoft.com/office/powerpoint/2010/main" val="31640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623027"/>
            <a:ext cx="1781175" cy="1428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28595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Clustering Coefficient Distribution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885361"/>
            <a:ext cx="4545013" cy="36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899"/>
            <a:ext cx="7016262" cy="620483"/>
          </a:xfrm>
        </p:spPr>
        <p:txBody>
          <a:bodyPr>
            <a:norm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log </a:t>
            </a:r>
            <a:r>
              <a:rPr lang="en-US" dirty="0" err="1" smtClean="0"/>
              <a:t>log</a:t>
            </a:r>
            <a:r>
              <a:rPr lang="en-US" dirty="0" smtClean="0"/>
              <a:t> scale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1" y="927382"/>
            <a:ext cx="4195233" cy="31464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evaluates the appearance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lang="en-US" dirty="0" smtClean="0"/>
                  <a:t> on the all shortest paths in a network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54415"/>
                <a:ext cx="792588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5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95"/>
            <a:ext cx="6273934" cy="620483"/>
          </a:xfrm>
        </p:spPr>
        <p:txBody>
          <a:bodyPr/>
          <a:lstStyle/>
          <a:p>
            <a:r>
              <a:rPr lang="en-US" dirty="0" err="1" smtClean="0"/>
              <a:t>Assortativity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90387"/>
            <a:ext cx="4507037" cy="1486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average degree connectivity is the average nearest neighbor degree of nodes with degree k. 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37" y="749078"/>
            <a:ext cx="4116263" cy="30871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04574"/>
            <a:ext cx="8509000" cy="758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Degree Pearson correlation coefficient: </a:t>
            </a:r>
            <a:r>
              <a:rPr lang="en-US" dirty="0"/>
              <a:t>-0.002628226403824088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2688323"/>
            <a:ext cx="4507037" cy="11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This network is </a:t>
            </a:r>
            <a:r>
              <a:rPr lang="en-US" dirty="0" err="1" smtClean="0"/>
              <a:t>disassortative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9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182</Words>
  <Application>Microsoft Office PowerPoint</Application>
  <PresentationFormat>On-screen Show (16:9)</PresentationFormat>
  <Paragraphs>36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Cover</vt:lpstr>
      <vt:lpstr>1_Cover</vt:lpstr>
      <vt:lpstr>Citation network analysis</vt:lpstr>
      <vt:lpstr>PowerPoint Presentation</vt:lpstr>
      <vt:lpstr>PowerPoint Presentation</vt:lpstr>
      <vt:lpstr>PowerPoint Presentation</vt:lpstr>
      <vt:lpstr>PowerPoint Presentation</vt:lpstr>
      <vt:lpstr>Distances</vt:lpstr>
      <vt:lpstr>PowerPoint Presentation</vt:lpstr>
      <vt:lpstr>Betweenness Centrality in log log scale</vt:lpstr>
      <vt:lpstr>Assortativity</vt:lpstr>
      <vt:lpstr>Estimation of Power Law Exponent</vt:lpstr>
      <vt:lpstr>Other Metrics</vt:lpstr>
      <vt:lpstr>Models to check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Windows User</cp:lastModifiedBy>
  <cp:revision>95</cp:revision>
  <dcterms:created xsi:type="dcterms:W3CDTF">2014-06-27T12:30:22Z</dcterms:created>
  <dcterms:modified xsi:type="dcterms:W3CDTF">2018-05-20T22:46:39Z</dcterms:modified>
</cp:coreProperties>
</file>