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0"/>
  </p:notesMasterIdLst>
  <p:handoutMasterIdLst>
    <p:handoutMasterId r:id="rId21"/>
  </p:handoutMasterIdLst>
  <p:sldIdLst>
    <p:sldId id="265" r:id="rId3"/>
    <p:sldId id="262" r:id="rId4"/>
    <p:sldId id="275" r:id="rId5"/>
    <p:sldId id="276" r:id="rId6"/>
    <p:sldId id="277" r:id="rId7"/>
    <p:sldId id="279" r:id="rId8"/>
    <p:sldId id="266" r:id="rId9"/>
    <p:sldId id="270" r:id="rId10"/>
    <p:sldId id="271" r:id="rId11"/>
    <p:sldId id="267" r:id="rId12"/>
    <p:sldId id="274" r:id="rId13"/>
    <p:sldId id="278" r:id="rId14"/>
    <p:sldId id="268" r:id="rId15"/>
    <p:sldId id="273" r:id="rId16"/>
    <p:sldId id="269" r:id="rId17"/>
    <p:sldId id="280" r:id="rId18"/>
    <p:sldId id="26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>
        <p:scale>
          <a:sx n="50" d="100"/>
          <a:sy n="50" d="100"/>
        </p:scale>
        <p:origin x="204" y="73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86335"/>
            <a:ext cx="6400800" cy="7057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Citation network analysis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462905"/>
          </a:xfrm>
        </p:spPr>
        <p:txBody>
          <a:bodyPr>
            <a:normAutofit/>
          </a:bodyPr>
          <a:lstStyle/>
          <a:p>
            <a:r>
              <a:rPr lang="en-US" dirty="0" smtClean="0"/>
              <a:t>Khodorchenko M., M4117c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85" y="307275"/>
            <a:ext cx="6120130" cy="437959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5000" y="4686870"/>
            <a:ext cx="8509000" cy="390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Degree Pearson correlation coefficient: </a:t>
            </a:r>
            <a:r>
              <a:rPr lang="en-US" dirty="0"/>
              <a:t>-0.002628226403824088</a:t>
            </a:r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28595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Assortativity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25333" y="3111775"/>
            <a:ext cx="3619500" cy="14861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smtClean="0"/>
              <a:t>The average degree connectivity is the average nearest neighbor degree of nodes with degree k.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899"/>
            <a:ext cx="7016262" cy="620483"/>
          </a:xfrm>
        </p:spPr>
        <p:txBody>
          <a:bodyPr>
            <a:norm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</a:t>
            </a:r>
            <a:r>
              <a:rPr lang="en-US" dirty="0" smtClean="0"/>
              <a:t>Centrality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4554415"/>
                <a:ext cx="7925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evaluates the appearance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r>
                  <a:rPr lang="en-US" dirty="0" smtClean="0"/>
                  <a:t> on the all shortest paths in a network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54415"/>
                <a:ext cx="792588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:\UNIVERSITY\MS\Semester2\Complex Systems Simulation\Code\Complex-System-Simulation\Project\Figures\betweenesscentrality_binned2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46" y="1064260"/>
            <a:ext cx="4455795" cy="320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05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00" y="703756"/>
            <a:ext cx="5451572" cy="40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30" y="647700"/>
            <a:ext cx="4662170" cy="38671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06899"/>
            <a:ext cx="7016262" cy="620483"/>
          </a:xfrm>
        </p:spPr>
        <p:txBody>
          <a:bodyPr>
            <a:normAutofit/>
          </a:bodyPr>
          <a:lstStyle/>
          <a:p>
            <a:r>
              <a:rPr lang="en-US" dirty="0" smtClean="0"/>
              <a:t>Communities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9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634"/>
            <a:ext cx="8229600" cy="620483"/>
          </a:xfrm>
        </p:spPr>
        <p:txBody>
          <a:bodyPr/>
          <a:lstStyle/>
          <a:p>
            <a:r>
              <a:rPr lang="en-US" dirty="0" smtClean="0"/>
              <a:t>Other Metrics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2395537"/>
            <a:ext cx="2466975" cy="3524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3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381"/>
            <a:ext cx="6273934" cy="620483"/>
          </a:xfrm>
        </p:spPr>
        <p:txBody>
          <a:bodyPr/>
          <a:lstStyle/>
          <a:p>
            <a:r>
              <a:rPr lang="en-US" dirty="0" smtClean="0"/>
              <a:t>Extended model</a:t>
            </a:r>
            <a:endParaRPr lang="ru-RU" dirty="0"/>
          </a:p>
        </p:txBody>
      </p:sp>
      <p:pic>
        <p:nvPicPr>
          <p:cNvPr id="3074" name="Picture 2" descr="distribution_pa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325758"/>
            <a:ext cx="7067549" cy="291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34933" y="4373045"/>
                <a:ext cx="3427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0.9,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1,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31.68,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3.07</a:t>
                </a:r>
                <a:endParaRPr lang="ru-RU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33" y="4373045"/>
                <a:ext cx="3427541" cy="369332"/>
              </a:xfrm>
              <a:prstGeom prst="rect">
                <a:avLst/>
              </a:prstGeom>
              <a:blipFill>
                <a:blip r:embed="rId3"/>
                <a:stretch>
                  <a:fillRect t="-9836" r="-890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9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65" y="671555"/>
            <a:ext cx="4584065" cy="3310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968" y="1803692"/>
            <a:ext cx="4651651" cy="335918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4467" y="0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Propagation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81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ru-RU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7" y="2906605"/>
            <a:ext cx="8229601" cy="16182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/>
              <a:t>Properties: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directed;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34 546 vertices (publications)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421 578 edges (citations)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6" y="925405"/>
            <a:ext cx="8229601" cy="161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 smtClean="0"/>
              <a:t>The network of publications in the </a:t>
            </a:r>
            <a:r>
              <a:rPr lang="en-US" dirty="0" err="1" smtClean="0"/>
              <a:t>arXiv's</a:t>
            </a:r>
            <a:r>
              <a:rPr lang="en-US" dirty="0" smtClean="0"/>
              <a:t> High Energy Physics Phenomenology (</a:t>
            </a:r>
            <a:r>
              <a:rPr lang="en-US" dirty="0" err="1" smtClean="0"/>
              <a:t>hep-ph</a:t>
            </a:r>
            <a:r>
              <a:rPr lang="en-US" dirty="0" smtClean="0"/>
              <a:t>) section. The directed links that connect the publications are citations. Some publications cite themselves, and therefore the network contains loops.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28595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Short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953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59953"/>
            <a:ext cx="4572000" cy="457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5400" y="100749"/>
            <a:ext cx="1981200" cy="538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In-degree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78500" y="48340"/>
            <a:ext cx="2159000" cy="642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Out-degree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48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9706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Filtering the </a:t>
            </a:r>
            <a:r>
              <a:rPr lang="en-US" dirty="0" smtClean="0"/>
              <a:t>biggest </a:t>
            </a:r>
            <a:r>
              <a:rPr lang="en-US" dirty="0" smtClean="0"/>
              <a:t>component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6" y="925405"/>
            <a:ext cx="8229601" cy="161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 smtClean="0"/>
              <a:t>Significant reduce in amount of nodes and edges:</a:t>
            </a:r>
          </a:p>
          <a:p>
            <a:pPr marL="0" indent="0" algn="just"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Nodes</a:t>
            </a:r>
            <a:r>
              <a:rPr lang="en-US" dirty="0"/>
              <a:t>: </a:t>
            </a:r>
            <a:r>
              <a:rPr lang="en-US" dirty="0" smtClean="0"/>
              <a:t>34546 -&gt; </a:t>
            </a:r>
            <a:r>
              <a:rPr lang="en-US" dirty="0"/>
              <a:t>12711</a:t>
            </a:r>
            <a:endParaRPr lang="en-US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Edges</a:t>
            </a:r>
            <a:r>
              <a:rPr lang="en-US" dirty="0"/>
              <a:t>: 421578 </a:t>
            </a:r>
            <a:r>
              <a:rPr lang="en-US" dirty="0" smtClean="0"/>
              <a:t>-&gt; 139981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5" y="3771900"/>
            <a:ext cx="8229601" cy="62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 smtClean="0"/>
              <a:t>Other components are too small no more than 12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4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5" y="2571747"/>
            <a:ext cx="9" cy="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5" y="2571747"/>
            <a:ext cx="9" cy="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5" y="2571747"/>
            <a:ext cx="9" cy="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5" y="2571747"/>
            <a:ext cx="9" cy="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49" y="596594"/>
            <a:ext cx="5878290" cy="39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5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1822025"/>
                  </p:ext>
                </p:extLst>
              </p:nvPr>
            </p:nvGraphicFramePr>
            <p:xfrm>
              <a:off x="1496695" y="2343117"/>
              <a:ext cx="6150610" cy="55219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537335">
                      <a:extLst>
                        <a:ext uri="{9D8B030D-6E8A-4147-A177-3AD203B41FA5}">
                          <a16:colId xmlns:a16="http://schemas.microsoft.com/office/drawing/2014/main" val="2375205740"/>
                        </a:ext>
                      </a:extLst>
                    </a:gridCol>
                    <a:gridCol w="1537335">
                      <a:extLst>
                        <a:ext uri="{9D8B030D-6E8A-4147-A177-3AD203B41FA5}">
                          <a16:colId xmlns:a16="http://schemas.microsoft.com/office/drawing/2014/main" val="4157339385"/>
                        </a:ext>
                      </a:extLst>
                    </a:gridCol>
                    <a:gridCol w="1537335">
                      <a:extLst>
                        <a:ext uri="{9D8B030D-6E8A-4147-A177-3AD203B41FA5}">
                          <a16:colId xmlns:a16="http://schemas.microsoft.com/office/drawing/2014/main" val="3545203801"/>
                        </a:ext>
                      </a:extLst>
                    </a:gridCol>
                    <a:gridCol w="1538605">
                      <a:extLst>
                        <a:ext uri="{9D8B030D-6E8A-4147-A177-3AD203B41FA5}">
                          <a16:colId xmlns:a16="http://schemas.microsoft.com/office/drawing/2014/main" val="3199971878"/>
                        </a:ext>
                      </a:extLst>
                    </a:gridCol>
                  </a:tblGrid>
                  <a:tr h="208915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ru-RU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ru-RU" sz="12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>
                                            <a:effectLst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sz="1200">
                                            <a:effectLst/>
                                          </a:rPr>
                                          <m:t>𝑖𝑛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ru-RU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</a:rPr>
                                  <m:t>(</m:t>
                                </m:r>
                                <m:r>
                                  <a:rPr lang="en-US" sz="1200">
                                    <a:effectLst/>
                                    <a:hlinkClick r:id="" action="ppaction://noaction"/>
                                  </a:rPr>
                                  <m:t>𝑏𝑐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ru-RU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55836884"/>
                      </a:ext>
                    </a:extLst>
                  </a:tr>
                  <a:tr h="188595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12.203</a:t>
                          </a: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4.4</a:t>
                          </a: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49</a:t>
                          </a: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0.143</a:t>
                          </a:r>
                          <a:endParaRPr lang="ru-RU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862935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1822025"/>
                  </p:ext>
                </p:extLst>
              </p:nvPr>
            </p:nvGraphicFramePr>
            <p:xfrm>
              <a:off x="1496695" y="2343117"/>
              <a:ext cx="6150610" cy="55219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537335">
                      <a:extLst>
                        <a:ext uri="{9D8B030D-6E8A-4147-A177-3AD203B41FA5}">
                          <a16:colId xmlns:a16="http://schemas.microsoft.com/office/drawing/2014/main" val="2375205740"/>
                        </a:ext>
                      </a:extLst>
                    </a:gridCol>
                    <a:gridCol w="1537335">
                      <a:extLst>
                        <a:ext uri="{9D8B030D-6E8A-4147-A177-3AD203B41FA5}">
                          <a16:colId xmlns:a16="http://schemas.microsoft.com/office/drawing/2014/main" val="4157339385"/>
                        </a:ext>
                      </a:extLst>
                    </a:gridCol>
                    <a:gridCol w="1537335">
                      <a:extLst>
                        <a:ext uri="{9D8B030D-6E8A-4147-A177-3AD203B41FA5}">
                          <a16:colId xmlns:a16="http://schemas.microsoft.com/office/drawing/2014/main" val="3545203801"/>
                        </a:ext>
                      </a:extLst>
                    </a:gridCol>
                    <a:gridCol w="1538605">
                      <a:extLst>
                        <a:ext uri="{9D8B030D-6E8A-4147-A177-3AD203B41FA5}">
                          <a16:colId xmlns:a16="http://schemas.microsoft.com/office/drawing/2014/main" val="3199971878"/>
                        </a:ext>
                      </a:extLst>
                    </a:gridCol>
                  </a:tblGrid>
                  <a:tr h="2778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97" t="-2174" r="-301587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2174" r="-200395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794" t="-2174" r="-101190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99605" t="-2174" r="-791" b="-1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58368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12.203</a:t>
                          </a: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4.4</a:t>
                          </a: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49</a:t>
                          </a: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0.143</a:t>
                          </a:r>
                          <a:endParaRPr lang="ru-RU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86293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0" y="9706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Main statistics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24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" y="927381"/>
            <a:ext cx="4566807" cy="34251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62" y="958911"/>
            <a:ext cx="4566808" cy="342510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706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Degree Distributions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222950" y="4530787"/>
            <a:ext cx="514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degree: </a:t>
            </a:r>
            <a:r>
              <a:rPr lang="en-US" dirty="0" smtClean="0"/>
              <a:t>12.203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95"/>
            <a:ext cx="6273934" cy="620483"/>
          </a:xfrm>
        </p:spPr>
        <p:txBody>
          <a:bodyPr/>
          <a:lstStyle/>
          <a:p>
            <a:r>
              <a:rPr lang="en-US" dirty="0" smtClean="0"/>
              <a:t>Estimation of Power Law Exponent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16001"/>
                <a:ext cx="8014138" cy="167362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16001"/>
                <a:ext cx="8014138" cy="1673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8886" y="4774168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Emergence of scaling in random networks.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Science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286(5439):509–512, 1999.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298699"/>
                <a:ext cx="8128000" cy="2295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 smtClean="0"/>
                  <a:t>Here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For in-degree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en-US" i="1"/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= 10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= 2.29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out-degree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50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4.16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98699"/>
                <a:ext cx="8128000" cy="2295923"/>
              </a:xfrm>
              <a:prstGeom prst="rect">
                <a:avLst/>
              </a:prstGeom>
              <a:blipFill>
                <a:blip r:embed="rId4"/>
                <a:stretch>
                  <a:fillRect l="-1125" t="-2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0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0" y="1723392"/>
            <a:ext cx="2891155" cy="3118485"/>
          </a:xfrm>
          <a:prstGeom prst="rect">
            <a:avLst/>
          </a:prstGeom>
        </p:spPr>
      </p:pic>
      <p:pic>
        <p:nvPicPr>
          <p:cNvPr id="2050" name="Picture 2" descr="clustering_bin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09" y="927382"/>
            <a:ext cx="454025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06899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and clustering distributions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07232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Words>198</Words>
  <Application>Microsoft Office PowerPoint</Application>
  <PresentationFormat>On-screen Show (16:9)</PresentationFormat>
  <Paragraphs>48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Cover</vt:lpstr>
      <vt:lpstr>1_Cover</vt:lpstr>
      <vt:lpstr>Citation network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Estimation of Power Law Exponent</vt:lpstr>
      <vt:lpstr>Distance and clustering distributions</vt:lpstr>
      <vt:lpstr>PowerPoint Presentation</vt:lpstr>
      <vt:lpstr>Betweenness Centrality</vt:lpstr>
      <vt:lpstr>PowerPoint Presentation</vt:lpstr>
      <vt:lpstr>Communities</vt:lpstr>
      <vt:lpstr>Other Metrics</vt:lpstr>
      <vt:lpstr>Extended model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Windows User</cp:lastModifiedBy>
  <cp:revision>112</cp:revision>
  <dcterms:created xsi:type="dcterms:W3CDTF">2014-06-27T12:30:22Z</dcterms:created>
  <dcterms:modified xsi:type="dcterms:W3CDTF">2018-05-27T21:00:41Z</dcterms:modified>
</cp:coreProperties>
</file>