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4"/>
  </p:notesMasterIdLst>
  <p:handoutMasterIdLst>
    <p:handoutMasterId r:id="rId35"/>
  </p:handoutMasterIdLst>
  <p:sldIdLst>
    <p:sldId id="265" r:id="rId3"/>
    <p:sldId id="264" r:id="rId4"/>
    <p:sldId id="269" r:id="rId5"/>
    <p:sldId id="296" r:id="rId6"/>
    <p:sldId id="267" r:id="rId7"/>
    <p:sldId id="298" r:id="rId8"/>
    <p:sldId id="297" r:id="rId9"/>
    <p:sldId id="300" r:id="rId10"/>
    <p:sldId id="299" r:id="rId11"/>
    <p:sldId id="274" r:id="rId12"/>
    <p:sldId id="307" r:id="rId13"/>
    <p:sldId id="301" r:id="rId14"/>
    <p:sldId id="295" r:id="rId15"/>
    <p:sldId id="302" r:id="rId16"/>
    <p:sldId id="303" r:id="rId17"/>
    <p:sldId id="304" r:id="rId18"/>
    <p:sldId id="305" r:id="rId19"/>
    <p:sldId id="306" r:id="rId20"/>
    <p:sldId id="276" r:id="rId21"/>
    <p:sldId id="277" r:id="rId22"/>
    <p:sldId id="285" r:id="rId23"/>
    <p:sldId id="287" r:id="rId24"/>
    <p:sldId id="288" r:id="rId25"/>
    <p:sldId id="289" r:id="rId26"/>
    <p:sldId id="291" r:id="rId27"/>
    <p:sldId id="290" r:id="rId28"/>
    <p:sldId id="308" r:id="rId29"/>
    <p:sldId id="281" r:id="rId30"/>
    <p:sldId id="262" r:id="rId31"/>
    <p:sldId id="275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422" y="6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94" y="1772816"/>
            <a:ext cx="4094212" cy="29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94" y="569652"/>
            <a:ext cx="4094212" cy="2984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pic>
        <p:nvPicPr>
          <p:cNvPr id="4" name="Picture 3" descr="ITMO_log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9550" cy="93599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83" y="524530"/>
            <a:ext cx="2267634" cy="16531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6" name="Picture 5" descr="ITMO_logo3.pn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3"/>
          <a:stretch/>
        </p:blipFill>
        <p:spPr>
          <a:xfrm>
            <a:off x="0" y="-52065"/>
            <a:ext cx="3322163" cy="9055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lideplayer.com/slide/8413086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mpi.org/" TargetMode="External"/><Relationship Id="rId2" Type="http://schemas.openxmlformats.org/officeDocument/2006/relationships/hyperlink" Target="http://ieeexplore.ieee.org/stamp/stamp.jsp?tp=&amp;arnumber=4134256&amp;isnumber=4134231" TargetMode="Externa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Saint-Petersburg</a:t>
            </a:r>
            <a:r>
              <a:rPr lang="ru-RU" dirty="0" smtClean="0"/>
              <a:t>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algorithms for matrix multiplication using block decomposition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5029715"/>
            <a:ext cx="6400800" cy="617207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346582"/>
            <a:ext cx="8229601" cy="3924043"/>
          </a:xfrm>
        </p:spPr>
        <p:txBody>
          <a:bodyPr/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</a:t>
            </a:r>
            <a:r>
              <a:rPr lang="en-US" dirty="0" smtClean="0"/>
              <a:t>processors available </a:t>
            </a:r>
            <a:r>
              <a:rPr lang="en-US" dirty="0"/>
              <a:t>in parallel </a:t>
            </a:r>
            <a:r>
              <a:rPr lang="en-US" dirty="0" smtClean="0"/>
              <a:t>machine equals to p</a:t>
            </a:r>
            <a:endParaRPr lang="en-US" dirty="0"/>
          </a:p>
          <a:p>
            <a:pPr algn="just"/>
            <a:r>
              <a:rPr lang="en-US" dirty="0" smtClean="0"/>
              <a:t>Processing </a:t>
            </a:r>
            <a:r>
              <a:rPr lang="en-US" dirty="0"/>
              <a:t>nodes are homogeneous, due </a:t>
            </a:r>
            <a:r>
              <a:rPr lang="en-US" dirty="0" smtClean="0"/>
              <a:t>to this </a:t>
            </a:r>
            <a:r>
              <a:rPr lang="en-US" dirty="0"/>
              <a:t>homogeneity it is possible achieve load </a:t>
            </a:r>
            <a:r>
              <a:rPr lang="en-US" dirty="0" smtClean="0"/>
              <a:t>balancing</a:t>
            </a:r>
          </a:p>
          <a:p>
            <a:pPr algn="just"/>
            <a:r>
              <a:rPr lang="en-US" dirty="0" smtClean="0"/>
              <a:t>Matrices are squared </a:t>
            </a:r>
            <a:r>
              <a:rPr lang="en-US" dirty="0" err="1" smtClean="0"/>
              <a:t>nxn</a:t>
            </a:r>
            <a:endParaRPr lang="ru-RU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3251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Fox </a:t>
            </a:r>
            <a:r>
              <a:rPr lang="en-US" dirty="0" smtClean="0"/>
              <a:t>algorithm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346582"/>
            <a:ext cx="8229601" cy="3924043"/>
          </a:xfrm>
        </p:spPr>
        <p:txBody>
          <a:bodyPr/>
          <a:lstStyle/>
          <a:p>
            <a:pPr algn="just"/>
            <a:r>
              <a:rPr lang="en-US" dirty="0" smtClean="0"/>
              <a:t>The row </a:t>
            </a:r>
            <a:r>
              <a:rPr lang="en-US" dirty="0" err="1" smtClean="0"/>
              <a:t>i</a:t>
            </a:r>
            <a:r>
              <a:rPr lang="en-US" dirty="0" smtClean="0"/>
              <a:t> of blocks is broadcasted to the row </a:t>
            </a:r>
            <a:r>
              <a:rPr lang="en-US" dirty="0" err="1" smtClean="0"/>
              <a:t>i</a:t>
            </a:r>
            <a:r>
              <a:rPr lang="en-US" dirty="0" smtClean="0"/>
              <a:t> of process</a:t>
            </a:r>
          </a:p>
          <a:p>
            <a:pPr algn="just"/>
            <a:r>
              <a:rPr lang="en-US" dirty="0" smtClean="0"/>
              <a:t>The matrix b is partitioned on grid row after row </a:t>
            </a:r>
          </a:p>
          <a:p>
            <a:pPr algn="just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processor has a block of A and a block of B and it can proceed to </a:t>
            </a:r>
            <a:r>
              <a:rPr lang="en-US" dirty="0" smtClean="0"/>
              <a:t>computation</a:t>
            </a:r>
          </a:p>
          <a:p>
            <a:pPr algn="just"/>
            <a:r>
              <a:rPr lang="en-US" dirty="0"/>
              <a:t>After computation roll the matrix </a:t>
            </a:r>
            <a:r>
              <a:rPr lang="en-US" dirty="0" smtClean="0"/>
              <a:t>B </a:t>
            </a:r>
            <a:r>
              <a:rPr lang="en-US" dirty="0"/>
              <a:t>up</a:t>
            </a:r>
            <a:endParaRPr lang="ru-RU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30937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32" y="942333"/>
            <a:ext cx="6761826" cy="5769018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02508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198" y="2346582"/>
            <a:ext cx="7262447" cy="39240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Grid elements</a:t>
            </a:r>
          </a:p>
          <a:p>
            <a:pPr lvl="1"/>
            <a:r>
              <a:rPr lang="en-US" dirty="0" smtClean="0"/>
              <a:t>The dimension: 1,2,3 etc.</a:t>
            </a:r>
          </a:p>
          <a:p>
            <a:pPr lvl="1"/>
            <a:r>
              <a:rPr lang="en-US" dirty="0" smtClean="0"/>
              <a:t>The sizes of each dimension.</a:t>
            </a:r>
          </a:p>
          <a:p>
            <a:pPr lvl="1"/>
            <a:r>
              <a:rPr lang="en-US" dirty="0" smtClean="0"/>
              <a:t>The periodicity if the extreme are adjacent.</a:t>
            </a:r>
          </a:p>
          <a:p>
            <a:pPr lvl="1"/>
            <a:r>
              <a:rPr lang="en-US" dirty="0" smtClean="0"/>
              <a:t>Reorder the processors</a:t>
            </a:r>
          </a:p>
          <a:p>
            <a:r>
              <a:rPr lang="en-US" dirty="0" smtClean="0"/>
              <a:t>MPI Methods:</a:t>
            </a:r>
          </a:p>
          <a:p>
            <a:pPr lvl="1"/>
            <a:r>
              <a:rPr lang="en-US" dirty="0" err="1" smtClean="0"/>
              <a:t>MPI_Cart_create</a:t>
            </a:r>
            <a:r>
              <a:rPr lang="en-US" dirty="0" smtClean="0"/>
              <a:t>() to create the grid.</a:t>
            </a:r>
          </a:p>
          <a:p>
            <a:pPr lvl="1"/>
            <a:r>
              <a:rPr lang="en-US" dirty="0" err="1" smtClean="0"/>
              <a:t>MPI_Card_cords</a:t>
            </a:r>
            <a:r>
              <a:rPr lang="en-US" dirty="0" smtClean="0"/>
              <a:t>() to get the coordinates</a:t>
            </a:r>
          </a:p>
          <a:p>
            <a:pPr lvl="1"/>
            <a:r>
              <a:rPr lang="en-US" dirty="0" err="1" smtClean="0"/>
              <a:t>MPI_Card_rank</a:t>
            </a:r>
            <a:r>
              <a:rPr lang="en-US" dirty="0" smtClean="0"/>
              <a:t>() to find the rank.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http://slideplayer.com/slide/8413086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81" b="10381"/>
          <a:stretch>
            <a:fillRect/>
          </a:stretch>
        </p:blipFill>
        <p:spPr>
          <a:xfrm>
            <a:off x="5888038" y="1236663"/>
            <a:ext cx="3027362" cy="159459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topology</a:t>
            </a:r>
            <a:endParaRPr lang="ru-R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41757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49103"/>
            <a:ext cx="8902459" cy="3924043"/>
          </a:xfrm>
        </p:spPr>
        <p:txBody>
          <a:bodyPr/>
          <a:lstStyle/>
          <a:p>
            <a:r>
              <a:rPr lang="en-US" dirty="0" smtClean="0"/>
              <a:t>Function creates a communicator 2-dimentional square grid? Determines the coordinates of each process in the grid and creates communication for each row and each column separately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59" y="2349513"/>
            <a:ext cx="6745337" cy="428420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7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80" y="873787"/>
            <a:ext cx="6920826" cy="4014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80" y="4786807"/>
            <a:ext cx="6920826" cy="1903567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13878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028" y="4683382"/>
            <a:ext cx="7104744" cy="3924043"/>
          </a:xfrm>
        </p:spPr>
        <p:txBody>
          <a:bodyPr/>
          <a:lstStyle/>
          <a:p>
            <a:r>
              <a:rPr lang="en-US" dirty="0" smtClean="0"/>
              <a:t>Each iteration consists of</a:t>
            </a:r>
          </a:p>
          <a:p>
            <a:pPr lvl="1"/>
            <a:r>
              <a:rPr lang="en-US" dirty="0" smtClean="0"/>
              <a:t>The broadcast of the matrix A block along the processor grid row (</a:t>
            </a:r>
            <a:r>
              <a:rPr lang="en-US" dirty="0" err="1" smtClean="0"/>
              <a:t>ABlockCommuni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multiplication of matrix blocks</a:t>
            </a:r>
          </a:p>
          <a:p>
            <a:pPr lvl="1"/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3" y="1642906"/>
            <a:ext cx="8582711" cy="2278743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22412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2" y="1973944"/>
            <a:ext cx="7975848" cy="3149598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26358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177143"/>
            <a:ext cx="8111961" cy="258354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25346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Simple </a:t>
            </a:r>
            <a:r>
              <a:rPr lang="fr-FR" dirty="0" err="1" smtClean="0"/>
              <a:t>Paralel</a:t>
            </a:r>
            <a:r>
              <a:rPr lang="fr-FR" dirty="0" smtClean="0"/>
              <a:t> </a:t>
            </a:r>
            <a:r>
              <a:rPr lang="fr-FR" dirty="0"/>
              <a:t>Matrix-Matrix Multiplication </a:t>
            </a:r>
            <a:br>
              <a:rPr lang="fr-FR" dirty="0"/>
            </a:br>
            <a:r>
              <a:rPr lang="fr-FR" dirty="0"/>
              <a:t>Cannon </a:t>
            </a:r>
            <a:r>
              <a:rPr lang="fr-FR" dirty="0" err="1"/>
              <a:t>Algorithm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2346582"/>
                <a:ext cx="8229602" cy="3924043"/>
              </a:xfrm>
            </p:spPr>
            <p:txBody>
              <a:bodyPr/>
              <a:lstStyle/>
              <a:p>
                <a:pPr algn="just"/>
                <a:r>
                  <a:rPr lang="en-US" dirty="0"/>
                  <a:t>Partition 𝐴 and 𝐵 into 𝑝 square blocks 𝐴𝑖,𝑗 and 𝐵𝑖,</a:t>
                </a:r>
                <a:r>
                  <a:rPr lang="en-US" dirty="0" smtClean="0"/>
                  <a:t>𝑗 (</a:t>
                </a:r>
                <a:r>
                  <a:rPr lang="en-US" dirty="0"/>
                  <a:t>0 ≤ 𝑖,𝑗 </a:t>
                </a:r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 smtClean="0"/>
                  <a:t>𝑝) of </a:t>
                </a:r>
                <a:r>
                  <a:rPr lang="en-US" dirty="0"/>
                  <a:t>size (𝑛</a:t>
                </a:r>
                <a:r>
                  <a:rPr lang="en-US" dirty="0" smtClean="0"/>
                  <a:t>/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𝑝</a:t>
                </a:r>
                <a:r>
                  <a:rPr lang="en-US" dirty="0" smtClean="0"/>
                  <a:t>) </a:t>
                </a:r>
                <a:r>
                  <a:rPr lang="en-US" dirty="0"/>
                  <a:t>× (𝑛/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𝑝</a:t>
                </a:r>
                <a:r>
                  <a:rPr lang="en-US" dirty="0" smtClean="0"/>
                  <a:t>) each</a:t>
                </a:r>
              </a:p>
              <a:p>
                <a:pPr algn="just"/>
                <a:r>
                  <a:rPr lang="en-US" dirty="0"/>
                  <a:t>Each block is sent to each </a:t>
                </a:r>
                <a:r>
                  <a:rPr lang="en-US" dirty="0" smtClean="0"/>
                  <a:t>process, the </a:t>
                </a:r>
                <a:r>
                  <a:rPr lang="en-US" dirty="0"/>
                  <a:t>copied </a:t>
                </a:r>
                <a:r>
                  <a:rPr lang="en-US" dirty="0" smtClean="0"/>
                  <a:t>sub-blocks </a:t>
                </a:r>
                <a:r>
                  <a:rPr lang="en-US" dirty="0"/>
                  <a:t>are multiplied together and the results </a:t>
                </a:r>
                <a:r>
                  <a:rPr lang="en-US" dirty="0" smtClean="0"/>
                  <a:t>are added </a:t>
                </a:r>
                <a:r>
                  <a:rPr lang="en-US" dirty="0"/>
                  <a:t>to </a:t>
                </a:r>
                <a:r>
                  <a:rPr lang="en-US" dirty="0" smtClean="0"/>
                  <a:t>the partial </a:t>
                </a:r>
                <a:r>
                  <a:rPr lang="en-US" dirty="0"/>
                  <a:t>results in the C </a:t>
                </a:r>
                <a:r>
                  <a:rPr lang="en-US" dirty="0" smtClean="0"/>
                  <a:t>sub-blocks</a:t>
                </a:r>
              </a:p>
              <a:p>
                <a:pPr algn="just"/>
                <a:r>
                  <a:rPr lang="en-US" dirty="0"/>
                  <a:t>The A sub-blocks are rolled one step to the left and the </a:t>
                </a:r>
                <a:r>
                  <a:rPr lang="en-US" dirty="0" smtClean="0"/>
                  <a:t>B sub-blocks </a:t>
                </a:r>
                <a:r>
                  <a:rPr lang="en-US" dirty="0"/>
                  <a:t>are rolled one step </a:t>
                </a:r>
                <a:r>
                  <a:rPr lang="en-US" dirty="0" smtClean="0"/>
                  <a:t>upward</a:t>
                </a:r>
              </a:p>
              <a:p>
                <a:pPr algn="just"/>
                <a:r>
                  <a:rPr lang="en-US" dirty="0" smtClean="0"/>
                  <a:t>Repeat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2346582"/>
                <a:ext cx="8229602" cy="3924043"/>
              </a:xfrm>
              <a:blipFill>
                <a:blip r:embed="rId2"/>
                <a:stretch>
                  <a:fillRect t="-1553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6193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  <a:endParaRPr lang="ru-RU" dirty="0" smtClean="0"/>
          </a:p>
          <a:p>
            <a:r>
              <a:rPr lang="en-US" dirty="0" smtClean="0"/>
              <a:t>Types of decomposition</a:t>
            </a:r>
          </a:p>
          <a:p>
            <a:r>
              <a:rPr lang="en-US" dirty="0" smtClean="0"/>
              <a:t>Block decomposition</a:t>
            </a:r>
          </a:p>
          <a:p>
            <a:pPr lvl="1"/>
            <a:r>
              <a:rPr lang="en-US" dirty="0" smtClean="0"/>
              <a:t>Block-Striped Decomposition</a:t>
            </a:r>
          </a:p>
          <a:p>
            <a:pPr lvl="2"/>
            <a:r>
              <a:rPr lang="en-US" dirty="0"/>
              <a:t>Row-wise Block-Striped Decomposition</a:t>
            </a:r>
          </a:p>
          <a:p>
            <a:pPr lvl="2"/>
            <a:r>
              <a:rPr lang="en-US" dirty="0"/>
              <a:t>Column-wise Block-Striped </a:t>
            </a:r>
            <a:r>
              <a:rPr lang="en-US" dirty="0" smtClean="0"/>
              <a:t>Decomposition</a:t>
            </a:r>
          </a:p>
          <a:p>
            <a:pPr lvl="1"/>
            <a:r>
              <a:rPr lang="en-US" dirty="0"/>
              <a:t>Checkerboard Data </a:t>
            </a:r>
            <a:r>
              <a:rPr lang="en-US" dirty="0" smtClean="0"/>
              <a:t>Decomposition</a:t>
            </a:r>
          </a:p>
          <a:p>
            <a:pPr lvl="2"/>
            <a:r>
              <a:rPr lang="en-US" dirty="0" smtClean="0"/>
              <a:t>Fox algorithm</a:t>
            </a:r>
          </a:p>
          <a:p>
            <a:pPr lvl="2"/>
            <a:r>
              <a:rPr lang="en-US" dirty="0" smtClean="0"/>
              <a:t>Cannon algorithm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14" y="1538286"/>
            <a:ext cx="3968914" cy="4564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4989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12532"/>
              </p:ext>
            </p:extLst>
          </p:nvPr>
        </p:nvGraphicFramePr>
        <p:xfrm>
          <a:off x="2190776" y="2853396"/>
          <a:ext cx="17291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1026692225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3431502538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1950260839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2173341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99766"/>
                  </a:ext>
                </a:extLst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999318" y="2673252"/>
            <a:ext cx="1920614" cy="1846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14687"/>
              </p:ext>
            </p:extLst>
          </p:nvPr>
        </p:nvGraphicFramePr>
        <p:xfrm>
          <a:off x="5432739" y="2838866"/>
          <a:ext cx="17291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1026692225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3431502538"/>
                    </a:ext>
                  </a:extLst>
                </a:gridCol>
                <a:gridCol w="394428">
                  <a:extLst>
                    <a:ext uri="{9D8B030D-6E8A-4147-A177-3AD203B41FA5}">
                      <a16:colId xmlns:a16="http://schemas.microsoft.com/office/drawing/2014/main" val="1950260839"/>
                    </a:ext>
                  </a:extLst>
                </a:gridCol>
                <a:gridCol w="470150">
                  <a:extLst>
                    <a:ext uri="{9D8B030D-6E8A-4147-A177-3AD203B41FA5}">
                      <a16:colId xmlns:a16="http://schemas.microsoft.com/office/drawing/2014/main" val="2173341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99766"/>
                  </a:ext>
                </a:extLst>
              </a:tr>
            </a:tbl>
          </a:graphicData>
        </a:graphic>
      </p:graphicFrame>
      <p:sp>
        <p:nvSpPr>
          <p:cNvPr id="7" name="Double Bracket 6"/>
          <p:cNvSpPr/>
          <p:nvPr/>
        </p:nvSpPr>
        <p:spPr>
          <a:xfrm>
            <a:off x="5241281" y="2658722"/>
            <a:ext cx="1920614" cy="1846385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2262" y="48140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38459" y="4818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888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90776" y="2853396"/>
          <a:ext cx="17291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1026692225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3431502538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1950260839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2173341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997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93580"/>
              </p:ext>
            </p:extLst>
          </p:nvPr>
        </p:nvGraphicFramePr>
        <p:xfrm>
          <a:off x="5432739" y="2838866"/>
          <a:ext cx="17291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1026692225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3431502538"/>
                    </a:ext>
                  </a:extLst>
                </a:gridCol>
                <a:gridCol w="380574">
                  <a:extLst>
                    <a:ext uri="{9D8B030D-6E8A-4147-A177-3AD203B41FA5}">
                      <a16:colId xmlns:a16="http://schemas.microsoft.com/office/drawing/2014/main" val="1950260839"/>
                    </a:ext>
                  </a:extLst>
                </a:gridCol>
                <a:gridCol w="484004">
                  <a:extLst>
                    <a:ext uri="{9D8B030D-6E8A-4147-A177-3AD203B41FA5}">
                      <a16:colId xmlns:a16="http://schemas.microsoft.com/office/drawing/2014/main" val="2173341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997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2262" y="48140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38459" y="4818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190776" y="2853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059978" y="2853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2190775" y="3615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3034145" y="3615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47490" y="2887213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6304692" y="2887213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5475198" y="3655927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6304692" y="3655927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87009" y="2201070"/>
                <a:ext cx="56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09" y="2201070"/>
                <a:ext cx="5605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39663" y="2201070"/>
                <a:ext cx="56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63" y="2201070"/>
                <a:ext cx="5605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87009" y="4629282"/>
                <a:ext cx="555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09" y="4629282"/>
                <a:ext cx="555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39428" y="4634181"/>
                <a:ext cx="555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28" y="4634181"/>
                <a:ext cx="5552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43007" y="2213122"/>
                <a:ext cx="56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07" y="2213122"/>
                <a:ext cx="5605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95661" y="2213122"/>
                <a:ext cx="560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61" y="2213122"/>
                <a:ext cx="5605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43007" y="4641334"/>
                <a:ext cx="555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07" y="4641334"/>
                <a:ext cx="555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95426" y="4646233"/>
                <a:ext cx="555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426" y="4646233"/>
                <a:ext cx="5552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17" idx="3"/>
            <a:endCxn id="3" idx="0"/>
          </p:cNvCxnSpPr>
          <p:nvPr/>
        </p:nvCxnSpPr>
        <p:spPr>
          <a:xfrm>
            <a:off x="2147547" y="2385736"/>
            <a:ext cx="388714" cy="467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1"/>
            <a:endCxn id="10" idx="0"/>
          </p:cNvCxnSpPr>
          <p:nvPr/>
        </p:nvCxnSpPr>
        <p:spPr>
          <a:xfrm flipH="1">
            <a:off x="3405463" y="2385736"/>
            <a:ext cx="234200" cy="467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11" idx="2"/>
          </p:cNvCxnSpPr>
          <p:nvPr/>
        </p:nvCxnSpPr>
        <p:spPr>
          <a:xfrm flipV="1">
            <a:off x="2142226" y="4267200"/>
            <a:ext cx="394034" cy="54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  <a:endCxn id="12" idx="2"/>
          </p:cNvCxnSpPr>
          <p:nvPr/>
        </p:nvCxnSpPr>
        <p:spPr>
          <a:xfrm flipH="1" flipV="1">
            <a:off x="3379630" y="4267200"/>
            <a:ext cx="259798" cy="5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3"/>
            <a:endCxn id="13" idx="0"/>
          </p:cNvCxnSpPr>
          <p:nvPr/>
        </p:nvCxnSpPr>
        <p:spPr>
          <a:xfrm>
            <a:off x="5503545" y="2397788"/>
            <a:ext cx="289430" cy="489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1"/>
            <a:endCxn id="14" idx="0"/>
          </p:cNvCxnSpPr>
          <p:nvPr/>
        </p:nvCxnSpPr>
        <p:spPr>
          <a:xfrm flipH="1">
            <a:off x="6650177" y="2397788"/>
            <a:ext cx="345484" cy="489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3"/>
            <a:endCxn id="15" idx="2"/>
          </p:cNvCxnSpPr>
          <p:nvPr/>
        </p:nvCxnSpPr>
        <p:spPr>
          <a:xfrm flipV="1">
            <a:off x="5498224" y="4307731"/>
            <a:ext cx="322459" cy="51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1"/>
            <a:endCxn id="16" idx="2"/>
          </p:cNvCxnSpPr>
          <p:nvPr/>
        </p:nvCxnSpPr>
        <p:spPr>
          <a:xfrm flipH="1" flipV="1">
            <a:off x="6650177" y="4307731"/>
            <a:ext cx="345249" cy="52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7738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11189"/>
              </p:ext>
            </p:extLst>
          </p:nvPr>
        </p:nvGraphicFramePr>
        <p:xfrm>
          <a:off x="2190776" y="2853396"/>
          <a:ext cx="17291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1026692225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3431502538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1950260839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2173341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997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22896"/>
              </p:ext>
            </p:extLst>
          </p:nvPr>
        </p:nvGraphicFramePr>
        <p:xfrm>
          <a:off x="5432739" y="2838866"/>
          <a:ext cx="17291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1026692225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3431502538"/>
                    </a:ext>
                  </a:extLst>
                </a:gridCol>
                <a:gridCol w="380574">
                  <a:extLst>
                    <a:ext uri="{9D8B030D-6E8A-4147-A177-3AD203B41FA5}">
                      <a16:colId xmlns:a16="http://schemas.microsoft.com/office/drawing/2014/main" val="1950260839"/>
                    </a:ext>
                  </a:extLst>
                </a:gridCol>
                <a:gridCol w="484004">
                  <a:extLst>
                    <a:ext uri="{9D8B030D-6E8A-4147-A177-3AD203B41FA5}">
                      <a16:colId xmlns:a16="http://schemas.microsoft.com/office/drawing/2014/main" val="2173341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9976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90776" y="2853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059978" y="2853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2190775" y="3615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3034145" y="3615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47490" y="2887213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6304692" y="2887213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5475198" y="3655927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6304692" y="3655927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750947" y="3941297"/>
            <a:ext cx="11455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6" idx="2"/>
          </p:cNvCxnSpPr>
          <p:nvPr/>
        </p:nvCxnSpPr>
        <p:spPr>
          <a:xfrm flipV="1">
            <a:off x="6650176" y="4307731"/>
            <a:ext cx="1" cy="950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7554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2134698"/>
            <a:ext cx="3895725" cy="33623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2575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84840"/>
              </p:ext>
            </p:extLst>
          </p:nvPr>
        </p:nvGraphicFramePr>
        <p:xfrm>
          <a:off x="2190776" y="2853396"/>
          <a:ext cx="17291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1026692225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3431502538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1950260839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2173341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997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50021"/>
              </p:ext>
            </p:extLst>
          </p:nvPr>
        </p:nvGraphicFramePr>
        <p:xfrm>
          <a:off x="5432739" y="2838866"/>
          <a:ext cx="17291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89">
                  <a:extLst>
                    <a:ext uri="{9D8B030D-6E8A-4147-A177-3AD203B41FA5}">
                      <a16:colId xmlns:a16="http://schemas.microsoft.com/office/drawing/2014/main" val="1026692225"/>
                    </a:ext>
                  </a:extLst>
                </a:gridCol>
                <a:gridCol w="432289">
                  <a:extLst>
                    <a:ext uri="{9D8B030D-6E8A-4147-A177-3AD203B41FA5}">
                      <a16:colId xmlns:a16="http://schemas.microsoft.com/office/drawing/2014/main" val="3431502538"/>
                    </a:ext>
                  </a:extLst>
                </a:gridCol>
                <a:gridCol w="380574">
                  <a:extLst>
                    <a:ext uri="{9D8B030D-6E8A-4147-A177-3AD203B41FA5}">
                      <a16:colId xmlns:a16="http://schemas.microsoft.com/office/drawing/2014/main" val="1950260839"/>
                    </a:ext>
                  </a:extLst>
                </a:gridCol>
                <a:gridCol w="484004">
                  <a:extLst>
                    <a:ext uri="{9D8B030D-6E8A-4147-A177-3AD203B41FA5}">
                      <a16:colId xmlns:a16="http://schemas.microsoft.com/office/drawing/2014/main" val="2173341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7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1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9976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90776" y="2853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3059978" y="2853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2190775" y="3615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3034145" y="3615396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447490" y="2887213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6304692" y="2887213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5475198" y="3655927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6304692" y="3655927"/>
            <a:ext cx="690969" cy="6518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750947" y="3941297"/>
            <a:ext cx="11455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06289" y="4307731"/>
            <a:ext cx="1" cy="950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65698" y="3210948"/>
            <a:ext cx="11455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650350" y="4322226"/>
            <a:ext cx="1" cy="950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3899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64" y="2373923"/>
            <a:ext cx="5421900" cy="29615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795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571" y="1098355"/>
            <a:ext cx="5018388" cy="744960"/>
          </a:xfrm>
        </p:spPr>
        <p:txBody>
          <a:bodyPr/>
          <a:lstStyle/>
          <a:p>
            <a:r>
              <a:rPr lang="en-US" dirty="0" smtClean="0"/>
              <a:t>Roll the matrixes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2" y="2162630"/>
            <a:ext cx="8682702" cy="3426050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98237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298" y="1276710"/>
            <a:ext cx="81950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MPI_Scatterv</a:t>
            </a:r>
            <a:r>
              <a:rPr lang="en-US" sz="2000" dirty="0" smtClean="0"/>
              <a:t>( void *</a:t>
            </a:r>
            <a:r>
              <a:rPr lang="en-US" sz="2000" dirty="0" err="1" smtClean="0"/>
              <a:t>sendbuf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*</a:t>
            </a:r>
            <a:r>
              <a:rPr lang="en-US" sz="2000" dirty="0" err="1" smtClean="0"/>
              <a:t>sendcnts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*</a:t>
            </a:r>
            <a:r>
              <a:rPr lang="en-US" sz="2000" dirty="0" err="1" smtClean="0"/>
              <a:t>displs</a:t>
            </a:r>
            <a:r>
              <a:rPr lang="en-US" sz="2000" dirty="0" smtClean="0"/>
              <a:t>, </a:t>
            </a:r>
            <a:r>
              <a:rPr lang="en-US" sz="2000" dirty="0" err="1" smtClean="0"/>
              <a:t>MPI_Datatype</a:t>
            </a:r>
            <a:r>
              <a:rPr lang="en-US" sz="2000" dirty="0" smtClean="0"/>
              <a:t> </a:t>
            </a:r>
            <a:r>
              <a:rPr lang="en-US" sz="2000" dirty="0" err="1" smtClean="0"/>
              <a:t>sendtype</a:t>
            </a:r>
            <a:r>
              <a:rPr lang="en-US" sz="2000" dirty="0" smtClean="0"/>
              <a:t>, void *</a:t>
            </a:r>
            <a:r>
              <a:rPr lang="en-US" sz="2000" dirty="0" err="1" smtClean="0"/>
              <a:t>recvbuf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recvcnt</a:t>
            </a:r>
            <a:r>
              <a:rPr lang="en-US" sz="2000" dirty="0" smtClean="0"/>
              <a:t>, </a:t>
            </a:r>
            <a:r>
              <a:rPr lang="en-US" sz="2000" dirty="0" err="1" smtClean="0"/>
              <a:t>MPI_Datatype</a:t>
            </a:r>
            <a:r>
              <a:rPr lang="en-US" sz="2000" dirty="0" smtClean="0"/>
              <a:t> </a:t>
            </a:r>
            <a:r>
              <a:rPr lang="en-US" sz="2000" dirty="0" err="1" smtClean="0"/>
              <a:t>recvtype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root, </a:t>
            </a:r>
            <a:r>
              <a:rPr lang="en-US" sz="2000" dirty="0" err="1" smtClean="0"/>
              <a:t>MPI_Comm</a:t>
            </a:r>
            <a:r>
              <a:rPr lang="en-US" sz="2000" dirty="0" smtClean="0"/>
              <a:t> </a:t>
            </a:r>
            <a:r>
              <a:rPr lang="en-US" sz="2000" dirty="0" err="1" smtClean="0"/>
              <a:t>comm</a:t>
            </a:r>
            <a:r>
              <a:rPr lang="en-US" sz="2000" dirty="0" smtClean="0"/>
              <a:t>)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MPI_SCATTERV extends the functionality of MPI_SCATTER by allowing a varying count of data to be sent to each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sendbuf</a:t>
            </a:r>
            <a:r>
              <a:rPr lang="en-US" sz="2000" dirty="0"/>
              <a:t>: address of send </a:t>
            </a:r>
            <a:r>
              <a:rPr lang="en-US" sz="2000" dirty="0" smtClean="0"/>
              <a:t>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sendcnts</a:t>
            </a:r>
            <a:r>
              <a:rPr lang="en-US" sz="2000" dirty="0"/>
              <a:t>: an integer array specifying the number of elements to send to each </a:t>
            </a:r>
            <a:r>
              <a:rPr lang="en-US" sz="2000" dirty="0" smtClean="0"/>
              <a:t>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displs</a:t>
            </a:r>
            <a:r>
              <a:rPr lang="en-US" sz="2000" dirty="0"/>
              <a:t>: an integer array. Entry </a:t>
            </a:r>
            <a:r>
              <a:rPr lang="en-US" sz="2000" dirty="0" err="1"/>
              <a:t>i</a:t>
            </a:r>
            <a:r>
              <a:rPr lang="en-US" sz="2000" dirty="0"/>
              <a:t> specifies the displacement (relative to </a:t>
            </a:r>
            <a:r>
              <a:rPr lang="en-US" sz="2000" dirty="0" err="1"/>
              <a:t>sendbuf</a:t>
            </a:r>
            <a:r>
              <a:rPr lang="en-US" sz="2000" dirty="0"/>
              <a:t> from which to take the outgoing data to process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14" y="4553099"/>
            <a:ext cx="4580986" cy="21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346582"/>
            <a:ext cx="8229601" cy="39240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Block </a:t>
            </a:r>
            <a:r>
              <a:rPr lang="en-US" dirty="0"/>
              <a:t>decomposition is maximally good for data access; you have as large a contiguous chunk of data as possible, so you can do matrix operations on nice big </a:t>
            </a:r>
            <a:r>
              <a:rPr lang="en-US" dirty="0" smtClean="0"/>
              <a:t>sub-matrices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but it's </a:t>
            </a:r>
            <a:r>
              <a:rPr lang="en-US" dirty="0"/>
              <a:t>inflexible for parallelism and can cost in terms of </a:t>
            </a:r>
            <a:r>
              <a:rPr lang="en-US" dirty="0" smtClean="0"/>
              <a:t>load-balancing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Matrix size can be not divisible by the number of processes in a row or column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849" y="1225121"/>
            <a:ext cx="7697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Multiplying the matrix A of size mxn by the matrix B of size </a:t>
            </a:r>
            <a:r>
              <a:rPr lang="en-US" sz="2400" dirty="0" err="1" smtClean="0"/>
              <a:t>nxh</a:t>
            </a:r>
            <a:r>
              <a:rPr lang="en-US" sz="2400" dirty="0" smtClean="0"/>
              <a:t> leads to obtaining the matrix C of size </a:t>
            </a:r>
            <a:r>
              <a:rPr lang="en-US" sz="2400" dirty="0" err="1" smtClean="0"/>
              <a:t>mxh</a:t>
            </a:r>
            <a:r>
              <a:rPr lang="en-US" sz="2400" dirty="0" smtClean="0"/>
              <a:t> with each matrix C element defined according to the expression: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2984" y="2695341"/>
                <a:ext cx="6041007" cy="1037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sz="24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400" i="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400" i="0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ru-RU" sz="2400" i="0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,0≤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84" y="2695341"/>
                <a:ext cx="6041007" cy="103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682" y="3733189"/>
            <a:ext cx="4709610" cy="2085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800" y="62206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263032" y="6097752"/>
                <a:ext cx="6913420" cy="98454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4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Computational complexity of sequential algorithm: 𝑂(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32" y="6097752"/>
                <a:ext cx="6913420" cy="984541"/>
              </a:xfrm>
              <a:prstGeom prst="rect">
                <a:avLst/>
              </a:prstGeom>
              <a:blipFill>
                <a:blip r:embed="rId5"/>
                <a:stretch>
                  <a:fillRect t="-4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1080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346582"/>
            <a:ext cx="8229601" cy="3924043"/>
          </a:xfrm>
        </p:spPr>
        <p:txBody>
          <a:bodyPr>
            <a:normAutofit/>
          </a:bodyPr>
          <a:lstStyle/>
          <a:p>
            <a:r>
              <a:rPr lang="en-US" dirty="0"/>
              <a:t>Gupta, </a:t>
            </a:r>
            <a:r>
              <a:rPr lang="en-US" dirty="0" err="1"/>
              <a:t>Anshul</a:t>
            </a:r>
            <a:r>
              <a:rPr lang="en-US" dirty="0"/>
              <a:t>; Kumar, </a:t>
            </a:r>
            <a:r>
              <a:rPr lang="en-US" dirty="0" err="1"/>
              <a:t>Vipin</a:t>
            </a:r>
            <a:r>
              <a:rPr lang="en-US" dirty="0"/>
              <a:t>; , "Scalability of </a:t>
            </a:r>
            <a:r>
              <a:rPr lang="en-US" dirty="0" smtClean="0"/>
              <a:t>Parallel Algorithms </a:t>
            </a:r>
            <a:r>
              <a:rPr lang="en-US" dirty="0"/>
              <a:t>for Matrix Multiplication," Parallel Processing, </a:t>
            </a:r>
            <a:r>
              <a:rPr lang="en-US" dirty="0" smtClean="0"/>
              <a:t>1993. ICPP </a:t>
            </a:r>
            <a:r>
              <a:rPr lang="en-US" dirty="0"/>
              <a:t>1993. International Conference on , vol.3, no., </a:t>
            </a:r>
            <a:r>
              <a:rPr lang="en-US" dirty="0" smtClean="0"/>
              <a:t>pp.115-123</a:t>
            </a:r>
            <a:r>
              <a:rPr lang="en-US" dirty="0"/>
              <a:t>, 16-20 Aug. </a:t>
            </a:r>
            <a:r>
              <a:rPr lang="en-US" dirty="0" smtClean="0"/>
              <a:t>1993 </a:t>
            </a:r>
            <a:r>
              <a:rPr lang="en-US" dirty="0" err="1" smtClean="0"/>
              <a:t>doi</a:t>
            </a:r>
            <a:r>
              <a:rPr lang="en-US" dirty="0"/>
              <a:t>: </a:t>
            </a:r>
            <a:r>
              <a:rPr lang="en-US" dirty="0" smtClean="0"/>
              <a:t>10.1109/ICPP.1993.160 URL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http://ieeexplore.ieee.org/stamp/stamp.jsp?tp=&amp;</a:t>
            </a:r>
            <a:r>
              <a:rPr lang="en-US" dirty="0" smtClean="0">
                <a:hlinkClick r:id="rId2"/>
              </a:rPr>
              <a:t>arnumber=4134256&amp;isnumber=4134231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www.open-mpi.org</a:t>
            </a:r>
            <a:r>
              <a:rPr lang="en-US" dirty="0" smtClean="0"/>
              <a:t> </a:t>
            </a:r>
          </a:p>
          <a:p>
            <a:r>
              <a:rPr lang="en-US" dirty="0"/>
              <a:t>Michael J. Quinn: Parallel Programming in C with MPI and </a:t>
            </a:r>
            <a:r>
              <a:rPr lang="en-US" dirty="0" err="1"/>
              <a:t>OpenMP</a:t>
            </a:r>
            <a:r>
              <a:rPr lang="en-US" dirty="0"/>
              <a:t>, McGraw Hill Higher Education, 2003. </a:t>
            </a:r>
            <a:endParaRPr lang="ru-RU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9018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Saint-Petersburg</a:t>
            </a:r>
            <a:r>
              <a:rPr lang="ru-RU" sz="1200" dirty="0" smtClean="0">
                <a:solidFill>
                  <a:schemeClr val="bg1"/>
                </a:solidFill>
              </a:rPr>
              <a:t>, </a:t>
            </a:r>
            <a:r>
              <a:rPr lang="en-US" sz="1200" dirty="0" smtClean="0">
                <a:solidFill>
                  <a:schemeClr val="bg1"/>
                </a:solidFill>
              </a:rPr>
              <a:t>2017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61" y="2687770"/>
            <a:ext cx="7152827" cy="2850573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7314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882552" y="1720280"/>
            <a:ext cx="3916392" cy="39240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039" y="2528527"/>
            <a:ext cx="6320353" cy="2164242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7977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Column-wise </a:t>
            </a:r>
            <a:r>
              <a:rPr lang="en-US" dirty="0"/>
              <a:t>Block-Striped </a:t>
            </a:r>
            <a:r>
              <a:rPr lang="en-US" dirty="0" smtClean="0"/>
              <a:t>Decomposition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346582"/>
            <a:ext cx="8229601" cy="3924043"/>
          </a:xfrm>
        </p:spPr>
        <p:txBody>
          <a:bodyPr/>
          <a:lstStyle/>
          <a:p>
            <a:r>
              <a:rPr lang="en-US" dirty="0" smtClean="0"/>
              <a:t># iterations == # subtasks</a:t>
            </a:r>
          </a:p>
          <a:p>
            <a:r>
              <a:rPr lang="en-US" dirty="0" smtClean="0"/>
              <a:t>Each subtask holds a row of matrix A and a column of matrix B</a:t>
            </a:r>
          </a:p>
          <a:p>
            <a:r>
              <a:rPr lang="en-US" dirty="0" smtClean="0"/>
              <a:t>Computing scalar products of rows and columns for each subtask</a:t>
            </a:r>
          </a:p>
          <a:p>
            <a:r>
              <a:rPr lang="en-US" dirty="0" smtClean="0"/>
              <a:t>Transmitting columns of matrix B</a:t>
            </a:r>
            <a:endParaRPr lang="ru-RU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68273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scheme of data communications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66" y="2556596"/>
            <a:ext cx="6625467" cy="3109913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19213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Row-wise </a:t>
            </a:r>
            <a:r>
              <a:rPr lang="en-US" dirty="0"/>
              <a:t>Block-Striped </a:t>
            </a:r>
            <a:r>
              <a:rPr lang="en-US" dirty="0" smtClean="0"/>
              <a:t>Decomposition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2346582"/>
            <a:ext cx="8229601" cy="3924043"/>
          </a:xfrm>
        </p:spPr>
        <p:txBody>
          <a:bodyPr/>
          <a:lstStyle/>
          <a:p>
            <a:r>
              <a:rPr lang="en-US" dirty="0" smtClean="0"/>
              <a:t># iterations == # subtasks</a:t>
            </a:r>
          </a:p>
          <a:p>
            <a:r>
              <a:rPr lang="en-US" dirty="0" smtClean="0"/>
              <a:t>Data multiplication – </a:t>
            </a:r>
            <a:r>
              <a:rPr lang="en-US" dirty="0" err="1" smtClean="0"/>
              <a:t>rowA</a:t>
            </a:r>
            <a:r>
              <a:rPr lang="en-US" dirty="0" smtClean="0"/>
              <a:t> x </a:t>
            </a:r>
            <a:r>
              <a:rPr lang="en-US" dirty="0" err="1" smtClean="0"/>
              <a:t>rowB</a:t>
            </a:r>
            <a:endParaRPr lang="en-US" dirty="0" smtClean="0"/>
          </a:p>
          <a:p>
            <a:r>
              <a:rPr lang="en-US" dirty="0" smtClean="0"/>
              <a:t>Each subtask holds a row of matrix A and a row of matrix B</a:t>
            </a:r>
          </a:p>
          <a:p>
            <a:r>
              <a:rPr lang="en-US" dirty="0" smtClean="0"/>
              <a:t>Each subtask contains a row of partial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74374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870" y="2687686"/>
            <a:ext cx="7003635" cy="2922888"/>
          </a:xfrm>
          <a:prstGeom prst="rect">
            <a:avLst/>
          </a:prstGeom>
        </p:spPr>
      </p:pic>
      <p:sp>
        <p:nvSpPr>
          <p:cNvPr id="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scheme of data communications</a:t>
            </a:r>
            <a:endParaRPr lang="ru-R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</p:spPr>
        <p:txBody>
          <a:bodyPr/>
          <a:lstStyle/>
          <a:p>
            <a:r>
              <a:rPr lang="en-US" dirty="0"/>
              <a:t>Parallel algorithms for matrix multiplication using a block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8914160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4877</TotalTime>
  <Words>1082</Words>
  <Application>Microsoft Office PowerPoint</Application>
  <PresentationFormat>On-screen Show (4:3)</PresentationFormat>
  <Paragraphs>243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Verdana</vt:lpstr>
      <vt:lpstr>Wingdings</vt:lpstr>
      <vt:lpstr>Cover</vt:lpstr>
      <vt:lpstr>1_Cover</vt:lpstr>
      <vt:lpstr>Parallel algorithms for matrix multiplication using block decomposition</vt:lpstr>
      <vt:lpstr>Contents</vt:lpstr>
      <vt:lpstr>PowerPoint Presentation</vt:lpstr>
      <vt:lpstr>PowerPoint Presentation</vt:lpstr>
      <vt:lpstr>PowerPoint Presentation</vt:lpstr>
      <vt:lpstr>Column-wise Block-Striped Decomposition</vt:lpstr>
      <vt:lpstr>General scheme of data communications</vt:lpstr>
      <vt:lpstr>Row-wise Block-Striped Decomposition</vt:lpstr>
      <vt:lpstr>General scheme of data communications</vt:lpstr>
      <vt:lpstr>Assumptions</vt:lpstr>
      <vt:lpstr>Fox algorithm</vt:lpstr>
      <vt:lpstr>PowerPoint Presentation</vt:lpstr>
      <vt:lpstr>Grid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Paralel Matrix-Matrix Multiplication  Cannon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Smith Mary</cp:lastModifiedBy>
  <cp:revision>92</cp:revision>
  <dcterms:created xsi:type="dcterms:W3CDTF">2014-06-27T12:30:22Z</dcterms:created>
  <dcterms:modified xsi:type="dcterms:W3CDTF">2017-11-14T16:05:18Z</dcterms:modified>
</cp:coreProperties>
</file>