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256" r:id="rId4"/>
    <p:sldId id="257" r:id="rId5"/>
    <p:sldId id="258" r:id="rId6"/>
    <p:sldId id="276" r:id="rId7"/>
    <p:sldId id="277" r:id="rId8"/>
    <p:sldId id="278" r:id="rId9"/>
    <p:sldId id="279" r:id="rId10"/>
    <p:sldId id="280" r:id="rId11"/>
    <p:sldId id="281" r:id="rId12"/>
    <p:sldId id="282" r:id="rId13"/>
    <p:sldId id="272"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48"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0.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069989-BE14-4C1E-9420-0B2CEF26DC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A6C6C7-9469-40AE-8325-FC8ED3A4D93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7000" r="-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69989-BE14-4C1E-9420-0B2CEF26DCB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6C6C7-9469-40AE-8325-FC8ED3A4D93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7000" r="-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69989-BE14-4C1E-9420-0B2CEF26DCB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6C6C7-9469-40AE-8325-FC8ED3A4D93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NULL" TargetMode="External"/><Relationship Id="rId2" Type="http://schemas.openxmlformats.org/officeDocument/2006/relationships/image" Target="../media/image7.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99447"/>
            <a:ext cx="9144000" cy="1210515"/>
          </a:xfrm>
        </p:spPr>
        <p:txBody>
          <a:bodyPr>
            <a:normAutofit/>
          </a:bodyPr>
          <a:lstStyle/>
          <a:p>
            <a:r>
              <a:rPr lang="zh-CN" altLang="en-US" b="1" dirty="0">
                <a:latin typeface="华文楷体" panose="02010600040101010101" pitchFamily="2" charset="-122"/>
                <a:ea typeface="华文楷体" panose="02010600040101010101" pitchFamily="2" charset="-122"/>
              </a:rPr>
              <a:t>重力弹力习题课</a:t>
            </a:r>
            <a:endParaRPr lang="zh-CN" altLang="en-US" b="1" dirty="0">
              <a:latin typeface="华文楷体" panose="02010600040101010101" pitchFamily="2" charset="-122"/>
              <a:ea typeface="华文楷体" panose="02010600040101010101" pitchFamily="2" charset="-122"/>
            </a:endParaRPr>
          </a:p>
        </p:txBody>
      </p:sp>
      <p:sp>
        <p:nvSpPr>
          <p:cNvPr id="3" name="副标题 2"/>
          <p:cNvSpPr>
            <a:spLocks noGrp="1"/>
          </p:cNvSpPr>
          <p:nvPr>
            <p:ph type="subTitle" idx="1"/>
          </p:nvPr>
        </p:nvSpPr>
        <p:spPr>
          <a:xfrm>
            <a:off x="6553200" y="5013979"/>
            <a:ext cx="4970929" cy="512762"/>
          </a:xfrm>
        </p:spPr>
        <p:txBody>
          <a:bodyPr>
            <a:normAutofit/>
          </a:bodyPr>
          <a:lstStyle/>
          <a:p>
            <a:r>
              <a:rPr lang="zh-CN" altLang="en-US" sz="2800" dirty="0">
                <a:latin typeface="华文楷体" panose="02010600040101010101" pitchFamily="2" charset="-122"/>
                <a:ea typeface="华文楷体" panose="02010600040101010101" pitchFamily="2" charset="-122"/>
              </a:rPr>
              <a:t>揭阳第一中学 陈克</a:t>
            </a:r>
            <a:endParaRPr lang="zh-CN" altLang="en-US" sz="2800" dirty="0">
              <a:latin typeface="华文楷体" panose="02010600040101010101" pitchFamily="2" charset="-122"/>
              <a:ea typeface="华文楷体" panose="02010600040101010101" pitchFamily="2" charset="-122"/>
            </a:endParaRPr>
          </a:p>
        </p:txBody>
      </p:sp>
      <p:sp>
        <p:nvSpPr>
          <p:cNvPr id="4" name="副标题 2"/>
          <p:cNvSpPr>
            <a:spLocks noGrp="1"/>
          </p:cNvSpPr>
          <p:nvPr/>
        </p:nvSpPr>
        <p:spPr>
          <a:xfrm>
            <a:off x="3549015" y="3625234"/>
            <a:ext cx="4970929" cy="512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800" dirty="0">
                <a:latin typeface="华文楷体" panose="02010600040101010101" pitchFamily="2" charset="-122"/>
                <a:ea typeface="华文楷体" panose="02010600040101010101" pitchFamily="2" charset="-122"/>
              </a:rPr>
              <a:t>人教版</a:t>
            </a:r>
            <a:r>
              <a:rPr lang="en-US" altLang="zh-CN" sz="2800" dirty="0">
                <a:latin typeface="华文楷体" panose="02010600040101010101" pitchFamily="2" charset="-122"/>
                <a:ea typeface="华文楷体" panose="02010600040101010101" pitchFamily="2" charset="-122"/>
              </a:rPr>
              <a:t>2019</a:t>
            </a:r>
            <a:endParaRPr lang="en-US" altLang="zh-CN" sz="2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75205" y="72390"/>
            <a:ext cx="4440555" cy="922020"/>
          </a:xfrm>
          <a:prstGeom prst="rect">
            <a:avLst/>
          </a:prstGeom>
          <a:noFill/>
        </p:spPr>
        <p:txBody>
          <a:bodyPr wrap="square">
            <a:spAutoFit/>
          </a:bodyPr>
          <a:p>
            <a:pPr marL="0" marR="0" algn="just">
              <a:lnSpc>
                <a:spcPct val="150000"/>
              </a:lnSpc>
              <a:spcBef>
                <a:spcPts val="0"/>
              </a:spcBef>
              <a:spcAft>
                <a:spcPts val="0"/>
              </a:spcAft>
            </a:pP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四</a:t>
            </a:r>
            <a:r>
              <a:rPr lang="en-US" alt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rPr>
              <a:t>胡克定律的应用</a:t>
            </a:r>
            <a:endPar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p:cNvSpPr txBox="1"/>
          <p:nvPr>
            <p:custDataLst>
              <p:tags r:id="rId1"/>
            </p:custDataLst>
          </p:nvPr>
        </p:nvSpPr>
        <p:spPr>
          <a:xfrm>
            <a:off x="225425" y="922020"/>
            <a:ext cx="11436985" cy="2061210"/>
          </a:xfrm>
          <a:prstGeom prst="rect">
            <a:avLst/>
          </a:prstGeom>
          <a:noFill/>
        </p:spPr>
        <p:txBody>
          <a:bodyPr wrap="square" rtlCol="0" anchor="t">
            <a:spAutoFit/>
          </a:bodyPr>
          <a:p>
            <a:pPr indent="0" fontAlgn="auto">
              <a:lnSpc>
                <a:spcPct val="100000"/>
              </a:lnSpc>
            </a:pPr>
            <a:r>
              <a:rPr sz="3200" b="1" kern="100">
                <a:latin typeface="Times New Roman" panose="02020603050405020304" pitchFamily="18" charset="0"/>
                <a:ea typeface="楷体" panose="02010609060101010101" charset="-122"/>
                <a:cs typeface="Times New Roman" panose="02020603050405020304"/>
                <a:sym typeface="+mn-ea"/>
              </a:rPr>
              <a:t>【</a:t>
            </a:r>
            <a:r>
              <a:rPr lang="en-US" sz="3200" b="1" kern="100">
                <a:latin typeface="Times New Roman" panose="02020603050405020304" pitchFamily="18" charset="0"/>
                <a:ea typeface="楷体" panose="02010609060101010101" charset="-122"/>
                <a:cs typeface="Times New Roman" panose="02020603050405020304"/>
                <a:sym typeface="+mn-ea"/>
              </a:rPr>
              <a:t>8</a:t>
            </a:r>
            <a:r>
              <a:rPr lang="zh-CN" altLang="en-US" sz="3200" b="1" kern="100">
                <a:latin typeface="Times New Roman" panose="02020603050405020304" pitchFamily="18" charset="0"/>
                <a:ea typeface="楷体" panose="02010609060101010101" charset="-122"/>
                <a:cs typeface="Times New Roman" panose="02020603050405020304"/>
                <a:sym typeface="+mn-ea"/>
              </a:rPr>
              <a:t>】</a:t>
            </a:r>
            <a:r>
              <a:rPr sz="3200" b="1" kern="100">
                <a:latin typeface="Times New Roman" panose="02020603050405020304" pitchFamily="18" charset="0"/>
                <a:ea typeface="楷体" panose="02010609060101010101" charset="-122"/>
                <a:cs typeface="Times New Roman" panose="02020603050405020304"/>
                <a:sym typeface="+mn-ea"/>
              </a:rPr>
              <a:t>如图所示，两木块的质量分别为m</a:t>
            </a:r>
            <a:r>
              <a:rPr sz="3200" b="1" kern="100" baseline="-25000">
                <a:latin typeface="Times New Roman" panose="02020603050405020304" pitchFamily="18" charset="0"/>
                <a:ea typeface="楷体" panose="02010609060101010101" charset="-122"/>
                <a:cs typeface="Times New Roman" panose="02020603050405020304"/>
                <a:sym typeface="+mn-ea"/>
              </a:rPr>
              <a:t>1</a:t>
            </a:r>
            <a:r>
              <a:rPr sz="3200" b="1" kern="100">
                <a:latin typeface="Times New Roman" panose="02020603050405020304" pitchFamily="18" charset="0"/>
                <a:ea typeface="楷体" panose="02010609060101010101" charset="-122"/>
                <a:cs typeface="Times New Roman" panose="02020603050405020304"/>
                <a:sym typeface="+mn-ea"/>
              </a:rPr>
              <a:t>和m</a:t>
            </a:r>
            <a:r>
              <a:rPr sz="3200" b="1" kern="100" baseline="-25000">
                <a:latin typeface="Times New Roman" panose="02020603050405020304" pitchFamily="18" charset="0"/>
                <a:ea typeface="楷体" panose="02010609060101010101" charset="-122"/>
                <a:cs typeface="Times New Roman" panose="02020603050405020304"/>
                <a:sym typeface="+mn-ea"/>
              </a:rPr>
              <a:t>2</a:t>
            </a:r>
            <a:r>
              <a:rPr sz="3200" b="1" kern="100">
                <a:latin typeface="Times New Roman" panose="02020603050405020304" pitchFamily="18" charset="0"/>
                <a:ea typeface="楷体" panose="02010609060101010101" charset="-122"/>
                <a:cs typeface="Times New Roman" panose="02020603050405020304"/>
                <a:sym typeface="+mn-ea"/>
              </a:rPr>
              <a:t>，两轻质弹簧的劲度系数分别为k</a:t>
            </a:r>
            <a:r>
              <a:rPr sz="3200" b="1" kern="100" baseline="-25000">
                <a:latin typeface="Times New Roman" panose="02020603050405020304" pitchFamily="18" charset="0"/>
                <a:ea typeface="楷体" panose="02010609060101010101" charset="-122"/>
                <a:cs typeface="Times New Roman" panose="02020603050405020304"/>
                <a:sym typeface="+mn-ea"/>
              </a:rPr>
              <a:t>1</a:t>
            </a:r>
            <a:r>
              <a:rPr sz="3200" b="1" kern="100">
                <a:latin typeface="Times New Roman" panose="02020603050405020304" pitchFamily="18" charset="0"/>
                <a:ea typeface="楷体" panose="02010609060101010101" charset="-122"/>
                <a:cs typeface="Times New Roman" panose="02020603050405020304"/>
                <a:sym typeface="+mn-ea"/>
              </a:rPr>
              <a:t>和k</a:t>
            </a:r>
            <a:r>
              <a:rPr sz="3200" b="1" kern="100" baseline="-25000">
                <a:latin typeface="Times New Roman" panose="02020603050405020304" pitchFamily="18" charset="0"/>
                <a:ea typeface="楷体" panose="02010609060101010101" charset="-122"/>
                <a:cs typeface="Times New Roman" panose="02020603050405020304"/>
                <a:sym typeface="+mn-ea"/>
              </a:rPr>
              <a:t>2</a:t>
            </a:r>
            <a:r>
              <a:rPr sz="3200" b="1" kern="100">
                <a:latin typeface="Times New Roman" panose="02020603050405020304" pitchFamily="18" charset="0"/>
                <a:ea typeface="楷体" panose="02010609060101010101" charset="-122"/>
                <a:cs typeface="Times New Roman" panose="02020603050405020304"/>
                <a:sym typeface="+mn-ea"/>
              </a:rPr>
              <a:t>，上面木块压在上面的弹簧上(但不拴接)，整个系统处于平衡状态。现缓慢向上提上面的木块，直到它刚离开上面弹簧，在这过程中下面木块移动的距离为</a:t>
            </a:r>
            <a:r>
              <a:rPr lang="zh-CN" sz="3200" b="1" kern="100">
                <a:latin typeface="Times New Roman" panose="02020603050405020304" pitchFamily="18" charset="0"/>
                <a:ea typeface="楷体" panose="02010609060101010101" charset="-122"/>
                <a:cs typeface="Times New Roman" panose="02020603050405020304"/>
                <a:sym typeface="+mn-ea"/>
              </a:rPr>
              <a:t>多少？</a:t>
            </a:r>
            <a:endParaRPr lang="zh-CN" sz="3200" b="1" kern="100">
              <a:latin typeface="Times New Roman" panose="02020603050405020304" pitchFamily="18" charset="0"/>
              <a:ea typeface="楷体" panose="02010609060101010101" charset="-122"/>
              <a:cs typeface="Times New Roman" panose="02020603050405020304"/>
              <a:sym typeface="+mn-ea"/>
            </a:endParaRPr>
          </a:p>
        </p:txBody>
      </p:sp>
      <p:pic>
        <p:nvPicPr>
          <p:cNvPr id="19" name="图片 2" descr="E:\鹿晴晴\2015\源文件\合一轮物理\122.TIF"/>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083800" y="2983230"/>
            <a:ext cx="1416685" cy="346837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360930" y="2525395"/>
            <a:ext cx="7305675" cy="1325880"/>
          </a:xfrm>
        </p:spPr>
        <p:txBody>
          <a:bodyPr>
            <a:normAutofit fontScale="90000"/>
          </a:bodyPr>
          <a:p>
            <a:r>
              <a:rPr lang="zh-CN" altLang="en-US" sz="4890">
                <a:latin typeface="华文楷体" panose="02010600040101010101" pitchFamily="2" charset="-122"/>
                <a:ea typeface="华文楷体" panose="02010600040101010101" pitchFamily="2" charset="-122"/>
              </a:rPr>
              <a:t>各位同学下课，谢谢！加油！</a:t>
            </a:r>
            <a:endParaRPr lang="zh-CN" altLang="en-US" sz="4890">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93515" y="72390"/>
            <a:ext cx="2712085" cy="922020"/>
          </a:xfrm>
          <a:prstGeom prst="rect">
            <a:avLst/>
          </a:prstGeom>
          <a:noFill/>
        </p:spPr>
        <p:txBody>
          <a:bodyPr wrap="square">
            <a:spAutoFit/>
          </a:bodyPr>
          <a:lstStyle/>
          <a:p>
            <a:pPr marL="0" marR="0" algn="just">
              <a:lnSpc>
                <a:spcPct val="150000"/>
              </a:lnSpc>
              <a:spcBef>
                <a:spcPts val="0"/>
              </a:spcBef>
              <a:spcAft>
                <a:spcPts val="0"/>
              </a:spcAft>
            </a:pP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一</a:t>
            </a:r>
            <a:r>
              <a:rPr lang="en-US" alt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复习巩固</a:t>
            </a:r>
            <a:endPar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p:cNvSpPr txBox="1"/>
          <p:nvPr>
            <p:custDataLst>
              <p:tags r:id="rId1"/>
            </p:custDataLst>
          </p:nvPr>
        </p:nvSpPr>
        <p:spPr>
          <a:xfrm>
            <a:off x="225425" y="857250"/>
            <a:ext cx="10965180" cy="3784600"/>
          </a:xfrm>
          <a:prstGeom prst="rect">
            <a:avLst/>
          </a:prstGeom>
          <a:noFill/>
        </p:spPr>
        <p:txBody>
          <a:bodyPr wrap="square" rtlCol="0" anchor="t">
            <a:spAutoFit/>
          </a:bodyPr>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【1】一个柚子静止放在水平桌面上时，下列说法正确的是</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A.柚子对桌面的压力就是柚子受的重力</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B.柚子对桌面的压力是弹力，是由于桌面的形变而产生的</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C.桌面对柚子的支持力是弹力，是由于桌面的形变而产生的 </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D.只有柚子发生了微小形变</a:t>
            </a:r>
            <a:endParaRPr sz="3200" b="1" kern="100">
              <a:latin typeface="Times New Roman" panose="02020603050405020304" pitchFamily="18" charset="0"/>
              <a:ea typeface="楷体" panose="02010609060101010101" charset="-122"/>
              <a:cs typeface="Times New Roman" panose="02020603050405020304"/>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93515" y="72390"/>
            <a:ext cx="2712085" cy="922020"/>
          </a:xfrm>
          <a:prstGeom prst="rect">
            <a:avLst/>
          </a:prstGeom>
          <a:noFill/>
        </p:spPr>
        <p:txBody>
          <a:bodyPr wrap="square">
            <a:spAutoFit/>
          </a:bodyPr>
          <a:p>
            <a:pPr marL="0" marR="0" algn="just">
              <a:lnSpc>
                <a:spcPct val="150000"/>
              </a:lnSpc>
              <a:spcBef>
                <a:spcPts val="0"/>
              </a:spcBef>
              <a:spcAft>
                <a:spcPts val="0"/>
              </a:spcAft>
            </a:pP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一</a:t>
            </a:r>
            <a:r>
              <a:rPr lang="en-US" alt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复习巩固</a:t>
            </a:r>
            <a:endPar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p:cNvSpPr txBox="1"/>
          <p:nvPr>
            <p:custDataLst>
              <p:tags r:id="rId1"/>
            </p:custDataLst>
          </p:nvPr>
        </p:nvSpPr>
        <p:spPr>
          <a:xfrm>
            <a:off x="225425" y="857250"/>
            <a:ext cx="10965180" cy="829945"/>
          </a:xfrm>
          <a:prstGeom prst="rect">
            <a:avLst/>
          </a:prstGeom>
          <a:noFill/>
        </p:spPr>
        <p:txBody>
          <a:bodyPr wrap="square" rtlCol="0" anchor="t">
            <a:spAutoFit/>
          </a:bodyPr>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a:t>
            </a:r>
            <a:r>
              <a:rPr lang="en-US" sz="3200" b="1" kern="100">
                <a:latin typeface="Times New Roman" panose="02020603050405020304" pitchFamily="18" charset="0"/>
                <a:ea typeface="楷体" panose="02010609060101010101" charset="-122"/>
                <a:cs typeface="Times New Roman" panose="02020603050405020304"/>
                <a:sym typeface="+mn-ea"/>
              </a:rPr>
              <a:t>2</a:t>
            </a:r>
            <a:r>
              <a:rPr sz="3200" b="1" kern="100">
                <a:latin typeface="Times New Roman" panose="02020603050405020304" pitchFamily="18" charset="0"/>
                <a:ea typeface="楷体" panose="02010609060101010101" charset="-122"/>
                <a:cs typeface="Times New Roman" panose="02020603050405020304"/>
                <a:sym typeface="+mn-ea"/>
              </a:rPr>
              <a:t>】如图所示，a、b两小球相互间一定有弹力作用的图</a:t>
            </a:r>
            <a:endParaRPr sz="3200" b="1" kern="100">
              <a:latin typeface="Times New Roman" panose="02020603050405020304" pitchFamily="18" charset="0"/>
              <a:ea typeface="楷体" panose="02010609060101010101" charset="-122"/>
              <a:cs typeface="Times New Roman" panose="02020603050405020304"/>
              <a:sym typeface="+mn-ea"/>
            </a:endParaRPr>
          </a:p>
        </p:txBody>
      </p:sp>
      <p:pic>
        <p:nvPicPr>
          <p:cNvPr id="10" name="图片 10" descr="a7fe71f047827febbf882732a898f58"/>
          <p:cNvPicPr>
            <a:picLocks noChangeAspect="1"/>
          </p:cNvPicPr>
          <p:nvPr/>
        </p:nvPicPr>
        <p:blipFill>
          <a:blip r:embed="rId2">
            <a:clrChange>
              <a:clrFrom>
                <a:srgbClr val="FDFFFE">
                  <a:alpha val="100000"/>
                </a:srgbClr>
              </a:clrFrom>
              <a:clrTo>
                <a:srgbClr val="FDFFFE">
                  <a:alpha val="100000"/>
                  <a:alpha val="0"/>
                </a:srgbClr>
              </a:clrTo>
            </a:clrChange>
          </a:blip>
          <a:srcRect l="10696" t="51922" r="14816" b="30952"/>
          <a:stretch>
            <a:fillRect/>
          </a:stretch>
        </p:blipFill>
        <p:spPr>
          <a:xfrm>
            <a:off x="225425" y="2162175"/>
            <a:ext cx="11701780" cy="201803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93515" y="72390"/>
            <a:ext cx="2712085" cy="922020"/>
          </a:xfrm>
          <a:prstGeom prst="rect">
            <a:avLst/>
          </a:prstGeom>
          <a:noFill/>
        </p:spPr>
        <p:txBody>
          <a:bodyPr wrap="square">
            <a:spAutoFit/>
          </a:bodyPr>
          <a:p>
            <a:pPr marL="0" marR="0" algn="just">
              <a:lnSpc>
                <a:spcPct val="150000"/>
              </a:lnSpc>
              <a:spcBef>
                <a:spcPts val="0"/>
              </a:spcBef>
              <a:spcAft>
                <a:spcPts val="0"/>
              </a:spcAft>
            </a:pP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一</a:t>
            </a:r>
            <a:r>
              <a:rPr lang="en-US" alt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复习巩固</a:t>
            </a:r>
            <a:endPar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p:cNvSpPr txBox="1"/>
          <p:nvPr>
            <p:custDataLst>
              <p:tags r:id="rId1"/>
            </p:custDataLst>
          </p:nvPr>
        </p:nvSpPr>
        <p:spPr>
          <a:xfrm>
            <a:off x="225425" y="857250"/>
            <a:ext cx="10965180" cy="5262245"/>
          </a:xfrm>
          <a:prstGeom prst="rect">
            <a:avLst/>
          </a:prstGeom>
          <a:noFill/>
        </p:spPr>
        <p:txBody>
          <a:bodyPr wrap="square" rtlCol="0" anchor="t">
            <a:spAutoFit/>
          </a:bodyPr>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a:t>
            </a:r>
            <a:r>
              <a:rPr lang="en-US" sz="3200" b="1" kern="100">
                <a:latin typeface="Times New Roman" panose="02020603050405020304" pitchFamily="18" charset="0"/>
                <a:ea typeface="楷体" panose="02010609060101010101" charset="-122"/>
                <a:cs typeface="Times New Roman" panose="02020603050405020304"/>
                <a:sym typeface="+mn-ea"/>
              </a:rPr>
              <a:t>3</a:t>
            </a:r>
            <a:r>
              <a:rPr sz="3200" b="1" kern="100">
                <a:latin typeface="Times New Roman" panose="02020603050405020304" pitchFamily="18" charset="0"/>
                <a:ea typeface="楷体" panose="02010609060101010101" charset="-122"/>
                <a:cs typeface="Times New Roman" panose="02020603050405020304"/>
                <a:sym typeface="+mn-ea"/>
              </a:rPr>
              <a:t>】(多选)如图所示，小车内一根轻质弹簧沿竖直方向和一条与竖直方向成角的细绳拴接一小球。当小车和小球相对静止，一起在水平面上匀速运动时，下列说法正确的是</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A .细绳对小球有拉力的作用</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B .细绳对小球没有拉力的作用</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C .轻弹簧对小球有弹力的作用</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D .轻弹簧对小球没有弹力的作用</a:t>
            </a:r>
            <a:endParaRPr sz="3200" b="1" kern="100">
              <a:latin typeface="Times New Roman" panose="02020603050405020304" pitchFamily="18" charset="0"/>
              <a:ea typeface="楷体" panose="02010609060101010101" charset="-122"/>
              <a:cs typeface="Times New Roman" panose="02020603050405020304"/>
              <a:sym typeface="+mn-ea"/>
            </a:endParaRPr>
          </a:p>
        </p:txBody>
      </p:sp>
      <p:pic>
        <p:nvPicPr>
          <p:cNvPr id="8" name="图片 8" descr="b55966ba86bd843d18452539e3adade"/>
          <p:cNvPicPr>
            <a:picLocks noChangeAspect="1"/>
          </p:cNvPicPr>
          <p:nvPr/>
        </p:nvPicPr>
        <p:blipFill>
          <a:blip r:embed="rId2">
            <a:clrChange>
              <a:clrFrom>
                <a:srgbClr val="FFFFFF">
                  <a:alpha val="100000"/>
                </a:srgbClr>
              </a:clrFrom>
              <a:clrTo>
                <a:srgbClr val="FFFFFF">
                  <a:alpha val="100000"/>
                  <a:alpha val="0"/>
                </a:srgbClr>
              </a:clrTo>
            </a:clrChange>
          </a:blip>
          <a:srcRect l="68259" t="34821" r="5338" b="43797"/>
          <a:stretch>
            <a:fillRect/>
          </a:stretch>
        </p:blipFill>
        <p:spPr>
          <a:xfrm>
            <a:off x="6916420" y="3344545"/>
            <a:ext cx="4274185" cy="25971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75205" y="72390"/>
            <a:ext cx="6415405" cy="922020"/>
          </a:xfrm>
          <a:prstGeom prst="rect">
            <a:avLst/>
          </a:prstGeom>
          <a:noFill/>
        </p:spPr>
        <p:txBody>
          <a:bodyPr wrap="square">
            <a:spAutoFit/>
          </a:bodyPr>
          <a:p>
            <a:pPr marL="0" marR="0" algn="just">
              <a:lnSpc>
                <a:spcPct val="150000"/>
              </a:lnSpc>
              <a:spcBef>
                <a:spcPts val="0"/>
              </a:spcBef>
              <a:spcAft>
                <a:spcPts val="0"/>
              </a:spcAft>
            </a:pP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二</a:t>
            </a:r>
            <a:r>
              <a:rPr lang="en-US" alt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rPr>
              <a:t>探究影响弹簧力大小的因素</a:t>
            </a:r>
            <a:endPar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p:cNvSpPr txBox="1"/>
          <p:nvPr>
            <p:custDataLst>
              <p:tags r:id="rId1"/>
            </p:custDataLst>
          </p:nvPr>
        </p:nvSpPr>
        <p:spPr>
          <a:xfrm>
            <a:off x="225425" y="857250"/>
            <a:ext cx="10965180" cy="1568450"/>
          </a:xfrm>
          <a:prstGeom prst="rect">
            <a:avLst/>
          </a:prstGeom>
          <a:noFill/>
        </p:spPr>
        <p:txBody>
          <a:bodyPr wrap="square" rtlCol="0" anchor="t">
            <a:spAutoFit/>
          </a:bodyPr>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a:t>
            </a:r>
            <a:r>
              <a:rPr lang="en-US" sz="3200" b="1" kern="100">
                <a:latin typeface="Times New Roman" panose="02020603050405020304" pitchFamily="18" charset="0"/>
                <a:ea typeface="楷体" panose="02010609060101010101" charset="-122"/>
                <a:cs typeface="Times New Roman" panose="02020603050405020304"/>
                <a:sym typeface="+mn-ea"/>
              </a:rPr>
              <a:t>4</a:t>
            </a:r>
            <a:r>
              <a:rPr sz="3200" b="1" kern="100">
                <a:latin typeface="Times New Roman" panose="02020603050405020304" pitchFamily="18" charset="0"/>
                <a:ea typeface="楷体" panose="02010609060101010101" charset="-122"/>
                <a:cs typeface="Times New Roman" panose="02020603050405020304"/>
                <a:sym typeface="+mn-ea"/>
              </a:rPr>
              <a:t>】如图所示，弹簧秤和细线的重力及一切摩擦不计，物重G=1N，则弹簧秤A和B的示数分别为</a:t>
            </a:r>
            <a:r>
              <a:rPr lang="zh-CN" sz="3200" b="1" kern="100">
                <a:latin typeface="Times New Roman" panose="02020603050405020304" pitchFamily="18" charset="0"/>
                <a:ea typeface="楷体" panose="02010609060101010101" charset="-122"/>
                <a:cs typeface="Times New Roman" panose="02020603050405020304"/>
                <a:sym typeface="+mn-ea"/>
              </a:rPr>
              <a:t>多少？</a:t>
            </a:r>
            <a:endParaRPr sz="3200" b="1" kern="100">
              <a:latin typeface="Times New Roman" panose="02020603050405020304" pitchFamily="18" charset="0"/>
              <a:ea typeface="楷体" panose="02010609060101010101" charset="-122"/>
              <a:cs typeface="Times New Roman" panose="02020603050405020304"/>
              <a:sym typeface="+mn-ea"/>
            </a:endParaRPr>
          </a:p>
        </p:txBody>
      </p:sp>
      <p:pic>
        <p:nvPicPr>
          <p:cNvPr id="17" name="图片 17" descr="d11f900334466b813ee37f7f73497ec"/>
          <p:cNvPicPr>
            <a:picLocks noChangeAspect="1"/>
          </p:cNvPicPr>
          <p:nvPr/>
        </p:nvPicPr>
        <p:blipFill>
          <a:blip r:embed="rId2">
            <a:clrChange>
              <a:clrFrom>
                <a:srgbClr val="FFFFFF">
                  <a:alpha val="100000"/>
                </a:srgbClr>
              </a:clrFrom>
              <a:clrTo>
                <a:srgbClr val="FFFFFF">
                  <a:alpha val="100000"/>
                  <a:alpha val="0"/>
                </a:srgbClr>
              </a:clrTo>
            </a:clrChange>
          </a:blip>
          <a:srcRect l="21528" t="29120" r="30542" b="50890"/>
          <a:stretch>
            <a:fillRect/>
          </a:stretch>
        </p:blipFill>
        <p:spPr>
          <a:xfrm>
            <a:off x="1704340" y="2773045"/>
            <a:ext cx="8007350" cy="25050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75205" y="72390"/>
            <a:ext cx="6415405" cy="922020"/>
          </a:xfrm>
          <a:prstGeom prst="rect">
            <a:avLst/>
          </a:prstGeom>
          <a:noFill/>
        </p:spPr>
        <p:txBody>
          <a:bodyPr wrap="square">
            <a:spAutoFit/>
          </a:bodyPr>
          <a:p>
            <a:pPr marL="0" marR="0" algn="just">
              <a:lnSpc>
                <a:spcPct val="150000"/>
              </a:lnSpc>
              <a:spcBef>
                <a:spcPts val="0"/>
              </a:spcBef>
              <a:spcAft>
                <a:spcPts val="0"/>
              </a:spcAft>
            </a:pP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二</a:t>
            </a:r>
            <a:r>
              <a:rPr lang="en-US" alt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rPr>
              <a:t>探究影响弹簧力大小的因素</a:t>
            </a:r>
            <a:endPar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p:cNvSpPr txBox="1"/>
          <p:nvPr>
            <p:custDataLst>
              <p:tags r:id="rId1"/>
            </p:custDataLst>
          </p:nvPr>
        </p:nvSpPr>
        <p:spPr>
          <a:xfrm>
            <a:off x="225425" y="857250"/>
            <a:ext cx="10965180" cy="5262245"/>
          </a:xfrm>
          <a:prstGeom prst="rect">
            <a:avLst/>
          </a:prstGeom>
          <a:noFill/>
        </p:spPr>
        <p:txBody>
          <a:bodyPr wrap="square" rtlCol="0" anchor="t">
            <a:spAutoFit/>
          </a:bodyPr>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a:t>
            </a:r>
            <a:r>
              <a:rPr lang="zh-CN" altLang="en-US" sz="3200" b="1" kern="100">
                <a:latin typeface="Times New Roman" panose="02020603050405020304" pitchFamily="18" charset="0"/>
                <a:ea typeface="楷体" panose="02010609060101010101" charset="-122"/>
                <a:cs typeface="Times New Roman" panose="02020603050405020304"/>
                <a:sym typeface="+mn-ea"/>
              </a:rPr>
              <a:t>练</a:t>
            </a:r>
            <a:r>
              <a:rPr sz="3200" b="1" kern="100">
                <a:latin typeface="Times New Roman" panose="02020603050405020304" pitchFamily="18" charset="0"/>
                <a:ea typeface="楷体" panose="02010609060101010101" charset="-122"/>
                <a:cs typeface="Times New Roman" panose="02020603050405020304"/>
                <a:sym typeface="+mn-ea"/>
              </a:rPr>
              <a:t>】  地面粗糙，物体静止     地面粗糙，物体匀速</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        </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 </a:t>
            </a:r>
            <a:r>
              <a:rPr lang="en-US" sz="3200" b="1" kern="100">
                <a:latin typeface="Times New Roman" panose="02020603050405020304" pitchFamily="18" charset="0"/>
                <a:ea typeface="楷体" panose="02010609060101010101" charset="-122"/>
                <a:cs typeface="Times New Roman" panose="02020603050405020304"/>
                <a:sym typeface="+mn-ea"/>
              </a:rPr>
              <a:t>            </a:t>
            </a:r>
            <a:r>
              <a:rPr sz="3200" b="1" kern="100">
                <a:latin typeface="Times New Roman" panose="02020603050405020304" pitchFamily="18" charset="0"/>
                <a:ea typeface="楷体" panose="02010609060101010101" charset="-122"/>
                <a:cs typeface="Times New Roman" panose="02020603050405020304"/>
                <a:sym typeface="+mn-ea"/>
              </a:rPr>
              <a:t>地面粗糙，物体匀加速    </a:t>
            </a:r>
            <a:r>
              <a:rPr lang="en-US" sz="3200" b="1" kern="100">
                <a:latin typeface="Times New Roman" panose="02020603050405020304" pitchFamily="18" charset="0"/>
                <a:ea typeface="楷体" panose="02010609060101010101" charset="-122"/>
                <a:cs typeface="Times New Roman" panose="02020603050405020304"/>
                <a:sym typeface="+mn-ea"/>
              </a:rPr>
              <a:t>    </a:t>
            </a:r>
            <a:r>
              <a:rPr sz="3200" b="1" kern="100">
                <a:latin typeface="Times New Roman" panose="02020603050405020304" pitchFamily="18" charset="0"/>
                <a:ea typeface="楷体" panose="02010609060101010101" charset="-122"/>
                <a:cs typeface="Times New Roman" panose="02020603050405020304"/>
                <a:sym typeface="+mn-ea"/>
              </a:rPr>
              <a:t>地面光滑</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F和弹簧均相同，</a:t>
            </a:r>
            <a:r>
              <a:rPr lang="zh-CN" sz="3200" b="1" kern="100">
                <a:latin typeface="Times New Roman" panose="02020603050405020304" pitchFamily="18" charset="0"/>
                <a:ea typeface="楷体" panose="02010609060101010101" charset="-122"/>
                <a:cs typeface="Times New Roman" panose="02020603050405020304"/>
                <a:sym typeface="+mn-ea"/>
              </a:rPr>
              <a:t>试</a:t>
            </a:r>
            <a:r>
              <a:rPr sz="3200" b="1" kern="100">
                <a:latin typeface="Times New Roman" panose="02020603050405020304" pitchFamily="18" charset="0"/>
                <a:ea typeface="楷体" panose="02010609060101010101" charset="-122"/>
                <a:cs typeface="Times New Roman" panose="02020603050405020304"/>
                <a:sym typeface="+mn-ea"/>
              </a:rPr>
              <a:t>比较四根弹簧长度。</a:t>
            </a:r>
            <a:endParaRPr sz="3200" b="1" kern="100">
              <a:latin typeface="Times New Roman" panose="02020603050405020304" pitchFamily="18" charset="0"/>
              <a:ea typeface="楷体" panose="02010609060101010101" charset="-122"/>
              <a:cs typeface="Times New Roman" panose="02020603050405020304"/>
              <a:sym typeface="+mn-ea"/>
            </a:endParaRPr>
          </a:p>
        </p:txBody>
      </p:sp>
      <p:pic>
        <p:nvPicPr>
          <p:cNvPr id="12" name="图片 12" descr="49a9c350b05f17c1aa7e0acad04a842"/>
          <p:cNvPicPr>
            <a:picLocks noChangeAspect="1"/>
          </p:cNvPicPr>
          <p:nvPr/>
        </p:nvPicPr>
        <p:blipFill>
          <a:blip r:embed="rId2">
            <a:clrChange>
              <a:clrFrom>
                <a:srgbClr val="FEFEFE">
                  <a:alpha val="100000"/>
                </a:srgbClr>
              </a:clrFrom>
              <a:clrTo>
                <a:srgbClr val="FEFEFE">
                  <a:alpha val="100000"/>
                  <a:alpha val="0"/>
                </a:srgbClr>
              </a:clrTo>
            </a:clrChange>
          </a:blip>
          <a:srcRect l="8859" t="30539" r="22747" b="53753"/>
          <a:stretch>
            <a:fillRect/>
          </a:stretch>
        </p:blipFill>
        <p:spPr>
          <a:xfrm>
            <a:off x="2350135" y="1664970"/>
            <a:ext cx="6990715" cy="1204595"/>
          </a:xfrm>
          <a:prstGeom prst="rect">
            <a:avLst/>
          </a:prstGeom>
        </p:spPr>
      </p:pic>
      <p:pic>
        <p:nvPicPr>
          <p:cNvPr id="13" name="图片 13" descr="49a9c350b05f17c1aa7e0acad04a842"/>
          <p:cNvPicPr>
            <a:picLocks noChangeAspect="1"/>
          </p:cNvPicPr>
          <p:nvPr/>
        </p:nvPicPr>
        <p:blipFill>
          <a:blip r:embed="rId2">
            <a:clrChange>
              <a:clrFrom>
                <a:srgbClr val="FFFFFF">
                  <a:alpha val="100000"/>
                </a:srgbClr>
              </a:clrFrom>
              <a:clrTo>
                <a:srgbClr val="FFFFFF">
                  <a:alpha val="100000"/>
                  <a:alpha val="0"/>
                </a:srgbClr>
              </a:clrTo>
            </a:clrChange>
          </a:blip>
          <a:srcRect l="8859" t="54785" r="22747" b="29920"/>
          <a:stretch>
            <a:fillRect/>
          </a:stretch>
        </p:blipFill>
        <p:spPr>
          <a:xfrm>
            <a:off x="2275205" y="4023360"/>
            <a:ext cx="7065645" cy="11849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75205" y="72390"/>
            <a:ext cx="6415405" cy="922020"/>
          </a:xfrm>
          <a:prstGeom prst="rect">
            <a:avLst/>
          </a:prstGeom>
          <a:noFill/>
        </p:spPr>
        <p:txBody>
          <a:bodyPr wrap="square">
            <a:spAutoFit/>
          </a:bodyPr>
          <a:p>
            <a:pPr marL="0" marR="0" algn="just">
              <a:lnSpc>
                <a:spcPct val="150000"/>
              </a:lnSpc>
              <a:spcBef>
                <a:spcPts val="0"/>
              </a:spcBef>
              <a:spcAft>
                <a:spcPts val="0"/>
              </a:spcAft>
            </a:pP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三</a:t>
            </a:r>
            <a:r>
              <a:rPr lang="en-US" alt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rPr>
              <a:t>胡克定律的理解</a:t>
            </a:r>
            <a:endPar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p:cNvSpPr txBox="1"/>
          <p:nvPr>
            <p:custDataLst>
              <p:tags r:id="rId1"/>
            </p:custDataLst>
          </p:nvPr>
        </p:nvSpPr>
        <p:spPr>
          <a:xfrm>
            <a:off x="225425" y="1086485"/>
            <a:ext cx="11396345" cy="3046095"/>
          </a:xfrm>
          <a:prstGeom prst="rect">
            <a:avLst/>
          </a:prstGeom>
          <a:noFill/>
        </p:spPr>
        <p:txBody>
          <a:bodyPr wrap="square" rtlCol="0" anchor="t">
            <a:spAutoFit/>
          </a:bodyPr>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a:t>
            </a:r>
            <a:r>
              <a:rPr lang="en-US" sz="3200" b="1" kern="100">
                <a:latin typeface="Times New Roman" panose="02020603050405020304" pitchFamily="18" charset="0"/>
                <a:ea typeface="楷体" panose="02010609060101010101" charset="-122"/>
                <a:cs typeface="Times New Roman" panose="02020603050405020304"/>
                <a:sym typeface="+mn-ea"/>
              </a:rPr>
              <a:t>5</a:t>
            </a:r>
            <a:r>
              <a:rPr sz="3200" b="1" kern="100">
                <a:latin typeface="Times New Roman" panose="02020603050405020304" pitchFamily="18" charset="0"/>
                <a:ea typeface="楷体" panose="02010609060101010101" charset="-122"/>
                <a:cs typeface="Times New Roman" panose="02020603050405020304"/>
                <a:sym typeface="+mn-ea"/>
              </a:rPr>
              <a:t>】一根轻质弹簧，当它在100N的拉力作用下，总长度为0.55m，当它在300N的拉力作用下，总长度为0.65m（弹簧始终在弹性限度内），则弹簧的自然长度为</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50000"/>
              </a:lnSpc>
            </a:pPr>
            <a:r>
              <a:rPr sz="3200" b="1" kern="100">
                <a:latin typeface="Times New Roman" panose="02020603050405020304" pitchFamily="18" charset="0"/>
                <a:ea typeface="楷体" panose="02010609060101010101" charset="-122"/>
                <a:cs typeface="Times New Roman" panose="02020603050405020304"/>
                <a:sym typeface="+mn-ea"/>
              </a:rPr>
              <a:t>A.0.40m          B .0.45m       C .0.50m          D .0.55m</a:t>
            </a:r>
            <a:endParaRPr sz="3200" b="1" kern="100">
              <a:latin typeface="Times New Roman" panose="02020603050405020304" pitchFamily="18" charset="0"/>
              <a:ea typeface="楷体" panose="02010609060101010101" charset="-122"/>
              <a:cs typeface="Times New Roman" panose="02020603050405020304"/>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75205" y="72390"/>
            <a:ext cx="4440555" cy="922020"/>
          </a:xfrm>
          <a:prstGeom prst="rect">
            <a:avLst/>
          </a:prstGeom>
          <a:noFill/>
        </p:spPr>
        <p:txBody>
          <a:bodyPr wrap="square">
            <a:spAutoFit/>
          </a:bodyPr>
          <a:p>
            <a:pPr marL="0" marR="0" algn="just">
              <a:lnSpc>
                <a:spcPct val="150000"/>
              </a:lnSpc>
              <a:spcBef>
                <a:spcPts val="0"/>
              </a:spcBef>
              <a:spcAft>
                <a:spcPts val="0"/>
              </a:spcAft>
            </a:pP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四</a:t>
            </a:r>
            <a:r>
              <a:rPr lang="en-US" alt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rPr>
              <a:t>胡克定律的应用</a:t>
            </a:r>
            <a:endPar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p:cNvSpPr txBox="1"/>
          <p:nvPr>
            <p:custDataLst>
              <p:tags r:id="rId1"/>
            </p:custDataLst>
          </p:nvPr>
        </p:nvSpPr>
        <p:spPr>
          <a:xfrm>
            <a:off x="225425" y="1086485"/>
            <a:ext cx="7640320" cy="4523105"/>
          </a:xfrm>
          <a:prstGeom prst="rect">
            <a:avLst/>
          </a:prstGeom>
          <a:noFill/>
        </p:spPr>
        <p:txBody>
          <a:bodyPr wrap="square" rtlCol="0" anchor="t">
            <a:spAutoFit/>
          </a:bodyPr>
          <a:p>
            <a:pPr indent="0" fontAlgn="auto">
              <a:lnSpc>
                <a:spcPct val="100000"/>
              </a:lnSpc>
            </a:pPr>
            <a:r>
              <a:rPr sz="3200" b="1" kern="100">
                <a:latin typeface="Times New Roman" panose="02020603050405020304" pitchFamily="18" charset="0"/>
                <a:ea typeface="楷体" panose="02010609060101010101" charset="-122"/>
                <a:cs typeface="Times New Roman" panose="02020603050405020304"/>
                <a:sym typeface="+mn-ea"/>
              </a:rPr>
              <a:t>【</a:t>
            </a:r>
            <a:r>
              <a:rPr lang="en-US" sz="3200" b="1" kern="100">
                <a:latin typeface="Times New Roman" panose="02020603050405020304" pitchFamily="18" charset="0"/>
                <a:ea typeface="楷体" panose="02010609060101010101" charset="-122"/>
                <a:cs typeface="Times New Roman" panose="02020603050405020304"/>
                <a:sym typeface="+mn-ea"/>
              </a:rPr>
              <a:t>6</a:t>
            </a:r>
            <a:r>
              <a:rPr sz="3200" b="1" kern="100">
                <a:latin typeface="Times New Roman" panose="02020603050405020304" pitchFamily="18" charset="0"/>
                <a:ea typeface="楷体" panose="02010609060101010101" charset="-122"/>
                <a:cs typeface="Times New Roman" panose="02020603050405020304"/>
                <a:sym typeface="+mn-ea"/>
              </a:rPr>
              <a:t>】一个长度为L的轻弹簧，将其上端固定，下端挂一个质量为m的小球时，弹簧的总长度变为2L。现将两个这样的弹簧按如图所示方式连接，A、B两小球的质量均为m，则两小球平衡时，(不考虑小球的大小，且弹簧都在弹性限度范围内)B小球距悬点O的距离为</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00000"/>
              </a:lnSpc>
            </a:pPr>
            <a:r>
              <a:rPr sz="3200" b="1" kern="100">
                <a:latin typeface="Times New Roman" panose="02020603050405020304" pitchFamily="18" charset="0"/>
                <a:ea typeface="楷体" panose="02010609060101010101" charset="-122"/>
                <a:cs typeface="Times New Roman" panose="02020603050405020304"/>
                <a:sym typeface="+mn-ea"/>
              </a:rPr>
              <a:t>A .3L      B .4L     </a:t>
            </a:r>
            <a:endParaRPr sz="3200" b="1" kern="100">
              <a:latin typeface="Times New Roman" panose="02020603050405020304" pitchFamily="18" charset="0"/>
              <a:ea typeface="楷体" panose="02010609060101010101" charset="-122"/>
              <a:cs typeface="Times New Roman" panose="02020603050405020304"/>
              <a:sym typeface="+mn-ea"/>
            </a:endParaRPr>
          </a:p>
          <a:p>
            <a:pPr indent="0" fontAlgn="auto">
              <a:lnSpc>
                <a:spcPct val="100000"/>
              </a:lnSpc>
            </a:pPr>
            <a:r>
              <a:rPr sz="3200" b="1" kern="100">
                <a:latin typeface="Times New Roman" panose="02020603050405020304" pitchFamily="18" charset="0"/>
                <a:ea typeface="楷体" panose="02010609060101010101" charset="-122"/>
                <a:cs typeface="Times New Roman" panose="02020603050405020304"/>
                <a:sym typeface="+mn-ea"/>
              </a:rPr>
              <a:t>C.5L      D .6L</a:t>
            </a:r>
            <a:endParaRPr sz="3200" b="1" kern="100">
              <a:latin typeface="Times New Roman" panose="02020603050405020304" pitchFamily="18" charset="0"/>
              <a:ea typeface="楷体" panose="02010609060101010101" charset="-122"/>
              <a:cs typeface="Times New Roman" panose="02020603050405020304"/>
              <a:sym typeface="+mn-ea"/>
            </a:endParaRPr>
          </a:p>
        </p:txBody>
      </p:sp>
      <p:pic>
        <p:nvPicPr>
          <p:cNvPr id="16" name="图片 16" descr="0fc999a6dbcdf396964f6127fd330c7"/>
          <p:cNvPicPr>
            <a:picLocks noChangeAspect="1"/>
          </p:cNvPicPr>
          <p:nvPr/>
        </p:nvPicPr>
        <p:blipFill>
          <a:blip r:embed="rId2">
            <a:clrChange>
              <a:clrFrom>
                <a:srgbClr val="FFFFFF">
                  <a:alpha val="100000"/>
                </a:srgbClr>
              </a:clrFrom>
              <a:clrTo>
                <a:srgbClr val="FFFFFF">
                  <a:alpha val="100000"/>
                  <a:alpha val="0"/>
                </a:srgbClr>
              </a:clrTo>
            </a:clrChange>
          </a:blip>
          <a:srcRect l="70973" t="31958" r="18781" b="42352"/>
          <a:stretch>
            <a:fillRect/>
          </a:stretch>
        </p:blipFill>
        <p:spPr>
          <a:xfrm>
            <a:off x="9100820" y="994410"/>
            <a:ext cx="1708785" cy="32131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75205" y="72390"/>
            <a:ext cx="4440555" cy="922020"/>
          </a:xfrm>
          <a:prstGeom prst="rect">
            <a:avLst/>
          </a:prstGeom>
          <a:noFill/>
        </p:spPr>
        <p:txBody>
          <a:bodyPr wrap="square">
            <a:spAutoFit/>
          </a:bodyPr>
          <a:p>
            <a:pPr marL="0" marR="0" algn="just">
              <a:lnSpc>
                <a:spcPct val="150000"/>
              </a:lnSpc>
              <a:spcBef>
                <a:spcPts val="0"/>
              </a:spcBef>
              <a:spcAft>
                <a:spcPts val="0"/>
              </a:spcAft>
            </a:pPr>
            <a:r>
              <a:rPr 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四</a:t>
            </a:r>
            <a:r>
              <a:rPr lang="en-US" altLang="zh-CN" sz="3600" b="1" kern="1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rPr>
              <a:t>胡克定律的应用</a:t>
            </a:r>
            <a:endParaRPr lang="zh-CN" altLang="en-US" sz="36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文本框 5"/>
          <p:cNvSpPr txBox="1"/>
          <p:nvPr>
            <p:custDataLst>
              <p:tags r:id="rId1"/>
            </p:custDataLst>
          </p:nvPr>
        </p:nvSpPr>
        <p:spPr>
          <a:xfrm>
            <a:off x="225425" y="1086485"/>
            <a:ext cx="7846060" cy="2061210"/>
          </a:xfrm>
          <a:prstGeom prst="rect">
            <a:avLst/>
          </a:prstGeom>
          <a:noFill/>
        </p:spPr>
        <p:txBody>
          <a:bodyPr wrap="square" rtlCol="0" anchor="t">
            <a:spAutoFit/>
          </a:bodyPr>
          <a:p>
            <a:pPr indent="0" fontAlgn="auto">
              <a:lnSpc>
                <a:spcPct val="100000"/>
              </a:lnSpc>
            </a:pPr>
            <a:r>
              <a:rPr sz="3200" b="1" kern="100">
                <a:latin typeface="Times New Roman" panose="02020603050405020304" pitchFamily="18" charset="0"/>
                <a:ea typeface="楷体" panose="02010609060101010101" charset="-122"/>
                <a:cs typeface="Times New Roman" panose="02020603050405020304"/>
                <a:sym typeface="+mn-ea"/>
              </a:rPr>
              <a:t>【</a:t>
            </a:r>
            <a:r>
              <a:rPr lang="en-US" sz="3200" b="1" kern="100">
                <a:latin typeface="Times New Roman" panose="02020603050405020304" pitchFamily="18" charset="0"/>
                <a:ea typeface="楷体" panose="02010609060101010101" charset="-122"/>
                <a:cs typeface="Times New Roman" panose="02020603050405020304"/>
                <a:sym typeface="+mn-ea"/>
              </a:rPr>
              <a:t>7</a:t>
            </a:r>
            <a:r>
              <a:rPr sz="3200" b="1" kern="100">
                <a:latin typeface="Times New Roman" panose="02020603050405020304" pitchFamily="18" charset="0"/>
                <a:ea typeface="楷体" panose="02010609060101010101" charset="-122"/>
                <a:cs typeface="Times New Roman" panose="02020603050405020304"/>
                <a:sym typeface="+mn-ea"/>
              </a:rPr>
              <a:t>】如图所示，质量均为m的木块A和B，用一个劲度系数为轻质弹簧连接，最初系统静止，现在用力缓慢拉A直到B刚好离开地面，则这一过程A上升的高度为</a:t>
            </a:r>
            <a:r>
              <a:rPr lang="zh-CN" sz="3200" b="1" kern="100">
                <a:latin typeface="Times New Roman" panose="02020603050405020304" pitchFamily="18" charset="0"/>
                <a:ea typeface="楷体" panose="02010609060101010101" charset="-122"/>
                <a:cs typeface="Times New Roman" panose="02020603050405020304"/>
                <a:sym typeface="+mn-ea"/>
              </a:rPr>
              <a:t>多少？</a:t>
            </a:r>
            <a:endParaRPr lang="zh-CN" sz="3200" b="1" kern="100">
              <a:latin typeface="Times New Roman" panose="02020603050405020304" pitchFamily="18" charset="0"/>
              <a:ea typeface="楷体" panose="02010609060101010101" charset="-122"/>
              <a:cs typeface="Times New Roman" panose="02020603050405020304"/>
              <a:sym typeface="+mn-ea"/>
            </a:endParaRPr>
          </a:p>
        </p:txBody>
      </p:sp>
      <p:pic>
        <p:nvPicPr>
          <p:cNvPr id="24" name="图片 7"/>
          <p:cNvPicPr>
            <a:picLocks noChangeAspect="1"/>
          </p:cNvPicPr>
          <p:nvPr/>
        </p:nvPicPr>
        <p:blipFill>
          <a:blip r:embed="rId2" r:link="rId3">
            <a:clrChange>
              <a:clrFrom>
                <a:srgbClr val="FFFFFF">
                  <a:alpha val="100000"/>
                </a:srgbClr>
              </a:clrFrom>
              <a:clrTo>
                <a:srgbClr val="FFFFFF">
                  <a:alpha val="100000"/>
                  <a:alpha val="0"/>
                </a:srgbClr>
              </a:clrTo>
            </a:clrChange>
          </a:blip>
          <a:stretch>
            <a:fillRect/>
          </a:stretch>
        </p:blipFill>
        <p:spPr>
          <a:xfrm>
            <a:off x="8736330" y="1086485"/>
            <a:ext cx="2541905" cy="2704465"/>
          </a:xfrm>
          <a:prstGeom prst="rect">
            <a:avLst/>
          </a:prstGeom>
          <a:noFill/>
          <a:ln>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AS_UNIQUEID" val="4010"/>
</p:tagLst>
</file>

<file path=ppt/tags/tag10.xml><?xml version="1.0" encoding="utf-8"?>
<p:tagLst xmlns:p="http://schemas.openxmlformats.org/presentationml/2006/main">
  <p:tag name="commondata" val="eyJoZGlkIjoiOGRmYTRiNjNiMWNkOGUzNThkNzYyYjIyOWExMTVlZTIifQ=="/>
</p:tagLst>
</file>

<file path=ppt/tags/tag2.xml><?xml version="1.0" encoding="utf-8"?>
<p:tagLst xmlns:p="http://schemas.openxmlformats.org/presentationml/2006/main">
  <p:tag name="AS_UNIQUEID" val="4010"/>
</p:tagLst>
</file>

<file path=ppt/tags/tag3.xml><?xml version="1.0" encoding="utf-8"?>
<p:tagLst xmlns:p="http://schemas.openxmlformats.org/presentationml/2006/main">
  <p:tag name="AS_UNIQUEID" val="4010"/>
</p:tagLst>
</file>

<file path=ppt/tags/tag4.xml><?xml version="1.0" encoding="utf-8"?>
<p:tagLst xmlns:p="http://schemas.openxmlformats.org/presentationml/2006/main">
  <p:tag name="AS_UNIQUEID" val="4010"/>
</p:tagLst>
</file>

<file path=ppt/tags/tag5.xml><?xml version="1.0" encoding="utf-8"?>
<p:tagLst xmlns:p="http://schemas.openxmlformats.org/presentationml/2006/main">
  <p:tag name="AS_UNIQUEID" val="4010"/>
</p:tagLst>
</file>

<file path=ppt/tags/tag6.xml><?xml version="1.0" encoding="utf-8"?>
<p:tagLst xmlns:p="http://schemas.openxmlformats.org/presentationml/2006/main">
  <p:tag name="AS_UNIQUEID" val="4010"/>
</p:tagLst>
</file>

<file path=ppt/tags/tag7.xml><?xml version="1.0" encoding="utf-8"?>
<p:tagLst xmlns:p="http://schemas.openxmlformats.org/presentationml/2006/main">
  <p:tag name="AS_UNIQUEID" val="4010"/>
</p:tagLst>
</file>

<file path=ppt/tags/tag8.xml><?xml version="1.0" encoding="utf-8"?>
<p:tagLst xmlns:p="http://schemas.openxmlformats.org/presentationml/2006/main">
  <p:tag name="AS_UNIQUEID" val="4010"/>
</p:tagLst>
</file>

<file path=ppt/tags/tag9.xml><?xml version="1.0" encoding="utf-8"?>
<p:tagLst xmlns:p="http://schemas.openxmlformats.org/presentationml/2006/main">
  <p:tag name="AS_UNIQUEID" val="40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1010</Words>
  <Application>WPS 演示</Application>
  <PresentationFormat>宽屏</PresentationFormat>
  <Paragraphs>61</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宋体</vt:lpstr>
      <vt:lpstr>Wingdings</vt:lpstr>
      <vt:lpstr>华文楷体</vt:lpstr>
      <vt:lpstr>Times New Roman</vt:lpstr>
      <vt:lpstr>楷体</vt:lpstr>
      <vt:lpstr>Times New Roman</vt:lpstr>
      <vt:lpstr>微软雅黑</vt:lpstr>
      <vt:lpstr>Arial Unicode MS</vt:lpstr>
      <vt:lpstr>等线 Light</vt:lpstr>
      <vt:lpstr>等线</vt:lpstr>
      <vt:lpstr>Calibri</vt:lpstr>
      <vt:lpstr>Office 主题​​</vt:lpstr>
      <vt:lpstr>1_Office 主题​​</vt:lpstr>
      <vt:lpstr>重力弹力习题课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各位同学下课，谢谢！加油！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中 陈</dc:creator>
  <cp:lastModifiedBy>lenovo</cp:lastModifiedBy>
  <cp:revision>6</cp:revision>
  <dcterms:created xsi:type="dcterms:W3CDTF">2024-09-18T03:35:00Z</dcterms:created>
  <dcterms:modified xsi:type="dcterms:W3CDTF">2024-10-10T06:31:28Z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C5BC24F4BC5C432582BB8CE40C91E81E_12</vt:lpwstr>
  </property>
  <property fmtid="{D5CDD505-2E9C-101B-9397-08002B2CF9AE}" pid="3" name="KSOProductBuildVer">
    <vt:lpwstr>2052-12.1.0.18276</vt:lpwstr>
  </property>
</Properties>
</file>