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0" r:id="rId2"/>
    <p:sldMasterId id="2147483709" r:id="rId3"/>
    <p:sldMasterId id="2147483721" r:id="rId4"/>
    <p:sldMasterId id="2147483733" r:id="rId5"/>
    <p:sldMasterId id="2147483772" r:id="rId6"/>
    <p:sldMasterId id="2147483748" r:id="rId7"/>
    <p:sldMasterId id="2147483759" r:id="rId8"/>
  </p:sldMasterIdLst>
  <p:notesMasterIdLst>
    <p:notesMasterId r:id="rId25"/>
  </p:notesMasterIdLst>
  <p:handoutMasterIdLst>
    <p:handoutMasterId r:id="rId26"/>
  </p:handoutMasterIdLst>
  <p:sldIdLst>
    <p:sldId id="258" r:id="rId9"/>
    <p:sldId id="279" r:id="rId10"/>
    <p:sldId id="297" r:id="rId11"/>
    <p:sldId id="265" r:id="rId12"/>
    <p:sldId id="298" r:id="rId13"/>
    <p:sldId id="311" r:id="rId14"/>
    <p:sldId id="299" r:id="rId15"/>
    <p:sldId id="300" r:id="rId16"/>
    <p:sldId id="312" r:id="rId17"/>
    <p:sldId id="313" r:id="rId18"/>
    <p:sldId id="314" r:id="rId19"/>
    <p:sldId id="316" r:id="rId20"/>
    <p:sldId id="317" r:id="rId21"/>
    <p:sldId id="319" r:id="rId22"/>
    <p:sldId id="320" r:id="rId23"/>
    <p:sldId id="283" r:id="rId24"/>
  </p:sldIdLst>
  <p:sldSz cx="12192000" cy="6858000"/>
  <p:notesSz cx="6858000" cy="9144000"/>
  <p:custDataLst>
    <p:tags r:id="rId2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autoAdjust="0"/>
    <p:restoredTop sz="87064"/>
  </p:normalViewPr>
  <p:slideViewPr>
    <p:cSldViewPr showGuides="1">
      <p:cViewPr varScale="1">
        <p:scale>
          <a:sx n="200" d="100"/>
          <a:sy n="200" d="100"/>
        </p:scale>
        <p:origin x="1000" y="176"/>
      </p:cViewPr>
      <p:guideLst>
        <p:guide orient="horz" pos="2160"/>
        <p:guide pos="3840"/>
      </p:guideLst>
    </p:cSldViewPr>
  </p:slideViewPr>
  <p:notesTextViewPr>
    <p:cViewPr>
      <p:scale>
        <a:sx n="1" d="1"/>
        <a:sy n="1" d="1"/>
      </p:scale>
      <p:origin x="0" y="0"/>
    </p:cViewPr>
  </p:notesTextViewPr>
  <p:notesViewPr>
    <p:cSldViewPr showGuides="1">
      <p:cViewPr varScale="1">
        <p:scale>
          <a:sx n="85" d="100"/>
          <a:sy n="85"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80E24D-F424-4FC1-9211-A28C78163C80}" type="datetimeFigureOut">
              <a:rPr lang="en-GB" smtClean="0"/>
              <a:t>27/07/2018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F5C43E-AC97-4B80-88F7-2011CC809D0F}" type="slidenum">
              <a:rPr lang="en-GB" smtClean="0"/>
              <a:t>‹#›</a:t>
            </a:fld>
            <a:endParaRPr lang="en-GB"/>
          </a:p>
        </p:txBody>
      </p:sp>
    </p:spTree>
    <p:extLst>
      <p:ext uri="{BB962C8B-B14F-4D97-AF65-F5344CB8AC3E}">
        <p14:creationId xmlns:p14="http://schemas.microsoft.com/office/powerpoint/2010/main" val="3260731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A849B-09C8-4101-9A25-DB8AFE0D38EA}" type="datetimeFigureOut">
              <a:rPr lang="en-GB" smtClean="0"/>
              <a:t>27/07/2018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2CDF3-5AC7-47F0-9C6D-E885FE00A011}" type="slidenum">
              <a:rPr lang="en-GB" smtClean="0"/>
              <a:t>‹#›</a:t>
            </a:fld>
            <a:endParaRPr lang="en-GB"/>
          </a:p>
        </p:txBody>
      </p:sp>
    </p:spTree>
    <p:extLst>
      <p:ext uri="{BB962C8B-B14F-4D97-AF65-F5344CB8AC3E}">
        <p14:creationId xmlns:p14="http://schemas.microsoft.com/office/powerpoint/2010/main" val="1657681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1</a:t>
            </a:fld>
            <a:endParaRPr lang="en-GB" dirty="0"/>
          </a:p>
        </p:txBody>
      </p:sp>
    </p:spTree>
    <p:extLst>
      <p:ext uri="{BB962C8B-B14F-4D97-AF65-F5344CB8AC3E}">
        <p14:creationId xmlns:p14="http://schemas.microsoft.com/office/powerpoint/2010/main" val="124870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second example, I want you to go a little bit further, and create another input field on which the output depends. Specifically, we want to make the focus year dependant on user input. Think about the widgets Aylin told you about, which one would be suitable for this purpose? Give it a good name so you can use the input in your Server function. How should we then change the code of this function?</a:t>
            </a:r>
          </a:p>
        </p:txBody>
      </p:sp>
      <p:sp>
        <p:nvSpPr>
          <p:cNvPr id="4" name="Slide Number Placeholder 3"/>
          <p:cNvSpPr>
            <a:spLocks noGrp="1"/>
          </p:cNvSpPr>
          <p:nvPr>
            <p:ph type="sldNum" sz="quarter" idx="10"/>
          </p:nvPr>
        </p:nvSpPr>
        <p:spPr/>
        <p:txBody>
          <a:bodyPr/>
          <a:lstStyle/>
          <a:p>
            <a:fld id="{3632CDF3-5AC7-47F0-9C6D-E885FE00A011}" type="slidenum">
              <a:rPr lang="en-GB" smtClean="0"/>
              <a:t>13</a:t>
            </a:fld>
            <a:endParaRPr lang="en-GB" dirty="0"/>
          </a:p>
        </p:txBody>
      </p:sp>
    </p:spTree>
    <p:extLst>
      <p:ext uri="{BB962C8B-B14F-4D97-AF65-F5344CB8AC3E}">
        <p14:creationId xmlns:p14="http://schemas.microsoft.com/office/powerpoint/2010/main" val="199061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exercise, we want to replace any reactive() functions by </a:t>
            </a:r>
            <a:r>
              <a:rPr lang="en-GB" dirty="0" err="1"/>
              <a:t>eventReactive</a:t>
            </a:r>
            <a:r>
              <a:rPr lang="en-GB" dirty="0"/>
              <a:t>() functions. Also, wherever input objects are used to create output, we need to transform these into reactive objects. Finally, remember that a reactive object is like a function, so that’s how we should call them.</a:t>
            </a:r>
          </a:p>
        </p:txBody>
      </p:sp>
      <p:sp>
        <p:nvSpPr>
          <p:cNvPr id="4" name="Slide Number Placeholder 3"/>
          <p:cNvSpPr>
            <a:spLocks noGrp="1"/>
          </p:cNvSpPr>
          <p:nvPr>
            <p:ph type="sldNum" sz="quarter" idx="10"/>
          </p:nvPr>
        </p:nvSpPr>
        <p:spPr/>
        <p:txBody>
          <a:bodyPr/>
          <a:lstStyle/>
          <a:p>
            <a:fld id="{3632CDF3-5AC7-47F0-9C6D-E885FE00A011}" type="slidenum">
              <a:rPr lang="en-GB" smtClean="0"/>
              <a:t>14</a:t>
            </a:fld>
            <a:endParaRPr lang="en-GB" dirty="0"/>
          </a:p>
        </p:txBody>
      </p:sp>
    </p:spTree>
    <p:extLst>
      <p:ext uri="{BB962C8B-B14F-4D97-AF65-F5344CB8AC3E}">
        <p14:creationId xmlns:p14="http://schemas.microsoft.com/office/powerpoint/2010/main" val="277534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UI object, you add another widget. I’ve called the input corresponding to this widget “year”. I’ve chosen to use a </a:t>
            </a:r>
            <a:r>
              <a:rPr lang="en-GB" dirty="0" err="1"/>
              <a:t>numericInput</a:t>
            </a:r>
            <a:r>
              <a:rPr lang="en-GB" dirty="0"/>
              <a:t> widget, but another option is to use </a:t>
            </a:r>
            <a:r>
              <a:rPr lang="en-GB" dirty="0" err="1"/>
              <a:t>sliderInput</a:t>
            </a:r>
            <a:r>
              <a:rPr lang="en-GB" dirty="0"/>
              <a:t>.</a:t>
            </a:r>
          </a:p>
          <a:p>
            <a:endParaRPr lang="en-GB" dirty="0"/>
          </a:p>
          <a:p>
            <a:r>
              <a:rPr lang="en-GB" dirty="0"/>
              <a:t>In the Server function, I created a new reactive object corresponding to the year that the user inputted, called </a:t>
            </a:r>
            <a:r>
              <a:rPr lang="en-GB" dirty="0" err="1"/>
              <a:t>userYear</a:t>
            </a:r>
            <a:r>
              <a:rPr lang="en-GB" dirty="0"/>
              <a:t>. Then, I call this object (like a function), wherever we make reference to the year.</a:t>
            </a:r>
          </a:p>
        </p:txBody>
      </p:sp>
      <p:sp>
        <p:nvSpPr>
          <p:cNvPr id="4" name="Slide Number Placeholder 3"/>
          <p:cNvSpPr>
            <a:spLocks noGrp="1"/>
          </p:cNvSpPr>
          <p:nvPr>
            <p:ph type="sldNum" sz="quarter" idx="10"/>
          </p:nvPr>
        </p:nvSpPr>
        <p:spPr/>
        <p:txBody>
          <a:bodyPr/>
          <a:lstStyle/>
          <a:p>
            <a:fld id="{3632CDF3-5AC7-47F0-9C6D-E885FE00A011}" type="slidenum">
              <a:rPr lang="en-GB" smtClean="0"/>
              <a:t>15</a:t>
            </a:fld>
            <a:endParaRPr lang="en-GB" dirty="0"/>
          </a:p>
        </p:txBody>
      </p:sp>
    </p:spTree>
    <p:extLst>
      <p:ext uri="{BB962C8B-B14F-4D97-AF65-F5344CB8AC3E}">
        <p14:creationId xmlns:p14="http://schemas.microsoft.com/office/powerpoint/2010/main" val="130444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16</a:t>
            </a:fld>
            <a:endParaRPr lang="en-GB" dirty="0"/>
          </a:p>
        </p:txBody>
      </p:sp>
    </p:spTree>
    <p:extLst>
      <p:ext uri="{BB962C8B-B14F-4D97-AF65-F5344CB8AC3E}">
        <p14:creationId xmlns:p14="http://schemas.microsoft.com/office/powerpoint/2010/main" val="367666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2</a:t>
            </a:fld>
            <a:endParaRPr lang="en-GB" dirty="0"/>
          </a:p>
        </p:txBody>
      </p:sp>
    </p:spTree>
    <p:extLst>
      <p:ext uri="{BB962C8B-B14F-4D97-AF65-F5344CB8AC3E}">
        <p14:creationId xmlns:p14="http://schemas.microsoft.com/office/powerpoint/2010/main" val="174560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4</a:t>
            </a:fld>
            <a:endParaRPr lang="en-GB" dirty="0"/>
          </a:p>
        </p:txBody>
      </p:sp>
    </p:spTree>
    <p:extLst>
      <p:ext uri="{BB962C8B-B14F-4D97-AF65-F5344CB8AC3E}">
        <p14:creationId xmlns:p14="http://schemas.microsoft.com/office/powerpoint/2010/main" val="268201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every Shiny app, we’re working with input and output objects, as you’ve seen in the previous example. These could be independent of each other, which is what you’ve seen so far, but the great thing about Shiny apps is that we can make them reactive. That is, if the user gives a certain input, such as entering their name, the output can respond to that. </a:t>
            </a:r>
          </a:p>
          <a:p>
            <a:endParaRPr lang="en-GB" dirty="0"/>
          </a:p>
          <a:p>
            <a:r>
              <a:rPr lang="en-GB" dirty="0"/>
              <a:t>This is the example Shiny app that we’ll be working with in this section. You can see that there are three inputs; the user name, the user sex, and a button [click]. There are two outputs; a bunch of text and a graph [click]. There is a very clear distinction in the code between inputs and outputs, which makes it easy to use. Let’s have a look at the code!</a:t>
            </a:r>
          </a:p>
        </p:txBody>
      </p:sp>
      <p:sp>
        <p:nvSpPr>
          <p:cNvPr id="4" name="Slide Number Placeholder 3"/>
          <p:cNvSpPr>
            <a:spLocks noGrp="1"/>
          </p:cNvSpPr>
          <p:nvPr>
            <p:ph type="sldNum" sz="quarter" idx="10"/>
          </p:nvPr>
        </p:nvSpPr>
        <p:spPr/>
        <p:txBody>
          <a:bodyPr/>
          <a:lstStyle/>
          <a:p>
            <a:fld id="{3632CDF3-5AC7-47F0-9C6D-E885FE00A011}" type="slidenum">
              <a:rPr lang="en-GB" smtClean="0"/>
              <a:t>7</a:t>
            </a:fld>
            <a:endParaRPr lang="en-GB" dirty="0"/>
          </a:p>
        </p:txBody>
      </p:sp>
    </p:spTree>
    <p:extLst>
      <p:ext uri="{BB962C8B-B14F-4D97-AF65-F5344CB8AC3E}">
        <p14:creationId xmlns:p14="http://schemas.microsoft.com/office/powerpoint/2010/main" val="8017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input object is stored in a list called ‘input’, output object is stored in a list called ‘output’. This can be any type of input or output; text, graphs, an image, or even an extra UI element! Here you see the UI object and the Server function behind the example app. First, let’s see where the input and output objects are. </a:t>
            </a:r>
          </a:p>
          <a:p>
            <a:endParaRPr lang="en-GB" dirty="0"/>
          </a:p>
          <a:p>
            <a:r>
              <a:rPr lang="en-GB" dirty="0"/>
              <a:t>In the UI object, we explain Shiny where each element should go. We usually show input objects in the side panel, and output objects in the main panel. For this app, we have two input objects: one </a:t>
            </a:r>
            <a:r>
              <a:rPr lang="en-GB" dirty="0" err="1"/>
              <a:t>textInput</a:t>
            </a:r>
            <a:r>
              <a:rPr lang="en-GB" dirty="0"/>
              <a:t> that we call “name” [click], and the selection that the user makes from the set of radio buttons, which we call “sex” [click]. The names are important, because you’ll refer to these in your Server function. So make them descriptive and unique. In addition to the input objects, we have a few output objects. We have two </a:t>
            </a:r>
            <a:r>
              <a:rPr lang="en-GB" dirty="0" err="1"/>
              <a:t>textOutputs</a:t>
            </a:r>
            <a:r>
              <a:rPr lang="en-GB" dirty="0"/>
              <a:t>, which we call “welcome” and “</a:t>
            </a:r>
            <a:r>
              <a:rPr lang="en-GB" dirty="0" err="1"/>
              <a:t>countName</a:t>
            </a:r>
            <a:r>
              <a:rPr lang="en-GB" dirty="0"/>
              <a:t>” [click]. We also have the </a:t>
            </a:r>
            <a:r>
              <a:rPr lang="en-GB" dirty="0" err="1"/>
              <a:t>plotOutput</a:t>
            </a:r>
            <a:r>
              <a:rPr lang="en-GB" dirty="0"/>
              <a:t>, this is the graph and we call it “</a:t>
            </a:r>
            <a:r>
              <a:rPr lang="en-GB" dirty="0" err="1"/>
              <a:t>namePlot</a:t>
            </a:r>
            <a:r>
              <a:rPr lang="en-GB" dirty="0"/>
              <a:t>” [click].</a:t>
            </a:r>
          </a:p>
          <a:p>
            <a:endParaRPr lang="en-GB" dirty="0"/>
          </a:p>
          <a:p>
            <a:r>
              <a:rPr lang="en-GB" dirty="0"/>
              <a:t>In the Server function, you’ll create the output objects. Remember, these are elements of a list, so we refer to them as shown here [click]. The text output that we named ”welcome” is created as an element of the list ”output”. Similarly, we create the second text output called “</a:t>
            </a:r>
            <a:r>
              <a:rPr lang="en-GB" dirty="0" err="1"/>
              <a:t>countName</a:t>
            </a:r>
            <a:r>
              <a:rPr lang="en-GB" dirty="0"/>
              <a:t>” [click], and the plot output called “</a:t>
            </a:r>
            <a:r>
              <a:rPr lang="en-GB" dirty="0" err="1"/>
              <a:t>namePlot</a:t>
            </a:r>
            <a:r>
              <a:rPr lang="en-GB" dirty="0"/>
              <a:t>” [click]. In doing so, we want to make use of the input that the user gave us! We do so by calling the relevant element of the “input” vector, like so [click]. Here, we use the name that the user gave us in order to create a personalised welcome text for the user. Similarly, we use input objects in other places in the Server function, such as here [click] and here [click].</a:t>
            </a:r>
          </a:p>
        </p:txBody>
      </p:sp>
      <p:sp>
        <p:nvSpPr>
          <p:cNvPr id="4" name="Slide Number Placeholder 3"/>
          <p:cNvSpPr>
            <a:spLocks noGrp="1"/>
          </p:cNvSpPr>
          <p:nvPr>
            <p:ph type="sldNum" sz="quarter" idx="10"/>
          </p:nvPr>
        </p:nvSpPr>
        <p:spPr/>
        <p:txBody>
          <a:bodyPr/>
          <a:lstStyle/>
          <a:p>
            <a:fld id="{3632CDF3-5AC7-47F0-9C6D-E885FE00A011}" type="slidenum">
              <a:rPr lang="en-GB" smtClean="0"/>
              <a:t>8</a:t>
            </a:fld>
            <a:endParaRPr lang="en-GB" dirty="0"/>
          </a:p>
        </p:txBody>
      </p:sp>
    </p:spTree>
    <p:extLst>
      <p:ext uri="{BB962C8B-B14F-4D97-AF65-F5344CB8AC3E}">
        <p14:creationId xmlns:p14="http://schemas.microsoft.com/office/powerpoint/2010/main" val="117104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use input objects in your Server function, you need to put them in a </a:t>
            </a:r>
            <a:r>
              <a:rPr lang="en-GB" b="1" dirty="0"/>
              <a:t>reactive context</a:t>
            </a:r>
            <a:r>
              <a:rPr lang="en-GB" dirty="0"/>
              <a:t>. You might have not realised, but you’ve already worked with some types of reactive context, such as </a:t>
            </a:r>
            <a:r>
              <a:rPr lang="en-GB" dirty="0" err="1"/>
              <a:t>renderText</a:t>
            </a:r>
            <a:r>
              <a:rPr lang="en-GB" dirty="0"/>
              <a:t> [click][click], </a:t>
            </a:r>
            <a:r>
              <a:rPr lang="en-GB" dirty="0" err="1"/>
              <a:t>renderPlot</a:t>
            </a:r>
            <a:r>
              <a:rPr lang="en-GB" dirty="0"/>
              <a:t> [click], and the other render functions that Aylin showed you. Every output object needs to be created in a reactive context for it to work. However, there are also other types of reactive contexts, such as this one [click], where we assign a value to the variable </a:t>
            </a:r>
            <a:r>
              <a:rPr lang="en-GB" dirty="0" err="1"/>
              <a:t>nameCounter</a:t>
            </a:r>
            <a:r>
              <a:rPr lang="en-GB" dirty="0"/>
              <a:t> which is dependent on the input values “name” and “sex”.</a:t>
            </a:r>
          </a:p>
        </p:txBody>
      </p:sp>
      <p:sp>
        <p:nvSpPr>
          <p:cNvPr id="4" name="Slide Number Placeholder 3"/>
          <p:cNvSpPr>
            <a:spLocks noGrp="1"/>
          </p:cNvSpPr>
          <p:nvPr>
            <p:ph type="sldNum" sz="quarter" idx="10"/>
          </p:nvPr>
        </p:nvSpPr>
        <p:spPr/>
        <p:txBody>
          <a:bodyPr/>
          <a:lstStyle/>
          <a:p>
            <a:fld id="{3632CDF3-5AC7-47F0-9C6D-E885FE00A011}" type="slidenum">
              <a:rPr lang="en-GB" smtClean="0"/>
              <a:t>9</a:t>
            </a:fld>
            <a:endParaRPr lang="en-GB" dirty="0"/>
          </a:p>
        </p:txBody>
      </p:sp>
    </p:spTree>
    <p:extLst>
      <p:ext uri="{BB962C8B-B14F-4D97-AF65-F5344CB8AC3E}">
        <p14:creationId xmlns:p14="http://schemas.microsoft.com/office/powerpoint/2010/main" val="184014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you’ve already worked a bit with the render functions, I want to focus now on a different type of reactive context. I will explain the four functions that I think are most important, after which we can try some exercises. These four functions are observe [click], reactive [click], </a:t>
            </a:r>
            <a:r>
              <a:rPr lang="en-GB" dirty="0" err="1"/>
              <a:t>observeEvent</a:t>
            </a:r>
            <a:r>
              <a:rPr lang="en-GB" dirty="0"/>
              <a:t> [click], and </a:t>
            </a:r>
            <a:r>
              <a:rPr lang="en-GB" dirty="0" err="1"/>
              <a:t>eventReactive</a:t>
            </a:r>
            <a:r>
              <a:rPr lang="en-GB" dirty="0"/>
              <a:t> [click]. In the first row, we see functions that do not contain the word ‘event’. These are functions that respond directly to a change in input objects [click]. Remember where we saw this function in the names app [click]? As soon as you change the name or sex in the </a:t>
            </a:r>
            <a:r>
              <a:rPr lang="en-GB" dirty="0" err="1"/>
              <a:t>sidepanel</a:t>
            </a:r>
            <a:r>
              <a:rPr lang="en-GB" dirty="0"/>
              <a:t>, the </a:t>
            </a:r>
            <a:r>
              <a:rPr lang="en-GB" dirty="0" err="1"/>
              <a:t>nameCounter</a:t>
            </a:r>
            <a:r>
              <a:rPr lang="en-GB" dirty="0"/>
              <a:t> variable would change, and it would reflect the number of babies born in 2000 with that name and sex. In this app, that works fine. But what if you want to do more expensive computations? Or have a lot of inputs that the user can change? You wouldn’t want to recompute everything as soon as the user changes one input value. </a:t>
            </a:r>
          </a:p>
          <a:p>
            <a:endParaRPr lang="en-GB" dirty="0"/>
          </a:p>
          <a:p>
            <a:r>
              <a:rPr lang="en-GB" dirty="0"/>
              <a:t>In that case, you could use the ’event’ functions [click]. These are functions that only respond when a specific event happens. These functions are very often used with </a:t>
            </a:r>
            <a:r>
              <a:rPr lang="en-GB" dirty="0" err="1"/>
              <a:t>actionButtons</a:t>
            </a:r>
            <a:r>
              <a:rPr lang="en-GB" dirty="0"/>
              <a:t>, such as the one we saw in the example app [click]. As soon as the user clicks the button, some action will be performed by the Server function, probably updating the output as a result.</a:t>
            </a:r>
          </a:p>
          <a:p>
            <a:endParaRPr lang="en-GB" dirty="0"/>
          </a:p>
          <a:p>
            <a:r>
              <a:rPr lang="en-GB" dirty="0"/>
              <a:t>We can also classify these four functions according to the columns. In the left column [click], you see the observe functions. These functions create a reactive </a:t>
            </a:r>
            <a:r>
              <a:rPr lang="en-GB" b="1" dirty="0"/>
              <a:t>environment</a:t>
            </a:r>
            <a:r>
              <a:rPr lang="en-GB" dirty="0"/>
              <a:t>, in which you can run any type of code you want. In the right column [click], are the reactive functions, which don’t create a reactive environment but a reactive </a:t>
            </a:r>
            <a:r>
              <a:rPr lang="en-GB" b="1" dirty="0"/>
              <a:t>object</a:t>
            </a:r>
            <a:r>
              <a:rPr lang="en-GB" dirty="0"/>
              <a:t>. A reactive object is similar to a function, in that it’s value changes as a result of input values. We therefore call these objects like a function if we want to use them in other parts of our code, like so [click]. In general, you’ll use reactive functions more often than observe functions. This is because observe functions are only useful for ‘under the hood’ calculations that don’t change the output directly.</a:t>
            </a:r>
          </a:p>
        </p:txBody>
      </p:sp>
      <p:sp>
        <p:nvSpPr>
          <p:cNvPr id="4" name="Slide Number Placeholder 3"/>
          <p:cNvSpPr>
            <a:spLocks noGrp="1"/>
          </p:cNvSpPr>
          <p:nvPr>
            <p:ph type="sldNum" sz="quarter" idx="10"/>
          </p:nvPr>
        </p:nvSpPr>
        <p:spPr/>
        <p:txBody>
          <a:bodyPr/>
          <a:lstStyle/>
          <a:p>
            <a:fld id="{3632CDF3-5AC7-47F0-9C6D-E885FE00A011}" type="slidenum">
              <a:rPr lang="en-GB" smtClean="0"/>
              <a:t>10</a:t>
            </a:fld>
            <a:endParaRPr lang="en-GB" dirty="0"/>
          </a:p>
        </p:txBody>
      </p:sp>
    </p:spTree>
    <p:extLst>
      <p:ext uri="{BB962C8B-B14F-4D97-AF65-F5344CB8AC3E}">
        <p14:creationId xmlns:p14="http://schemas.microsoft.com/office/powerpoint/2010/main" val="34627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understand that reactivity is quite a difficult concept to grasp, especially when you’ve just started working with Shiny. I would advise you to play around with the code of the example app, try changing some values and see how it impacts the output. Both Aylin and I are happy to clarify and answer any questions if necessary!</a:t>
            </a:r>
          </a:p>
          <a:p>
            <a:endParaRPr lang="en-US" dirty="0"/>
          </a:p>
          <a:p>
            <a:r>
              <a:rPr lang="en-US" dirty="0"/>
              <a:t>Once you feel like you are ready to try some exercises related to reactivity, I’ve set up two exercises. The answers are also included in the GitHub repo, and highlighted on slides at the end of this presentation, if you want to try the exercises at home.</a:t>
            </a:r>
          </a:p>
        </p:txBody>
      </p:sp>
      <p:sp>
        <p:nvSpPr>
          <p:cNvPr id="4" name="Slide Number Placeholder 3"/>
          <p:cNvSpPr>
            <a:spLocks noGrp="1"/>
          </p:cNvSpPr>
          <p:nvPr>
            <p:ph type="sldNum" sz="quarter" idx="10"/>
          </p:nvPr>
        </p:nvSpPr>
        <p:spPr/>
        <p:txBody>
          <a:bodyPr/>
          <a:lstStyle/>
          <a:p>
            <a:fld id="{3632CDF3-5AC7-47F0-9C6D-E885FE00A011}" type="slidenum">
              <a:rPr lang="en-GB" smtClean="0"/>
              <a:t>11</a:t>
            </a:fld>
            <a:endParaRPr lang="en-GB"/>
          </a:p>
        </p:txBody>
      </p:sp>
    </p:spTree>
    <p:extLst>
      <p:ext uri="{BB962C8B-B14F-4D97-AF65-F5344CB8AC3E}">
        <p14:creationId xmlns:p14="http://schemas.microsoft.com/office/powerpoint/2010/main" val="91077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that </a:t>
            </a:r>
            <a:r>
              <a:rPr lang="en-GB" dirty="0" err="1"/>
              <a:t>actionButton</a:t>
            </a:r>
            <a:r>
              <a:rPr lang="en-GB" dirty="0"/>
              <a:t> that we mentioned a few times? After playing with the app a little bit, you might have noticed that it doesn’t actually do anything... At the moment it is just a UI element that is not used in the Server function. What I would like you to try, is make this button work. That is, the output in the main panel of the app (the text and the graph) remain unchanged until the user clicks the button. For this exercise, remember the ‘event’ functions that we talked about: </a:t>
            </a:r>
            <a:r>
              <a:rPr lang="en-GB" dirty="0" err="1"/>
              <a:t>observeEvent</a:t>
            </a:r>
            <a:r>
              <a:rPr lang="en-GB" dirty="0"/>
              <a:t>() and </a:t>
            </a:r>
            <a:r>
              <a:rPr lang="en-GB" dirty="0" err="1"/>
              <a:t>eventReactive</a:t>
            </a:r>
            <a:r>
              <a:rPr lang="en-GB" dirty="0"/>
              <a:t>(). Which one should you use here? And which to which event should your function respond?</a:t>
            </a:r>
          </a:p>
        </p:txBody>
      </p:sp>
      <p:sp>
        <p:nvSpPr>
          <p:cNvPr id="4" name="Slide Number Placeholder 3"/>
          <p:cNvSpPr>
            <a:spLocks noGrp="1"/>
          </p:cNvSpPr>
          <p:nvPr>
            <p:ph type="sldNum" sz="quarter" idx="10"/>
          </p:nvPr>
        </p:nvSpPr>
        <p:spPr/>
        <p:txBody>
          <a:bodyPr/>
          <a:lstStyle/>
          <a:p>
            <a:fld id="{3632CDF3-5AC7-47F0-9C6D-E885FE00A011}" type="slidenum">
              <a:rPr lang="en-GB" smtClean="0"/>
              <a:t>12</a:t>
            </a:fld>
            <a:endParaRPr lang="en-GB" dirty="0"/>
          </a:p>
        </p:txBody>
      </p:sp>
    </p:spTree>
    <p:extLst>
      <p:ext uri="{BB962C8B-B14F-4D97-AF65-F5344CB8AC3E}">
        <p14:creationId xmlns:p14="http://schemas.microsoft.com/office/powerpoint/2010/main" val="13316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gradFill flip="none" rotWithShape="1">
          <a:gsLst>
            <a:gs pos="100000">
              <a:srgbClr val="F0EADF"/>
            </a:gs>
            <a:gs pos="2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3751" y="1628800"/>
            <a:ext cx="4465740" cy="3060000"/>
          </a:xfrm>
          <a:prstGeom prst="rect">
            <a:avLst/>
          </a:prstGeom>
        </p:spPr>
      </p:pic>
    </p:spTree>
    <p:extLst>
      <p:ext uri="{BB962C8B-B14F-4D97-AF65-F5344CB8AC3E}">
        <p14:creationId xmlns:p14="http://schemas.microsoft.com/office/powerpoint/2010/main" val="11629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331381" y="1772816"/>
            <a:ext cx="7452001"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58429544"/>
      </p:ext>
    </p:extLst>
  </p:cSld>
  <p:clrMapOvr>
    <a:masterClrMapping/>
  </p:clrMapOvr>
  <p:extLst mod="1">
    <p:ext uri="{DCECCB84-F9BA-43D5-87BE-67443E8EF086}">
      <p15:sldGuideLst xmlns:p15="http://schemas.microsoft.com/office/powerpoint/2012/main">
        <p15:guide id="1" pos="2570" userDrawn="1">
          <p15:clr>
            <a:srgbClr val="FBAE40"/>
          </p15:clr>
        </p15:guide>
        <p15:guide id="2" pos="27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59258790"/>
      </p:ext>
    </p:extLst>
  </p:cSld>
  <p:clrMapOvr>
    <a:masterClrMapping/>
  </p:clrMapOvr>
  <p:extLst mod="1">
    <p:ext uri="{DCECCB84-F9BA-43D5-87BE-67443E8EF086}">
      <p15:sldGuideLst xmlns:p15="http://schemas.microsoft.com/office/powerpoint/2012/main">
        <p15:guide id="1" pos="4656" userDrawn="1">
          <p15:clr>
            <a:srgbClr val="FBAE40"/>
          </p15:clr>
        </p15:guide>
        <p15:guide id="2" pos="483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US"/>
              <a:t>Click to edit Master title style</a:t>
            </a:r>
            <a:endParaRPr lang="en-GB" dirty="0"/>
          </a:p>
        </p:txBody>
      </p:sp>
      <p:sp>
        <p:nvSpPr>
          <p:cNvPr id="10"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72418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04040"/>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p>
            <a:endParaRPr lang="en-GB" dirty="0"/>
          </a:p>
        </p:txBody>
      </p:sp>
      <p:sp>
        <p:nvSpPr>
          <p:cNvPr id="14" name="Slide Number Placeholder 13"/>
          <p:cNvSpPr>
            <a:spLocks noGrp="1"/>
          </p:cNvSpPr>
          <p:nvPr>
            <p:ph type="sldNum" sz="quarter" idx="18"/>
          </p:nvPr>
        </p:nvSpPr>
        <p:spPr/>
        <p:txBody>
          <a:body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95993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Overlay Left">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0" y="0"/>
            <a:ext cx="12198426"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3" name="Content Placeholder 2"/>
          <p:cNvSpPr>
            <a:spLocks noGrp="1"/>
          </p:cNvSpPr>
          <p:nvPr>
            <p:ph idx="1"/>
          </p:nvPr>
        </p:nvSpPr>
        <p:spPr>
          <a:xfrm>
            <a:off x="142306" y="142032"/>
            <a:ext cx="4680520" cy="6563332"/>
          </a:xfrm>
          <a:prstGeom prst="roundRect">
            <a:avLst>
              <a:gd name="adj" fmla="val 856"/>
            </a:avLst>
          </a:prstGeom>
          <a:solidFill>
            <a:srgbClr val="FFFFFF">
              <a:alpha val="95000"/>
            </a:srgbClr>
          </a:solidFill>
        </p:spPr>
        <p:txBody>
          <a:bodyPr lIns="324000" tIns="1206000" rIns="324000" bIns="72000"/>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10"/>
          <p:cNvSpPr>
            <a:spLocks noGrp="1"/>
          </p:cNvSpPr>
          <p:nvPr>
            <p:ph type="body" sz="quarter" idx="13" hasCustomPrompt="1"/>
          </p:nvPr>
        </p:nvSpPr>
        <p:spPr bwMode="gray">
          <a:xfrm>
            <a:off x="429758" y="288058"/>
            <a:ext cx="4113788"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7" name="Title 6"/>
          <p:cNvSpPr>
            <a:spLocks noGrp="1"/>
          </p:cNvSpPr>
          <p:nvPr>
            <p:ph type="title" hasCustomPrompt="1"/>
          </p:nvPr>
        </p:nvSpPr>
        <p:spPr>
          <a:xfrm>
            <a:off x="429758" y="627367"/>
            <a:ext cx="4114800" cy="640800"/>
          </a:xfrm>
        </p:spPr>
        <p:txBody>
          <a:bodyPr anchor="ctr" anchorCtr="0"/>
          <a:lstStyle>
            <a:lvl1pPr>
              <a:lnSpc>
                <a:spcPct val="90000"/>
              </a:lnSpc>
              <a:defRPr/>
            </a:lvl1pPr>
          </a:lstStyle>
          <a:p>
            <a:r>
              <a:rPr lang="en-GB" dirty="0"/>
              <a:t>Title</a:t>
            </a:r>
          </a:p>
        </p:txBody>
      </p:sp>
      <p:sp>
        <p:nvSpPr>
          <p:cNvPr id="10" name="Text Placeholder 14"/>
          <p:cNvSpPr>
            <a:spLocks noGrp="1"/>
          </p:cNvSpPr>
          <p:nvPr>
            <p:ph type="body" sz="quarter" idx="15" hasCustomPrompt="1"/>
          </p:nvPr>
        </p:nvSpPr>
        <p:spPr>
          <a:xfrm>
            <a:off x="429758" y="6309319"/>
            <a:ext cx="41292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62225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Overlay Right">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0" y="0"/>
            <a:ext cx="12198428"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3" name="Content Placeholder 2"/>
          <p:cNvSpPr>
            <a:spLocks noGrp="1"/>
          </p:cNvSpPr>
          <p:nvPr>
            <p:ph idx="1"/>
          </p:nvPr>
        </p:nvSpPr>
        <p:spPr>
          <a:xfrm>
            <a:off x="7377855" y="142032"/>
            <a:ext cx="4680000" cy="6588000"/>
          </a:xfrm>
          <a:prstGeom prst="roundRect">
            <a:avLst>
              <a:gd name="adj" fmla="val 1007"/>
            </a:avLst>
          </a:prstGeom>
          <a:solidFill>
            <a:srgbClr val="FFFFFF">
              <a:alpha val="95000"/>
            </a:srgbClr>
          </a:solidFill>
        </p:spPr>
        <p:txBody>
          <a:bodyPr lIns="324000" tIns="1206000" rIns="324000" bIns="72000"/>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10"/>
          <p:cNvSpPr>
            <a:spLocks noGrp="1"/>
          </p:cNvSpPr>
          <p:nvPr>
            <p:ph type="body" sz="quarter" idx="13" hasCustomPrompt="1"/>
          </p:nvPr>
        </p:nvSpPr>
        <p:spPr bwMode="gray">
          <a:xfrm>
            <a:off x="7665309" y="288058"/>
            <a:ext cx="41148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7" name="Title 6"/>
          <p:cNvSpPr>
            <a:spLocks noGrp="1"/>
          </p:cNvSpPr>
          <p:nvPr>
            <p:ph type="title" hasCustomPrompt="1"/>
          </p:nvPr>
        </p:nvSpPr>
        <p:spPr>
          <a:xfrm>
            <a:off x="7665309" y="627367"/>
            <a:ext cx="4114800" cy="640800"/>
          </a:xfrm>
        </p:spPr>
        <p:txBody>
          <a:bodyPr anchor="ctr" anchorCtr="0"/>
          <a:lstStyle>
            <a:lvl1pPr>
              <a:lnSpc>
                <a:spcPct val="90000"/>
              </a:lnSpc>
              <a:defRPr/>
            </a:lvl1pPr>
          </a:lstStyle>
          <a:p>
            <a:r>
              <a:rPr lang="en-GB" dirty="0"/>
              <a:t>Title</a:t>
            </a:r>
          </a:p>
        </p:txBody>
      </p:sp>
      <p:sp>
        <p:nvSpPr>
          <p:cNvPr id="9" name="Text Placeholder 14"/>
          <p:cNvSpPr>
            <a:spLocks noGrp="1"/>
          </p:cNvSpPr>
          <p:nvPr>
            <p:ph type="body" sz="quarter" idx="14" hasCustomPrompt="1"/>
          </p:nvPr>
        </p:nvSpPr>
        <p:spPr>
          <a:xfrm>
            <a:off x="7665309" y="6309319"/>
            <a:ext cx="41148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158064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cture (whole page) and chapter titl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1814" y="0"/>
            <a:ext cx="12186000"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14" name="Text Placeholder 10"/>
          <p:cNvSpPr>
            <a:spLocks noGrp="1" noChangeAspect="1"/>
          </p:cNvSpPr>
          <p:nvPr>
            <p:ph type="body" sz="quarter" idx="13" hasCustomPrompt="1"/>
          </p:nvPr>
        </p:nvSpPr>
        <p:spPr bwMode="gray">
          <a:xfrm>
            <a:off x="-169200" y="280865"/>
            <a:ext cx="1869209" cy="431932"/>
          </a:xfrm>
          <a:prstGeom prst="roundRect">
            <a:avLst>
              <a:gd name="adj" fmla="val 9107"/>
            </a:avLst>
          </a:prstGeom>
          <a:solidFill>
            <a:srgbClr val="FFFFFF">
              <a:alpha val="94902"/>
            </a:srgbClr>
          </a:solidFill>
        </p:spPr>
        <p:txBody>
          <a:bodyPr wrap="none" lIns="684000" tIns="108000" rIns="108000" bIns="108000" anchor="ctr" anchorCtr="0">
            <a:spAutoFit/>
          </a:bodyPr>
          <a:lstStyle>
            <a:lvl1pPr marL="0" indent="0">
              <a:buNone/>
              <a:defRPr sz="1400">
                <a:solidFill>
                  <a:schemeClr val="accent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Tree>
    <p:extLst>
      <p:ext uri="{BB962C8B-B14F-4D97-AF65-F5344CB8AC3E}">
        <p14:creationId xmlns:p14="http://schemas.microsoft.com/office/powerpoint/2010/main" val="1260935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Black">
    <p:bg>
      <p:bgPr>
        <a:solidFill>
          <a:schemeClr val="tx1"/>
        </a:solidFill>
        <a:effectLst/>
      </p:bgPr>
    </p:bg>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5" name="Content Placeholder 4"/>
          <p:cNvSpPr>
            <a:spLocks noGrp="1"/>
          </p:cNvSpPr>
          <p:nvPr>
            <p:ph sz="quarter" idx="18"/>
          </p:nvPr>
        </p:nvSpPr>
        <p:spPr>
          <a:xfrm>
            <a:off x="515380" y="1772816"/>
            <a:ext cx="11268000"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chemeClr val="bg1"/>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cxnSp>
        <p:nvCxnSpPr>
          <p:cNvPr id="8" name="Straight Connector 7"/>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3818379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and content Right - Black">
    <p:bg>
      <p:bgPr>
        <a:solidFill>
          <a:schemeClr val="tx1"/>
        </a:solidFill>
        <a:effectLst/>
      </p:bgPr>
    </p:bg>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Content Placeholder 5"/>
          <p:cNvSpPr>
            <a:spLocks noGrp="1"/>
          </p:cNvSpPr>
          <p:nvPr>
            <p:ph sz="quarter" idx="18"/>
          </p:nvPr>
        </p:nvSpPr>
        <p:spPr>
          <a:xfrm>
            <a:off x="515380" y="1772816"/>
            <a:ext cx="6840000"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baseline="0">
                <a:solidFill>
                  <a:schemeClr val="bg1"/>
                </a:solidFill>
              </a:defRPr>
            </a:lvl8pPr>
            <a:lvl9pPr>
              <a:buClr>
                <a:schemeClr val="bg1"/>
              </a:buCl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7"/>
          <p:cNvSpPr>
            <a:spLocks noGrp="1"/>
          </p:cNvSpPr>
          <p:nvPr>
            <p:ph sz="quarter" idx="19"/>
          </p:nvPr>
        </p:nvSpPr>
        <p:spPr>
          <a:xfrm>
            <a:off x="7635111" y="1772816"/>
            <a:ext cx="4148268"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chemeClr val="bg1"/>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1845201707"/>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 Black">
    <p:bg>
      <p:bgPr>
        <a:solidFill>
          <a:schemeClr val="tx1"/>
        </a:solidFill>
        <a:effectLst/>
      </p:bgPr>
    </p:bg>
    <p:spTree>
      <p:nvGrpSpPr>
        <p:cNvPr id="1" name=""/>
        <p:cNvGrpSpPr/>
        <p:nvPr/>
      </p:nvGrpSpPr>
      <p:grpSpPr>
        <a:xfrm>
          <a:off x="0" y="0"/>
          <a:ext cx="0" cy="0"/>
          <a:chOff x="0" y="0"/>
          <a:chExt cx="0" cy="0"/>
        </a:xfrm>
      </p:grpSpPr>
      <p:sp>
        <p:nvSpPr>
          <p:cNvPr id="13" name="Footer Placeholder 12"/>
          <p:cNvSpPr>
            <a:spLocks noGrp="1"/>
          </p:cNvSpPr>
          <p:nvPr>
            <p:ph type="ftr" sz="quarter" idx="17"/>
          </p:nvPr>
        </p:nvSpPr>
        <p:spPr/>
        <p:txBody>
          <a:bodyPr/>
          <a:lstStyle>
            <a:lvl1pPr>
              <a:defRPr>
                <a:solidFill>
                  <a:schemeClr val="bg1"/>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cxnSp>
        <p:nvCxnSpPr>
          <p:cNvPr id="7" name="Straight Connector 6"/>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202180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baseline="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9" name="Title 9"/>
          <p:cNvSpPr>
            <a:spLocks noGrp="1"/>
          </p:cNvSpPr>
          <p:nvPr>
            <p:ph type="title"/>
          </p:nvPr>
        </p:nvSpPr>
        <p:spPr>
          <a:xfrm>
            <a:off x="515380" y="2350800"/>
            <a:ext cx="11268000" cy="999645"/>
          </a:xfrm>
        </p:spPr>
        <p:txBody>
          <a:bodyPr anchor="b" anchorCtr="0">
            <a:normAutofit/>
          </a:bodyPr>
          <a:lstStyle>
            <a:lvl1pPr algn="ctr">
              <a:lnSpc>
                <a:spcPct val="90000"/>
              </a:lnSpc>
              <a:defRPr sz="7200" spc="-200" baseline="0"/>
            </a:lvl1pPr>
          </a:lstStyle>
          <a:p>
            <a:r>
              <a:rPr lang="en-US"/>
              <a:t>Click to edit Master title style</a:t>
            </a:r>
            <a:endParaRPr lang="en-GB" dirty="0"/>
          </a:p>
        </p:txBody>
      </p:sp>
      <p:sp>
        <p:nvSpPr>
          <p:cNvPr id="3" name="Subtitle 2"/>
          <p:cNvSpPr>
            <a:spLocks noGrp="1"/>
          </p:cNvSpPr>
          <p:nvPr>
            <p:ph type="subTitle" idx="1"/>
          </p:nvPr>
        </p:nvSpPr>
        <p:spPr>
          <a:xfrm>
            <a:off x="515380" y="3574800"/>
            <a:ext cx="11268000" cy="2160587"/>
          </a:xfrm>
        </p:spPr>
        <p:txBody>
          <a:bodyPr>
            <a:normAutofit/>
          </a:bodyPr>
          <a:lstStyle>
            <a:lvl1pPr marL="0" indent="0" algn="ctr">
              <a:buNone/>
              <a:defRPr sz="2000" baseline="0">
                <a:solidFill>
                  <a:srgbClr val="4646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Footer Placeholder 5"/>
          <p:cNvSpPr>
            <a:spLocks noGrp="1"/>
          </p:cNvSpPr>
          <p:nvPr>
            <p:ph type="ftr" sz="quarter" idx="14"/>
          </p:nvPr>
        </p:nvSpPr>
        <p:spPr/>
        <p:txBody>
          <a:bodyPr/>
          <a:lstStyle/>
          <a:p>
            <a:endParaRPr lang="en-GB" dirty="0"/>
          </a:p>
        </p:txBody>
      </p:sp>
      <p:sp>
        <p:nvSpPr>
          <p:cNvPr id="7" name="Slide Number Placeholder 6"/>
          <p:cNvSpPr>
            <a:spLocks noGrp="1"/>
          </p:cNvSpPr>
          <p:nvPr>
            <p:ph type="sldNum" sz="quarter" idx="15"/>
          </p:nvPr>
        </p:nvSpPr>
        <p:spPr/>
        <p:txBody>
          <a:body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655935299"/>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ltGray">
      <p:bgPr>
        <a:gradFill flip="none" rotWithShape="1">
          <a:gsLst>
            <a:gs pos="100000">
              <a:srgbClr val="F0EADF"/>
            </a:gs>
            <a:gs pos="2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userDrawn="1"/>
        </p:nvSpPr>
        <p:spPr>
          <a:xfrm>
            <a:off x="0" y="2708920"/>
            <a:ext cx="12192000" cy="999645"/>
          </a:xfrm>
          <a:prstGeom prst="rect">
            <a:avLst/>
          </a:prstGeom>
        </p:spPr>
        <p:txBody>
          <a:bodyPr vert="horz" lIns="0" tIns="0" rIns="0" bIns="0" rtlCol="0" anchor="t">
            <a:normAutofit/>
          </a:bodyPr>
          <a:lstStyle>
            <a:lvl1pPr>
              <a:lnSpc>
                <a:spcPct val="90000"/>
              </a:lnSpc>
              <a:spcBef>
                <a:spcPct val="0"/>
              </a:spcBef>
              <a:buNone/>
              <a:defRPr sz="7200" spc="-100" baseline="0">
                <a:solidFill>
                  <a:schemeClr val="bg1"/>
                </a:solidFill>
                <a:ea typeface="+mj-ea"/>
                <a:cs typeface="Super Grotesk Offc Pro" panose="020B0504020101020102" pitchFamily="34" charset="0"/>
              </a:defRPr>
            </a:lvl1pPr>
          </a:lstStyle>
          <a:p>
            <a:pPr lvl="0" algn="ctr"/>
            <a:r>
              <a:rPr lang="en-GB" dirty="0">
                <a:solidFill>
                  <a:schemeClr val="accent1"/>
                </a:solidFill>
              </a:rPr>
              <a:t>Thank you!</a:t>
            </a:r>
          </a:p>
        </p:txBody>
      </p:sp>
    </p:spTree>
    <p:extLst>
      <p:ext uri="{BB962C8B-B14F-4D97-AF65-F5344CB8AC3E}">
        <p14:creationId xmlns:p14="http://schemas.microsoft.com/office/powerpoint/2010/main" val="3683781086"/>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3187212608"/>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296157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766259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389992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082624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lnSpc>
                <a:spcPct val="90000"/>
              </a:lnSpc>
              <a:defRPr sz="2800"/>
            </a:lvl1pPr>
          </a:lstStyle>
          <a:p>
            <a:r>
              <a:rPr lang="en-GB" dirty="0"/>
              <a:t>Click to edit Master title style</a:t>
            </a:r>
          </a:p>
        </p:txBody>
      </p:sp>
      <p:sp>
        <p:nvSpPr>
          <p:cNvPr id="31"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2"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3"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34"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5"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38"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9"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40"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1"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42"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3"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44"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5"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46"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7"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105"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248527299"/>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84878188"/>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12411666"/>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23547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itle 5"/>
          <p:cNvSpPr>
            <a:spLocks noGrp="1"/>
          </p:cNvSpPr>
          <p:nvPr>
            <p:ph type="title"/>
          </p:nvPr>
        </p:nvSpPr>
        <p:spPr>
          <a:xfrm>
            <a:off x="515380" y="476249"/>
            <a:ext cx="11268000" cy="396000"/>
          </a:xfrm>
        </p:spPr>
        <p:txBody>
          <a:bodyPr>
            <a:normAutofit/>
          </a:bodyPr>
          <a:lstStyle>
            <a:lvl1pPr>
              <a:defRPr sz="2200"/>
            </a:lvl1pPr>
          </a:lstStyle>
          <a:p>
            <a:r>
              <a:rPr lang="en-US"/>
              <a:t>Click to edit Master title style</a:t>
            </a:r>
            <a:endParaRPr lang="en-GB" dirty="0"/>
          </a:p>
        </p:txBody>
      </p:sp>
      <p:sp>
        <p:nvSpPr>
          <p:cNvPr id="3" name="Content Placeholder 2"/>
          <p:cNvSpPr>
            <a:spLocks noGrp="1"/>
          </p:cNvSpPr>
          <p:nvPr>
            <p:ph idx="1"/>
          </p:nvPr>
        </p:nvSpPr>
        <p:spPr>
          <a:xfrm>
            <a:off x="515380" y="982800"/>
            <a:ext cx="5714400" cy="4644000"/>
          </a:xfrm>
        </p:spPr>
        <p:txBody>
          <a:bodyPr>
            <a:normAutofit/>
          </a:bodyPr>
          <a:lstStyle>
            <a:lvl1pPr>
              <a:defRPr sz="2000">
                <a:solidFill>
                  <a:srgbClr val="464646"/>
                </a:solidFill>
              </a:defRPr>
            </a:lvl1pPr>
            <a:lvl2pPr marL="358775" indent="-179388">
              <a:buClr>
                <a:schemeClr val="accent2"/>
              </a:buClr>
              <a:buFont typeface="Arial" panose="020B0604020202020204" pitchFamily="34" charset="0"/>
              <a:buChar char="•"/>
              <a:defRPr sz="2000">
                <a:solidFill>
                  <a:srgbClr val="464646"/>
                </a:solidFill>
              </a:defRPr>
            </a:lvl2pPr>
            <a:lvl3pPr marL="536575" indent="-177800">
              <a:buClr>
                <a:schemeClr val="accent3"/>
              </a:buClr>
              <a:buFont typeface="Arial" panose="020B0604020202020204" pitchFamily="34" charset="0"/>
              <a:buChar char="•"/>
              <a:defRPr sz="2000">
                <a:solidFill>
                  <a:srgbClr val="464646"/>
                </a:solidFill>
              </a:defRPr>
            </a:lvl3pPr>
            <a:lvl4pPr marL="719138" indent="-182563">
              <a:buClr>
                <a:schemeClr val="accent4"/>
              </a:buClr>
              <a:buFont typeface="Arial" panose="020B0604020202020204" pitchFamily="34" charset="0"/>
              <a:buChar char="•"/>
              <a:defRPr sz="2000">
                <a:solidFill>
                  <a:srgbClr val="464646"/>
                </a:solidFill>
              </a:defRPr>
            </a:lvl4pPr>
            <a:lvl5pPr marL="898525" indent="-179388">
              <a:buClr>
                <a:schemeClr val="accent5"/>
              </a:buClr>
              <a:buFont typeface="Arial" panose="020B0604020202020204" pitchFamily="34" charset="0"/>
              <a:buChar char="•"/>
              <a:defRPr sz="2000">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4" name="Footer Placeholder 3"/>
          <p:cNvSpPr>
            <a:spLocks noGrp="1"/>
          </p:cNvSpPr>
          <p:nvPr>
            <p:ph type="ftr" sz="quarter" idx="15"/>
          </p:nvPr>
        </p:nvSpPr>
        <p:spPr/>
        <p:txBody>
          <a:bodyPr/>
          <a:lstStyle>
            <a:lvl1pPr>
              <a:defRPr>
                <a:solidFill>
                  <a:srgbClr val="404040"/>
                </a:solidFill>
              </a:defRPr>
            </a:lvl1pPr>
          </a:lstStyle>
          <a:p>
            <a:endParaRPr lang="en-GB" dirty="0"/>
          </a:p>
        </p:txBody>
      </p:sp>
      <p:sp>
        <p:nvSpPr>
          <p:cNvPr id="5" name="Slide Number Placeholder 4"/>
          <p:cNvSpPr>
            <a:spLocks noGrp="1"/>
          </p:cNvSpPr>
          <p:nvPr>
            <p:ph type="sldNum" sz="quarter" idx="16"/>
          </p:nvPr>
        </p:nvSpPr>
        <p:spPr/>
        <p:txBody>
          <a:bodyPr/>
          <a:lstStyle>
            <a:lvl1pPr>
              <a:defRPr>
                <a:solidFill>
                  <a:srgbClr val="404040"/>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2595967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412260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3"/>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1166723591"/>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24085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48306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437348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1013299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lnSpc>
                <a:spcPct val="90000"/>
              </a:lnSpc>
              <a:defRPr sz="2800"/>
            </a:lvl1pPr>
          </a:lstStyle>
          <a:p>
            <a:r>
              <a:rPr lang="en-GB" dirty="0"/>
              <a:t>Click to edit Master title style</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574687416"/>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9972920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61246638"/>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409235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US"/>
              <a:t>Click to edit Master title style</a:t>
            </a:r>
            <a:endParaRPr lang="en-GB" dirty="0"/>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US"/>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017798511"/>
      </p:ext>
    </p:extLst>
  </p:cSld>
  <p:clrMapOvr>
    <a:masterClrMapping/>
  </p:clrMapOvr>
  <p:extLst mod="1">
    <p:ext uri="{DCECCB84-F9BA-43D5-87BE-67443E8EF086}">
      <p15:sldGuideLst xmlns:p15="http://schemas.microsoft.com/office/powerpoint/2012/main">
        <p15:guide id="1" orient="horz" pos="2387" userDrawn="1">
          <p15:clr>
            <a:srgbClr val="FBAE40"/>
          </p15:clr>
        </p15:guide>
        <p15:guide id="2" orient="horz" pos="1525" userDrawn="1">
          <p15:clr>
            <a:srgbClr val="FBAE40"/>
          </p15:clr>
        </p15:guide>
        <p15:guide id="3" orient="horz" pos="1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935104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2611529093"/>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3252258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46345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4816957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9948931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Tree>
    <p:extLst>
      <p:ext uri="{BB962C8B-B14F-4D97-AF65-F5344CB8AC3E}">
        <p14:creationId xmlns:p14="http://schemas.microsoft.com/office/powerpoint/2010/main" val="1033593417"/>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7675019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1267279515"/>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32652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515380" y="1772816"/>
            <a:ext cx="11268000" cy="4285083"/>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7591417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197730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5"/>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837208262"/>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147661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82868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0607874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1871859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Tree>
    <p:extLst>
      <p:ext uri="{BB962C8B-B14F-4D97-AF65-F5344CB8AC3E}">
        <p14:creationId xmlns:p14="http://schemas.microsoft.com/office/powerpoint/2010/main" val="2238347925"/>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947086232"/>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4618209"/>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04806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699869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2061612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66456242"/>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7293128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268973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7428423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859733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Tree>
    <p:extLst>
      <p:ext uri="{BB962C8B-B14F-4D97-AF65-F5344CB8AC3E}">
        <p14:creationId xmlns:p14="http://schemas.microsoft.com/office/powerpoint/2010/main" val="1501259140"/>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54521971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822520877"/>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8029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7965660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181320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1838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190821978"/>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5" name="Platshållare för bildnummer 4"/>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722332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6" name="Platshållare för bildnummer 5"/>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88482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9"/>
          </p:nvPr>
        </p:nvSpPr>
        <p:spPr/>
        <p:txBody>
          <a:bodyPr/>
          <a:lstStyle/>
          <a:p>
            <a:endParaRPr lang="en-GB" dirty="0"/>
          </a:p>
        </p:txBody>
      </p:sp>
      <p:sp>
        <p:nvSpPr>
          <p:cNvPr id="6" name="Platshållare för bildnummer 5"/>
          <p:cNvSpPr>
            <a:spLocks noGrp="1"/>
          </p:cNvSpPr>
          <p:nvPr>
            <p:ph type="sldNum" sz="quarter" idx="20"/>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1076006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Platshållare för sidfot 1"/>
          <p:cNvSpPr>
            <a:spLocks noGrp="1"/>
          </p:cNvSpPr>
          <p:nvPr>
            <p:ph type="ftr" sz="quarter" idx="21"/>
          </p:nvPr>
        </p:nvSpPr>
        <p:spPr/>
        <p:txBody>
          <a:bodyPr/>
          <a:lstStyle/>
          <a:p>
            <a:endParaRPr lang="en-GB" dirty="0"/>
          </a:p>
        </p:txBody>
      </p:sp>
      <p:sp>
        <p:nvSpPr>
          <p:cNvPr id="3" name="Platshållare för bildnummer 2"/>
          <p:cNvSpPr>
            <a:spLocks noGrp="1"/>
          </p:cNvSpPr>
          <p:nvPr>
            <p:ph type="sldNum" sz="quarter" idx="22"/>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235834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solidFill>
                  <a:schemeClr val="bg1"/>
                </a:solidFill>
              </a:defRPr>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40"/>
          </p:nvPr>
        </p:nvSpPr>
        <p:spPr/>
        <p:txBody>
          <a:bodyPr/>
          <a:lstStyle/>
          <a:p>
            <a:endParaRPr lang="en-GB" dirty="0"/>
          </a:p>
        </p:txBody>
      </p:sp>
      <p:sp>
        <p:nvSpPr>
          <p:cNvPr id="4" name="Platshållare för bildnummer 3"/>
          <p:cNvSpPr>
            <a:spLocks noGrp="1"/>
          </p:cNvSpPr>
          <p:nvPr>
            <p:ph type="sldNum" sz="quarter" idx="41"/>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80029761"/>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8"/>
          </p:nvPr>
        </p:nvSpPr>
        <p:spPr/>
        <p:txBody>
          <a:bodyPr/>
          <a:lstStyle/>
          <a:p>
            <a:endParaRPr lang="en-GB" dirty="0"/>
          </a:p>
        </p:txBody>
      </p:sp>
      <p:sp>
        <p:nvSpPr>
          <p:cNvPr id="6" name="Platshållare för bildnummer 5"/>
          <p:cNvSpPr>
            <a:spLocks noGrp="1"/>
          </p:cNvSpPr>
          <p:nvPr>
            <p:ph type="sldNum" sz="quarter" idx="19"/>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878124522"/>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6" name="Platshållare för bildnummer 5"/>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942239948"/>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4621673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4" name="Platshållare för bildnummer 3"/>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1847837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3" name="Platshållare för bildnummer 2"/>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124454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3380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tx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tx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1"/>
                </a:solidFill>
              </a:rPr>
              <a:t>© King.com Ltd 2018 – Commercially confidential</a:t>
            </a:r>
            <a:endParaRPr lang="en-GB" dirty="0">
              <a:solidFill>
                <a:schemeClr val="tx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tx1"/>
                </a:solidFill>
              </a:defRPr>
            </a:lvl1pPr>
          </a:lstStyle>
          <a:p>
            <a:endParaRPr lang="en-GB" dirty="0"/>
          </a:p>
        </p:txBody>
      </p:sp>
    </p:spTree>
    <p:extLst>
      <p:ext uri="{BB962C8B-B14F-4D97-AF65-F5344CB8AC3E}">
        <p14:creationId xmlns:p14="http://schemas.microsoft.com/office/powerpoint/2010/main" val="3233650069"/>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5" name="Platshållare för bildnummer 4"/>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8793027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704591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9"/>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20"/>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1971513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Platshållare för sidfot 1"/>
          <p:cNvSpPr>
            <a:spLocks noGrp="1"/>
          </p:cNvSpPr>
          <p:nvPr>
            <p:ph type="ftr" sz="quarter" idx="21"/>
          </p:nvPr>
        </p:nvSpPr>
        <p:spPr/>
        <p:txBody>
          <a:bodyPr/>
          <a:lstStyle>
            <a:lvl1pPr>
              <a:defRPr>
                <a:solidFill>
                  <a:schemeClr val="tx1"/>
                </a:solidFill>
              </a:defRPr>
            </a:lvl1pPr>
          </a:lstStyle>
          <a:p>
            <a:endParaRPr lang="en-GB" dirty="0"/>
          </a:p>
        </p:txBody>
      </p:sp>
      <p:sp>
        <p:nvSpPr>
          <p:cNvPr id="3" name="Platshållare för bildnummer 2"/>
          <p:cNvSpPr>
            <a:spLocks noGrp="1"/>
          </p:cNvSpPr>
          <p:nvPr>
            <p:ph type="sldNum" sz="quarter" idx="22"/>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033653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solidFill>
                  <a:schemeClr val="tx1"/>
                </a:solidFill>
              </a:defRPr>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40"/>
          </p:nvPr>
        </p:nvSpPr>
        <p:spPr/>
        <p:txBody>
          <a:bodyPr/>
          <a:lstStyle>
            <a:lvl1pPr>
              <a:defRPr>
                <a:solidFill>
                  <a:schemeClr val="tx1"/>
                </a:solidFill>
              </a:defRPr>
            </a:lvl1pPr>
          </a:lstStyle>
          <a:p>
            <a:endParaRPr lang="en-GB" dirty="0"/>
          </a:p>
        </p:txBody>
      </p:sp>
      <p:sp>
        <p:nvSpPr>
          <p:cNvPr id="4" name="Platshållare för bildnummer 3"/>
          <p:cNvSpPr>
            <a:spLocks noGrp="1"/>
          </p:cNvSpPr>
          <p:nvPr>
            <p:ph type="sldNum" sz="quarter" idx="41"/>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87286761"/>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8"/>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9"/>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72756265"/>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9"/>
            <a:ext cx="11268000" cy="396000"/>
          </a:xfrm>
        </p:spPr>
        <p:txBody>
          <a:bodyPr>
            <a:normAutofit/>
          </a:bodyPr>
          <a:lstStyle>
            <a:lvl1pPr>
              <a:lnSpc>
                <a:spcPct val="90000"/>
              </a:lnSpc>
              <a:defRPr sz="2800">
                <a:solidFill>
                  <a:schemeClr val="accent1"/>
                </a:solidFill>
              </a:defRPr>
            </a:lvl1pPr>
          </a:lstStyle>
          <a:p>
            <a:r>
              <a:rPr lang="en-US"/>
              <a:t>Click to edit Master title style</a:t>
            </a:r>
            <a:endParaRPr lang="en-GB" dirty="0"/>
          </a:p>
        </p:txBody>
      </p:sp>
      <p:sp>
        <p:nvSpPr>
          <p:cNvPr id="31"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2"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33"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4"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38"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9"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0"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1"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2"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3"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4"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5"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6"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7"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6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17"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64160366"/>
      </p:ext>
    </p:extLst>
  </p:cSld>
  <p:clrMapOvr>
    <a:masterClrMapping/>
  </p:clrMapOvr>
  <p:extLst mod="1">
    <p:ext uri="{DCECCB84-F9BA-43D5-87BE-67443E8EF086}">
      <p15:sldGuideLst xmlns:p15="http://schemas.microsoft.com/office/powerpoint/2012/main">
        <p15:guide id="1" orient="horz" pos="572"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838481156"/>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4" name="Platshållare för bildnummer 3"/>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633520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3" name="Platshållare för bildnummer 2"/>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54404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4.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2.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5.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6.emf"/><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4.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image" Target="../media/image7.emf"/><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5.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8.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2.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6.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9.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0.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2.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9"/>
            <a:ext cx="11268000" cy="1260000"/>
          </a:xfrm>
          <a:prstGeom prst="rect">
            <a:avLst/>
          </a:prstGeom>
        </p:spPr>
        <p:txBody>
          <a:bodyPr vert="horz" lIns="0" tIns="0" rIns="0" bIns="0" rtlCol="0" anchor="ctr" anchorCtr="0">
            <a:normAutofit/>
          </a:bodyPr>
          <a:lstStyle/>
          <a:p>
            <a:r>
              <a:rPr lang="en-US"/>
              <a:t>Click to edit Master title style</a:t>
            </a:r>
            <a:endParaRPr lang="en-GB" dirty="0"/>
          </a:p>
        </p:txBody>
      </p:sp>
      <p:sp>
        <p:nvSpPr>
          <p:cNvPr id="3" name="Text Placeholder 2"/>
          <p:cNvSpPr>
            <a:spLocks noGrp="1"/>
          </p:cNvSpPr>
          <p:nvPr>
            <p:ph type="body" idx="1"/>
          </p:nvPr>
        </p:nvSpPr>
        <p:spPr bwMode="gray">
          <a:xfrm>
            <a:off x="515380" y="1772816"/>
            <a:ext cx="11268000" cy="42850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22"/>
          <a:stretch>
            <a:fillRect/>
          </a:stretch>
        </p:blipFill>
        <p:spPr>
          <a:xfrm>
            <a:off x="0" y="0"/>
            <a:ext cx="293644" cy="6858000"/>
          </a:xfrm>
          <a:prstGeom prst="rect">
            <a:avLst/>
          </a:prstGeom>
        </p:spPr>
      </p:pic>
      <p:pic>
        <p:nvPicPr>
          <p:cNvPr id="8" name="Picture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237892055"/>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0" r:id="rId3"/>
    <p:sldLayoutId id="2147483651" r:id="rId4"/>
    <p:sldLayoutId id="2147483666" r:id="rId5"/>
    <p:sldLayoutId id="2147483652" r:id="rId6"/>
    <p:sldLayoutId id="2147483687" r:id="rId7"/>
    <p:sldLayoutId id="2147483667" r:id="rId8"/>
    <p:sldLayoutId id="2147483684" r:id="rId9"/>
    <p:sldLayoutId id="2147483664" r:id="rId10"/>
    <p:sldLayoutId id="2147483665" r:id="rId11"/>
    <p:sldLayoutId id="2147483654" r:id="rId12"/>
    <p:sldLayoutId id="2147483655" r:id="rId13"/>
    <p:sldLayoutId id="2147483685" r:id="rId14"/>
    <p:sldLayoutId id="2147483686" r:id="rId15"/>
    <p:sldLayoutId id="2147483689" r:id="rId16"/>
    <p:sldLayoutId id="2147483745" r:id="rId17"/>
    <p:sldLayoutId id="2147483747" r:id="rId18"/>
    <p:sldLayoutId id="2147483746" r:id="rId19"/>
    <p:sldLayoutId id="2147483708" r:id="rId20"/>
  </p:sldLayoutIdLst>
  <p:hf hdr="0" dt="0"/>
  <p:txStyles>
    <p:titleStyle>
      <a:lvl1pPr algn="l" defTabSz="914400" rtl="0" eaLnBrk="1" latinLnBrk="0" hangingPunct="1">
        <a:lnSpc>
          <a:spcPct val="85000"/>
        </a:lnSpc>
        <a:spcBef>
          <a:spcPct val="0"/>
        </a:spcBef>
        <a:buNone/>
        <a:defRPr sz="4400" kern="1200" spc="-100" baseline="0">
          <a:solidFill>
            <a:schemeClr val="accent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1"/>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2"/>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3"/>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indent="-180000"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6pPr>
      <a:lvl7pPr marL="1260000" indent="-180000"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7pPr>
      <a:lvl8pPr marL="1439863" indent="-179388"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8pPr>
      <a:lvl9pPr marL="1620000" indent="-180000" algn="l" defTabSz="914400" rtl="0" eaLnBrk="1" latinLnBrk="0" hangingPunct="1">
        <a:spcBef>
          <a:spcPts val="600"/>
        </a:spcBef>
        <a:buClr>
          <a:schemeClr val="accent5"/>
        </a:buClr>
        <a:buFont typeface="Arial" panose="020B0604020202020204" pitchFamily="34" charset="0"/>
        <a:buChar char="•"/>
        <a:defRPr lang="en-GB" sz="1800" kern="1200" spc="-40" baseline="0" dirty="0">
          <a:solidFill>
            <a:srgbClr val="464646"/>
          </a:solidFill>
          <a:latin typeface="+mn-lt"/>
          <a:ea typeface="+mn-ea"/>
          <a:cs typeface="Super Grotesk Offc Pro" panose="020B0504020101020102" pitchFamily="34" charset="0"/>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pos="309" userDrawn="1">
          <p15:clr>
            <a:srgbClr val="F26B43"/>
          </p15:clr>
        </p15:guide>
        <p15:guide id="6" pos="7436" userDrawn="1">
          <p15:clr>
            <a:srgbClr val="F26B43"/>
          </p15:clr>
        </p15:guide>
        <p15:guide id="9" orient="horz" pos="3827" userDrawn="1">
          <p15:clr>
            <a:srgbClr val="F26B43"/>
          </p15:clr>
        </p15:guide>
        <p15:guide id="10" orient="horz" pos="756" userDrawn="1">
          <p15:clr>
            <a:srgbClr val="F26B43"/>
          </p15:clr>
        </p15:guide>
        <p15:guide id="11"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246282"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2317206266"/>
      </p:ext>
    </p:extLst>
  </p:cSld>
  <p:clrMap bg1="lt1" tx1="dk1" bg2="lt2" tx2="dk2" accent1="accent1" accent2="accent2" accent3="accent3" accent4="accent4" accent5="accent5" accent6="accent6" hlink="hlink" folHlink="folHlink"/>
  <p:sldLayoutIdLst>
    <p:sldLayoutId id="2147483698" r:id="rId1"/>
    <p:sldLayoutId id="2147483694" r:id="rId2"/>
    <p:sldLayoutId id="2147483699" r:id="rId3"/>
    <p:sldLayoutId id="2147483700" r:id="rId4"/>
    <p:sldLayoutId id="2147483701" r:id="rId5"/>
    <p:sldLayoutId id="2147483702" r:id="rId6"/>
    <p:sldLayoutId id="2147483703" r:id="rId7"/>
    <p:sldLayoutId id="2147483704" r:id="rId8"/>
    <p:sldLayoutId id="2147483706" r:id="rId9"/>
    <p:sldLayoutId id="2147483707" r:id="rId10"/>
  </p:sldLayoutIdLst>
  <p:hf hdr="0" dt="0"/>
  <p:txStyles>
    <p:titleStyle>
      <a:lvl1pPr algn="l" defTabSz="914400" rtl="0" eaLnBrk="1" latinLnBrk="0" hangingPunct="1">
        <a:lnSpc>
          <a:spcPct val="85000"/>
        </a:lnSpc>
        <a:spcBef>
          <a:spcPct val="0"/>
        </a:spcBef>
        <a:buNone/>
        <a:defRPr sz="4400" kern="1200" spc="-100" baseline="0">
          <a:solidFill>
            <a:schemeClr val="accent2"/>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2"/>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3"/>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900000" marR="0" indent="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None/>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2"/>
          <a:stretch>
            <a:fillRect/>
          </a:stretch>
        </p:blipFill>
        <p:spPr>
          <a:xfrm>
            <a:off x="0" y="0"/>
            <a:ext cx="246282"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22881392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9" r:id="rId9"/>
    <p:sldLayoutId id="2147483720" r:id="rId10"/>
  </p:sldLayoutIdLst>
  <p:hf hdr="0" dt="0"/>
  <p:txStyles>
    <p:titleStyle>
      <a:lvl1pPr algn="l" defTabSz="914400" rtl="0" eaLnBrk="1" latinLnBrk="0" hangingPunct="1">
        <a:lnSpc>
          <a:spcPct val="85000"/>
        </a:lnSpc>
        <a:spcBef>
          <a:spcPct val="0"/>
        </a:spcBef>
        <a:buNone/>
        <a:defRPr sz="4400" kern="1200" spc="-100" baseline="0">
          <a:solidFill>
            <a:schemeClr val="accent3"/>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3"/>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2"/>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1"/>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303116"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75950122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1" r:id="rId9"/>
    <p:sldLayoutId id="2147483732" r:id="rId10"/>
  </p:sldLayoutIdLst>
  <p:hf hdr="0" dt="0"/>
  <p:txStyles>
    <p:titleStyle>
      <a:lvl1pPr algn="l" defTabSz="914400" rtl="0" eaLnBrk="1" latinLnBrk="0" hangingPunct="1">
        <a:lnSpc>
          <a:spcPct val="85000"/>
        </a:lnSpc>
        <a:spcBef>
          <a:spcPct val="0"/>
        </a:spcBef>
        <a:buNone/>
        <a:defRPr sz="4400" kern="1200" spc="-100" baseline="0">
          <a:solidFill>
            <a:schemeClr val="accent4"/>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4"/>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198920"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8988291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3" r:id="rId9"/>
    <p:sldLayoutId id="2147483744" r:id="rId10"/>
  </p:sldLayoutIdLst>
  <p:hf hdr="0" dt="0"/>
  <p:txStyles>
    <p:titleStyle>
      <a:lvl1pPr algn="l" defTabSz="914400" rtl="0" eaLnBrk="1" latinLnBrk="0" hangingPunct="1">
        <a:lnSpc>
          <a:spcPct val="85000"/>
        </a:lnSpc>
        <a:spcBef>
          <a:spcPct val="0"/>
        </a:spcBef>
        <a:buNone/>
        <a:defRPr sz="4400" kern="1200" spc="-100" baseline="0">
          <a:solidFill>
            <a:schemeClr val="accent5"/>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5"/>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4"/>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pic>
        <p:nvPicPr>
          <p:cNvPr id="4" name="Bildobjekt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333756" cy="6858000"/>
          </a:xfrm>
          <a:prstGeom prst="rect">
            <a:avLst/>
          </a:prstGeom>
        </p:spPr>
      </p:pic>
    </p:spTree>
    <p:extLst>
      <p:ext uri="{BB962C8B-B14F-4D97-AF65-F5344CB8AC3E}">
        <p14:creationId xmlns:p14="http://schemas.microsoft.com/office/powerpoint/2010/main" val="259943889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hf hdr="0" dt="0"/>
  <p:txStyles>
    <p:titleStyle>
      <a:lvl1pPr algn="l" defTabSz="914400" rtl="0" eaLnBrk="1" latinLnBrk="0" hangingPunct="1">
        <a:lnSpc>
          <a:spcPct val="85000"/>
        </a:lnSpc>
        <a:spcBef>
          <a:spcPct val="0"/>
        </a:spcBef>
        <a:buNone/>
        <a:defRPr sz="4400" kern="1200" spc="-100" baseline="0">
          <a:solidFill>
            <a:schemeClr val="accent6"/>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6"/>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4"/>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 level</a:t>
            </a:r>
          </a:p>
          <a:p>
            <a:pPr lvl="8"/>
            <a:r>
              <a:rPr lang="en-GB" dirty="0"/>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chemeClr val="bg1"/>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chemeClr val="bg1"/>
                </a:solidFill>
                <a:latin typeface="+mn-lt"/>
                <a:cs typeface="Super Grotesk Offc Pro" panose="020B0504020101020102" pitchFamily="34" charset="0"/>
              </a:defRPr>
            </a:lvl1pPr>
          </a:lstStyle>
          <a:p>
            <a:r>
              <a:rPr lang="en-GB"/>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pic>
        <p:nvPicPr>
          <p:cNvPr id="10"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297345" y="6220800"/>
            <a:ext cx="550856" cy="381599"/>
          </a:xfrm>
          <a:prstGeom prst="rect">
            <a:avLst/>
          </a:prstGeom>
        </p:spPr>
      </p:pic>
    </p:spTree>
    <p:extLst>
      <p:ext uri="{BB962C8B-B14F-4D97-AF65-F5344CB8AC3E}">
        <p14:creationId xmlns:p14="http://schemas.microsoft.com/office/powerpoint/2010/main" val="453726847"/>
      </p:ext>
    </p:extLst>
  </p:cSld>
  <p:clrMap bg1="lt1" tx1="dk1" bg2="lt2" tx2="dk2" accent1="accent1" accent2="accent2" accent3="accent3" accent4="accent4" accent5="accent5" accent6="accent6" hlink="hlink" folHlink="folHlink"/>
  <p:sldLayoutIdLst>
    <p:sldLayoutId id="214748377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dt="0"/>
  <p:txStyles>
    <p:titleStyle>
      <a:lvl1pPr algn="l" defTabSz="914400" rtl="0" eaLnBrk="1" latinLnBrk="0" hangingPunct="1">
        <a:lnSpc>
          <a:spcPct val="85000"/>
        </a:lnSpc>
        <a:spcBef>
          <a:spcPct val="0"/>
        </a:spcBef>
        <a:buNone/>
        <a:defRPr sz="4400" kern="1200" spc="-100" baseline="0">
          <a:solidFill>
            <a:schemeClr val="bg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bg1"/>
        </a:buClr>
        <a:buFont typeface="Arial" panose="020B0604020202020204" pitchFamily="34" charset="0"/>
        <a:buChar char="•"/>
        <a:defRPr sz="2200" kern="1200" spc="-40" baseline="0">
          <a:solidFill>
            <a:schemeClr val="bg1"/>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bg1"/>
        </a:buClr>
        <a:buFont typeface="Arial" panose="020B0604020202020204" pitchFamily="34" charset="0"/>
        <a:buChar char="•"/>
        <a:defRPr sz="2000" kern="1200" spc="-40" baseline="0">
          <a:solidFill>
            <a:schemeClr val="bg1"/>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bg1"/>
        </a:buClr>
        <a:buFont typeface="Arial" panose="020B0604020202020204" pitchFamily="34" charset="0"/>
        <a:buChar char="•"/>
        <a:tabLst/>
        <a:defRPr sz="1800" kern="1200" spc="-40" baseline="0">
          <a:solidFill>
            <a:schemeClr val="bg1"/>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bg1"/>
        </a:buClr>
        <a:buFont typeface="Arial" panose="020B0604020202020204" pitchFamily="34" charset="0"/>
        <a:buChar char="•"/>
        <a:defRPr sz="1800" kern="1200" spc="-40" baseline="0">
          <a:solidFill>
            <a:schemeClr val="bg1"/>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bg1"/>
        </a:buClr>
        <a:buFont typeface="Arial" panose="020B0604020202020204" pitchFamily="34" charset="0"/>
        <a:buChar char="•"/>
        <a:tabLst/>
        <a:defRPr sz="1800" kern="1200" spc="-40" baseline="0">
          <a:solidFill>
            <a:schemeClr val="bg1"/>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rgbClr val="FFFFFF"/>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 level</a:t>
            </a:r>
          </a:p>
          <a:p>
            <a:pPr lvl="8"/>
            <a:r>
              <a:rPr lang="en-GB" dirty="0"/>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chemeClr val="tx1"/>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chemeClr val="tx1"/>
                </a:solidFill>
                <a:latin typeface="+mn-lt"/>
                <a:cs typeface="Super Grotesk Offc Pro" panose="020B0504020101020102" pitchFamily="34" charset="0"/>
              </a:defRPr>
            </a:lvl1pPr>
          </a:lstStyle>
          <a:p>
            <a:r>
              <a:rPr lang="en-GB"/>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1"/>
                </a:solidFill>
              </a:rPr>
              <a:t>© King.com Ltd 2018 – Commercially confidential</a:t>
            </a:r>
            <a:endParaRPr lang="en-GB" dirty="0">
              <a:solidFill>
                <a:schemeClr val="tx1"/>
              </a:solidFill>
              <a:effectLst>
                <a:outerShdw blurRad="50800" dist="50800" dir="5400000" algn="tl">
                  <a:srgbClr val="000000">
                    <a:alpha val="10000"/>
                  </a:srgbClr>
                </a:outerShdw>
              </a:effectLst>
            </a:endParaRPr>
          </a:p>
        </p:txBody>
      </p:sp>
      <p:pic>
        <p:nvPicPr>
          <p:cNvPr id="10"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297344" y="6221066"/>
            <a:ext cx="550856" cy="381067"/>
          </a:xfrm>
          <a:prstGeom prst="rect">
            <a:avLst/>
          </a:prstGeom>
        </p:spPr>
      </p:pic>
    </p:spTree>
    <p:extLst>
      <p:ext uri="{BB962C8B-B14F-4D97-AF65-F5344CB8AC3E}">
        <p14:creationId xmlns:p14="http://schemas.microsoft.com/office/powerpoint/2010/main" val="2084156790"/>
      </p:ext>
    </p:extLst>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dt="0"/>
  <p:txStyles>
    <p:titleStyle>
      <a:lvl1pPr algn="l" defTabSz="914400" rtl="0" eaLnBrk="1" latinLnBrk="0" hangingPunct="1">
        <a:lnSpc>
          <a:spcPct val="85000"/>
        </a:lnSpc>
        <a:spcBef>
          <a:spcPct val="0"/>
        </a:spcBef>
        <a:buNone/>
        <a:defRPr sz="4400" kern="1200" spc="-100" baseline="0">
          <a:solidFill>
            <a:schemeClr val="tx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tx1"/>
        </a:buClr>
        <a:buFont typeface="Arial" panose="020B0604020202020204" pitchFamily="34" charset="0"/>
        <a:buChar char="•"/>
        <a:defRPr sz="2200" kern="1200" spc="-40" baseline="0">
          <a:solidFill>
            <a:schemeClr val="tx1"/>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tx1"/>
        </a:buClr>
        <a:buFont typeface="Arial" panose="020B0604020202020204" pitchFamily="34" charset="0"/>
        <a:buChar char="•"/>
        <a:defRPr sz="2000" kern="1200" spc="-40" baseline="0">
          <a:solidFill>
            <a:schemeClr val="tx1"/>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tx1"/>
        </a:buClr>
        <a:buFont typeface="Arial" panose="020B0604020202020204" pitchFamily="34" charset="0"/>
        <a:buChar char="•"/>
        <a:tabLst/>
        <a:defRPr sz="1800" kern="1200" spc="-40" baseline="0">
          <a:solidFill>
            <a:schemeClr val="tx1"/>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tx1"/>
        </a:buClr>
        <a:buFont typeface="Arial" panose="020B0604020202020204" pitchFamily="34" charset="0"/>
        <a:buChar char="•"/>
        <a:defRPr sz="1800" kern="1200" spc="-40" baseline="0">
          <a:solidFill>
            <a:schemeClr val="tx1"/>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tx1"/>
        </a:buClr>
        <a:buFont typeface="Arial" panose="020B0604020202020204" pitchFamily="34" charset="0"/>
        <a:buChar char="•"/>
        <a:tabLst/>
        <a:defRPr sz="1800" kern="1200" spc="-40" baseline="0">
          <a:solidFill>
            <a:schemeClr val="tx1"/>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shiny.rstudio.com/articles/reactivity-overview.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shiny.rstudio.com/articles/reactivity-overview.html"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shiny.rstudio.com/articles/reactivity-overview.html"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DFB60A35-25A4-1D46-8F5C-DBF20064F81E}"/>
              </a:ext>
            </a:extLst>
          </p:cNvPr>
          <p:cNvGrpSpPr/>
          <p:nvPr/>
        </p:nvGrpSpPr>
        <p:grpSpPr>
          <a:xfrm>
            <a:off x="6168008" y="906924"/>
            <a:ext cx="5256584" cy="5042355"/>
            <a:chOff x="6168008" y="906924"/>
            <a:chExt cx="5256584" cy="5042355"/>
          </a:xfrm>
        </p:grpSpPr>
        <p:sp>
          <p:nvSpPr>
            <p:cNvPr id="40" name="Rounded Rectangle 39">
              <a:extLst>
                <a:ext uri="{FF2B5EF4-FFF2-40B4-BE49-F238E27FC236}">
                  <a16:creationId xmlns:a16="http://schemas.microsoft.com/office/drawing/2014/main" id="{546773A9-DA8A-4041-A5FE-62C5606A9A8C}"/>
                </a:ext>
              </a:extLst>
            </p:cNvPr>
            <p:cNvSpPr/>
            <p:nvPr/>
          </p:nvSpPr>
          <p:spPr>
            <a:xfrm>
              <a:off x="6168009" y="908720"/>
              <a:ext cx="5256583" cy="504055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ound Same Side Corner Rectangle 40">
              <a:extLst>
                <a:ext uri="{FF2B5EF4-FFF2-40B4-BE49-F238E27FC236}">
                  <a16:creationId xmlns:a16="http://schemas.microsoft.com/office/drawing/2014/main" id="{A5B58694-C3E4-6C43-BECD-54A0B4D03AF8}"/>
                </a:ext>
              </a:extLst>
            </p:cNvPr>
            <p:cNvSpPr/>
            <p:nvPr/>
          </p:nvSpPr>
          <p:spPr>
            <a:xfrm>
              <a:off x="6168008" y="906924"/>
              <a:ext cx="5256584" cy="713403"/>
            </a:xfrm>
            <a:prstGeom prst="round2Same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6A074DE-7927-4748-8C8F-5B45D08BADD0}"/>
                </a:ext>
              </a:extLst>
            </p:cNvPr>
            <p:cNvSpPr txBox="1"/>
            <p:nvPr/>
          </p:nvSpPr>
          <p:spPr>
            <a:xfrm>
              <a:off x="6237633" y="1124744"/>
              <a:ext cx="5117794" cy="246221"/>
            </a:xfrm>
            <a:prstGeom prst="rect">
              <a:avLst/>
            </a:prstGeom>
          </p:spPr>
          <p:txBody>
            <a:bodyPr vert="horz" wrap="square" lIns="0" tIns="0" rIns="0" bIns="0" rtlCol="0">
              <a:spAutoFit/>
            </a:bodyPr>
            <a:lstStyle/>
            <a:p>
              <a:pPr algn="ctr"/>
              <a:r>
                <a:rPr lang="en-US" sz="1600" dirty="0">
                  <a:solidFill>
                    <a:srgbClr val="404040"/>
                  </a:solidFill>
                </a:rPr>
                <a:t>Creates a reactive object</a:t>
              </a:r>
            </a:p>
          </p:txBody>
        </p:sp>
      </p:grpSp>
      <p:grpSp>
        <p:nvGrpSpPr>
          <p:cNvPr id="38" name="Group 37">
            <a:extLst>
              <a:ext uri="{FF2B5EF4-FFF2-40B4-BE49-F238E27FC236}">
                <a16:creationId xmlns:a16="http://schemas.microsoft.com/office/drawing/2014/main" id="{74544DB8-2FE7-6443-AE8D-0E2E97C626A0}"/>
              </a:ext>
            </a:extLst>
          </p:cNvPr>
          <p:cNvGrpSpPr/>
          <p:nvPr/>
        </p:nvGrpSpPr>
        <p:grpSpPr>
          <a:xfrm>
            <a:off x="551382" y="906924"/>
            <a:ext cx="5472610" cy="5042355"/>
            <a:chOff x="551382" y="906924"/>
            <a:chExt cx="5472610" cy="5042355"/>
          </a:xfrm>
        </p:grpSpPr>
        <p:sp>
          <p:nvSpPr>
            <p:cNvPr id="35" name="Rounded Rectangle 34">
              <a:extLst>
                <a:ext uri="{FF2B5EF4-FFF2-40B4-BE49-F238E27FC236}">
                  <a16:creationId xmlns:a16="http://schemas.microsoft.com/office/drawing/2014/main" id="{F856EB1F-8E85-6841-B9C7-8644B12B4426}"/>
                </a:ext>
              </a:extLst>
            </p:cNvPr>
            <p:cNvSpPr/>
            <p:nvPr/>
          </p:nvSpPr>
          <p:spPr>
            <a:xfrm>
              <a:off x="551383" y="908720"/>
              <a:ext cx="5472609" cy="504055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ound Same Side Corner Rectangle 35">
              <a:extLst>
                <a:ext uri="{FF2B5EF4-FFF2-40B4-BE49-F238E27FC236}">
                  <a16:creationId xmlns:a16="http://schemas.microsoft.com/office/drawing/2014/main" id="{1220ACFE-4A4A-6544-BF88-1BB42525E55C}"/>
                </a:ext>
              </a:extLst>
            </p:cNvPr>
            <p:cNvSpPr/>
            <p:nvPr/>
          </p:nvSpPr>
          <p:spPr>
            <a:xfrm>
              <a:off x="551382" y="906924"/>
              <a:ext cx="5472610" cy="713403"/>
            </a:xfrm>
            <a:prstGeom prst="round2Same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60D8D9F-7945-1341-9218-ED8B67CE1436}"/>
                </a:ext>
              </a:extLst>
            </p:cNvPr>
            <p:cNvSpPr txBox="1"/>
            <p:nvPr/>
          </p:nvSpPr>
          <p:spPr>
            <a:xfrm>
              <a:off x="623868" y="1124744"/>
              <a:ext cx="5328116" cy="246221"/>
            </a:xfrm>
            <a:prstGeom prst="rect">
              <a:avLst/>
            </a:prstGeom>
          </p:spPr>
          <p:txBody>
            <a:bodyPr vert="horz" wrap="square" lIns="0" tIns="0" rIns="0" bIns="0" rtlCol="0">
              <a:spAutoFit/>
            </a:bodyPr>
            <a:lstStyle/>
            <a:p>
              <a:pPr algn="ctr"/>
              <a:r>
                <a:rPr lang="en-US" sz="1600" dirty="0">
                  <a:solidFill>
                    <a:srgbClr val="404040"/>
                  </a:solidFill>
                </a:rPr>
                <a:t>Reactive environment, evaluates code</a:t>
              </a:r>
            </a:p>
          </p:txBody>
        </p:sp>
      </p:grpSp>
      <p:grpSp>
        <p:nvGrpSpPr>
          <p:cNvPr id="24" name="Group 23">
            <a:extLst>
              <a:ext uri="{FF2B5EF4-FFF2-40B4-BE49-F238E27FC236}">
                <a16:creationId xmlns:a16="http://schemas.microsoft.com/office/drawing/2014/main" id="{19CBF240-B030-E942-A880-AE058C0CC8B7}"/>
              </a:ext>
            </a:extLst>
          </p:cNvPr>
          <p:cNvGrpSpPr/>
          <p:nvPr/>
        </p:nvGrpSpPr>
        <p:grpSpPr>
          <a:xfrm>
            <a:off x="551384" y="3501008"/>
            <a:ext cx="10873208" cy="2448272"/>
            <a:chOff x="551384" y="3501008"/>
            <a:chExt cx="10873208" cy="2448272"/>
          </a:xfrm>
        </p:grpSpPr>
        <p:sp>
          <p:nvSpPr>
            <p:cNvPr id="29" name="Rounded Rectangle 28">
              <a:extLst>
                <a:ext uri="{FF2B5EF4-FFF2-40B4-BE49-F238E27FC236}">
                  <a16:creationId xmlns:a16="http://schemas.microsoft.com/office/drawing/2014/main" id="{0859EEA1-BD96-AC44-A616-8CEF1BB0E24F}"/>
                </a:ext>
              </a:extLst>
            </p:cNvPr>
            <p:cNvSpPr/>
            <p:nvPr/>
          </p:nvSpPr>
          <p:spPr>
            <a:xfrm>
              <a:off x="551384" y="3501008"/>
              <a:ext cx="10873208" cy="244827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ound Same Side Corner Rectangle 29">
              <a:extLst>
                <a:ext uri="{FF2B5EF4-FFF2-40B4-BE49-F238E27FC236}">
                  <a16:creationId xmlns:a16="http://schemas.microsoft.com/office/drawing/2014/main" id="{AB4B25AB-0429-1045-AA0A-3B3AECA37696}"/>
                </a:ext>
              </a:extLst>
            </p:cNvPr>
            <p:cNvSpPr/>
            <p:nvPr/>
          </p:nvSpPr>
          <p:spPr>
            <a:xfrm rot="16200000">
              <a:off x="-312712" y="4365104"/>
              <a:ext cx="2448272" cy="720080"/>
            </a:xfrm>
            <a:prstGeom prst="round2Same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E57FD92-8F04-1541-8164-80647FDBCF5A}"/>
                </a:ext>
              </a:extLst>
            </p:cNvPr>
            <p:cNvSpPr txBox="1"/>
            <p:nvPr/>
          </p:nvSpPr>
          <p:spPr>
            <a:xfrm>
              <a:off x="695400" y="3645024"/>
              <a:ext cx="492443" cy="2160240"/>
            </a:xfrm>
            <a:prstGeom prst="rect">
              <a:avLst/>
            </a:prstGeom>
          </p:spPr>
          <p:txBody>
            <a:bodyPr vert="vert270" wrap="square" lIns="0" tIns="0" rIns="0" bIns="0" rtlCol="0">
              <a:spAutoFit/>
            </a:bodyPr>
            <a:lstStyle/>
            <a:p>
              <a:pPr algn="ctr"/>
              <a:r>
                <a:rPr lang="en-US" sz="1600" dirty="0">
                  <a:solidFill>
                    <a:srgbClr val="404040"/>
                  </a:solidFill>
                </a:rPr>
                <a:t>Responds only to a certain event (e.g. button click)</a:t>
              </a:r>
            </a:p>
          </p:txBody>
        </p:sp>
      </p:grpSp>
      <p:grpSp>
        <p:nvGrpSpPr>
          <p:cNvPr id="17" name="Group 16">
            <a:extLst>
              <a:ext uri="{FF2B5EF4-FFF2-40B4-BE49-F238E27FC236}">
                <a16:creationId xmlns:a16="http://schemas.microsoft.com/office/drawing/2014/main" id="{E5D2E70E-2F85-B643-B0DA-BF8E6A0AAF79}"/>
              </a:ext>
            </a:extLst>
          </p:cNvPr>
          <p:cNvGrpSpPr/>
          <p:nvPr/>
        </p:nvGrpSpPr>
        <p:grpSpPr>
          <a:xfrm>
            <a:off x="551384" y="908720"/>
            <a:ext cx="10873208" cy="2448272"/>
            <a:chOff x="551384" y="908720"/>
            <a:chExt cx="10873208" cy="2448272"/>
          </a:xfrm>
        </p:grpSpPr>
        <p:sp>
          <p:nvSpPr>
            <p:cNvPr id="12" name="Rounded Rectangle 11">
              <a:extLst>
                <a:ext uri="{FF2B5EF4-FFF2-40B4-BE49-F238E27FC236}">
                  <a16:creationId xmlns:a16="http://schemas.microsoft.com/office/drawing/2014/main" id="{E6217C3B-1A4C-7540-A0E0-53BF66356C11}"/>
                </a:ext>
              </a:extLst>
            </p:cNvPr>
            <p:cNvSpPr/>
            <p:nvPr/>
          </p:nvSpPr>
          <p:spPr>
            <a:xfrm>
              <a:off x="551384" y="908720"/>
              <a:ext cx="10873208" cy="244827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ound Same Side Corner Rectangle 15">
              <a:extLst>
                <a:ext uri="{FF2B5EF4-FFF2-40B4-BE49-F238E27FC236}">
                  <a16:creationId xmlns:a16="http://schemas.microsoft.com/office/drawing/2014/main" id="{DE5805B5-938A-9947-A5E6-C83AC8CC54A4}"/>
                </a:ext>
              </a:extLst>
            </p:cNvPr>
            <p:cNvSpPr/>
            <p:nvPr/>
          </p:nvSpPr>
          <p:spPr>
            <a:xfrm rot="16200000">
              <a:off x="-312712" y="1772816"/>
              <a:ext cx="2448272" cy="720080"/>
            </a:xfrm>
            <a:prstGeom prst="round2Same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C1654D-222A-F548-AAB4-D236876D27F3}"/>
                </a:ext>
              </a:extLst>
            </p:cNvPr>
            <p:cNvSpPr txBox="1"/>
            <p:nvPr/>
          </p:nvSpPr>
          <p:spPr>
            <a:xfrm>
              <a:off x="695400" y="1052736"/>
              <a:ext cx="492443" cy="2160240"/>
            </a:xfrm>
            <a:prstGeom prst="rect">
              <a:avLst/>
            </a:prstGeom>
          </p:spPr>
          <p:txBody>
            <a:bodyPr vert="vert270" wrap="square" lIns="0" tIns="0" rIns="0" bIns="0" rtlCol="0">
              <a:spAutoFit/>
            </a:bodyPr>
            <a:lstStyle/>
            <a:p>
              <a:pPr algn="ctr"/>
              <a:r>
                <a:rPr lang="en-US" sz="1600" dirty="0">
                  <a:solidFill>
                    <a:srgbClr val="404040"/>
                  </a:solidFill>
                </a:rPr>
                <a:t>Responds directly to a change in input objects</a:t>
              </a:r>
            </a:p>
          </p:txBody>
        </p:sp>
      </p:grpSp>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3"/>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10</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cxnSp>
        <p:nvCxnSpPr>
          <p:cNvPr id="5" name="Straight Connector 4">
            <a:extLst>
              <a:ext uri="{FF2B5EF4-FFF2-40B4-BE49-F238E27FC236}">
                <a16:creationId xmlns:a16="http://schemas.microsoft.com/office/drawing/2014/main" id="{8B0C99B2-863C-B441-B997-B9BF3FB58568}"/>
              </a:ext>
            </a:extLst>
          </p:cNvPr>
          <p:cNvCxnSpPr/>
          <p:nvPr/>
        </p:nvCxnSpPr>
        <p:spPr>
          <a:xfrm>
            <a:off x="551384" y="3429000"/>
            <a:ext cx="10873208"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E88A4-0957-3B47-A9A3-0FD8FE6EEE54}"/>
              </a:ext>
            </a:extLst>
          </p:cNvPr>
          <p:cNvCxnSpPr>
            <a:cxnSpLocks/>
          </p:cNvCxnSpPr>
          <p:nvPr/>
        </p:nvCxnSpPr>
        <p:spPr>
          <a:xfrm>
            <a:off x="6096000" y="836712"/>
            <a:ext cx="0" cy="5256584"/>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82B433-CF92-504E-8770-EE6C6B45B48A}"/>
              </a:ext>
            </a:extLst>
          </p:cNvPr>
          <p:cNvSpPr txBox="1"/>
          <p:nvPr/>
        </p:nvSpPr>
        <p:spPr>
          <a:xfrm>
            <a:off x="1415480" y="1772816"/>
            <a:ext cx="4032448" cy="430887"/>
          </a:xfrm>
          <a:prstGeom prst="rect">
            <a:avLst/>
          </a:prstGeom>
        </p:spPr>
        <p:txBody>
          <a:bodyPr wrap="square" lIns="0" tIns="0" rIns="0" bIns="0" rtlCol="0">
            <a:spAutoFit/>
          </a:bodyPr>
          <a:lstStyle/>
          <a:p>
            <a:pPr algn="ctr"/>
            <a:r>
              <a:rPr lang="en-US" sz="2800" dirty="0">
                <a:solidFill>
                  <a:srgbClr val="404040"/>
                </a:solidFill>
              </a:rPr>
              <a:t>observe({expr})</a:t>
            </a:r>
          </a:p>
        </p:txBody>
      </p:sp>
      <p:sp>
        <p:nvSpPr>
          <p:cNvPr id="21" name="TextBox 20">
            <a:extLst>
              <a:ext uri="{FF2B5EF4-FFF2-40B4-BE49-F238E27FC236}">
                <a16:creationId xmlns:a16="http://schemas.microsoft.com/office/drawing/2014/main" id="{D9FDE073-16EE-6A47-937A-7263C30D49C6}"/>
              </a:ext>
            </a:extLst>
          </p:cNvPr>
          <p:cNvSpPr txBox="1"/>
          <p:nvPr/>
        </p:nvSpPr>
        <p:spPr>
          <a:xfrm>
            <a:off x="6782529" y="1772816"/>
            <a:ext cx="4032448" cy="430887"/>
          </a:xfrm>
          <a:prstGeom prst="rect">
            <a:avLst/>
          </a:prstGeom>
        </p:spPr>
        <p:txBody>
          <a:bodyPr wrap="square" lIns="0" tIns="0" rIns="0" bIns="0" rtlCol="0">
            <a:spAutoFit/>
          </a:bodyPr>
          <a:lstStyle/>
          <a:p>
            <a:pPr algn="ctr"/>
            <a:r>
              <a:rPr lang="en-US" sz="2800" dirty="0">
                <a:solidFill>
                  <a:srgbClr val="404040"/>
                </a:solidFill>
              </a:rPr>
              <a:t>reactive({expr})</a:t>
            </a:r>
          </a:p>
        </p:txBody>
      </p:sp>
      <p:sp>
        <p:nvSpPr>
          <p:cNvPr id="22" name="TextBox 21">
            <a:extLst>
              <a:ext uri="{FF2B5EF4-FFF2-40B4-BE49-F238E27FC236}">
                <a16:creationId xmlns:a16="http://schemas.microsoft.com/office/drawing/2014/main" id="{7C0F88CA-3650-FC4D-A150-9AA1D7614436}"/>
              </a:ext>
            </a:extLst>
          </p:cNvPr>
          <p:cNvSpPr txBox="1"/>
          <p:nvPr/>
        </p:nvSpPr>
        <p:spPr>
          <a:xfrm>
            <a:off x="1415480" y="4541639"/>
            <a:ext cx="4032448" cy="430887"/>
          </a:xfrm>
          <a:prstGeom prst="rect">
            <a:avLst/>
          </a:prstGeom>
        </p:spPr>
        <p:txBody>
          <a:bodyPr wrap="square" lIns="0" tIns="0" rIns="0" bIns="0" rtlCol="0">
            <a:spAutoFit/>
          </a:bodyPr>
          <a:lstStyle/>
          <a:p>
            <a:pPr algn="ctr"/>
            <a:r>
              <a:rPr lang="en-US" sz="2800" dirty="0" err="1">
                <a:solidFill>
                  <a:srgbClr val="404040"/>
                </a:solidFill>
              </a:rPr>
              <a:t>observeEvent</a:t>
            </a:r>
            <a:r>
              <a:rPr lang="en-US" sz="2800" dirty="0">
                <a:solidFill>
                  <a:srgbClr val="404040"/>
                </a:solidFill>
              </a:rPr>
              <a:t>(event,{expr})</a:t>
            </a:r>
          </a:p>
        </p:txBody>
      </p:sp>
      <p:sp>
        <p:nvSpPr>
          <p:cNvPr id="23" name="TextBox 22">
            <a:extLst>
              <a:ext uri="{FF2B5EF4-FFF2-40B4-BE49-F238E27FC236}">
                <a16:creationId xmlns:a16="http://schemas.microsoft.com/office/drawing/2014/main" id="{480DCEDE-D3B2-D146-B88A-9B1DAAC2B661}"/>
              </a:ext>
            </a:extLst>
          </p:cNvPr>
          <p:cNvSpPr txBox="1"/>
          <p:nvPr/>
        </p:nvSpPr>
        <p:spPr>
          <a:xfrm>
            <a:off x="6782529" y="4541639"/>
            <a:ext cx="4032448" cy="430887"/>
          </a:xfrm>
          <a:prstGeom prst="rect">
            <a:avLst/>
          </a:prstGeom>
        </p:spPr>
        <p:txBody>
          <a:bodyPr wrap="square" lIns="0" tIns="0" rIns="0" bIns="0" rtlCol="0">
            <a:spAutoFit/>
          </a:bodyPr>
          <a:lstStyle/>
          <a:p>
            <a:pPr algn="ctr"/>
            <a:r>
              <a:rPr lang="en-US" sz="2800" dirty="0" err="1">
                <a:solidFill>
                  <a:srgbClr val="404040"/>
                </a:solidFill>
              </a:rPr>
              <a:t>eventReactive</a:t>
            </a:r>
            <a:r>
              <a:rPr lang="en-US" sz="2800" dirty="0">
                <a:solidFill>
                  <a:srgbClr val="404040"/>
                </a:solidFill>
              </a:rPr>
              <a:t>(event,{expr})</a:t>
            </a:r>
          </a:p>
        </p:txBody>
      </p:sp>
      <p:pic>
        <p:nvPicPr>
          <p:cNvPr id="32" name="Picture 31">
            <a:extLst>
              <a:ext uri="{FF2B5EF4-FFF2-40B4-BE49-F238E27FC236}">
                <a16:creationId xmlns:a16="http://schemas.microsoft.com/office/drawing/2014/main" id="{F36FE3AA-D65B-934E-9032-3E8E58BA60B1}"/>
              </a:ext>
            </a:extLst>
          </p:cNvPr>
          <p:cNvPicPr>
            <a:picLocks noChangeAspect="1"/>
          </p:cNvPicPr>
          <p:nvPr/>
        </p:nvPicPr>
        <p:blipFill>
          <a:blip r:embed="rId4"/>
          <a:stretch>
            <a:fillRect/>
          </a:stretch>
        </p:blipFill>
        <p:spPr>
          <a:xfrm>
            <a:off x="3632200" y="1115667"/>
            <a:ext cx="4927600" cy="508000"/>
          </a:xfrm>
          <a:prstGeom prst="rect">
            <a:avLst/>
          </a:prstGeom>
          <a:ln>
            <a:solidFill>
              <a:schemeClr val="accent3"/>
            </a:solidFill>
          </a:ln>
        </p:spPr>
      </p:pic>
      <p:pic>
        <p:nvPicPr>
          <p:cNvPr id="33" name="Picture 32">
            <a:extLst>
              <a:ext uri="{FF2B5EF4-FFF2-40B4-BE49-F238E27FC236}">
                <a16:creationId xmlns:a16="http://schemas.microsoft.com/office/drawing/2014/main" id="{D041F559-F6B8-6B4F-8EFE-820DB7CA8A7D}"/>
              </a:ext>
            </a:extLst>
          </p:cNvPr>
          <p:cNvPicPr>
            <a:picLocks noChangeAspect="1"/>
          </p:cNvPicPr>
          <p:nvPr/>
        </p:nvPicPr>
        <p:blipFill>
          <a:blip r:embed="rId5"/>
          <a:stretch>
            <a:fillRect/>
          </a:stretch>
        </p:blipFill>
        <p:spPr>
          <a:xfrm>
            <a:off x="4940300" y="3723644"/>
            <a:ext cx="2311400" cy="469900"/>
          </a:xfrm>
          <a:prstGeom prst="rect">
            <a:avLst/>
          </a:prstGeom>
          <a:ln>
            <a:solidFill>
              <a:schemeClr val="accent2"/>
            </a:solidFill>
          </a:ln>
        </p:spPr>
      </p:pic>
      <p:pic>
        <p:nvPicPr>
          <p:cNvPr id="44" name="Picture 43">
            <a:extLst>
              <a:ext uri="{FF2B5EF4-FFF2-40B4-BE49-F238E27FC236}">
                <a16:creationId xmlns:a16="http://schemas.microsoft.com/office/drawing/2014/main" id="{B62747A4-F5B4-004C-9F0E-533646909573}"/>
              </a:ext>
            </a:extLst>
          </p:cNvPr>
          <p:cNvPicPr>
            <a:picLocks noChangeAspect="1"/>
          </p:cNvPicPr>
          <p:nvPr/>
        </p:nvPicPr>
        <p:blipFill>
          <a:blip r:embed="rId4"/>
          <a:stretch>
            <a:fillRect/>
          </a:stretch>
        </p:blipFill>
        <p:spPr>
          <a:xfrm>
            <a:off x="6332500" y="2875312"/>
            <a:ext cx="4927600" cy="508000"/>
          </a:xfrm>
          <a:prstGeom prst="rect">
            <a:avLst/>
          </a:prstGeom>
          <a:ln>
            <a:solidFill>
              <a:schemeClr val="accent1"/>
            </a:solidFill>
          </a:ln>
        </p:spPr>
      </p:pic>
      <p:pic>
        <p:nvPicPr>
          <p:cNvPr id="45" name="Picture 44">
            <a:extLst>
              <a:ext uri="{FF2B5EF4-FFF2-40B4-BE49-F238E27FC236}">
                <a16:creationId xmlns:a16="http://schemas.microsoft.com/office/drawing/2014/main" id="{30A2FF1D-6C8B-3147-97F8-85DDE8EB6CD3}"/>
              </a:ext>
            </a:extLst>
          </p:cNvPr>
          <p:cNvPicPr>
            <a:picLocks noChangeAspect="1"/>
          </p:cNvPicPr>
          <p:nvPr/>
        </p:nvPicPr>
        <p:blipFill>
          <a:blip r:embed="rId6"/>
          <a:stretch>
            <a:fillRect/>
          </a:stretch>
        </p:blipFill>
        <p:spPr>
          <a:xfrm>
            <a:off x="7285000" y="3475398"/>
            <a:ext cx="3022600" cy="482600"/>
          </a:xfrm>
          <a:prstGeom prst="rect">
            <a:avLst/>
          </a:prstGeom>
          <a:ln>
            <a:solidFill>
              <a:schemeClr val="accent1"/>
            </a:solidFill>
          </a:ln>
        </p:spPr>
      </p:pic>
    </p:spTree>
    <p:extLst>
      <p:ext uri="{BB962C8B-B14F-4D97-AF65-F5344CB8AC3E}">
        <p14:creationId xmlns:p14="http://schemas.microsoft.com/office/powerpoint/2010/main" val="404166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3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20343B7-3F29-514F-BEE3-C0FEBC05EA19}"/>
              </a:ext>
            </a:extLst>
          </p:cNvPr>
          <p:cNvSpPr>
            <a:spLocks noGrp="1"/>
          </p:cNvSpPr>
          <p:nvPr>
            <p:ph type="ftr" sz="quarter" idx="14"/>
          </p:nvPr>
        </p:nvSpPr>
        <p:spPr/>
        <p:txBody>
          <a:bodyPr/>
          <a:lstStyle/>
          <a:p>
            <a:endParaRPr lang="en-GB" dirty="0"/>
          </a:p>
        </p:txBody>
      </p:sp>
      <p:sp>
        <p:nvSpPr>
          <p:cNvPr id="6" name="Slide Number Placeholder 5">
            <a:extLst>
              <a:ext uri="{FF2B5EF4-FFF2-40B4-BE49-F238E27FC236}">
                <a16:creationId xmlns:a16="http://schemas.microsoft.com/office/drawing/2014/main" id="{1FACD8A8-B173-E340-94D7-A428FD60AB60}"/>
              </a:ext>
            </a:extLst>
          </p:cNvPr>
          <p:cNvSpPr>
            <a:spLocks noGrp="1"/>
          </p:cNvSpPr>
          <p:nvPr>
            <p:ph type="sldNum" sz="quarter" idx="15"/>
          </p:nvPr>
        </p:nvSpPr>
        <p:spPr/>
        <p:txBody>
          <a:bodyPr/>
          <a:lstStyle/>
          <a:p>
            <a:r>
              <a:rPr lang="en-GB"/>
              <a:t>Page </a:t>
            </a:r>
            <a:fld id="{D0A7EFCE-C288-4C08-82BF-A166ED293115}" type="slidenum">
              <a:rPr lang="en-GB" smtClean="0"/>
              <a:pPr/>
              <a:t>11</a:t>
            </a:fld>
            <a:endParaRPr lang="en-GB" dirty="0"/>
          </a:p>
        </p:txBody>
      </p:sp>
      <p:sp>
        <p:nvSpPr>
          <p:cNvPr id="8" name="Rectangle 7">
            <a:extLst>
              <a:ext uri="{FF2B5EF4-FFF2-40B4-BE49-F238E27FC236}">
                <a16:creationId xmlns:a16="http://schemas.microsoft.com/office/drawing/2014/main" id="{F4765C0D-B420-074D-98D5-82FB82688C8C}"/>
              </a:ext>
            </a:extLst>
          </p:cNvPr>
          <p:cNvSpPr/>
          <p:nvPr/>
        </p:nvSpPr>
        <p:spPr>
          <a:xfrm>
            <a:off x="509279" y="404664"/>
            <a:ext cx="9941521" cy="3662541"/>
          </a:xfrm>
          <a:prstGeom prst="rect">
            <a:avLst/>
          </a:prstGeom>
        </p:spPr>
        <p:txBody>
          <a:bodyPr wrap="square">
            <a:spAutoFit/>
          </a:bodyPr>
          <a:lstStyle/>
          <a:p>
            <a:r>
              <a:rPr lang="en-US" sz="3600" b="1" dirty="0">
                <a:solidFill>
                  <a:schemeClr val="accent1"/>
                </a:solidFill>
              </a:rPr>
              <a:t>Agenda:</a:t>
            </a:r>
          </a:p>
          <a:p>
            <a:pPr marL="457200" indent="-457200">
              <a:buFont typeface="+mj-lt"/>
              <a:buAutoNum type="arabicPeriod"/>
            </a:pPr>
            <a:r>
              <a:rPr lang="en-US" sz="2800" b="1" dirty="0">
                <a:solidFill>
                  <a:schemeClr val="accent1">
                    <a:lumMod val="40000"/>
                    <a:lumOff val="60000"/>
                  </a:schemeClr>
                </a:solidFill>
              </a:rPr>
              <a:t>Structure of Shiny apps</a:t>
            </a:r>
          </a:p>
          <a:p>
            <a:pPr marL="457200" indent="-457200">
              <a:buFont typeface="+mj-lt"/>
              <a:buAutoNum type="arabicPeriod"/>
            </a:pPr>
            <a:r>
              <a:rPr lang="en-US" sz="2800" b="1" dirty="0">
                <a:solidFill>
                  <a:schemeClr val="accent1">
                    <a:lumMod val="40000"/>
                    <a:lumOff val="60000"/>
                  </a:schemeClr>
                </a:solidFill>
              </a:rPr>
              <a:t>Example 1: Basic app, UI elements management, Widgets  </a:t>
            </a:r>
          </a:p>
          <a:p>
            <a:pPr marL="457200" indent="-457200">
              <a:buFont typeface="+mj-lt"/>
              <a:buAutoNum type="arabicPeriod"/>
            </a:pPr>
            <a:r>
              <a:rPr lang="en-US" sz="2800" b="1" dirty="0">
                <a:solidFill>
                  <a:schemeClr val="accent1">
                    <a:lumMod val="40000"/>
                    <a:lumOff val="60000"/>
                  </a:schemeClr>
                </a:solidFill>
              </a:rPr>
              <a:t>Hands-on experience</a:t>
            </a:r>
          </a:p>
          <a:p>
            <a:pPr marL="457200" indent="-457200">
              <a:buFont typeface="+mj-lt"/>
              <a:buAutoNum type="arabicPeriod"/>
            </a:pPr>
            <a:r>
              <a:rPr lang="en-US" sz="2800" b="1" dirty="0">
                <a:solidFill>
                  <a:schemeClr val="accent1">
                    <a:lumMod val="40000"/>
                    <a:lumOff val="60000"/>
                  </a:schemeClr>
                </a:solidFill>
              </a:rPr>
              <a:t>Example 2: Server function</a:t>
            </a:r>
          </a:p>
          <a:p>
            <a:pPr marL="457200" indent="-457200">
              <a:buFont typeface="+mj-lt"/>
              <a:buAutoNum type="arabicPeriod"/>
            </a:pPr>
            <a:r>
              <a:rPr lang="en-US" sz="2800" b="1" dirty="0">
                <a:solidFill>
                  <a:schemeClr val="accent1">
                    <a:lumMod val="40000"/>
                    <a:lumOff val="60000"/>
                  </a:schemeClr>
                </a:solidFill>
              </a:rPr>
              <a:t>Hands-on experience </a:t>
            </a:r>
          </a:p>
          <a:p>
            <a:pPr marL="457200" indent="-457200">
              <a:buFont typeface="+mj-lt"/>
              <a:buAutoNum type="arabicPeriod"/>
            </a:pPr>
            <a:r>
              <a:rPr lang="en-US" sz="2800" b="1" dirty="0">
                <a:solidFill>
                  <a:schemeClr val="accent1">
                    <a:lumMod val="40000"/>
                    <a:lumOff val="60000"/>
                  </a:schemeClr>
                </a:solidFill>
              </a:rPr>
              <a:t>Example 3: Reactivity</a:t>
            </a:r>
          </a:p>
          <a:p>
            <a:pPr marL="457200" indent="-457200">
              <a:buFont typeface="+mj-lt"/>
              <a:buAutoNum type="arabicPeriod"/>
            </a:pPr>
            <a:r>
              <a:rPr lang="en-US" sz="2800" b="1" dirty="0">
                <a:solidFill>
                  <a:schemeClr val="accent1"/>
                </a:solidFill>
              </a:rPr>
              <a:t>Hands-on experience</a:t>
            </a:r>
          </a:p>
        </p:txBody>
      </p:sp>
    </p:spTree>
    <p:extLst>
      <p:ext uri="{BB962C8B-B14F-4D97-AF65-F5344CB8AC3E}">
        <p14:creationId xmlns:p14="http://schemas.microsoft.com/office/powerpoint/2010/main" val="341092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3"/>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12</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Exercise 1: Use the action button</a:t>
            </a:r>
          </a:p>
        </p:txBody>
      </p:sp>
      <p:pic>
        <p:nvPicPr>
          <p:cNvPr id="6" name="Picture 5">
            <a:extLst>
              <a:ext uri="{FF2B5EF4-FFF2-40B4-BE49-F238E27FC236}">
                <a16:creationId xmlns:a16="http://schemas.microsoft.com/office/drawing/2014/main" id="{35F601BE-EB28-2645-A58C-1704C49FCA17}"/>
              </a:ext>
            </a:extLst>
          </p:cNvPr>
          <p:cNvPicPr>
            <a:picLocks noChangeAspect="1"/>
          </p:cNvPicPr>
          <p:nvPr/>
        </p:nvPicPr>
        <p:blipFill>
          <a:blip r:embed="rId4"/>
          <a:stretch>
            <a:fillRect/>
          </a:stretch>
        </p:blipFill>
        <p:spPr>
          <a:xfrm>
            <a:off x="4291384" y="1948532"/>
            <a:ext cx="7061200" cy="3568700"/>
          </a:xfrm>
          <a:prstGeom prst="rect">
            <a:avLst/>
          </a:prstGeom>
          <a:ln>
            <a:solidFill>
              <a:schemeClr val="tx1"/>
            </a:solidFill>
          </a:ln>
        </p:spPr>
      </p:pic>
      <p:sp>
        <p:nvSpPr>
          <p:cNvPr id="2" name="Oval 1">
            <a:extLst>
              <a:ext uri="{FF2B5EF4-FFF2-40B4-BE49-F238E27FC236}">
                <a16:creationId xmlns:a16="http://schemas.microsoft.com/office/drawing/2014/main" id="{504149AB-A2BE-0744-9D95-B31A58B50222}"/>
              </a:ext>
            </a:extLst>
          </p:cNvPr>
          <p:cNvSpPr/>
          <p:nvPr/>
        </p:nvSpPr>
        <p:spPr>
          <a:xfrm>
            <a:off x="4114676" y="3714328"/>
            <a:ext cx="1008112" cy="72008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Callout 2">
            <a:extLst>
              <a:ext uri="{FF2B5EF4-FFF2-40B4-BE49-F238E27FC236}">
                <a16:creationId xmlns:a16="http://schemas.microsoft.com/office/drawing/2014/main" id="{855E8403-5E5C-B54A-885D-92059E59568B}"/>
              </a:ext>
            </a:extLst>
          </p:cNvPr>
          <p:cNvSpPr/>
          <p:nvPr/>
        </p:nvSpPr>
        <p:spPr>
          <a:xfrm>
            <a:off x="538176" y="1772816"/>
            <a:ext cx="3240360" cy="1775380"/>
          </a:xfrm>
          <a:prstGeom prst="cloudCallout">
            <a:avLst>
              <a:gd name="adj1" fmla="val 52262"/>
              <a:gd name="adj2" fmla="val 70726"/>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Change outputs (text and graph) only when button is clicked</a:t>
            </a:r>
          </a:p>
        </p:txBody>
      </p:sp>
    </p:spTree>
    <p:extLst>
      <p:ext uri="{BB962C8B-B14F-4D97-AF65-F5344CB8AC3E}">
        <p14:creationId xmlns:p14="http://schemas.microsoft.com/office/powerpoint/2010/main" val="395118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3"/>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13</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Exercise 2: Create a third input field</a:t>
            </a:r>
          </a:p>
        </p:txBody>
      </p:sp>
      <p:pic>
        <p:nvPicPr>
          <p:cNvPr id="6" name="Picture 5">
            <a:extLst>
              <a:ext uri="{FF2B5EF4-FFF2-40B4-BE49-F238E27FC236}">
                <a16:creationId xmlns:a16="http://schemas.microsoft.com/office/drawing/2014/main" id="{4E4A43BE-E9AA-EA4B-B65F-DD393C28D2F0}"/>
              </a:ext>
            </a:extLst>
          </p:cNvPr>
          <p:cNvPicPr>
            <a:picLocks noChangeAspect="1"/>
          </p:cNvPicPr>
          <p:nvPr/>
        </p:nvPicPr>
        <p:blipFill>
          <a:blip r:embed="rId4"/>
          <a:stretch>
            <a:fillRect/>
          </a:stretch>
        </p:blipFill>
        <p:spPr>
          <a:xfrm>
            <a:off x="4291384" y="1948532"/>
            <a:ext cx="7061200" cy="3568700"/>
          </a:xfrm>
          <a:prstGeom prst="rect">
            <a:avLst/>
          </a:prstGeom>
          <a:ln>
            <a:solidFill>
              <a:schemeClr val="tx1"/>
            </a:solidFill>
          </a:ln>
        </p:spPr>
      </p:pic>
      <p:sp>
        <p:nvSpPr>
          <p:cNvPr id="9" name="Oval 8">
            <a:extLst>
              <a:ext uri="{FF2B5EF4-FFF2-40B4-BE49-F238E27FC236}">
                <a16:creationId xmlns:a16="http://schemas.microsoft.com/office/drawing/2014/main" id="{7E4072AB-9BA1-034E-9745-51D29E7A2824}"/>
              </a:ext>
            </a:extLst>
          </p:cNvPr>
          <p:cNvSpPr/>
          <p:nvPr/>
        </p:nvSpPr>
        <p:spPr>
          <a:xfrm>
            <a:off x="6744072" y="2348880"/>
            <a:ext cx="792088" cy="36004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223AE8-DD29-9B4B-B00A-CA44800C747A}"/>
              </a:ext>
            </a:extLst>
          </p:cNvPr>
          <p:cNvSpPr/>
          <p:nvPr/>
        </p:nvSpPr>
        <p:spPr>
          <a:xfrm>
            <a:off x="10200456" y="2996952"/>
            <a:ext cx="972108" cy="252028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Callout 10">
            <a:extLst>
              <a:ext uri="{FF2B5EF4-FFF2-40B4-BE49-F238E27FC236}">
                <a16:creationId xmlns:a16="http://schemas.microsoft.com/office/drawing/2014/main" id="{1CCF1A6F-5561-C640-82A3-9E9776A68AF9}"/>
              </a:ext>
            </a:extLst>
          </p:cNvPr>
          <p:cNvSpPr/>
          <p:nvPr/>
        </p:nvSpPr>
        <p:spPr>
          <a:xfrm>
            <a:off x="538176" y="1772816"/>
            <a:ext cx="3240360" cy="1775380"/>
          </a:xfrm>
          <a:prstGeom prst="cloudCallout">
            <a:avLst>
              <a:gd name="adj1" fmla="val 52262"/>
              <a:gd name="adj2" fmla="val 70726"/>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Create an input field in which you can set the year you want to focus on</a:t>
            </a:r>
          </a:p>
        </p:txBody>
      </p:sp>
    </p:spTree>
    <p:extLst>
      <p:ext uri="{BB962C8B-B14F-4D97-AF65-F5344CB8AC3E}">
        <p14:creationId xmlns:p14="http://schemas.microsoft.com/office/powerpoint/2010/main" val="250096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3"/>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14</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Exercise 1 - solved: Use the action button</a:t>
            </a:r>
          </a:p>
        </p:txBody>
      </p:sp>
      <p:pic>
        <p:nvPicPr>
          <p:cNvPr id="4" name="Picture 3">
            <a:extLst>
              <a:ext uri="{FF2B5EF4-FFF2-40B4-BE49-F238E27FC236}">
                <a16:creationId xmlns:a16="http://schemas.microsoft.com/office/drawing/2014/main" id="{48C814A7-44B9-D24B-87CE-8C2E86343330}"/>
              </a:ext>
            </a:extLst>
          </p:cNvPr>
          <p:cNvPicPr>
            <a:picLocks noChangeAspect="1"/>
          </p:cNvPicPr>
          <p:nvPr/>
        </p:nvPicPr>
        <p:blipFill>
          <a:blip r:embed="rId4"/>
          <a:stretch>
            <a:fillRect/>
          </a:stretch>
        </p:blipFill>
        <p:spPr>
          <a:xfrm>
            <a:off x="3359696" y="1484784"/>
            <a:ext cx="5156200" cy="4432300"/>
          </a:xfrm>
          <a:prstGeom prst="rect">
            <a:avLst/>
          </a:prstGeom>
          <a:ln>
            <a:solidFill>
              <a:schemeClr val="tx1"/>
            </a:solidFill>
          </a:ln>
        </p:spPr>
      </p:pic>
      <p:sp>
        <p:nvSpPr>
          <p:cNvPr id="5" name="Rectangle 4">
            <a:extLst>
              <a:ext uri="{FF2B5EF4-FFF2-40B4-BE49-F238E27FC236}">
                <a16:creationId xmlns:a16="http://schemas.microsoft.com/office/drawing/2014/main" id="{8175ABAF-289F-0047-8AAB-A13E0711FD42}"/>
              </a:ext>
            </a:extLst>
          </p:cNvPr>
          <p:cNvSpPr/>
          <p:nvPr/>
        </p:nvSpPr>
        <p:spPr>
          <a:xfrm>
            <a:off x="3647728" y="2420888"/>
            <a:ext cx="2376264" cy="28803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D3DF82-7439-9D4F-9556-10F566CCA07A}"/>
              </a:ext>
            </a:extLst>
          </p:cNvPr>
          <p:cNvSpPr/>
          <p:nvPr/>
        </p:nvSpPr>
        <p:spPr>
          <a:xfrm>
            <a:off x="4295248" y="2938879"/>
            <a:ext cx="1224688" cy="20208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DE398B-DAA1-504D-863E-D798B1CF1699}"/>
              </a:ext>
            </a:extLst>
          </p:cNvPr>
          <p:cNvSpPr/>
          <p:nvPr/>
        </p:nvSpPr>
        <p:spPr>
          <a:xfrm>
            <a:off x="3632622" y="3952962"/>
            <a:ext cx="2823418" cy="34013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09EE57-4611-6546-A849-4A69D8E49F28}"/>
              </a:ext>
            </a:extLst>
          </p:cNvPr>
          <p:cNvSpPr txBox="1"/>
          <p:nvPr/>
        </p:nvSpPr>
        <p:spPr>
          <a:xfrm>
            <a:off x="815058" y="3945994"/>
            <a:ext cx="2268252" cy="492443"/>
          </a:xfrm>
          <a:prstGeom prst="rect">
            <a:avLst/>
          </a:prstGeom>
        </p:spPr>
        <p:txBody>
          <a:bodyPr wrap="square" lIns="0" tIns="0" rIns="0" bIns="0" rtlCol="0">
            <a:spAutoFit/>
          </a:bodyPr>
          <a:lstStyle/>
          <a:p>
            <a:pPr algn="ctr"/>
            <a:r>
              <a:rPr lang="en-US" sz="1600" dirty="0">
                <a:solidFill>
                  <a:schemeClr val="accent3"/>
                </a:solidFill>
              </a:rPr>
              <a:t>Replace reactive() function by </a:t>
            </a:r>
            <a:r>
              <a:rPr lang="en-US" sz="1600" dirty="0" err="1">
                <a:solidFill>
                  <a:schemeClr val="accent3"/>
                </a:solidFill>
              </a:rPr>
              <a:t>eventReactive</a:t>
            </a:r>
            <a:r>
              <a:rPr lang="en-US" sz="1600" dirty="0">
                <a:solidFill>
                  <a:schemeClr val="accent3"/>
                </a:solidFill>
              </a:rPr>
              <a:t>() function</a:t>
            </a:r>
          </a:p>
        </p:txBody>
      </p:sp>
      <p:cxnSp>
        <p:nvCxnSpPr>
          <p:cNvPr id="13" name="Straight Arrow Connector 12">
            <a:extLst>
              <a:ext uri="{FF2B5EF4-FFF2-40B4-BE49-F238E27FC236}">
                <a16:creationId xmlns:a16="http://schemas.microsoft.com/office/drawing/2014/main" id="{1B8B3328-6E44-6841-B743-EADDE4029BFA}"/>
              </a:ext>
            </a:extLst>
          </p:cNvPr>
          <p:cNvCxnSpPr>
            <a:stCxn id="9" idx="3"/>
            <a:endCxn id="11" idx="1"/>
          </p:cNvCxnSpPr>
          <p:nvPr/>
        </p:nvCxnSpPr>
        <p:spPr>
          <a:xfrm flipV="1">
            <a:off x="3083310" y="3039924"/>
            <a:ext cx="1211938" cy="11522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7" name="TextBox 16">
            <a:extLst>
              <a:ext uri="{FF2B5EF4-FFF2-40B4-BE49-F238E27FC236}">
                <a16:creationId xmlns:a16="http://schemas.microsoft.com/office/drawing/2014/main" id="{0812D656-459E-994F-A627-AB579D7809C7}"/>
              </a:ext>
            </a:extLst>
          </p:cNvPr>
          <p:cNvSpPr txBox="1"/>
          <p:nvPr/>
        </p:nvSpPr>
        <p:spPr>
          <a:xfrm>
            <a:off x="463316" y="2072461"/>
            <a:ext cx="2268252" cy="492443"/>
          </a:xfrm>
          <a:prstGeom prst="rect">
            <a:avLst/>
          </a:prstGeom>
        </p:spPr>
        <p:txBody>
          <a:bodyPr wrap="square" lIns="0" tIns="0" rIns="0" bIns="0" rtlCol="0">
            <a:spAutoFit/>
          </a:bodyPr>
          <a:lstStyle/>
          <a:p>
            <a:pPr algn="ctr"/>
            <a:r>
              <a:rPr lang="en-US" sz="1600" dirty="0">
                <a:solidFill>
                  <a:schemeClr val="accent3"/>
                </a:solidFill>
              </a:rPr>
              <a:t>Create reactive objects where necessary</a:t>
            </a:r>
          </a:p>
        </p:txBody>
      </p:sp>
      <p:cxnSp>
        <p:nvCxnSpPr>
          <p:cNvPr id="20" name="Straight Arrow Connector 19">
            <a:extLst>
              <a:ext uri="{FF2B5EF4-FFF2-40B4-BE49-F238E27FC236}">
                <a16:creationId xmlns:a16="http://schemas.microsoft.com/office/drawing/2014/main" id="{D637E1F5-F56B-FC44-8017-AB2E51C33AC3}"/>
              </a:ext>
            </a:extLst>
          </p:cNvPr>
          <p:cNvCxnSpPr>
            <a:cxnSpLocks/>
            <a:stCxn id="17" idx="3"/>
            <a:endCxn id="5" idx="1"/>
          </p:cNvCxnSpPr>
          <p:nvPr/>
        </p:nvCxnSpPr>
        <p:spPr>
          <a:xfrm>
            <a:off x="2731568" y="2318683"/>
            <a:ext cx="916160" cy="2462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38BB17CF-5AE6-6B43-9250-32E62A213FEA}"/>
              </a:ext>
            </a:extLst>
          </p:cNvPr>
          <p:cNvCxnSpPr>
            <a:cxnSpLocks/>
            <a:stCxn id="17" idx="3"/>
            <a:endCxn id="12" idx="1"/>
          </p:cNvCxnSpPr>
          <p:nvPr/>
        </p:nvCxnSpPr>
        <p:spPr>
          <a:xfrm>
            <a:off x="2731568" y="2318683"/>
            <a:ext cx="901054" cy="180434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5" name="Oval 24">
            <a:extLst>
              <a:ext uri="{FF2B5EF4-FFF2-40B4-BE49-F238E27FC236}">
                <a16:creationId xmlns:a16="http://schemas.microsoft.com/office/drawing/2014/main" id="{C35B6F48-E1E0-074B-BF6E-2362C0B638EA}"/>
              </a:ext>
            </a:extLst>
          </p:cNvPr>
          <p:cNvSpPr/>
          <p:nvPr/>
        </p:nvSpPr>
        <p:spPr>
          <a:xfrm>
            <a:off x="5843972" y="2636912"/>
            <a:ext cx="612068" cy="21602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B1CF7B1-1A98-8C47-83DF-2A35157D77E0}"/>
              </a:ext>
            </a:extLst>
          </p:cNvPr>
          <p:cNvSpPr/>
          <p:nvPr/>
        </p:nvSpPr>
        <p:spPr>
          <a:xfrm>
            <a:off x="5717958" y="3481643"/>
            <a:ext cx="612068" cy="21602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DC9121-A7E2-9B46-A82F-713ACB6147E8}"/>
              </a:ext>
            </a:extLst>
          </p:cNvPr>
          <p:cNvSpPr/>
          <p:nvPr/>
        </p:nvSpPr>
        <p:spPr>
          <a:xfrm>
            <a:off x="4007768" y="4339499"/>
            <a:ext cx="612068" cy="21602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1F0EA-F2C2-1349-A3E1-DDE431AC7C97}"/>
              </a:ext>
            </a:extLst>
          </p:cNvPr>
          <p:cNvSpPr/>
          <p:nvPr/>
        </p:nvSpPr>
        <p:spPr>
          <a:xfrm>
            <a:off x="5717958" y="5099596"/>
            <a:ext cx="612068" cy="21602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1EE722-DAE0-DB42-B10A-CA0CBE3D712E}"/>
              </a:ext>
            </a:extLst>
          </p:cNvPr>
          <p:cNvSpPr/>
          <p:nvPr/>
        </p:nvSpPr>
        <p:spPr>
          <a:xfrm>
            <a:off x="6744072" y="5207608"/>
            <a:ext cx="612068" cy="21602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440BD74-5FC5-814D-A083-16CBD00A1008}"/>
              </a:ext>
            </a:extLst>
          </p:cNvPr>
          <p:cNvSpPr txBox="1"/>
          <p:nvPr/>
        </p:nvSpPr>
        <p:spPr>
          <a:xfrm>
            <a:off x="9336360" y="2816393"/>
            <a:ext cx="2268252" cy="492443"/>
          </a:xfrm>
          <a:prstGeom prst="rect">
            <a:avLst/>
          </a:prstGeom>
        </p:spPr>
        <p:txBody>
          <a:bodyPr wrap="square" lIns="0" tIns="0" rIns="0" bIns="0" rtlCol="0">
            <a:spAutoFit/>
          </a:bodyPr>
          <a:lstStyle/>
          <a:p>
            <a:pPr algn="ctr"/>
            <a:r>
              <a:rPr lang="en-US" sz="1600" dirty="0">
                <a:solidFill>
                  <a:schemeClr val="accent3"/>
                </a:solidFill>
              </a:rPr>
              <a:t>Call reactive objects like you would functions</a:t>
            </a:r>
          </a:p>
        </p:txBody>
      </p:sp>
      <p:cxnSp>
        <p:nvCxnSpPr>
          <p:cNvPr id="31" name="Straight Arrow Connector 30">
            <a:extLst>
              <a:ext uri="{FF2B5EF4-FFF2-40B4-BE49-F238E27FC236}">
                <a16:creationId xmlns:a16="http://schemas.microsoft.com/office/drawing/2014/main" id="{BD1AE002-8E76-8A4D-AC62-9C856E23B951}"/>
              </a:ext>
            </a:extLst>
          </p:cNvPr>
          <p:cNvCxnSpPr>
            <a:cxnSpLocks/>
            <a:stCxn id="30" idx="1"/>
            <a:endCxn id="25" idx="6"/>
          </p:cNvCxnSpPr>
          <p:nvPr/>
        </p:nvCxnSpPr>
        <p:spPr>
          <a:xfrm flipH="1" flipV="1">
            <a:off x="6456040" y="2744924"/>
            <a:ext cx="2880320" cy="3176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0BFDBB53-AF89-E648-AFFC-A5F619515E71}"/>
              </a:ext>
            </a:extLst>
          </p:cNvPr>
          <p:cNvCxnSpPr>
            <a:cxnSpLocks/>
            <a:stCxn id="30" idx="1"/>
            <a:endCxn id="26" idx="6"/>
          </p:cNvCxnSpPr>
          <p:nvPr/>
        </p:nvCxnSpPr>
        <p:spPr>
          <a:xfrm flipH="1">
            <a:off x="6330026" y="3062615"/>
            <a:ext cx="3006334" cy="5270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327A26A5-C10C-2742-8C1D-F634A794ECAF}"/>
              </a:ext>
            </a:extLst>
          </p:cNvPr>
          <p:cNvCxnSpPr>
            <a:cxnSpLocks/>
            <a:stCxn id="30" idx="1"/>
            <a:endCxn id="27" idx="6"/>
          </p:cNvCxnSpPr>
          <p:nvPr/>
        </p:nvCxnSpPr>
        <p:spPr>
          <a:xfrm flipH="1">
            <a:off x="4619836" y="3062615"/>
            <a:ext cx="4716524" cy="13848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0" name="Straight Arrow Connector 39">
            <a:extLst>
              <a:ext uri="{FF2B5EF4-FFF2-40B4-BE49-F238E27FC236}">
                <a16:creationId xmlns:a16="http://schemas.microsoft.com/office/drawing/2014/main" id="{6C6D0885-1C18-E342-AFCB-5FA50206DE16}"/>
              </a:ext>
            </a:extLst>
          </p:cNvPr>
          <p:cNvCxnSpPr>
            <a:cxnSpLocks/>
            <a:stCxn id="30" idx="1"/>
            <a:endCxn id="28" idx="7"/>
          </p:cNvCxnSpPr>
          <p:nvPr/>
        </p:nvCxnSpPr>
        <p:spPr>
          <a:xfrm flipH="1">
            <a:off x="6240391" y="3062615"/>
            <a:ext cx="3095969" cy="206861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64EAED17-1F24-B34C-A990-673841B44642}"/>
              </a:ext>
            </a:extLst>
          </p:cNvPr>
          <p:cNvCxnSpPr>
            <a:cxnSpLocks/>
            <a:stCxn id="30" idx="1"/>
            <a:endCxn id="29" idx="7"/>
          </p:cNvCxnSpPr>
          <p:nvPr/>
        </p:nvCxnSpPr>
        <p:spPr>
          <a:xfrm flipH="1">
            <a:off x="7266505" y="3062615"/>
            <a:ext cx="2069855" cy="21766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9353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3"/>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15</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a:solidFill>
                  <a:srgbClr val="404040"/>
                </a:solidFill>
              </a:rPr>
              <a:t>Exercise 2 - solved: </a:t>
            </a:r>
            <a:r>
              <a:rPr lang="en-US" sz="2400" dirty="0">
                <a:solidFill>
                  <a:srgbClr val="404040"/>
                </a:solidFill>
              </a:rPr>
              <a:t>Create a third input field</a:t>
            </a:r>
          </a:p>
        </p:txBody>
      </p:sp>
      <p:pic>
        <p:nvPicPr>
          <p:cNvPr id="2" name="Picture 1">
            <a:extLst>
              <a:ext uri="{FF2B5EF4-FFF2-40B4-BE49-F238E27FC236}">
                <a16:creationId xmlns:a16="http://schemas.microsoft.com/office/drawing/2014/main" id="{6596825D-9979-D44E-8886-818317BDBB33}"/>
              </a:ext>
            </a:extLst>
          </p:cNvPr>
          <p:cNvPicPr>
            <a:picLocks noChangeAspect="1"/>
          </p:cNvPicPr>
          <p:nvPr/>
        </p:nvPicPr>
        <p:blipFill>
          <a:blip r:embed="rId4"/>
          <a:stretch>
            <a:fillRect/>
          </a:stretch>
        </p:blipFill>
        <p:spPr>
          <a:xfrm>
            <a:off x="1127448" y="1780585"/>
            <a:ext cx="3517900" cy="3454400"/>
          </a:xfrm>
          <a:prstGeom prst="rect">
            <a:avLst/>
          </a:prstGeom>
          <a:ln>
            <a:solidFill>
              <a:schemeClr val="tx1"/>
            </a:solidFill>
          </a:ln>
        </p:spPr>
      </p:pic>
      <p:sp>
        <p:nvSpPr>
          <p:cNvPr id="12" name="Rectangle 11">
            <a:extLst>
              <a:ext uri="{FF2B5EF4-FFF2-40B4-BE49-F238E27FC236}">
                <a16:creationId xmlns:a16="http://schemas.microsoft.com/office/drawing/2014/main" id="{709D0FC8-8EEA-3A44-8D29-5C8893F61CDD}"/>
              </a:ext>
            </a:extLst>
          </p:cNvPr>
          <p:cNvSpPr/>
          <p:nvPr/>
        </p:nvSpPr>
        <p:spPr>
          <a:xfrm>
            <a:off x="1631504" y="3367589"/>
            <a:ext cx="2952328" cy="28803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D96ADC-0ED8-9F47-9798-8AA7E6F74AAE}"/>
              </a:ext>
            </a:extLst>
          </p:cNvPr>
          <p:cNvPicPr>
            <a:picLocks noChangeAspect="1"/>
          </p:cNvPicPr>
          <p:nvPr/>
        </p:nvPicPr>
        <p:blipFill>
          <a:blip r:embed="rId5"/>
          <a:stretch>
            <a:fillRect/>
          </a:stretch>
        </p:blipFill>
        <p:spPr>
          <a:xfrm>
            <a:off x="5591944" y="1247185"/>
            <a:ext cx="5473700" cy="4521200"/>
          </a:xfrm>
          <a:prstGeom prst="rect">
            <a:avLst/>
          </a:prstGeom>
          <a:ln>
            <a:solidFill>
              <a:schemeClr val="tx1"/>
            </a:solidFill>
          </a:ln>
        </p:spPr>
      </p:pic>
      <p:sp>
        <p:nvSpPr>
          <p:cNvPr id="13" name="Rectangle 12">
            <a:extLst>
              <a:ext uri="{FF2B5EF4-FFF2-40B4-BE49-F238E27FC236}">
                <a16:creationId xmlns:a16="http://schemas.microsoft.com/office/drawing/2014/main" id="{7D030205-83B8-8D46-B611-4CA267CCCEF6}"/>
              </a:ext>
            </a:extLst>
          </p:cNvPr>
          <p:cNvSpPr/>
          <p:nvPr/>
        </p:nvSpPr>
        <p:spPr>
          <a:xfrm>
            <a:off x="5879976" y="2423539"/>
            <a:ext cx="2376264" cy="14136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A2A67D-834D-FA48-9F19-EBA873589E80}"/>
              </a:ext>
            </a:extLst>
          </p:cNvPr>
          <p:cNvSpPr/>
          <p:nvPr/>
        </p:nvSpPr>
        <p:spPr>
          <a:xfrm>
            <a:off x="7680176" y="3140968"/>
            <a:ext cx="1512168" cy="180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291D56-B1B9-E149-8227-BB018736B26A}"/>
              </a:ext>
            </a:extLst>
          </p:cNvPr>
          <p:cNvSpPr/>
          <p:nvPr/>
        </p:nvSpPr>
        <p:spPr>
          <a:xfrm>
            <a:off x="6528048" y="4572000"/>
            <a:ext cx="1224136" cy="14401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18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76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Rshiny</a:t>
            </a:r>
            <a:r>
              <a:rPr lang="en-GB" dirty="0"/>
              <a:t> workshop</a:t>
            </a:r>
          </a:p>
        </p:txBody>
      </p:sp>
      <p:sp>
        <p:nvSpPr>
          <p:cNvPr id="6" name="Slide Number Placeholder 5"/>
          <p:cNvSpPr>
            <a:spLocks noGrp="1"/>
          </p:cNvSpPr>
          <p:nvPr>
            <p:ph type="sldNum" sz="quarter" idx="15"/>
          </p:nvPr>
        </p:nvSpPr>
        <p:spPr/>
        <p:txBody>
          <a:bodyPr/>
          <a:lstStyle/>
          <a:p>
            <a:r>
              <a:rPr lang="en-GB" dirty="0"/>
              <a:t>Page </a:t>
            </a:r>
            <a:fld id="{D0A7EFCE-C288-4C08-82BF-A166ED293115}" type="slidenum">
              <a:rPr lang="en-GB" smtClean="0"/>
              <a:pPr/>
              <a:t>2</a:t>
            </a:fld>
            <a:endParaRPr lang="en-GB" dirty="0"/>
          </a:p>
        </p:txBody>
      </p:sp>
      <p:sp>
        <p:nvSpPr>
          <p:cNvPr id="3" name="Platshållare för sidfot 2"/>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3602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60C8B33-7A72-DB46-B965-69F7C63375B7}"/>
              </a:ext>
            </a:extLst>
          </p:cNvPr>
          <p:cNvSpPr>
            <a:spLocks noGrp="1"/>
          </p:cNvSpPr>
          <p:nvPr>
            <p:ph type="subTitle" idx="1"/>
          </p:nvPr>
        </p:nvSpPr>
        <p:spPr>
          <a:xfrm>
            <a:off x="479376" y="332656"/>
            <a:ext cx="11268000" cy="5042691"/>
          </a:xfrm>
        </p:spPr>
        <p:txBody>
          <a:bodyPr>
            <a:normAutofit/>
          </a:bodyPr>
          <a:lstStyle/>
          <a:p>
            <a:pPr algn="l"/>
            <a:r>
              <a:rPr lang="en-US" sz="3200" b="1" dirty="0">
                <a:solidFill>
                  <a:schemeClr val="accent1"/>
                </a:solidFill>
              </a:rPr>
              <a:t>Agenda:</a:t>
            </a:r>
          </a:p>
          <a:p>
            <a:pPr marL="457200" indent="-457200" algn="l">
              <a:buFont typeface="+mj-lt"/>
              <a:buAutoNum type="arabicPeriod"/>
            </a:pPr>
            <a:r>
              <a:rPr lang="en-US" b="1" dirty="0">
                <a:solidFill>
                  <a:schemeClr val="accent1"/>
                </a:solidFill>
              </a:rPr>
              <a:t>Structure of Shiny apps</a:t>
            </a:r>
          </a:p>
          <a:p>
            <a:pPr marL="457200" indent="-457200" algn="l">
              <a:buFont typeface="+mj-lt"/>
              <a:buAutoNum type="arabicPeriod"/>
            </a:pPr>
            <a:r>
              <a:rPr lang="en-US" b="1" dirty="0">
                <a:solidFill>
                  <a:schemeClr val="accent1"/>
                </a:solidFill>
              </a:rPr>
              <a:t>Example 1 - </a:t>
            </a:r>
          </a:p>
          <a:p>
            <a:pPr marL="457200" indent="-457200" algn="l">
              <a:buFont typeface="+mj-lt"/>
              <a:buAutoNum type="arabicPeriod"/>
            </a:pPr>
            <a:r>
              <a:rPr lang="en-US" b="1" dirty="0">
                <a:solidFill>
                  <a:schemeClr val="accent1"/>
                </a:solidFill>
              </a:rPr>
              <a:t>Hands-on experience</a:t>
            </a:r>
          </a:p>
          <a:p>
            <a:pPr marL="457200" indent="-457200" algn="l">
              <a:buFont typeface="+mj-lt"/>
              <a:buAutoNum type="arabicPeriod"/>
            </a:pPr>
            <a:r>
              <a:rPr lang="en-US" b="1" dirty="0">
                <a:solidFill>
                  <a:schemeClr val="accent1"/>
                </a:solidFill>
              </a:rPr>
              <a:t>Example 2 - </a:t>
            </a:r>
          </a:p>
          <a:p>
            <a:pPr marL="457200" indent="-457200" algn="l">
              <a:buFont typeface="+mj-lt"/>
              <a:buAutoNum type="arabicPeriod"/>
            </a:pPr>
            <a:r>
              <a:rPr lang="en-US" b="1" dirty="0">
                <a:solidFill>
                  <a:schemeClr val="accent1"/>
                </a:solidFill>
              </a:rPr>
              <a:t>Hands-on experience </a:t>
            </a:r>
          </a:p>
          <a:p>
            <a:pPr marL="457200" indent="-457200" algn="l">
              <a:buFont typeface="+mj-lt"/>
              <a:buAutoNum type="arabicPeriod"/>
            </a:pPr>
            <a:endParaRPr lang="en-US" b="1" dirty="0">
              <a:solidFill>
                <a:schemeClr val="accent1"/>
              </a:solidFill>
            </a:endParaRPr>
          </a:p>
          <a:p>
            <a:pPr marL="457200" indent="-457200" algn="l">
              <a:buFont typeface="Arial" panose="020B0604020202020204" pitchFamily="34" charset="0"/>
              <a:buChar char="•"/>
            </a:pPr>
            <a:endParaRPr lang="en-US" b="1" dirty="0">
              <a:solidFill>
                <a:schemeClr val="accent1"/>
              </a:solidFill>
            </a:endParaRPr>
          </a:p>
        </p:txBody>
      </p:sp>
      <p:sp>
        <p:nvSpPr>
          <p:cNvPr id="5" name="Footer Placeholder 4">
            <a:extLst>
              <a:ext uri="{FF2B5EF4-FFF2-40B4-BE49-F238E27FC236}">
                <a16:creationId xmlns:a16="http://schemas.microsoft.com/office/drawing/2014/main" id="{820343B7-3F29-514F-BEE3-C0FEBC05EA19}"/>
              </a:ext>
            </a:extLst>
          </p:cNvPr>
          <p:cNvSpPr>
            <a:spLocks noGrp="1"/>
          </p:cNvSpPr>
          <p:nvPr>
            <p:ph type="ftr" sz="quarter" idx="14"/>
          </p:nvPr>
        </p:nvSpPr>
        <p:spPr/>
        <p:txBody>
          <a:bodyPr/>
          <a:lstStyle/>
          <a:p>
            <a:endParaRPr lang="en-GB" dirty="0"/>
          </a:p>
        </p:txBody>
      </p:sp>
      <p:sp>
        <p:nvSpPr>
          <p:cNvPr id="6" name="Slide Number Placeholder 5">
            <a:extLst>
              <a:ext uri="{FF2B5EF4-FFF2-40B4-BE49-F238E27FC236}">
                <a16:creationId xmlns:a16="http://schemas.microsoft.com/office/drawing/2014/main" id="{1FACD8A8-B173-E340-94D7-A428FD60AB60}"/>
              </a:ext>
            </a:extLst>
          </p:cNvPr>
          <p:cNvSpPr>
            <a:spLocks noGrp="1"/>
          </p:cNvSpPr>
          <p:nvPr>
            <p:ph type="sldNum" sz="quarter" idx="15"/>
          </p:nvPr>
        </p:nvSpPr>
        <p:spPr/>
        <p:txBody>
          <a:bodyPr/>
          <a:lstStyle/>
          <a:p>
            <a:r>
              <a:rPr lang="en-GB"/>
              <a:t>Page </a:t>
            </a:r>
            <a:fld id="{D0A7EFCE-C288-4C08-82BF-A166ED293115}" type="slidenum">
              <a:rPr lang="en-GB" smtClean="0"/>
              <a:pPr/>
              <a:t>3</a:t>
            </a:fld>
            <a:endParaRPr lang="en-GB" dirty="0"/>
          </a:p>
        </p:txBody>
      </p:sp>
    </p:spTree>
    <p:extLst>
      <p:ext uri="{BB962C8B-B14F-4D97-AF65-F5344CB8AC3E}">
        <p14:creationId xmlns:p14="http://schemas.microsoft.com/office/powerpoint/2010/main" val="335569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r>
              <a:rPr lang="en-GB" dirty="0"/>
              <a:t> </a:t>
            </a:r>
          </a:p>
        </p:txBody>
      </p:sp>
      <p:sp>
        <p:nvSpPr>
          <p:cNvPr id="19" name="Text Placeholder 18"/>
          <p:cNvSpPr>
            <a:spLocks noGrp="1"/>
          </p:cNvSpPr>
          <p:nvPr>
            <p:ph type="body" sz="quarter" idx="14"/>
          </p:nvPr>
        </p:nvSpPr>
        <p:spPr/>
        <p:txBody>
          <a:bodyPr/>
          <a:lstStyle/>
          <a:p>
            <a:endParaRPr lang="en-GB" dirty="0"/>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4</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The structure of Shiny apps</a:t>
            </a:r>
          </a:p>
        </p:txBody>
      </p:sp>
      <p:sp>
        <p:nvSpPr>
          <p:cNvPr id="2" name="Platshållare för sidfot 1"/>
          <p:cNvSpPr>
            <a:spLocks noGrp="1"/>
          </p:cNvSpPr>
          <p:nvPr>
            <p:ph type="ftr" sz="quarter" idx="15"/>
          </p:nvPr>
        </p:nvSpPr>
        <p:spPr/>
        <p:txBody>
          <a:bodyPr/>
          <a:lstStyle/>
          <a:p>
            <a:endParaRPr lang="en-GB" dirty="0"/>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pPr marL="285750" indent="-285750">
              <a:buFont typeface="Arial" panose="020B0604020202020204" pitchFamily="34" charset="0"/>
              <a:buChar char="•"/>
            </a:pPr>
            <a:r>
              <a:rPr lang="en-US" sz="2400" dirty="0">
                <a:solidFill>
                  <a:srgbClr val="404040"/>
                </a:solidFill>
              </a:rPr>
              <a:t>Shiny apps have 2 main components:</a:t>
            </a:r>
          </a:p>
        </p:txBody>
      </p:sp>
      <p:sp>
        <p:nvSpPr>
          <p:cNvPr id="12" name="Rectangle 11">
            <a:extLst>
              <a:ext uri="{FF2B5EF4-FFF2-40B4-BE49-F238E27FC236}">
                <a16:creationId xmlns:a16="http://schemas.microsoft.com/office/drawing/2014/main" id="{8239DABA-9353-9C47-B8C8-F23D7912ED5D}"/>
              </a:ext>
            </a:extLst>
          </p:cNvPr>
          <p:cNvSpPr/>
          <p:nvPr/>
        </p:nvSpPr>
        <p:spPr>
          <a:xfrm>
            <a:off x="1631504" y="1916832"/>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UI object</a:t>
            </a:r>
          </a:p>
        </p:txBody>
      </p:sp>
      <p:sp>
        <p:nvSpPr>
          <p:cNvPr id="16" name="Rectangle 15">
            <a:extLst>
              <a:ext uri="{FF2B5EF4-FFF2-40B4-BE49-F238E27FC236}">
                <a16:creationId xmlns:a16="http://schemas.microsoft.com/office/drawing/2014/main" id="{A4C5634B-9CC2-4845-8F10-5E7903839B97}"/>
              </a:ext>
            </a:extLst>
          </p:cNvPr>
          <p:cNvSpPr/>
          <p:nvPr/>
        </p:nvSpPr>
        <p:spPr>
          <a:xfrm>
            <a:off x="1650852" y="3529856"/>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Server function</a:t>
            </a:r>
          </a:p>
        </p:txBody>
      </p:sp>
      <p:sp>
        <p:nvSpPr>
          <p:cNvPr id="13" name="Left Brace 12">
            <a:extLst>
              <a:ext uri="{FF2B5EF4-FFF2-40B4-BE49-F238E27FC236}">
                <a16:creationId xmlns:a16="http://schemas.microsoft.com/office/drawing/2014/main" id="{8C2BA0CE-4BD2-C54B-B5A5-EABC11917287}"/>
              </a:ext>
            </a:extLst>
          </p:cNvPr>
          <p:cNvSpPr/>
          <p:nvPr/>
        </p:nvSpPr>
        <p:spPr>
          <a:xfrm>
            <a:off x="695400" y="2176128"/>
            <a:ext cx="720080" cy="2160240"/>
          </a:xfrm>
          <a:prstGeom prst="leftBrace">
            <a:avLst>
              <a:gd name="adj1" fmla="val 8333"/>
              <a:gd name="adj2" fmla="val 547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F579F9F-CFF8-F14C-95B9-50DC76910BF6}"/>
              </a:ext>
            </a:extLst>
          </p:cNvPr>
          <p:cNvCxnSpPr/>
          <p:nvPr/>
        </p:nvCxnSpPr>
        <p:spPr>
          <a:xfrm>
            <a:off x="4007768" y="2497053"/>
            <a:ext cx="14756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13071C-B3B6-B24F-9AB4-0975730581E7}"/>
              </a:ext>
            </a:extLst>
          </p:cNvPr>
          <p:cNvCxnSpPr/>
          <p:nvPr/>
        </p:nvCxnSpPr>
        <p:spPr>
          <a:xfrm>
            <a:off x="4007768" y="4026969"/>
            <a:ext cx="14756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098D32-792E-C847-B39C-16F7E0A91450}"/>
              </a:ext>
            </a:extLst>
          </p:cNvPr>
          <p:cNvSpPr txBox="1"/>
          <p:nvPr/>
        </p:nvSpPr>
        <p:spPr>
          <a:xfrm>
            <a:off x="5843972" y="2302947"/>
            <a:ext cx="5790072" cy="369332"/>
          </a:xfrm>
          <a:prstGeom prst="rect">
            <a:avLst/>
          </a:prstGeom>
        </p:spPr>
        <p:txBody>
          <a:bodyPr wrap="square" lIns="0" tIns="0" rIns="0" bIns="0" rtlCol="0">
            <a:spAutoFit/>
          </a:bodyPr>
          <a:lstStyle/>
          <a:p>
            <a:r>
              <a:rPr lang="en-US" sz="2400" dirty="0">
                <a:solidFill>
                  <a:srgbClr val="404040"/>
                </a:solidFill>
              </a:rPr>
              <a:t>Controls the layout and appearance of your app</a:t>
            </a:r>
          </a:p>
        </p:txBody>
      </p:sp>
      <p:sp>
        <p:nvSpPr>
          <p:cNvPr id="24" name="TextBox 23">
            <a:extLst>
              <a:ext uri="{FF2B5EF4-FFF2-40B4-BE49-F238E27FC236}">
                <a16:creationId xmlns:a16="http://schemas.microsoft.com/office/drawing/2014/main" id="{99901780-85D1-3748-9232-7EB3F6CACEBB}"/>
              </a:ext>
            </a:extLst>
          </p:cNvPr>
          <p:cNvSpPr txBox="1"/>
          <p:nvPr/>
        </p:nvSpPr>
        <p:spPr>
          <a:xfrm>
            <a:off x="5843972" y="3509469"/>
            <a:ext cx="5790072" cy="1107996"/>
          </a:xfrm>
          <a:prstGeom prst="rect">
            <a:avLst/>
          </a:prstGeom>
        </p:spPr>
        <p:txBody>
          <a:bodyPr wrap="square" lIns="0" tIns="0" rIns="0" bIns="0" rtlCol="0">
            <a:spAutoFit/>
          </a:bodyPr>
          <a:lstStyle/>
          <a:p>
            <a:r>
              <a:rPr lang="en-US" sz="2400" dirty="0">
                <a:solidFill>
                  <a:srgbClr val="404040"/>
                </a:solidFill>
              </a:rPr>
              <a:t>Controls the logic of the app and it contains a set of instructions to get the desired output based on the input given </a:t>
            </a:r>
          </a:p>
        </p:txBody>
      </p:sp>
    </p:spTree>
    <p:extLst>
      <p:ext uri="{BB962C8B-B14F-4D97-AF65-F5344CB8AC3E}">
        <p14:creationId xmlns:p14="http://schemas.microsoft.com/office/powerpoint/2010/main" val="13250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AD1E16-A928-3F49-BD69-BE372BBC83C8}"/>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56F21649-9182-A340-BF4C-831F1C28F6D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FF31A58-33D5-9041-AEA1-77ED0F474D9C}"/>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549EDF9D-B080-3F4A-AD5B-5472A3261367}"/>
              </a:ext>
            </a:extLst>
          </p:cNvPr>
          <p:cNvSpPr>
            <a:spLocks noGrp="1"/>
          </p:cNvSpPr>
          <p:nvPr>
            <p:ph type="body" sz="quarter" idx="14"/>
          </p:nvPr>
        </p:nvSpPr>
        <p:spPr/>
        <p:txBody>
          <a:bodyPr/>
          <a:lstStyle/>
          <a:p>
            <a:endParaRPr lang="en-US"/>
          </a:p>
        </p:txBody>
      </p:sp>
      <p:sp>
        <p:nvSpPr>
          <p:cNvPr id="6" name="Footer Placeholder 5">
            <a:extLst>
              <a:ext uri="{FF2B5EF4-FFF2-40B4-BE49-F238E27FC236}">
                <a16:creationId xmlns:a16="http://schemas.microsoft.com/office/drawing/2014/main" id="{90F117CE-D7F6-A34A-A333-CE56EF178988}"/>
              </a:ext>
            </a:extLst>
          </p:cNvPr>
          <p:cNvSpPr>
            <a:spLocks noGrp="1"/>
          </p:cNvSpPr>
          <p:nvPr>
            <p:ph type="ftr" sz="quarter" idx="15"/>
          </p:nvPr>
        </p:nvSpPr>
        <p:spPr/>
        <p:txBody>
          <a:bodyPr/>
          <a:lstStyle/>
          <a:p>
            <a:endParaRPr lang="en-GB" dirty="0"/>
          </a:p>
        </p:txBody>
      </p:sp>
      <p:sp>
        <p:nvSpPr>
          <p:cNvPr id="7" name="Slide Number Placeholder 6">
            <a:extLst>
              <a:ext uri="{FF2B5EF4-FFF2-40B4-BE49-F238E27FC236}">
                <a16:creationId xmlns:a16="http://schemas.microsoft.com/office/drawing/2014/main" id="{8645776B-16CC-5642-99F4-2A0DE89EB06B}"/>
              </a:ext>
            </a:extLst>
          </p:cNvPr>
          <p:cNvSpPr>
            <a:spLocks noGrp="1"/>
          </p:cNvSpPr>
          <p:nvPr>
            <p:ph type="sldNum" sz="quarter" idx="16"/>
          </p:nvPr>
        </p:nvSpPr>
        <p:spPr/>
        <p:txBody>
          <a:bodyPr/>
          <a:lstStyle/>
          <a:p>
            <a:r>
              <a:rPr lang="en-GB"/>
              <a:t>Page </a:t>
            </a:r>
            <a:fld id="{D0A7EFCE-C288-4C08-82BF-A166ED293115}" type="slidenum">
              <a:rPr lang="en-GB" smtClean="0"/>
              <a:pPr/>
              <a:t>5</a:t>
            </a:fld>
            <a:endParaRPr lang="en-GB" dirty="0"/>
          </a:p>
        </p:txBody>
      </p:sp>
    </p:spTree>
    <p:extLst>
      <p:ext uri="{BB962C8B-B14F-4D97-AF65-F5344CB8AC3E}">
        <p14:creationId xmlns:p14="http://schemas.microsoft.com/office/powerpoint/2010/main" val="132995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20343B7-3F29-514F-BEE3-C0FEBC05EA19}"/>
              </a:ext>
            </a:extLst>
          </p:cNvPr>
          <p:cNvSpPr>
            <a:spLocks noGrp="1"/>
          </p:cNvSpPr>
          <p:nvPr>
            <p:ph type="ftr" sz="quarter" idx="14"/>
          </p:nvPr>
        </p:nvSpPr>
        <p:spPr/>
        <p:txBody>
          <a:bodyPr/>
          <a:lstStyle/>
          <a:p>
            <a:endParaRPr lang="en-GB" dirty="0"/>
          </a:p>
        </p:txBody>
      </p:sp>
      <p:sp>
        <p:nvSpPr>
          <p:cNvPr id="6" name="Slide Number Placeholder 5">
            <a:extLst>
              <a:ext uri="{FF2B5EF4-FFF2-40B4-BE49-F238E27FC236}">
                <a16:creationId xmlns:a16="http://schemas.microsoft.com/office/drawing/2014/main" id="{1FACD8A8-B173-E340-94D7-A428FD60AB60}"/>
              </a:ext>
            </a:extLst>
          </p:cNvPr>
          <p:cNvSpPr>
            <a:spLocks noGrp="1"/>
          </p:cNvSpPr>
          <p:nvPr>
            <p:ph type="sldNum" sz="quarter" idx="15"/>
          </p:nvPr>
        </p:nvSpPr>
        <p:spPr/>
        <p:txBody>
          <a:bodyPr/>
          <a:lstStyle/>
          <a:p>
            <a:r>
              <a:rPr lang="en-GB"/>
              <a:t>Page </a:t>
            </a:r>
            <a:fld id="{D0A7EFCE-C288-4C08-82BF-A166ED293115}" type="slidenum">
              <a:rPr lang="en-GB" smtClean="0"/>
              <a:pPr/>
              <a:t>6</a:t>
            </a:fld>
            <a:endParaRPr lang="en-GB" dirty="0"/>
          </a:p>
        </p:txBody>
      </p:sp>
      <p:sp>
        <p:nvSpPr>
          <p:cNvPr id="8" name="Rectangle 7">
            <a:extLst>
              <a:ext uri="{FF2B5EF4-FFF2-40B4-BE49-F238E27FC236}">
                <a16:creationId xmlns:a16="http://schemas.microsoft.com/office/drawing/2014/main" id="{F4765C0D-B420-074D-98D5-82FB82688C8C}"/>
              </a:ext>
            </a:extLst>
          </p:cNvPr>
          <p:cNvSpPr/>
          <p:nvPr/>
        </p:nvSpPr>
        <p:spPr>
          <a:xfrm>
            <a:off x="509279" y="404664"/>
            <a:ext cx="9941521" cy="3662541"/>
          </a:xfrm>
          <a:prstGeom prst="rect">
            <a:avLst/>
          </a:prstGeom>
        </p:spPr>
        <p:txBody>
          <a:bodyPr wrap="square">
            <a:spAutoFit/>
          </a:bodyPr>
          <a:lstStyle/>
          <a:p>
            <a:r>
              <a:rPr lang="en-US" sz="3600" b="1" dirty="0">
                <a:solidFill>
                  <a:schemeClr val="accent1"/>
                </a:solidFill>
              </a:rPr>
              <a:t>Agenda:</a:t>
            </a:r>
          </a:p>
          <a:p>
            <a:pPr marL="457200" indent="-457200">
              <a:buFont typeface="+mj-lt"/>
              <a:buAutoNum type="arabicPeriod"/>
            </a:pPr>
            <a:r>
              <a:rPr lang="en-US" sz="2800" b="1" dirty="0">
                <a:solidFill>
                  <a:schemeClr val="accent1">
                    <a:lumMod val="40000"/>
                    <a:lumOff val="60000"/>
                  </a:schemeClr>
                </a:solidFill>
              </a:rPr>
              <a:t>Structure of Shiny apps</a:t>
            </a:r>
          </a:p>
          <a:p>
            <a:pPr marL="457200" indent="-457200">
              <a:buFont typeface="+mj-lt"/>
              <a:buAutoNum type="arabicPeriod"/>
            </a:pPr>
            <a:r>
              <a:rPr lang="en-US" sz="2800" b="1" dirty="0">
                <a:solidFill>
                  <a:schemeClr val="accent1">
                    <a:lumMod val="40000"/>
                    <a:lumOff val="60000"/>
                  </a:schemeClr>
                </a:solidFill>
              </a:rPr>
              <a:t>Example 1: Basic app, UI elements management, Widgets  </a:t>
            </a:r>
          </a:p>
          <a:p>
            <a:pPr marL="457200" indent="-457200">
              <a:buFont typeface="+mj-lt"/>
              <a:buAutoNum type="arabicPeriod"/>
            </a:pPr>
            <a:r>
              <a:rPr lang="en-US" sz="2800" b="1" dirty="0">
                <a:solidFill>
                  <a:schemeClr val="accent1">
                    <a:lumMod val="40000"/>
                    <a:lumOff val="60000"/>
                  </a:schemeClr>
                </a:solidFill>
              </a:rPr>
              <a:t>Hands-on experience</a:t>
            </a:r>
          </a:p>
          <a:p>
            <a:pPr marL="457200" indent="-457200">
              <a:buFont typeface="+mj-lt"/>
              <a:buAutoNum type="arabicPeriod"/>
            </a:pPr>
            <a:r>
              <a:rPr lang="en-US" sz="2800" b="1" dirty="0">
                <a:solidFill>
                  <a:schemeClr val="accent1">
                    <a:lumMod val="40000"/>
                    <a:lumOff val="60000"/>
                  </a:schemeClr>
                </a:solidFill>
              </a:rPr>
              <a:t>Example 2: Server function</a:t>
            </a:r>
          </a:p>
          <a:p>
            <a:pPr marL="457200" indent="-457200">
              <a:buFont typeface="+mj-lt"/>
              <a:buAutoNum type="arabicPeriod"/>
            </a:pPr>
            <a:r>
              <a:rPr lang="en-US" sz="2800" b="1" dirty="0">
                <a:solidFill>
                  <a:schemeClr val="accent1">
                    <a:lumMod val="40000"/>
                    <a:lumOff val="60000"/>
                  </a:schemeClr>
                </a:solidFill>
              </a:rPr>
              <a:t>Hands-on experience </a:t>
            </a:r>
          </a:p>
          <a:p>
            <a:pPr marL="457200" indent="-457200">
              <a:buFont typeface="+mj-lt"/>
              <a:buAutoNum type="arabicPeriod"/>
            </a:pPr>
            <a:r>
              <a:rPr lang="en-US" sz="2800" b="1" dirty="0">
                <a:solidFill>
                  <a:schemeClr val="accent1"/>
                </a:solidFill>
              </a:rPr>
              <a:t>Example 3: Reactivity</a:t>
            </a:r>
          </a:p>
          <a:p>
            <a:pPr marL="457200" indent="-457200">
              <a:buFont typeface="+mj-lt"/>
              <a:buAutoNum type="arabicPeriod"/>
            </a:pPr>
            <a:r>
              <a:rPr lang="en-US" sz="2800" b="1" dirty="0">
                <a:solidFill>
                  <a:schemeClr val="accent1">
                    <a:lumMod val="40000"/>
                    <a:lumOff val="60000"/>
                  </a:schemeClr>
                </a:solidFill>
              </a:rPr>
              <a:t>Hands-on experience</a:t>
            </a:r>
          </a:p>
        </p:txBody>
      </p:sp>
    </p:spTree>
    <p:extLst>
      <p:ext uri="{BB962C8B-B14F-4D97-AF65-F5344CB8AC3E}">
        <p14:creationId xmlns:p14="http://schemas.microsoft.com/office/powerpoint/2010/main" val="73793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231B8-8C80-C040-81C2-807A1B47F634}"/>
              </a:ext>
            </a:extLst>
          </p:cNvPr>
          <p:cNvPicPr>
            <a:picLocks noChangeAspect="1"/>
          </p:cNvPicPr>
          <p:nvPr/>
        </p:nvPicPr>
        <p:blipFill>
          <a:blip r:embed="rId3"/>
          <a:stretch>
            <a:fillRect/>
          </a:stretch>
        </p:blipFill>
        <p:spPr>
          <a:xfrm>
            <a:off x="3104356" y="2016528"/>
            <a:ext cx="7061200" cy="3568700"/>
          </a:xfrm>
          <a:prstGeom prst="rect">
            <a:avLst/>
          </a:prstGeom>
          <a:ln>
            <a:solidFill>
              <a:schemeClr val="tx1"/>
            </a:solidFill>
          </a:ln>
        </p:spPr>
      </p:pic>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4"/>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7</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In every Shiny app, we’re working with </a:t>
            </a:r>
            <a:r>
              <a:rPr lang="en-US" sz="2400" dirty="0">
                <a:solidFill>
                  <a:schemeClr val="accent1"/>
                </a:solidFill>
              </a:rPr>
              <a:t>input</a:t>
            </a:r>
            <a:r>
              <a:rPr lang="en-US" sz="2400" dirty="0">
                <a:solidFill>
                  <a:srgbClr val="404040"/>
                </a:solidFill>
              </a:rPr>
              <a:t> and </a:t>
            </a:r>
            <a:r>
              <a:rPr lang="en-US" sz="2400" dirty="0">
                <a:solidFill>
                  <a:schemeClr val="accent2"/>
                </a:solidFill>
              </a:rPr>
              <a:t>output</a:t>
            </a:r>
            <a:r>
              <a:rPr lang="en-US" sz="2400" dirty="0">
                <a:solidFill>
                  <a:srgbClr val="404040"/>
                </a:solidFill>
              </a:rPr>
              <a:t> objects</a:t>
            </a:r>
          </a:p>
        </p:txBody>
      </p:sp>
      <p:sp>
        <p:nvSpPr>
          <p:cNvPr id="6" name="Oval 5">
            <a:extLst>
              <a:ext uri="{FF2B5EF4-FFF2-40B4-BE49-F238E27FC236}">
                <a16:creationId xmlns:a16="http://schemas.microsoft.com/office/drawing/2014/main" id="{41F45799-1620-604C-9C0C-E9D03545D73F}"/>
              </a:ext>
            </a:extLst>
          </p:cNvPr>
          <p:cNvSpPr/>
          <p:nvPr/>
        </p:nvSpPr>
        <p:spPr>
          <a:xfrm>
            <a:off x="3143672" y="2780928"/>
            <a:ext cx="2232248" cy="5040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902847-A499-9042-B315-8779C55F05E9}"/>
              </a:ext>
            </a:extLst>
          </p:cNvPr>
          <p:cNvSpPr/>
          <p:nvPr/>
        </p:nvSpPr>
        <p:spPr>
          <a:xfrm>
            <a:off x="3143672" y="3509887"/>
            <a:ext cx="504056" cy="4951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D339EF-E467-CA4C-AE0E-AC46E2275743}"/>
              </a:ext>
            </a:extLst>
          </p:cNvPr>
          <p:cNvSpPr/>
          <p:nvPr/>
        </p:nvSpPr>
        <p:spPr>
          <a:xfrm>
            <a:off x="5371840" y="2204864"/>
            <a:ext cx="2668376" cy="7200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D15A4F-7C76-5143-939D-262E3E7E1365}"/>
              </a:ext>
            </a:extLst>
          </p:cNvPr>
          <p:cNvSpPr txBox="1"/>
          <p:nvPr/>
        </p:nvSpPr>
        <p:spPr>
          <a:xfrm>
            <a:off x="1503118" y="3024565"/>
            <a:ext cx="648072" cy="369332"/>
          </a:xfrm>
          <a:prstGeom prst="rect">
            <a:avLst/>
          </a:prstGeom>
        </p:spPr>
        <p:txBody>
          <a:bodyPr wrap="square" lIns="0" tIns="0" rIns="0" bIns="0" rtlCol="0">
            <a:spAutoFit/>
          </a:bodyPr>
          <a:lstStyle/>
          <a:p>
            <a:r>
              <a:rPr lang="en-US" sz="2400" dirty="0">
                <a:solidFill>
                  <a:schemeClr val="accent1"/>
                </a:solidFill>
              </a:rPr>
              <a:t>input</a:t>
            </a:r>
          </a:p>
        </p:txBody>
      </p:sp>
      <p:sp>
        <p:nvSpPr>
          <p:cNvPr id="26" name="TextBox 25">
            <a:extLst>
              <a:ext uri="{FF2B5EF4-FFF2-40B4-BE49-F238E27FC236}">
                <a16:creationId xmlns:a16="http://schemas.microsoft.com/office/drawing/2014/main" id="{F8D7A346-8897-B849-AA40-4B84FA1F226C}"/>
              </a:ext>
            </a:extLst>
          </p:cNvPr>
          <p:cNvSpPr txBox="1"/>
          <p:nvPr/>
        </p:nvSpPr>
        <p:spPr>
          <a:xfrm>
            <a:off x="8688288" y="1462624"/>
            <a:ext cx="836252" cy="369332"/>
          </a:xfrm>
          <a:prstGeom prst="rect">
            <a:avLst/>
          </a:prstGeom>
        </p:spPr>
        <p:txBody>
          <a:bodyPr wrap="square" lIns="0" tIns="0" rIns="0" bIns="0" rtlCol="0">
            <a:spAutoFit/>
          </a:bodyPr>
          <a:lstStyle/>
          <a:p>
            <a:r>
              <a:rPr lang="en-US" sz="2400" dirty="0">
                <a:solidFill>
                  <a:schemeClr val="accent2"/>
                </a:solidFill>
              </a:rPr>
              <a:t>output</a:t>
            </a:r>
          </a:p>
        </p:txBody>
      </p:sp>
      <p:cxnSp>
        <p:nvCxnSpPr>
          <p:cNvPr id="11" name="Straight Arrow Connector 10">
            <a:extLst>
              <a:ext uri="{FF2B5EF4-FFF2-40B4-BE49-F238E27FC236}">
                <a16:creationId xmlns:a16="http://schemas.microsoft.com/office/drawing/2014/main" id="{8E2BFD83-0666-2C42-B24D-3425ABB42B8B}"/>
              </a:ext>
            </a:extLst>
          </p:cNvPr>
          <p:cNvCxnSpPr>
            <a:cxnSpLocks/>
          </p:cNvCxnSpPr>
          <p:nvPr/>
        </p:nvCxnSpPr>
        <p:spPr>
          <a:xfrm flipV="1">
            <a:off x="2231904" y="3062578"/>
            <a:ext cx="767752" cy="1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E90D88-50A5-3447-A5CB-3644FF425BDF}"/>
              </a:ext>
            </a:extLst>
          </p:cNvPr>
          <p:cNvCxnSpPr>
            <a:cxnSpLocks/>
          </p:cNvCxnSpPr>
          <p:nvPr/>
        </p:nvCxnSpPr>
        <p:spPr>
          <a:xfrm>
            <a:off x="2231904" y="3209231"/>
            <a:ext cx="767752" cy="55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FD6200-6300-A846-A026-7D1D50CA74EF}"/>
              </a:ext>
            </a:extLst>
          </p:cNvPr>
          <p:cNvCxnSpPr>
            <a:cxnSpLocks/>
          </p:cNvCxnSpPr>
          <p:nvPr/>
        </p:nvCxnSpPr>
        <p:spPr>
          <a:xfrm flipH="1">
            <a:off x="7824192" y="1782223"/>
            <a:ext cx="864096" cy="4946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9F77481-303E-3C41-AB51-9E382FA80E04}"/>
              </a:ext>
            </a:extLst>
          </p:cNvPr>
          <p:cNvSpPr/>
          <p:nvPr/>
        </p:nvSpPr>
        <p:spPr>
          <a:xfrm>
            <a:off x="5159896" y="2899072"/>
            <a:ext cx="5291094" cy="296430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948C93EE-2AE0-F842-89B9-FDCE30EC0D43}"/>
              </a:ext>
            </a:extLst>
          </p:cNvPr>
          <p:cNvCxnSpPr>
            <a:cxnSpLocks/>
          </p:cNvCxnSpPr>
          <p:nvPr/>
        </p:nvCxnSpPr>
        <p:spPr>
          <a:xfrm flipH="1">
            <a:off x="8472264" y="1782223"/>
            <a:ext cx="216024" cy="11168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B788BDF-7993-5649-8E22-3A5D6BA75DDA}"/>
              </a:ext>
            </a:extLst>
          </p:cNvPr>
          <p:cNvSpPr/>
          <p:nvPr/>
        </p:nvSpPr>
        <p:spPr>
          <a:xfrm>
            <a:off x="3182988" y="3828773"/>
            <a:ext cx="504056" cy="5040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612B99F7-B9F9-5E40-A931-6A42F15053B7}"/>
              </a:ext>
            </a:extLst>
          </p:cNvPr>
          <p:cNvCxnSpPr>
            <a:cxnSpLocks/>
          </p:cNvCxnSpPr>
          <p:nvPr/>
        </p:nvCxnSpPr>
        <p:spPr>
          <a:xfrm>
            <a:off x="2231904" y="3209231"/>
            <a:ext cx="833136" cy="795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9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5" grpId="0" animBg="1"/>
      <p:bldP spid="9" grpId="0"/>
      <p:bldP spid="26" grpId="0"/>
      <p:bldP spid="33"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A9BC91-987E-DC48-91C5-82AEA6505B7D}"/>
              </a:ext>
            </a:extLst>
          </p:cNvPr>
          <p:cNvPicPr>
            <a:picLocks noChangeAspect="1"/>
          </p:cNvPicPr>
          <p:nvPr/>
        </p:nvPicPr>
        <p:blipFill>
          <a:blip r:embed="rId3"/>
          <a:stretch>
            <a:fillRect/>
          </a:stretch>
        </p:blipFill>
        <p:spPr>
          <a:xfrm>
            <a:off x="4959548" y="1669169"/>
            <a:ext cx="5168900" cy="3886200"/>
          </a:xfrm>
          <a:prstGeom prst="rect">
            <a:avLst/>
          </a:prstGeom>
          <a:ln>
            <a:solidFill>
              <a:schemeClr val="tx1"/>
            </a:solidFill>
          </a:ln>
        </p:spPr>
      </p:pic>
      <p:pic>
        <p:nvPicPr>
          <p:cNvPr id="4" name="Picture 3">
            <a:extLst>
              <a:ext uri="{FF2B5EF4-FFF2-40B4-BE49-F238E27FC236}">
                <a16:creationId xmlns:a16="http://schemas.microsoft.com/office/drawing/2014/main" id="{BDE16F30-FA04-CD45-B405-264030E7208A}"/>
              </a:ext>
            </a:extLst>
          </p:cNvPr>
          <p:cNvPicPr>
            <a:picLocks noChangeAspect="1"/>
          </p:cNvPicPr>
          <p:nvPr/>
        </p:nvPicPr>
        <p:blipFill>
          <a:blip r:embed="rId4"/>
          <a:stretch>
            <a:fillRect/>
          </a:stretch>
        </p:blipFill>
        <p:spPr>
          <a:xfrm>
            <a:off x="1254820" y="2015396"/>
            <a:ext cx="2794000" cy="3238500"/>
          </a:xfrm>
          <a:prstGeom prst="rect">
            <a:avLst/>
          </a:prstGeom>
          <a:ln>
            <a:solidFill>
              <a:schemeClr val="tx1"/>
            </a:solidFill>
          </a:ln>
        </p:spPr>
      </p:pic>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5"/>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8</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In every Shiny app, we’re working with </a:t>
            </a:r>
            <a:r>
              <a:rPr lang="en-US" sz="2400" dirty="0">
                <a:solidFill>
                  <a:schemeClr val="accent1"/>
                </a:solidFill>
              </a:rPr>
              <a:t>input</a:t>
            </a:r>
            <a:r>
              <a:rPr lang="en-US" sz="2400" dirty="0">
                <a:solidFill>
                  <a:srgbClr val="404040"/>
                </a:solidFill>
              </a:rPr>
              <a:t> and </a:t>
            </a:r>
            <a:r>
              <a:rPr lang="en-US" sz="2400" dirty="0">
                <a:solidFill>
                  <a:schemeClr val="accent2"/>
                </a:solidFill>
              </a:rPr>
              <a:t>output</a:t>
            </a:r>
            <a:r>
              <a:rPr lang="en-US" sz="2400" dirty="0">
                <a:solidFill>
                  <a:srgbClr val="404040"/>
                </a:solidFill>
              </a:rPr>
              <a:t> objects</a:t>
            </a:r>
          </a:p>
        </p:txBody>
      </p:sp>
      <p:sp>
        <p:nvSpPr>
          <p:cNvPr id="21" name="Oval 20">
            <a:extLst>
              <a:ext uri="{FF2B5EF4-FFF2-40B4-BE49-F238E27FC236}">
                <a16:creationId xmlns:a16="http://schemas.microsoft.com/office/drawing/2014/main" id="{E2C174F1-E4D8-0D42-8020-3FF2C1C3FE0D}"/>
              </a:ext>
            </a:extLst>
          </p:cNvPr>
          <p:cNvSpPr/>
          <p:nvPr/>
        </p:nvSpPr>
        <p:spPr>
          <a:xfrm>
            <a:off x="1775520" y="2996952"/>
            <a:ext cx="864096"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47FAEA5-3193-224E-BC78-B3A19CB74EA0}"/>
              </a:ext>
            </a:extLst>
          </p:cNvPr>
          <p:cNvSpPr/>
          <p:nvPr/>
        </p:nvSpPr>
        <p:spPr>
          <a:xfrm>
            <a:off x="1867868" y="3212976"/>
            <a:ext cx="915764" cy="294809"/>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070B29-D52B-0248-825D-FAB0396363E4}"/>
              </a:ext>
            </a:extLst>
          </p:cNvPr>
          <p:cNvSpPr/>
          <p:nvPr/>
        </p:nvSpPr>
        <p:spPr>
          <a:xfrm>
            <a:off x="1775520" y="4061926"/>
            <a:ext cx="1249970" cy="432048"/>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9080FBF-8331-2045-865B-CF7482F0F053}"/>
              </a:ext>
            </a:extLst>
          </p:cNvPr>
          <p:cNvSpPr/>
          <p:nvPr/>
        </p:nvSpPr>
        <p:spPr>
          <a:xfrm>
            <a:off x="1861692" y="4636787"/>
            <a:ext cx="1137964" cy="298931"/>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F255A0-980E-C947-920D-A65AD06CBDC2}"/>
              </a:ext>
            </a:extLst>
          </p:cNvPr>
          <p:cNvSpPr/>
          <p:nvPr/>
        </p:nvSpPr>
        <p:spPr>
          <a:xfrm>
            <a:off x="5218987" y="2532726"/>
            <a:ext cx="805005" cy="32021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B213DED-BD5F-8747-B52D-4236C63F3C42}"/>
              </a:ext>
            </a:extLst>
          </p:cNvPr>
          <p:cNvSpPr/>
          <p:nvPr/>
        </p:nvSpPr>
        <p:spPr>
          <a:xfrm>
            <a:off x="5240071" y="3187575"/>
            <a:ext cx="855929" cy="32021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75D3E73-900B-0E49-BE58-0E5665C3275A}"/>
              </a:ext>
            </a:extLst>
          </p:cNvPr>
          <p:cNvSpPr/>
          <p:nvPr/>
        </p:nvSpPr>
        <p:spPr>
          <a:xfrm>
            <a:off x="5265532" y="3847672"/>
            <a:ext cx="830467" cy="301408"/>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E566B77-D833-CC4B-BAEB-63CE94BECAB3}"/>
              </a:ext>
            </a:extLst>
          </p:cNvPr>
          <p:cNvSpPr/>
          <p:nvPr/>
        </p:nvSpPr>
        <p:spPr>
          <a:xfrm>
            <a:off x="7464152" y="2548815"/>
            <a:ext cx="648072"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449604A-60C0-7B48-97FA-C6D15D5AA6F0}"/>
              </a:ext>
            </a:extLst>
          </p:cNvPr>
          <p:cNvSpPr/>
          <p:nvPr/>
        </p:nvSpPr>
        <p:spPr>
          <a:xfrm>
            <a:off x="9480376" y="2971838"/>
            <a:ext cx="648072"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B838FC-F50E-8E49-9861-A8121AA9E3E7}"/>
              </a:ext>
            </a:extLst>
          </p:cNvPr>
          <p:cNvSpPr/>
          <p:nvPr/>
        </p:nvSpPr>
        <p:spPr>
          <a:xfrm>
            <a:off x="7823212" y="4005064"/>
            <a:ext cx="649052" cy="21606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D038AEF-650C-2849-979C-9C04D5D1D0B8}"/>
              </a:ext>
            </a:extLst>
          </p:cNvPr>
          <p:cNvSpPr/>
          <p:nvPr/>
        </p:nvSpPr>
        <p:spPr>
          <a:xfrm>
            <a:off x="1861692" y="3522340"/>
            <a:ext cx="915764" cy="294809"/>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01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9" grpId="0" animBg="1"/>
      <p:bldP spid="30" grpId="0" animBg="1"/>
      <p:bldP spid="31" grpId="0" animBg="1"/>
      <p:bldP spid="35" grpId="0" animBg="1"/>
      <p:bldP spid="36" grpId="0" animBg="1"/>
      <p:bldP spid="3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33DA5296-E6F8-5442-B16E-72B77EF5E23D}"/>
              </a:ext>
            </a:extLst>
          </p:cNvPr>
          <p:cNvPicPr>
            <a:picLocks noChangeAspect="1"/>
          </p:cNvPicPr>
          <p:nvPr/>
        </p:nvPicPr>
        <p:blipFill>
          <a:blip r:embed="rId3"/>
          <a:stretch>
            <a:fillRect/>
          </a:stretch>
        </p:blipFill>
        <p:spPr>
          <a:xfrm>
            <a:off x="1254820" y="2015396"/>
            <a:ext cx="2794000" cy="3238500"/>
          </a:xfrm>
          <a:prstGeom prst="rect">
            <a:avLst/>
          </a:prstGeom>
          <a:ln>
            <a:solidFill>
              <a:schemeClr val="tx1"/>
            </a:solidFill>
          </a:ln>
        </p:spPr>
      </p:pic>
      <p:pic>
        <p:nvPicPr>
          <p:cNvPr id="28" name="Picture 27">
            <a:extLst>
              <a:ext uri="{FF2B5EF4-FFF2-40B4-BE49-F238E27FC236}">
                <a16:creationId xmlns:a16="http://schemas.microsoft.com/office/drawing/2014/main" id="{B4E9610C-3B89-ED49-9BF1-38BFE9C586D4}"/>
              </a:ext>
            </a:extLst>
          </p:cNvPr>
          <p:cNvPicPr>
            <a:picLocks noChangeAspect="1"/>
          </p:cNvPicPr>
          <p:nvPr/>
        </p:nvPicPr>
        <p:blipFill>
          <a:blip r:embed="rId4"/>
          <a:stretch>
            <a:fillRect/>
          </a:stretch>
        </p:blipFill>
        <p:spPr>
          <a:xfrm>
            <a:off x="4959548" y="1669169"/>
            <a:ext cx="5168900" cy="3886200"/>
          </a:xfrm>
          <a:prstGeom prst="rect">
            <a:avLst/>
          </a:prstGeom>
          <a:ln>
            <a:solidFill>
              <a:schemeClr val="tx1"/>
            </a:solidFill>
          </a:ln>
        </p:spPr>
      </p:pic>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5"/>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9</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909212" cy="369332"/>
          </a:xfrm>
          <a:prstGeom prst="rect">
            <a:avLst/>
          </a:prstGeom>
        </p:spPr>
        <p:txBody>
          <a:bodyPr wrap="square" lIns="0" tIns="0" rIns="0" bIns="0" rtlCol="0">
            <a:spAutoFit/>
          </a:bodyPr>
          <a:lstStyle/>
          <a:p>
            <a:r>
              <a:rPr lang="en-US" sz="2400" dirty="0">
                <a:solidFill>
                  <a:srgbClr val="404040"/>
                </a:solidFill>
              </a:rPr>
              <a:t>When output objects depend on input objects, they need to be placed in a </a:t>
            </a:r>
            <a:r>
              <a:rPr lang="en-US" sz="2400" dirty="0">
                <a:solidFill>
                  <a:schemeClr val="accent3"/>
                </a:solidFill>
              </a:rPr>
              <a:t>reactive</a:t>
            </a:r>
            <a:r>
              <a:rPr lang="en-US" sz="2400" dirty="0">
                <a:solidFill>
                  <a:srgbClr val="404040"/>
                </a:solidFill>
              </a:rPr>
              <a:t> context </a:t>
            </a:r>
          </a:p>
        </p:txBody>
      </p:sp>
      <p:sp>
        <p:nvSpPr>
          <p:cNvPr id="20" name="Oval 19">
            <a:extLst>
              <a:ext uri="{FF2B5EF4-FFF2-40B4-BE49-F238E27FC236}">
                <a16:creationId xmlns:a16="http://schemas.microsoft.com/office/drawing/2014/main" id="{DF5C3DCA-0765-F44A-BB20-A969A55BB1EE}"/>
              </a:ext>
            </a:extLst>
          </p:cNvPr>
          <p:cNvSpPr/>
          <p:nvPr/>
        </p:nvSpPr>
        <p:spPr>
          <a:xfrm>
            <a:off x="6030000" y="2592000"/>
            <a:ext cx="774086" cy="216024"/>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CD1EC5E-2C85-1244-AE56-FDCE2806F1D2}"/>
              </a:ext>
            </a:extLst>
          </p:cNvPr>
          <p:cNvSpPr/>
          <p:nvPr/>
        </p:nvSpPr>
        <p:spPr>
          <a:xfrm>
            <a:off x="6125320" y="3217095"/>
            <a:ext cx="774086" cy="216024"/>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F4210CA-3181-DD4E-9927-C589E24E78A0}"/>
              </a:ext>
            </a:extLst>
          </p:cNvPr>
          <p:cNvSpPr/>
          <p:nvPr/>
        </p:nvSpPr>
        <p:spPr>
          <a:xfrm>
            <a:off x="6108056" y="3892584"/>
            <a:ext cx="774086" cy="216024"/>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CBEB6F6-6EF7-994D-A20D-2422E489CF26}"/>
              </a:ext>
            </a:extLst>
          </p:cNvPr>
          <p:cNvSpPr/>
          <p:nvPr/>
        </p:nvSpPr>
        <p:spPr>
          <a:xfrm>
            <a:off x="5839500" y="2915850"/>
            <a:ext cx="774086" cy="216024"/>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13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animBg="1"/>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e7d472dee68f93eae9fd62412a27fcd28f34eaa"/>
</p:tagLst>
</file>

<file path=ppt/theme/theme1.xml><?xml version="1.0" encoding="utf-8"?>
<a:theme xmlns:a="http://schemas.openxmlformats.org/drawingml/2006/main" name="Master – King Orang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0B167764-F1BF-4C35-8E60-5930A7129C50}"/>
    </a:ext>
  </a:extLst>
</a:theme>
</file>

<file path=ppt/theme/theme10.xml><?xml version="1.0" encoding="utf-8"?>
<a:theme xmlns:a="http://schemas.openxmlformats.org/drawingml/2006/main" name="Office Theme">
  <a:themeElements>
    <a:clrScheme name="King_Color">
      <a:dk1>
        <a:sysClr val="windowText" lastClr="000000"/>
      </a:dk1>
      <a:lt1>
        <a:sysClr val="window" lastClr="FFFFFF"/>
      </a:lt1>
      <a:dk2>
        <a:srgbClr val="C1C19D"/>
      </a:dk2>
      <a:lt2>
        <a:srgbClr val="F2F2EB"/>
      </a:lt2>
      <a:accent1>
        <a:srgbClr val="FF9600"/>
      </a:accent1>
      <a:accent2>
        <a:srgbClr val="00B67D"/>
      </a:accent2>
      <a:accent3>
        <a:srgbClr val="FA4092"/>
      </a:accent3>
      <a:accent4>
        <a:srgbClr val="FFC000"/>
      </a:accent4>
      <a:accent5>
        <a:srgbClr val="C1C19D"/>
      </a:accent5>
      <a:accent6>
        <a:srgbClr val="94897A"/>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 Fresh Mint">
  <a:themeElements>
    <a:clrScheme name="King Green">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A9861F9C-D442-4166-A348-35A5094F72C5}"/>
    </a:ext>
  </a:extLst>
</a:theme>
</file>

<file path=ppt/theme/theme3.xml><?xml version="1.0" encoding="utf-8"?>
<a:theme xmlns:a="http://schemas.openxmlformats.org/drawingml/2006/main" name="Master – Happy Pink">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60827A14-988C-4696-88B5-B308D767BD2B}"/>
    </a:ext>
  </a:extLst>
</a:theme>
</file>

<file path=ppt/theme/theme4.xml><?xml version="1.0" encoding="utf-8"?>
<a:theme xmlns:a="http://schemas.openxmlformats.org/drawingml/2006/main" name="Master – Sunny Yellow">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9396F88C-F3B1-4DF8-9A63-4CBC76861E01}"/>
    </a:ext>
  </a:extLst>
</a:theme>
</file>

<file path=ppt/theme/theme5.xml><?xml version="1.0" encoding="utf-8"?>
<a:theme xmlns:a="http://schemas.openxmlformats.org/drawingml/2006/main" name="Master – Warm Grey">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1C6E3FB1-012A-422E-9E68-4F1EAB6360FB}"/>
    </a:ext>
  </a:extLst>
</a:theme>
</file>

<file path=ppt/theme/theme6.xml><?xml version="1.0" encoding="utf-8"?>
<a:theme xmlns:a="http://schemas.openxmlformats.org/drawingml/2006/main" name="Master – Cool Grey">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CF6A9C22-8495-4F18-B435-E6E44813C2FF}"/>
    </a:ext>
  </a:extLst>
</a:theme>
</file>

<file path=ppt/theme/theme7.xml><?xml version="1.0" encoding="utf-8"?>
<a:theme xmlns:a="http://schemas.openxmlformats.org/drawingml/2006/main" name="Orange Lin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A975ADA9-1E5B-460E-ACC0-415B0A820773}"/>
    </a:ext>
  </a:extLst>
</a:theme>
</file>

<file path=ppt/theme/theme8.xml><?xml version="1.0" encoding="utf-8"?>
<a:theme xmlns:a="http://schemas.openxmlformats.org/drawingml/2006/main" name="Black Lin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9D7092F8-E28E-447A-950A-972027941994}"/>
    </a:ext>
  </a:extLst>
</a:theme>
</file>

<file path=ppt/theme/theme9.xml><?xml version="1.0" encoding="utf-8"?>
<a:theme xmlns:a="http://schemas.openxmlformats.org/drawingml/2006/main" name="Office Theme">
  <a:themeElements>
    <a:clrScheme name="King_Color">
      <a:dk1>
        <a:sysClr val="windowText" lastClr="000000"/>
      </a:dk1>
      <a:lt1>
        <a:sysClr val="window" lastClr="FFFFFF"/>
      </a:lt1>
      <a:dk2>
        <a:srgbClr val="C1C19D"/>
      </a:dk2>
      <a:lt2>
        <a:srgbClr val="F2F2EB"/>
      </a:lt2>
      <a:accent1>
        <a:srgbClr val="FF9600"/>
      </a:accent1>
      <a:accent2>
        <a:srgbClr val="00B67D"/>
      </a:accent2>
      <a:accent3>
        <a:srgbClr val="FA4092"/>
      </a:accent3>
      <a:accent4>
        <a:srgbClr val="FFC000"/>
      </a:accent4>
      <a:accent5>
        <a:srgbClr val="C1C19D"/>
      </a:accent5>
      <a:accent6>
        <a:srgbClr val="94897A"/>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king_PPTemplate_v3.41</Template>
  <TotalTime>691</TotalTime>
  <Words>2114</Words>
  <Application>Microsoft Macintosh PowerPoint</Application>
  <PresentationFormat>Widescreen</PresentationFormat>
  <Paragraphs>118</Paragraphs>
  <Slides>16</Slides>
  <Notes>13</Notes>
  <HiddenSlides>0</HiddenSlides>
  <MMClips>0</MMClips>
  <ScaleCrop>false</ScaleCrop>
  <HeadingPairs>
    <vt:vector size="6" baseType="variant">
      <vt:variant>
        <vt:lpstr>Fonts Used</vt:lpstr>
      </vt:variant>
      <vt:variant>
        <vt:i4>2</vt:i4>
      </vt:variant>
      <vt:variant>
        <vt:lpstr>Theme</vt:lpstr>
      </vt:variant>
      <vt:variant>
        <vt:i4>8</vt:i4>
      </vt:variant>
      <vt:variant>
        <vt:lpstr>Slide Titles</vt:lpstr>
      </vt:variant>
      <vt:variant>
        <vt:i4>16</vt:i4>
      </vt:variant>
    </vt:vector>
  </HeadingPairs>
  <TitlesOfParts>
    <vt:vector size="26" baseType="lpstr">
      <vt:lpstr>Arial</vt:lpstr>
      <vt:lpstr>Super Grotesk Offc Pro</vt:lpstr>
      <vt:lpstr>Master – King Orange</vt:lpstr>
      <vt:lpstr>Master – Fresh Mint</vt:lpstr>
      <vt:lpstr>Master – Happy Pink</vt:lpstr>
      <vt:lpstr>Master – Sunny Yellow</vt:lpstr>
      <vt:lpstr>Master – Warm Grey</vt:lpstr>
      <vt:lpstr>Master – Cool Grey</vt:lpstr>
      <vt:lpstr>Orange Line</vt:lpstr>
      <vt:lpstr>Black Line</vt:lpstr>
      <vt:lpstr>PowerPoint Presentation</vt:lpstr>
      <vt:lpstr>Rshiny workshop</vt:lpstr>
      <vt:lpstr>PowerPoint Presentation</vt:lpstr>
      <vt:lpstr>The structure of Shiny apps</vt:lpstr>
      <vt:lpstr>PowerPoint Presentation</vt:lpstr>
      <vt:lpstr>PowerPoint Presentation</vt:lpstr>
      <vt:lpstr>Reactivity</vt:lpstr>
      <vt:lpstr>Reactivity</vt:lpstr>
      <vt:lpstr>Reactivity</vt:lpstr>
      <vt:lpstr>Reactivity</vt:lpstr>
      <vt:lpstr>PowerPoint Presentation</vt:lpstr>
      <vt:lpstr>Reactivity</vt:lpstr>
      <vt:lpstr>Reactivity</vt:lpstr>
      <vt:lpstr>Reactivity</vt:lpstr>
      <vt:lpstr>Reactivity</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Aylin Agiali</dc:creator>
  <cp:lastModifiedBy>Jessica Van Der Kroef</cp:lastModifiedBy>
  <cp:revision>35</cp:revision>
  <cp:lastPrinted>2015-11-04T13:26:34Z</cp:lastPrinted>
  <dcterms:created xsi:type="dcterms:W3CDTF">2018-03-08T09:37:46Z</dcterms:created>
  <dcterms:modified xsi:type="dcterms:W3CDTF">2018-07-27T16:42:58Z</dcterms:modified>
</cp:coreProperties>
</file>