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90" r:id="rId2"/>
    <p:sldMasterId id="2147483709" r:id="rId3"/>
    <p:sldMasterId id="2147483721" r:id="rId4"/>
    <p:sldMasterId id="2147483733" r:id="rId5"/>
    <p:sldMasterId id="2147483772" r:id="rId6"/>
    <p:sldMasterId id="2147483748" r:id="rId7"/>
    <p:sldMasterId id="2147483759" r:id="rId8"/>
  </p:sldMasterIdLst>
  <p:notesMasterIdLst>
    <p:notesMasterId r:id="rId15"/>
  </p:notesMasterIdLst>
  <p:handoutMasterIdLst>
    <p:handoutMasterId r:id="rId16"/>
  </p:handoutMasterIdLst>
  <p:sldIdLst>
    <p:sldId id="258" r:id="rId9"/>
    <p:sldId id="279" r:id="rId10"/>
    <p:sldId id="297" r:id="rId11"/>
    <p:sldId id="265" r:id="rId12"/>
    <p:sldId id="298" r:id="rId13"/>
    <p:sldId id="283" r:id="rId14"/>
  </p:sldIdLst>
  <p:sldSz cx="12192000" cy="6858000"/>
  <p:notesSz cx="6858000" cy="9144000"/>
  <p:custDataLst>
    <p:tags r:id="rId17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" autoAdjust="0"/>
    <p:restoredTop sz="94613"/>
  </p:normalViewPr>
  <p:slideViewPr>
    <p:cSldViewPr showGuides="1">
      <p:cViewPr varScale="1">
        <p:scale>
          <a:sx n="86" d="100"/>
          <a:sy n="86" d="100"/>
        </p:scale>
        <p:origin x="216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0E24D-F424-4FC1-9211-A28C78163C80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5C43E-AC97-4B80-88F7-2011CC809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731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A849B-09C8-4101-9A25-DB8AFE0D38EA}" type="datetimeFigureOut">
              <a:rPr lang="en-GB" smtClean="0"/>
              <a:t>26/07/2018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2CDF3-5AC7-47F0-9C6D-E885FE00A0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8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CDF3-5AC7-47F0-9C6D-E885FE00A01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0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CDF3-5AC7-47F0-9C6D-E885FE00A01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60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CDF3-5AC7-47F0-9C6D-E885FE00A01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01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2CDF3-5AC7-47F0-9C6D-E885FE00A01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66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gradFill flip="none" rotWithShape="1">
          <a:gsLst>
            <a:gs pos="100000">
              <a:srgbClr val="F0EADF"/>
            </a:gs>
            <a:gs pos="25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1" y="1628800"/>
            <a:ext cx="446574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1" y="1772816"/>
            <a:ext cx="7452001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4295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 userDrawn="1">
          <p15:clr>
            <a:srgbClr val="FBAE40"/>
          </p15:clr>
        </p15:guide>
        <p15:guide id="2" pos="270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258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656" userDrawn="1">
          <p15:clr>
            <a:srgbClr val="FBAE40"/>
          </p15:clr>
        </p15:guide>
        <p15:guide id="2" pos="483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18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04040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95993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verla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 bwMode="ltGray">
          <a:xfrm>
            <a:off x="0" y="0"/>
            <a:ext cx="12198426" cy="6858000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06" y="142032"/>
            <a:ext cx="4680520" cy="6563332"/>
          </a:xfrm>
          <a:prstGeom prst="roundRect">
            <a:avLst>
              <a:gd name="adj" fmla="val 856"/>
            </a:avLst>
          </a:prstGeom>
          <a:solidFill>
            <a:srgbClr val="FFFFFF">
              <a:alpha val="95000"/>
            </a:srgbClr>
          </a:solidFill>
        </p:spPr>
        <p:txBody>
          <a:bodyPr lIns="324000" tIns="1206000" rIns="324000" bIns="72000"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9758" y="288058"/>
            <a:ext cx="4113788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758" y="627367"/>
            <a:ext cx="4114800" cy="6408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29758" y="6309319"/>
            <a:ext cx="41292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62225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verla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 bwMode="ltGray">
          <a:xfrm>
            <a:off x="0" y="0"/>
            <a:ext cx="12198428" cy="6858000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855" y="142032"/>
            <a:ext cx="4680000" cy="6588000"/>
          </a:xfrm>
          <a:prstGeom prst="roundRect">
            <a:avLst>
              <a:gd name="adj" fmla="val 1007"/>
            </a:avLst>
          </a:prstGeom>
          <a:solidFill>
            <a:srgbClr val="FFFFFF">
              <a:alpha val="95000"/>
            </a:srgbClr>
          </a:solidFill>
        </p:spPr>
        <p:txBody>
          <a:bodyPr lIns="324000" tIns="1206000" rIns="324000" bIns="72000"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65309" y="288058"/>
            <a:ext cx="41148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665309" y="627367"/>
            <a:ext cx="4114800" cy="6408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665309" y="6309319"/>
            <a:ext cx="41148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158064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(whole page) and 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 bwMode="ltGray">
          <a:xfrm>
            <a:off x="1814" y="0"/>
            <a:ext cx="12186000" cy="6858000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14" name="Text Placeholder 10"/>
          <p:cNvSpPr>
            <a:spLocks noGrp="1" noChangeAspect="1"/>
          </p:cNvSpPr>
          <p:nvPr>
            <p:ph type="body" sz="quarter" idx="13" hasCustomPrompt="1"/>
          </p:nvPr>
        </p:nvSpPr>
        <p:spPr bwMode="gray">
          <a:xfrm>
            <a:off x="-169200" y="280865"/>
            <a:ext cx="1869209" cy="431932"/>
          </a:xfrm>
          <a:prstGeom prst="roundRect">
            <a:avLst>
              <a:gd name="adj" fmla="val 9107"/>
            </a:avLst>
          </a:prstGeom>
          <a:solidFill>
            <a:srgbClr val="FFFFFF">
              <a:alpha val="94902"/>
            </a:srgbClr>
          </a:solidFill>
        </p:spPr>
        <p:txBody>
          <a:bodyPr wrap="none" lIns="684000" tIns="108000" rIns="108000" bIns="108000" anchor="ctr" anchorCtr="0">
            <a:sp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</p:spTree>
    <p:extLst>
      <p:ext uri="{BB962C8B-B14F-4D97-AF65-F5344CB8AC3E}">
        <p14:creationId xmlns:p14="http://schemas.microsoft.com/office/powerpoint/2010/main" val="126093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© King.com Ltd 2018 – Commercially confidential</a:t>
            </a:r>
            <a:endParaRPr lang="en-GB" dirty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8379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 Right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© King.com Ltd 2018 – Commercially confidential</a:t>
            </a:r>
            <a:endParaRPr lang="en-GB" dirty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52017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cxnSp>
        <p:nvCxnSpPr>
          <p:cNvPr id="7" name="Straight Connector 6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© King.com Ltd 2018 – Commercially confidential</a:t>
            </a:r>
            <a:endParaRPr lang="en-GB" dirty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80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 baseline="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515380" y="2350800"/>
            <a:ext cx="11268000" cy="999645"/>
          </a:xfr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7200" spc="-200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380" y="3574800"/>
            <a:ext cx="11268000" cy="2160587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46464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9352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 bwMode="ltGray">
      <p:bgPr>
        <a:gradFill flip="none" rotWithShape="1">
          <a:gsLst>
            <a:gs pos="100000">
              <a:srgbClr val="F0EADF"/>
            </a:gs>
            <a:gs pos="25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2708920"/>
            <a:ext cx="12192000" cy="99964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7200" spc="-100" baseline="0">
                <a:solidFill>
                  <a:schemeClr val="bg1"/>
                </a:solidFill>
                <a:ea typeface="+mj-ea"/>
                <a:cs typeface="Super Grotesk Offc Pro" panose="020B0504020101020102" pitchFamily="34" charset="0"/>
              </a:defRPr>
            </a:lvl1pPr>
          </a:lstStyle>
          <a:p>
            <a:pPr lvl="0" algn="ctr"/>
            <a:r>
              <a:rPr lang="en-GB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837810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© King.com Ltd 2018 – Commercially confidential</a:t>
            </a:r>
            <a:endParaRPr lang="en-GB" dirty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2126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  <a:lvl2pPr>
              <a:defRPr>
                <a:solidFill>
                  <a:srgbClr val="404040"/>
                </a:solidFill>
              </a:defRPr>
            </a:lvl2pPr>
            <a:lvl3pPr>
              <a:defRPr>
                <a:solidFill>
                  <a:srgbClr val="404040"/>
                </a:solidFill>
              </a:defRPr>
            </a:lvl3pPr>
            <a:lvl4pPr>
              <a:defRPr>
                <a:solidFill>
                  <a:srgbClr val="404040"/>
                </a:solidFill>
              </a:defRPr>
            </a:lvl4pPr>
            <a:lvl5pPr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6157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259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2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624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1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3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5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5272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781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411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323547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5380" y="476249"/>
            <a:ext cx="11268000" cy="396000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982800"/>
            <a:ext cx="5714400" cy="4644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64646"/>
                </a:solidFill>
              </a:defRPr>
            </a:lvl1pPr>
            <a:lvl2pPr marL="358775" indent="-179388"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2pPr>
            <a:lvl3pPr marL="536575" indent="-177800">
              <a:buClr>
                <a:schemeClr val="accent3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3pPr>
            <a:lvl4pPr marL="719138" indent="-182563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4pPr>
            <a:lvl5pPr marL="898525" indent="-179388">
              <a:buClr>
                <a:schemeClr val="accent5"/>
              </a:buClr>
              <a:buFont typeface="Arial" panose="020B0604020202020204" pitchFamily="34" charset="0"/>
              <a:buChar char="•"/>
              <a:defRPr sz="200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5967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4122609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© King.com Ltd 2018 – Commercially confidential</a:t>
            </a:r>
            <a:endParaRPr lang="en-GB" dirty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7235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859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3060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734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3299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6874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7292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2466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409235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© King.com Ltd 2018 – Commercially confidential</a:t>
            </a:r>
            <a:endParaRPr lang="en-GB" dirty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7985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1525" userDrawn="1">
          <p15:clr>
            <a:srgbClr val="FBAE40"/>
          </p15:clr>
        </p15:guide>
        <p15:guide id="3" orient="horz" pos="14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9351043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© King.com Ltd 2018 – Commercially confidential</a:t>
            </a:r>
            <a:endParaRPr lang="en-GB" dirty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529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2258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3450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6957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8931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593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50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12672795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332652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5083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1417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2197730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© King.com Ltd 2018 – Commercially confidential</a:t>
            </a:r>
            <a:endParaRPr lang="en-GB" dirty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208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661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8683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7874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1859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3479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2947086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82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204806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69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1612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© King.com Ltd 2018 – Commercially confidential</a:t>
            </a:r>
            <a:endParaRPr lang="en-GB" dirty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562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  <a:lvl2pPr>
              <a:defRPr>
                <a:solidFill>
                  <a:srgbClr val="464646"/>
                </a:solidFill>
              </a:defRPr>
            </a:lvl2pPr>
            <a:lvl3pPr>
              <a:defRPr>
                <a:solidFill>
                  <a:srgbClr val="464646"/>
                </a:solidFill>
              </a:defRPr>
            </a:lvl3pPr>
            <a:lvl4pPr>
              <a:defRPr>
                <a:solidFill>
                  <a:srgbClr val="464646"/>
                </a:solidFill>
              </a:defRPr>
            </a:lvl4pPr>
            <a:lvl5pPr>
              <a:defRPr>
                <a:solidFill>
                  <a:srgbClr val="46464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3128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8973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8423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97334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259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3545219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520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</p:spTree>
    <p:extLst>
      <p:ext uri="{BB962C8B-B14F-4D97-AF65-F5344CB8AC3E}">
        <p14:creationId xmlns:p14="http://schemas.microsoft.com/office/powerpoint/2010/main" val="38029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rgbClr val="464646"/>
                </a:solidFill>
              </a:defRPr>
            </a:lvl1pPr>
            <a:lvl2pPr>
              <a:defRPr sz="2000">
                <a:solidFill>
                  <a:srgbClr val="464646"/>
                </a:solidFill>
              </a:defRPr>
            </a:lvl2pPr>
            <a:lvl3pPr>
              <a:defRPr sz="1800">
                <a:solidFill>
                  <a:srgbClr val="464646"/>
                </a:solidFill>
              </a:defRPr>
            </a:lvl3pPr>
            <a:lvl4pPr>
              <a:defRPr sz="1800">
                <a:solidFill>
                  <a:srgbClr val="464646"/>
                </a:solidFill>
              </a:defRPr>
            </a:lvl4pPr>
            <a:lvl5pPr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5660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13208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1838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© King.com Ltd 2018 – Commercially confidential</a:t>
            </a:r>
            <a:endParaRPr lang="en-GB" dirty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219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2332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4820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6006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sidfot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834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0297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1245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2399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rgbClr val="464646"/>
                </a:solidFill>
              </a:defRPr>
            </a:lvl1pPr>
            <a:lvl2pPr algn="l">
              <a:defRPr sz="2000">
                <a:solidFill>
                  <a:srgbClr val="464646"/>
                </a:solidFill>
              </a:defRPr>
            </a:lvl2pPr>
            <a:lvl3pPr algn="l">
              <a:defRPr sz="1800">
                <a:solidFill>
                  <a:srgbClr val="464646"/>
                </a:solidFill>
              </a:defRPr>
            </a:lvl3pPr>
            <a:lvl4pPr algn="l">
              <a:defRPr sz="1800">
                <a:solidFill>
                  <a:srgbClr val="464646"/>
                </a:solidFill>
              </a:defRPr>
            </a:lvl4pPr>
            <a:lvl5pPr algn="l">
              <a:defRPr sz="1800">
                <a:solidFill>
                  <a:srgbClr val="46464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1673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78373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4454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3380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17120" y="2060228"/>
            <a:ext cx="11268000" cy="28865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17120" y="2429355"/>
            <a:ext cx="11268000" cy="999645"/>
          </a:xfrm>
        </p:spPr>
        <p:txBody>
          <a:bodyPr anchor="t">
            <a:normAutofit/>
          </a:bodyPr>
          <a:lstStyle>
            <a:lvl1pPr>
              <a:lnSpc>
                <a:spcPct val="90000"/>
              </a:lnSpc>
              <a:defRPr sz="7200" spc="-2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120" y="3786188"/>
            <a:ext cx="11268000" cy="2163762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68288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gray">
          <a:xfrm>
            <a:off x="512064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© King.com Ltd 2018 – Commercially confidential</a:t>
            </a:r>
            <a:endParaRPr lang="en-GB" dirty="0">
              <a:solidFill>
                <a:schemeClr val="tx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6500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>
          <p15:clr>
            <a:srgbClr val="FBAE40"/>
          </p15:clr>
        </p15:guide>
        <p15:guide id="2" orient="horz" pos="1525">
          <p15:clr>
            <a:srgbClr val="FBAE40"/>
          </p15:clr>
        </p15:guide>
        <p15:guide id="3" orient="horz" pos="14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380" y="1772816"/>
            <a:ext cx="11268000" cy="428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3027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7380" y="1772816"/>
            <a:ext cx="5436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4591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8"/>
          </p:nvPr>
        </p:nvSpPr>
        <p:spPr>
          <a:xfrm>
            <a:off x="8219380" y="1772816"/>
            <a:ext cx="3564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1513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315777" y="1772816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/>
          </p:nvPr>
        </p:nvSpPr>
        <p:spPr>
          <a:xfrm>
            <a:off x="515380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6"/>
          </p:nvPr>
        </p:nvSpPr>
        <p:spPr>
          <a:xfrm>
            <a:off x="6315777" y="3999268"/>
            <a:ext cx="5472000" cy="2052000"/>
          </a:xfrm>
        </p:spPr>
        <p:txBody>
          <a:bodyPr anchor="ctr" anchorCtr="0"/>
          <a:lstStyle>
            <a:lvl1pPr algn="l">
              <a:defRPr sz="22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tx1"/>
                </a:solidFill>
              </a:defRPr>
            </a:lvl2pPr>
            <a:lvl3pPr algn="l">
              <a:defRPr sz="1800">
                <a:solidFill>
                  <a:schemeClr val="tx1"/>
                </a:solidFill>
              </a:defRPr>
            </a:lvl3pPr>
            <a:lvl4pPr algn="l">
              <a:defRPr sz="1800">
                <a:solidFill>
                  <a:schemeClr val="tx1"/>
                </a:solidFill>
              </a:defRPr>
            </a:lvl4pPr>
            <a:lvl5pPr algn="l"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20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6160470" y="1772816"/>
            <a:ext cx="0" cy="42860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 bwMode="gray">
          <a:xfrm flipH="1">
            <a:off x="515380" y="3906017"/>
            <a:ext cx="11268000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sidfot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3653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8"/>
            <a:ext cx="11268000" cy="396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5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1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3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6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7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2867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3528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1380" y="1772816"/>
            <a:ext cx="7452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756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Content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rgbClr val="464646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5380" y="476249"/>
            <a:ext cx="11268000" cy="396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Picture Placeholder 37"/>
          <p:cNvSpPr>
            <a:spLocks noGrp="1"/>
          </p:cNvSpPr>
          <p:nvPr>
            <p:ph type="pic" sz="quarter" idx="16"/>
          </p:nvPr>
        </p:nvSpPr>
        <p:spPr>
          <a:xfrm>
            <a:off x="515380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/>
          </p:nvPr>
        </p:nvSpPr>
        <p:spPr>
          <a:xfrm>
            <a:off x="515380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7"/>
          <p:cNvSpPr>
            <a:spLocks noGrp="1"/>
          </p:cNvSpPr>
          <p:nvPr>
            <p:ph type="pic" sz="quarter" idx="17"/>
          </p:nvPr>
        </p:nvSpPr>
        <p:spPr>
          <a:xfrm>
            <a:off x="3407701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3407701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8"/>
          </p:nvPr>
        </p:nvSpPr>
        <p:spPr>
          <a:xfrm>
            <a:off x="6300022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6300022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19"/>
          </p:nvPr>
        </p:nvSpPr>
        <p:spPr>
          <a:xfrm>
            <a:off x="9192344" y="916759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9192344" y="2109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515380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515380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37"/>
          <p:cNvSpPr>
            <a:spLocks noGrp="1"/>
          </p:cNvSpPr>
          <p:nvPr>
            <p:ph type="pic" sz="quarter" idx="26"/>
          </p:nvPr>
        </p:nvSpPr>
        <p:spPr>
          <a:xfrm>
            <a:off x="3407701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3407701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00022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300022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9192344" y="264820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192344" y="38232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515380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37"/>
          </p:nvPr>
        </p:nvSpPr>
        <p:spPr>
          <a:xfrm>
            <a:off x="515380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3407701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3407701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Picture Placeholder 37"/>
          <p:cNvSpPr>
            <a:spLocks noGrp="1"/>
          </p:cNvSpPr>
          <p:nvPr>
            <p:ph type="pic" sz="quarter" idx="24"/>
          </p:nvPr>
        </p:nvSpPr>
        <p:spPr>
          <a:xfrm>
            <a:off x="6300022" y="4365938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6300022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Picture Placeholder 37"/>
          <p:cNvSpPr>
            <a:spLocks noGrp="1"/>
          </p:cNvSpPr>
          <p:nvPr>
            <p:ph type="pic" sz="quarter" idx="25"/>
          </p:nvPr>
        </p:nvSpPr>
        <p:spPr>
          <a:xfrm>
            <a:off x="9192344" y="4362530"/>
            <a:ext cx="2592000" cy="1152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39"/>
          </p:nvPr>
        </p:nvSpPr>
        <p:spPr>
          <a:xfrm>
            <a:off x="9192344" y="5547600"/>
            <a:ext cx="2592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1000">
                <a:solidFill>
                  <a:srgbClr val="464646"/>
                </a:solidFill>
              </a:defRPr>
            </a:lvl1pPr>
            <a:lvl2pPr marL="179387" indent="0">
              <a:buNone/>
              <a:defRPr sz="1100"/>
            </a:lvl2pPr>
            <a:lvl3pPr marL="358775" indent="0">
              <a:buNone/>
              <a:defRPr sz="1100"/>
            </a:lvl3pPr>
            <a:lvl4pPr marL="536575" indent="0">
              <a:buNone/>
              <a:defRPr sz="1100"/>
            </a:lvl4pPr>
            <a:lvl5pPr marL="719137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rgbClr val="464646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rgbClr val="464646"/>
                </a:solidFill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6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380" y="1772816"/>
            <a:ext cx="6840000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5111" y="1772816"/>
            <a:ext cx="4148268" cy="4284000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481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656">
          <p15:clr>
            <a:srgbClr val="FBAE40"/>
          </p15:clr>
        </p15:guide>
        <p15:guide id="2" pos="4838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520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15380" y="188395"/>
            <a:ext cx="11268000" cy="287854"/>
          </a:xfrm>
        </p:spPr>
        <p:txBody>
          <a:bodyPr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8288" indent="0">
              <a:buNone/>
              <a:defRPr sz="1600"/>
            </a:lvl2pPr>
            <a:lvl3pPr marL="538162" indent="0">
              <a:buNone/>
              <a:defRPr sz="1600"/>
            </a:lvl3pPr>
            <a:lvl4pPr marL="806450" indent="0">
              <a:buNone/>
              <a:defRPr sz="1600"/>
            </a:lvl4pPr>
            <a:lvl5pPr marL="1077912" indent="0">
              <a:buNone/>
              <a:defRPr sz="1600"/>
            </a:lvl5pPr>
          </a:lstStyle>
          <a:p>
            <a:pPr lvl="0"/>
            <a:r>
              <a:rPr lang="en-GB" dirty="0"/>
              <a:t>Chapter subject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15380" y="6223000"/>
            <a:ext cx="9936000" cy="122400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40000" algn="l"/>
              </a:tabLst>
              <a:defRPr lang="en-GB" sz="95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GB" dirty="0"/>
              <a:t>Source, references or external links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04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10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9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50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464646"/>
                </a:solidFill>
              </a:rPr>
              <a:t>© King.com Ltd 2018 – Commercially confidential</a:t>
            </a:r>
            <a:endParaRPr lang="en-GB" dirty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0"/>
            <a:ext cx="29364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0" r:id="rId3"/>
    <p:sldLayoutId id="2147483651" r:id="rId4"/>
    <p:sldLayoutId id="2147483666" r:id="rId5"/>
    <p:sldLayoutId id="2147483652" r:id="rId6"/>
    <p:sldLayoutId id="2147483687" r:id="rId7"/>
    <p:sldLayoutId id="2147483667" r:id="rId8"/>
    <p:sldLayoutId id="2147483684" r:id="rId9"/>
    <p:sldLayoutId id="2147483664" r:id="rId10"/>
    <p:sldLayoutId id="2147483665" r:id="rId11"/>
    <p:sldLayoutId id="2147483654" r:id="rId12"/>
    <p:sldLayoutId id="2147483655" r:id="rId13"/>
    <p:sldLayoutId id="2147483685" r:id="rId14"/>
    <p:sldLayoutId id="2147483686" r:id="rId15"/>
    <p:sldLayoutId id="2147483689" r:id="rId16"/>
    <p:sldLayoutId id="2147483745" r:id="rId17"/>
    <p:sldLayoutId id="2147483747" r:id="rId18"/>
    <p:sldLayoutId id="2147483746" r:id="rId19"/>
    <p:sldLayoutId id="2147483708" r:id="rId2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1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indent="-180000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US" sz="1800" kern="1200" spc="-40" baseline="0" dirty="0" smtClean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6pPr>
      <a:lvl7pPr marL="1260000" indent="-180000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US" sz="1800" kern="1200" spc="-40" baseline="0" dirty="0" smtClean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7pPr>
      <a:lvl8pPr marL="1439863" indent="-179388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US" sz="1800" kern="1200" spc="-40" baseline="0" dirty="0" smtClean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8pPr>
      <a:lvl9pPr marL="1620000" indent="-180000" algn="l" defTabSz="914400" rtl="0" eaLnBrk="1" latinLnBrk="0" hangingPunct="1">
        <a:spcBef>
          <a:spcPts val="600"/>
        </a:spcBef>
        <a:buClr>
          <a:schemeClr val="accent5"/>
        </a:buClr>
        <a:buFont typeface="Arial" panose="020B0604020202020204" pitchFamily="34" charset="0"/>
        <a:buChar char="•"/>
        <a:defRPr lang="en-GB" sz="1800" kern="1200" spc="-40" baseline="0" dirty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309" userDrawn="1">
          <p15:clr>
            <a:srgbClr val="F26B43"/>
          </p15:clr>
        </p15:guide>
        <p15:guide id="6" pos="7436" userDrawn="1">
          <p15:clr>
            <a:srgbClr val="F26B43"/>
          </p15:clr>
        </p15:guide>
        <p15:guide id="9" orient="horz" pos="3827" userDrawn="1">
          <p15:clr>
            <a:srgbClr val="F26B43"/>
          </p15:clr>
        </p15:guide>
        <p15:guide id="10" orient="horz" pos="756" userDrawn="1">
          <p15:clr>
            <a:srgbClr val="F26B43"/>
          </p15:clr>
        </p15:guide>
        <p15:guide id="11" orient="horz" pos="8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464646"/>
                </a:solidFill>
              </a:rPr>
              <a:t>© King.com Ltd 2018 – Commercially confidential</a:t>
            </a:r>
            <a:endParaRPr lang="en-GB" dirty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24628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4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6" r:id="rId9"/>
    <p:sldLayoutId id="2147483707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2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900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None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464646"/>
                </a:solidFill>
              </a:rPr>
              <a:t>© King.com Ltd 2018 – Commercially confidential</a:t>
            </a:r>
            <a:endParaRPr lang="en-GB" dirty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24628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9" r:id="rId9"/>
    <p:sldLayoutId id="2147483720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3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464646"/>
                </a:solidFill>
              </a:rPr>
              <a:t>© King.com Ltd 2018 – Commercially confidential</a:t>
            </a:r>
            <a:endParaRPr lang="en-GB" dirty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303116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0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1" r:id="rId9"/>
    <p:sldLayoutId id="2147483732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4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464646"/>
                </a:solidFill>
              </a:rPr>
              <a:t>© King.com Ltd 2018 – Commercially confidential</a:t>
            </a:r>
            <a:endParaRPr lang="en-GB" dirty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9892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3" r:id="rId9"/>
    <p:sldLayoutId id="2147483744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5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marL="1080000" marR="0" lvl="5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Sixth level</a:t>
            </a:r>
          </a:p>
          <a:p>
            <a:pPr marL="1260000" marR="0" lvl="6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Seventh level</a:t>
            </a:r>
          </a:p>
          <a:p>
            <a:pPr marL="1440000" marR="0" lvl="7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Eight level</a:t>
            </a:r>
          </a:p>
          <a:p>
            <a:pPr marL="1620000" marR="0" lvl="8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1C19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Super Grotesk Offc Pro" panose="020B0504020101020102" pitchFamily="34" charset="0"/>
              </a:rPr>
              <a:t>Ninth level</a:t>
            </a:r>
          </a:p>
          <a:p>
            <a:pPr lvl="4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rgbClr val="464646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464646"/>
                </a:solidFill>
              </a:rPr>
              <a:t>© King.com Ltd 2018 – Commercially confidential</a:t>
            </a:r>
            <a:endParaRPr lang="en-GB" dirty="0">
              <a:solidFill>
                <a:srgbClr val="464646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788" y="6220800"/>
            <a:ext cx="557970" cy="381600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3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accent6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6"/>
        </a:buClr>
        <a:buFont typeface="Arial" panose="020B0604020202020204" pitchFamily="34" charset="0"/>
        <a:buChar char="•"/>
        <a:defRPr sz="22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accent4"/>
        </a:buClr>
        <a:buFont typeface="Arial" panose="020B0604020202020204" pitchFamily="34" charset="0"/>
        <a:buChar char="•"/>
        <a:tabLst/>
        <a:defRPr sz="1800" kern="1200" spc="-40" baseline="0">
          <a:solidFill>
            <a:srgbClr val="464646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5"/>
        </a:buClr>
        <a:buSzTx/>
        <a:buFont typeface="Arial" panose="020B0604020202020204" pitchFamily="34" charset="0"/>
        <a:buChar char="•"/>
        <a:tabLst/>
        <a:defRPr sz="2000" kern="1200">
          <a:solidFill>
            <a:srgbClr val="464646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bg1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bg1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© King.com Ltd 2018 – Commercially confidential</a:t>
            </a:r>
            <a:endParaRPr lang="en-GB" dirty="0">
              <a:solidFill>
                <a:schemeClr val="bg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345" y="6220800"/>
            <a:ext cx="550856" cy="3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bg1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defRPr sz="22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defRPr sz="20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defRPr sz="18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bg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bg1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rgbClr val="FFFFFF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5380" y="476248"/>
            <a:ext cx="11268000" cy="126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5380" y="1772816"/>
            <a:ext cx="11268000" cy="428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510800" y="6405149"/>
            <a:ext cx="5940000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tx1"/>
                </a:solidFill>
                <a:effectLst/>
                <a:latin typeface="+mn-lt"/>
                <a:cs typeface="Super Grotesk Offc Pro" panose="020B0504020101020102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450990" y="6405149"/>
            <a:ext cx="721574" cy="1224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>
                <a:solidFill>
                  <a:schemeClr val="tx1"/>
                </a:solidFill>
                <a:latin typeface="+mn-lt"/>
                <a:cs typeface="Super Grotesk Offc Pro" panose="020B0504020101020102" pitchFamily="34" charset="0"/>
              </a:defRPr>
            </a:lvl1pPr>
          </a:lstStyle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 flipH="1">
            <a:off x="516564" y="6370123"/>
            <a:ext cx="1065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 txBox="1">
            <a:spLocks/>
          </p:cNvSpPr>
          <p:nvPr userDrawn="1"/>
        </p:nvSpPr>
        <p:spPr bwMode="gray">
          <a:xfrm>
            <a:off x="515380" y="6405149"/>
            <a:ext cx="3884400" cy="264211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sv-SE"/>
            </a:defPPr>
            <a:lvl1pPr marL="0" algn="l" defTabSz="914400" rtl="0" eaLnBrk="1" latinLnBrk="0" hangingPunct="1">
              <a:defRPr sz="950" kern="1200">
                <a:solidFill>
                  <a:srgbClr val="404040"/>
                </a:solidFill>
                <a:latin typeface="+mn-lt"/>
                <a:ea typeface="+mn-ea"/>
                <a:cs typeface="Super Grotesk Offc Pro" panose="020B050402010102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© King.com Ltd 2018 – Commercially confidential</a:t>
            </a:r>
            <a:endParaRPr lang="en-GB" dirty="0">
              <a:solidFill>
                <a:schemeClr val="tx1"/>
              </a:solidFill>
              <a:effectLst>
                <a:outerShdw blurRad="50800" dist="50800" dir="5400000" algn="tl">
                  <a:srgbClr val="000000">
                    <a:alpha val="10000"/>
                  </a:srgbClr>
                </a:outerShdw>
              </a:effectLst>
            </a:endParaRP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344" y="6221066"/>
            <a:ext cx="550856" cy="38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5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100" baseline="0">
          <a:solidFill>
            <a:schemeClr val="tx1"/>
          </a:solidFill>
          <a:latin typeface="+mn-lt"/>
          <a:ea typeface="+mj-ea"/>
          <a:cs typeface="Super Grotesk Offc Pro" panose="020B0504020101020102" pitchFamily="34" charset="0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2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1pPr>
      <a:lvl2pPr marL="35877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20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2pPr>
      <a:lvl3pPr marL="536575" indent="-177800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3pPr>
      <a:lvl4pPr marL="719138" indent="-182563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4pPr>
      <a:lvl5pPr marL="898525" indent="-179388" algn="l" defTabSz="914400" rtl="0" eaLnBrk="1" latinLnBrk="0" hangingPunct="1"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 spc="-40" baseline="0">
          <a:solidFill>
            <a:schemeClr val="tx1"/>
          </a:solidFill>
          <a:latin typeface="+mn-lt"/>
          <a:ea typeface="+mn-ea"/>
          <a:cs typeface="Super Grotesk Offc Pro" panose="020B0504020101020102" pitchFamily="34" charset="0"/>
        </a:defRPr>
      </a:lvl5pPr>
      <a:lvl6pPr marL="108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marR="0" indent="-18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9">
          <p15:clr>
            <a:srgbClr val="F26B43"/>
          </p15:clr>
        </p15:guide>
        <p15:guide id="4" pos="7436">
          <p15:clr>
            <a:srgbClr val="F26B43"/>
          </p15:clr>
        </p15:guide>
        <p15:guide id="5" orient="horz" pos="3827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2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Rshiny</a:t>
            </a:r>
            <a:r>
              <a:rPr lang="en-GB" dirty="0"/>
              <a:t>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02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60C8B33-7A72-DB46-B965-69F7C6337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332656"/>
            <a:ext cx="11268000" cy="504269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</a:rPr>
              <a:t>Agenda: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Structure of Shiny apps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Example 1 -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Hands-on experience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Example 2 -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Hands-on experience </a:t>
            </a:r>
          </a:p>
          <a:p>
            <a:pPr marL="457200" indent="-457200" algn="l">
              <a:buFont typeface="+mj-lt"/>
              <a:buAutoNum type="arabicPeriod"/>
            </a:pPr>
            <a:endParaRPr lang="en-US" b="1" dirty="0">
              <a:solidFill>
                <a:schemeClr val="accent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43B7-3F29-514F-BEE3-C0FEBC05EA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D8A8-B173-E340-94D7-A428FD60AB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69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D0A7EFCE-C288-4C08-82BF-A166ED29311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4056" y="214421"/>
            <a:ext cx="11268000" cy="396000"/>
          </a:xfrm>
        </p:spPr>
        <p:txBody>
          <a:bodyPr>
            <a:noAutofit/>
          </a:bodyPr>
          <a:lstStyle/>
          <a:p>
            <a:r>
              <a:rPr lang="en-GB" sz="3600" dirty="0"/>
              <a:t>The structure of Shiny apps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3A729-0C3E-B742-BCF9-08C3E68352EF}"/>
              </a:ext>
            </a:extLst>
          </p:cNvPr>
          <p:cNvSpPr txBox="1"/>
          <p:nvPr/>
        </p:nvSpPr>
        <p:spPr>
          <a:xfrm>
            <a:off x="515380" y="908720"/>
            <a:ext cx="1065718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Shiny apps have 2 main components: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9DABA-9353-9C47-B8C8-F23D7912ED5D}"/>
              </a:ext>
            </a:extLst>
          </p:cNvPr>
          <p:cNvSpPr/>
          <p:nvPr/>
        </p:nvSpPr>
        <p:spPr>
          <a:xfrm>
            <a:off x="1631504" y="1916832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UI 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5634B-9CC2-4845-8F10-5E7903839B97}"/>
              </a:ext>
            </a:extLst>
          </p:cNvPr>
          <p:cNvSpPr/>
          <p:nvPr/>
        </p:nvSpPr>
        <p:spPr>
          <a:xfrm>
            <a:off x="1650852" y="3529856"/>
            <a:ext cx="194421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Server function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C2BA0CE-4BD2-C54B-B5A5-EABC11917287}"/>
              </a:ext>
            </a:extLst>
          </p:cNvPr>
          <p:cNvSpPr/>
          <p:nvPr/>
        </p:nvSpPr>
        <p:spPr>
          <a:xfrm>
            <a:off x="695400" y="2176128"/>
            <a:ext cx="720080" cy="2160240"/>
          </a:xfrm>
          <a:prstGeom prst="leftBrace">
            <a:avLst>
              <a:gd name="adj1" fmla="val 8333"/>
              <a:gd name="adj2" fmla="val 547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79F9F-CFF8-F14C-95B9-50DC76910BF6}"/>
              </a:ext>
            </a:extLst>
          </p:cNvPr>
          <p:cNvCxnSpPr/>
          <p:nvPr/>
        </p:nvCxnSpPr>
        <p:spPr>
          <a:xfrm>
            <a:off x="4007768" y="2497053"/>
            <a:ext cx="14756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13071C-B3B6-B24F-9AB4-0975730581E7}"/>
              </a:ext>
            </a:extLst>
          </p:cNvPr>
          <p:cNvCxnSpPr/>
          <p:nvPr/>
        </p:nvCxnSpPr>
        <p:spPr>
          <a:xfrm>
            <a:off x="4007768" y="4026969"/>
            <a:ext cx="14756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098D32-792E-C847-B39C-16F7E0A91450}"/>
              </a:ext>
            </a:extLst>
          </p:cNvPr>
          <p:cNvSpPr txBox="1"/>
          <p:nvPr/>
        </p:nvSpPr>
        <p:spPr>
          <a:xfrm>
            <a:off x="5843972" y="2302947"/>
            <a:ext cx="5790072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Controls the layout and appearance of your 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901780-85D1-3748-9232-7EB3F6CACEBB}"/>
              </a:ext>
            </a:extLst>
          </p:cNvPr>
          <p:cNvSpPr txBox="1"/>
          <p:nvPr/>
        </p:nvSpPr>
        <p:spPr>
          <a:xfrm>
            <a:off x="5843972" y="3509469"/>
            <a:ext cx="5790072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Controls the logic of the app and it contains a set of instructions to get the desired output based on the input given </a:t>
            </a:r>
          </a:p>
        </p:txBody>
      </p:sp>
    </p:spTree>
    <p:extLst>
      <p:ext uri="{BB962C8B-B14F-4D97-AF65-F5344CB8AC3E}">
        <p14:creationId xmlns:p14="http://schemas.microsoft.com/office/powerpoint/2010/main" val="132506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AD1E16-A928-3F49-BD69-BE372BBC83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21649-9182-A340-BF4C-831F1C2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31A58-33D5-9041-AEA1-77ED0F47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EDF9D-B080-3F4A-AD5B-5472A3261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117CE-D7F6-A34A-A333-CE56EF1789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5776B-16CC-5642-99F4-2A0DE89EB0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/>
              <a:t>Page </a:t>
            </a:r>
            <a:fld id="{D0A7EFCE-C288-4C08-82BF-A166ED293115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95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763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e7d472dee68f93eae9fd62412a27fcd28f34eaa"/>
</p:tagLst>
</file>

<file path=ppt/theme/theme1.xml><?xml version="1.0" encoding="utf-8"?>
<a:theme xmlns:a="http://schemas.openxmlformats.org/drawingml/2006/main" name="Master – King Orange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" id="{A2BFC6FE-A30C-4D36-A051-B9189243EFF1}" vid="{0B167764-F1BF-4C35-8E60-5930A7129C50}"/>
    </a:ext>
  </a:extLst>
</a:theme>
</file>

<file path=ppt/theme/theme10.xml><?xml version="1.0" encoding="utf-8"?>
<a:theme xmlns:a="http://schemas.openxmlformats.org/drawingml/2006/main" name="Office Theme">
  <a:themeElements>
    <a:clrScheme name="King_Color">
      <a:dk1>
        <a:sysClr val="windowText" lastClr="000000"/>
      </a:dk1>
      <a:lt1>
        <a:sysClr val="window" lastClr="FFFFFF"/>
      </a:lt1>
      <a:dk2>
        <a:srgbClr val="C1C19D"/>
      </a:dk2>
      <a:lt2>
        <a:srgbClr val="F2F2EB"/>
      </a:lt2>
      <a:accent1>
        <a:srgbClr val="FF96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C1C19D"/>
      </a:accent5>
      <a:accent6>
        <a:srgbClr val="94897A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– Fresh Mint">
  <a:themeElements>
    <a:clrScheme name="King Green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" id="{A2BFC6FE-A30C-4D36-A051-B9189243EFF1}" vid="{A9861F9C-D442-4166-A348-35A5094F72C5}"/>
    </a:ext>
  </a:extLst>
</a:theme>
</file>

<file path=ppt/theme/theme3.xml><?xml version="1.0" encoding="utf-8"?>
<a:theme xmlns:a="http://schemas.openxmlformats.org/drawingml/2006/main" name="Master – Happy Pink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" id="{A2BFC6FE-A30C-4D36-A051-B9189243EFF1}" vid="{60827A14-988C-4696-88B5-B308D767BD2B}"/>
    </a:ext>
  </a:extLst>
</a:theme>
</file>

<file path=ppt/theme/theme4.xml><?xml version="1.0" encoding="utf-8"?>
<a:theme xmlns:a="http://schemas.openxmlformats.org/drawingml/2006/main" name="Master – Sunny Yellow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" id="{A2BFC6FE-A30C-4D36-A051-B9189243EFF1}" vid="{9396F88C-F3B1-4DF8-9A63-4CBC76861E01}"/>
    </a:ext>
  </a:extLst>
</a:theme>
</file>

<file path=ppt/theme/theme5.xml><?xml version="1.0" encoding="utf-8"?>
<a:theme xmlns:a="http://schemas.openxmlformats.org/drawingml/2006/main" name="Master – Warm Grey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" id="{A2BFC6FE-A30C-4D36-A051-B9189243EFF1}" vid="{1C6E3FB1-012A-422E-9E68-4F1EAB6360FB}"/>
    </a:ext>
  </a:extLst>
</a:theme>
</file>

<file path=ppt/theme/theme6.xml><?xml version="1.0" encoding="utf-8"?>
<a:theme xmlns:a="http://schemas.openxmlformats.org/drawingml/2006/main" name="Master – Cool Grey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" id="{A2BFC6FE-A30C-4D36-A051-B9189243EFF1}" vid="{CF6A9C22-8495-4F18-B435-E6E44813C2FF}"/>
    </a:ext>
  </a:extLst>
</a:theme>
</file>

<file path=ppt/theme/theme7.xml><?xml version="1.0" encoding="utf-8"?>
<a:theme xmlns:a="http://schemas.openxmlformats.org/drawingml/2006/main" name="Orange Line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" id="{A2BFC6FE-A30C-4D36-A051-B9189243EFF1}" vid="{A975ADA9-1E5B-460E-ACC0-415B0A820773}"/>
    </a:ext>
  </a:extLst>
</a:theme>
</file>

<file path=ppt/theme/theme8.xml><?xml version="1.0" encoding="utf-8"?>
<a:theme xmlns:a="http://schemas.openxmlformats.org/drawingml/2006/main" name="Black Line">
  <a:themeElements>
    <a:clrScheme name="King">
      <a:dk1>
        <a:sysClr val="windowText" lastClr="000000"/>
      </a:dk1>
      <a:lt1>
        <a:sysClr val="window" lastClr="FFFFFF"/>
      </a:lt1>
      <a:dk2>
        <a:srgbClr val="AAA293"/>
      </a:dk2>
      <a:lt2>
        <a:srgbClr val="F2F2EB"/>
      </a:lt2>
      <a:accent1>
        <a:srgbClr val="FF6A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AAA293"/>
      </a:accent5>
      <a:accent6>
        <a:srgbClr val="464646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tIns="0" rIns="0" bIns="0"/>
      <a:lstStyle>
        <a:defPPr>
          <a:defRPr sz="1600" dirty="0" smtClean="0">
            <a:solidFill>
              <a:srgbClr val="404040"/>
            </a:solidFill>
          </a:defRPr>
        </a:defPPr>
      </a:lstStyle>
    </a:txDef>
  </a:objectDefaults>
  <a:extraClrSchemeLst/>
  <a:custClrLst>
    <a:custClr name="King Orange 100%">
      <a:srgbClr val="FF6A00"/>
    </a:custClr>
    <a:custClr name="King Orange 80%">
      <a:srgbClr val="FF8833"/>
    </a:custClr>
    <a:custClr name="King Orange 60%">
      <a:srgbClr val="FFA666"/>
    </a:custClr>
    <a:custClr name="King Orange 40%">
      <a:srgbClr val="FFC399"/>
    </a:custClr>
    <a:custClr name="King Fresh Mint 100%">
      <a:srgbClr val="00B67D"/>
    </a:custClr>
    <a:custClr name="King Fresh Mint 80%">
      <a:srgbClr val="33C596"/>
    </a:custClr>
    <a:custClr name="King Fresh Mint 60%">
      <a:srgbClr val="66D3B0"/>
    </a:custClr>
    <a:custClr name="King Fresh Mint 40%">
      <a:srgbClr val="99E2CB"/>
    </a:custClr>
    <a:custClr name="King Happy Pink 100%">
      <a:srgbClr val="FA4092"/>
    </a:custClr>
    <a:custClr name="King Happy Pink 80%">
      <a:srgbClr val="FA66A8"/>
    </a:custClr>
    <a:custClr name="King Happy Pink 60%">
      <a:srgbClr val="FB8CBE"/>
    </a:custClr>
    <a:custClr name="King Happy Pink 40%">
      <a:srgbClr val="FDB3D3"/>
    </a:custClr>
    <a:custClr name="King Sunny Yellow 100%">
      <a:srgbClr val="FFC000"/>
    </a:custClr>
    <a:custClr name="King Sunny Yellow 80%">
      <a:srgbClr val="FFCD33"/>
    </a:custClr>
    <a:custClr name="King Sunny Yellow 60%">
      <a:srgbClr val="FFD966"/>
    </a:custClr>
    <a:custClr name="King Sunny Yellow 40%">
      <a:srgbClr val="FFE699"/>
    </a:custClr>
    <a:custClr name="King Warm Grey 100%">
      <a:srgbClr val="AAA293"/>
    </a:custClr>
    <a:custClr name="King Warm Grey 80%">
      <a:srgbClr val="BBB5A9"/>
    </a:custClr>
    <a:custClr name="King Warm Grey 60%">
      <a:srgbClr val="CCC7BE"/>
    </a:custClr>
    <a:custClr name="King Warm Grey 40%">
      <a:srgbClr val="DDDAD4"/>
    </a:custClr>
    <a:custClr name="King Cool Grey 100%">
      <a:srgbClr val="464646"/>
    </a:custClr>
    <a:custClr name="King Cool Grey 80%">
      <a:srgbClr val="6B6B6B"/>
    </a:custClr>
    <a:custClr name="King Cool Grey 60%">
      <a:srgbClr val="909090"/>
    </a:custClr>
    <a:custClr name="King Cool Grey 40%">
      <a:srgbClr val="B5B5B5"/>
    </a:custClr>
    <a:custClr name="King Royal White 100%">
      <a:srgbClr val="F7F4EF"/>
    </a:custClr>
  </a:custClrLst>
  <a:extLst>
    <a:ext uri="{05A4C25C-085E-4340-85A3-A5531E510DB2}">
      <thm15:themeFamily xmlns:thm15="http://schemas.microsoft.com/office/thememl/2012/main" name="king_PPTemplate_v3.4" id="{A2BFC6FE-A30C-4D36-A051-B9189243EFF1}" vid="{9D7092F8-E28E-447A-950A-972027941994}"/>
    </a:ext>
  </a:extLst>
</a:theme>
</file>

<file path=ppt/theme/theme9.xml><?xml version="1.0" encoding="utf-8"?>
<a:theme xmlns:a="http://schemas.openxmlformats.org/drawingml/2006/main" name="Office Theme">
  <a:themeElements>
    <a:clrScheme name="King_Color">
      <a:dk1>
        <a:sysClr val="windowText" lastClr="000000"/>
      </a:dk1>
      <a:lt1>
        <a:sysClr val="window" lastClr="FFFFFF"/>
      </a:lt1>
      <a:dk2>
        <a:srgbClr val="C1C19D"/>
      </a:dk2>
      <a:lt2>
        <a:srgbClr val="F2F2EB"/>
      </a:lt2>
      <a:accent1>
        <a:srgbClr val="FF9600"/>
      </a:accent1>
      <a:accent2>
        <a:srgbClr val="00B67D"/>
      </a:accent2>
      <a:accent3>
        <a:srgbClr val="FA4092"/>
      </a:accent3>
      <a:accent4>
        <a:srgbClr val="FFC000"/>
      </a:accent4>
      <a:accent5>
        <a:srgbClr val="C1C19D"/>
      </a:accent5>
      <a:accent6>
        <a:srgbClr val="94897A"/>
      </a:accent6>
      <a:hlink>
        <a:srgbClr val="00B67D"/>
      </a:hlink>
      <a:folHlink>
        <a:srgbClr val="800080"/>
      </a:folHlink>
    </a:clrScheme>
    <a:fontScheme name="King_Font">
      <a:majorFont>
        <a:latin typeface="Super Grotesk Offc Pro"/>
        <a:ea typeface=""/>
        <a:cs typeface=""/>
      </a:majorFont>
      <a:minorFont>
        <a:latin typeface="Super Grotesk Offc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king_PPTemplate_v3.41</Template>
  <TotalTime>212</TotalTime>
  <Words>78</Words>
  <Application>Microsoft Macintosh PowerPoint</Application>
  <PresentationFormat>Widescreen</PresentationFormat>
  <Paragraphs>22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Super Grotesk Offc Pro</vt:lpstr>
      <vt:lpstr>Master – King Orange</vt:lpstr>
      <vt:lpstr>Master – Fresh Mint</vt:lpstr>
      <vt:lpstr>Master – Happy Pink</vt:lpstr>
      <vt:lpstr>Master – Sunny Yellow</vt:lpstr>
      <vt:lpstr>Master – Warm Grey</vt:lpstr>
      <vt:lpstr>Master – Cool Grey</vt:lpstr>
      <vt:lpstr>Orange Line</vt:lpstr>
      <vt:lpstr>Black Line</vt:lpstr>
      <vt:lpstr>PowerPoint Presentation</vt:lpstr>
      <vt:lpstr>Rshiny workshop</vt:lpstr>
      <vt:lpstr>PowerPoint Presentation</vt:lpstr>
      <vt:lpstr>The structure of Shiny apps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Aylin Agiali</dc:creator>
  <cp:lastModifiedBy>Aylin Agiali</cp:lastModifiedBy>
  <cp:revision>11</cp:revision>
  <cp:lastPrinted>2015-11-04T13:26:34Z</cp:lastPrinted>
  <dcterms:created xsi:type="dcterms:W3CDTF">2018-03-08T09:37:46Z</dcterms:created>
  <dcterms:modified xsi:type="dcterms:W3CDTF">2018-07-26T16:49:08Z</dcterms:modified>
</cp:coreProperties>
</file>