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36" name="Date Placeholder 2"/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30-08-2024</a:t>
            </a:fld>
            <a:endParaRPr lang="en-IN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/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738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9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40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C36E48D-A48B-4B88-B929-249EA67D15D7}" type="datetimeFigureOut">
              <a:t>8/30/2024</a:t>
            </a:fld>
            <a:endParaRPr lang="en-US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fontAlgn="auto" hangingPunct="1" indent="0" lvl="0" marL="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1pPr>
    <a:lvl2pPr algn="l" defTabSz="914400" fontAlgn="auto" hangingPunct="1" indent="0" lvl="1" marL="4572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2pPr>
    <a:lvl3pPr algn="l" defTabSz="914400" fontAlgn="auto" hangingPunct="1" indent="0" lvl="2" marL="9144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3pPr>
    <a:lvl4pPr algn="l" defTabSz="914400" fontAlgn="auto" hangingPunct="1" indent="0" lvl="3" marL="13716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4pPr>
    <a:lvl5pPr algn="l" defTabSz="914400" fontAlgn="auto" hangingPunct="1" indent="0" lvl="4" marL="18288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611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anchor="t" anchorCtr="0" compatLnSpc="1" wrap="square">
            <a:noAutofit/>
          </a:bodyPr>
          <a:p>
            <a:endParaRPr lang="en-US"/>
          </a:p>
        </p:txBody>
      </p:sp>
      <p:sp>
        <p:nvSpPr>
          <p:cNvPr id="1048612" name="Slide Number Placeholder 3"/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/>
          <a:noFill/>
        </p:spPr>
        <p:txBody>
          <a:bodyPr anchor="b" anchorCtr="0" bIns="45720" compatLnSpc="1" lIns="91440" rIns="91440" tIns="45720" vert="horz" wrap="square">
            <a:noAutofit/>
          </a:bodyPr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89B83A1-45C1-48A6-99A8-69A78E4638E4}" type="slidenum">
              <a:rPr baseline="0" b="0" cap="none" sz="1200" i="0" kern="1200" kumimoji="0" lang="en-IN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200" i="0" kern="1200" kumimoji="0" lang="en-I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2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3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4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5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6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7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8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9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0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4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5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6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7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8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7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8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9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0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1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2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3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5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6" name="Holder 2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endParaRPr lang="en-US"/>
          </a:p>
        </p:txBody>
      </p:sp>
      <p:sp>
        <p:nvSpPr>
          <p:cNvPr id="1048587" name="Holder 3"/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Holder 4"/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/>
          <a:noFill/>
          <a:ln>
            <a:noFill/>
          </a:ln>
        </p:spPr>
        <p:txBody>
          <a:bodyPr anchor="t" anchorCtr="1" bIns="0" compatLnSpc="1" lIns="0" rIns="0" tIns="0" vert="horz" wrap="square">
            <a:spAutoFit/>
          </a:bodyPr>
          <a:lstStyle>
            <a:lvl1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048589" name="Holder 5"/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8/30/2024</a:t>
            </a:fld>
            <a:endParaRPr lang="en-US"/>
          </a:p>
        </p:txBody>
      </p:sp>
      <p:sp>
        <p:nvSpPr>
          <p:cNvPr id="1048590" name="Holder 6"/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100" i="0" kern="1200" lang="en-US" spc="10" strike="noStrike" u="none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1" cap="none" sz="4800" i="0" kern="0" lang="en-US" spc="0" strike="noStrike" u="none">
          <a:solidFill>
            <a:srgbClr val="000000"/>
          </a:solidFill>
          <a:latin typeface="Trebuchet MS"/>
          <a:cs typeface="Trebuchet MS"/>
        </a:defRPr>
      </a:lvl1pPr>
    </p:titleStyle>
    <p:body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1800" i="0" kern="0" lang="en-US" spc="0" strike="noStrike" u="none">
          <a:solidFill>
            <a:srgbClr val="000000"/>
          </a:solidFill>
          <a:latin typeface="Calibri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1048601" name="object 3"/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2" name="object 4"/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03" name="object 5"/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4" name="object 6"/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04114"/>
          </a:xfrm>
          <a:prstGeom prst="rect"/>
          <a:noFill/>
          <a:ln>
            <a:noFill/>
          </a:ln>
        </p:spPr>
        <p:txBody>
          <a:bodyPr anchor="t" anchorCtr="1" bIns="0" compatLnSpc="1" lIns="0" rIns="0" tIns="16514" vert="horz" wrap="square">
            <a:spAutoFit/>
          </a:bodyPr>
          <a:p>
            <a:pPr algn="ctr" lvl="0" marL="3213731">
              <a:spcBef>
                <a:spcPts val="130"/>
              </a:spcBef>
            </a:pP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b="0" sz="4000" lang="en-IN" spc="15"/>
          </a:p>
        </p:txBody>
      </p:sp>
      <p:pic>
        <p:nvPicPr>
          <p:cNvPr id="2097152" name="object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06" name="object 11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73814AB-598A-41AA-83CA-8665285AEDB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07" name="TextBox 13"/>
          <p:cNvSpPr txBox="1"/>
          <p:nvPr/>
        </p:nvSpPr>
        <p:spPr>
          <a:xfrm>
            <a:off x="2295528" y="2798301"/>
            <a:ext cx="8610603" cy="176784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STUDENT NAME: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J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e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y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p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u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REGISTER NO: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3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4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6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7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DEPARTMENT: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B.Com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(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General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)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COLLEGE: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.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ege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f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n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science </a:t>
            </a:r>
            <a:endParaRPr altLang="en-US" lang="zh-CN"/>
          </a:p>
        </p:txBody>
      </p:sp>
      <p:grpSp>
        <p:nvGrpSpPr>
          <p:cNvPr id="21" name="object 2"/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048608" name="object 3"/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9" name="object 4"/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6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693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32006C3B-C84F-4C6B-95E6-D52B6662E223}" type="slidenum">
              <a:t>10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7" y="291144"/>
            <a:ext cx="3303900" cy="758193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algn="l" defTabSz="914400" fontAlgn="auto" hangingPunct="1" indent="0" lvl="0" marL="12701" marR="0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800" i="0" kern="1200" lang="en-US" spc="15" strike="noStrike" u="none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baseline="0" b="1" cap="none" sz="4800" i="0" kern="1200" lang="en-US" spc="0" strike="noStrike" u="none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baseline="0" b="1" cap="none" sz="4800" i="0" kern="1200" lang="en-US" spc="-15" strike="noStrike" u="none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baseline="0" b="1" cap="none" sz="4800" i="0" kern="1200" lang="en-US" spc="-35" strike="noStrike" u="none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baseline="0" b="1" cap="none" sz="4800" i="0" kern="1200" lang="en-US" spc="-30" strike="noStrike" u="none">
                <a:solidFill>
                  <a:srgbClr val="000000"/>
                </a:solidFill>
                <a:latin typeface="Trebuchet MS"/>
                <a:cs typeface="Trebuchet MS"/>
              </a:rPr>
              <a:t>LL</a:t>
            </a:r>
            <a:r>
              <a:rPr baseline="0" b="1" cap="none" sz="4800" i="0" kern="1200" lang="en-US" spc="-5" strike="noStrike" u="none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baseline="0" b="1" cap="none" sz="4800" i="0" kern="1200" lang="en-US" spc="30" strike="noStrike" u="none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baseline="0" b="1" cap="none" sz="4800" i="0" kern="1200" lang="en-US" spc="5" strike="noStrike" u="none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endParaRPr baseline="0" b="0" cap="none" sz="48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1743075" y="982339"/>
            <a:ext cx="8169926" cy="6001646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Approach: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Collect attendance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Clean and prepare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Extract relevant features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Group employees with similar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Predict future attendance trends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Identify unusual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Visualize attendance trends and insights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Techniques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Regression- 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Decision trees-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Clustering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Anomaly detection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Tools: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Python libraries (Pandas, Scikit-learn, Matplotlib)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8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9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7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42A13CB6-F530-4C37-879C-CAD47292C86C}" type="slidenum">
              <a:t>11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702" name="TextBox 10"/>
          <p:cNvSpPr txBox="1"/>
          <p:nvPr/>
        </p:nvSpPr>
        <p:spPr>
          <a:xfrm>
            <a:off x="2421765" y="1143640"/>
            <a:ext cx="6103338" cy="2308324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dirty="0" sz="2400" lang="en-US"/>
              <a:t>Better attendance insights</a:t>
            </a:r>
            <a:endParaRPr dirty="0" sz="2400" lang="en-IN"/>
          </a:p>
          <a:p>
            <a:r>
              <a:rPr dirty="0" sz="2400" lang="en-US"/>
              <a:t>2. Increased employee engagement</a:t>
            </a:r>
            <a:endParaRPr dirty="0" sz="2400" lang="en-IN"/>
          </a:p>
          <a:p>
            <a:r>
              <a:rPr dirty="0" sz="2400" lang="en-US"/>
              <a:t>3. Data-driven decision making</a:t>
            </a:r>
            <a:endParaRPr dirty="0" sz="2400" lang="en-IN"/>
          </a:p>
          <a:p>
            <a:r>
              <a:rPr dirty="0" sz="2400" lang="en-US"/>
              <a:t>4. Improved productivity</a:t>
            </a:r>
            <a:endParaRPr dirty="0" sz="2400" lang="en-IN"/>
          </a:p>
          <a:p>
            <a:r>
              <a:rPr dirty="0" sz="2400" lang="en-US"/>
              <a:t>5. Enhanced work-life </a:t>
            </a:r>
            <a:r>
              <a:rPr dirty="0" sz="2400" lang="en-US" err="1"/>
              <a:t>balanc</a:t>
            </a:r>
            <a:r>
              <a:rPr dirty="0" sz="2400" lang="en-IN"/>
              <a:t>e</a:t>
            </a:r>
          </a:p>
          <a:p>
            <a:endParaRPr dirty="0" sz="2400" lang="en-IN"/>
          </a:p>
        </p:txBody>
      </p:sp>
      <p:pic>
        <p:nvPicPr>
          <p:cNvPr id="2097168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46178" y="3165475"/>
            <a:ext cx="3381375" cy="3390900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1048704" name="TextBox 3"/>
          <p:cNvSpPr txBox="1"/>
          <p:nvPr/>
        </p:nvSpPr>
        <p:spPr>
          <a:xfrm>
            <a:off x="1138217" y="1668158"/>
            <a:ext cx="8132987" cy="267765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It seems like you're looking for a concise conclusion. Here's a simple one</a:t>
            </a:r>
            <a:r>
              <a:rPr baseline="0" b="1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     </a:t>
            </a:r>
            <a:r>
              <a:rPr baseline="0" b="0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24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33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6" name="object 16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7" name="object 1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38815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5"/>
              <a:t>PROJECT</a:t>
            </a:r>
            <a:r>
              <a:rPr sz="4250" lang="en-US" spc="-85"/>
              <a:t> </a:t>
            </a:r>
            <a:r>
              <a:rPr sz="4250" lang="en-US" spc="25"/>
              <a:t>TITLE</a:t>
            </a:r>
            <a:endParaRPr sz="4250" lang="en-US"/>
          </a:p>
        </p:txBody>
      </p:sp>
      <p:grpSp>
        <p:nvGrpSpPr>
          <p:cNvPr id="29" name="object 18"/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2097153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/>
            <a:noFill/>
            <a:ln cap="flat">
              <a:noFill/>
            </a:ln>
          </p:spPr>
        </p:pic>
        <p:pic>
          <p:nvPicPr>
            <p:cNvPr id="2097154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</p:grpSp>
      <p:sp>
        <p:nvSpPr>
          <p:cNvPr id="1048638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7A053CD8-3BF6-45BE-A5BC-EFD70D896FF8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39" name="TextBox 22"/>
          <p:cNvSpPr txBox="1"/>
          <p:nvPr/>
        </p:nvSpPr>
        <p:spPr>
          <a:xfrm>
            <a:off x="1217523" y="2123273"/>
            <a:ext cx="8593229" cy="1412240"/>
          </a:xfrm>
          <a:prstGeom prst="rect"/>
          <a:noFill/>
          <a:ln cap="flat">
            <a:noFill/>
          </a:ln>
        </p:spPr>
        <p:txBody>
          <a:bodyPr anchor="t" anchorCtr="1" bIns="45720" compatLnSpc="1" lIns="91440" rIns="91440" tIns="45720" vert="horz" wrap="square">
            <a:sp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baseline="0" b="0" cap="none" sz="2800" i="0" kern="1200" lang="en-IN" spc="0" strike="noStrike" u="none">
              <a:solidFill>
                <a:srgbClr val="7030A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41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2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3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4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5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6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7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8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9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50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1" name="object 14"/>
          <p:cNvSpPr txBox="1"/>
          <p:nvPr/>
        </p:nvSpPr>
        <p:spPr>
          <a:xfrm>
            <a:off x="752478" y="6486040"/>
            <a:ext cx="1773551" cy="323850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52" name="object 15"/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3" name="object 16"/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55" name="object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7050" y="6134096"/>
            <a:ext cx="247646" cy="247646"/>
          </a:xfrm>
          <a:prstGeom prst="rect"/>
          <a:noFill/>
          <a:ln cap="flat">
            <a:noFill/>
          </a:ln>
        </p:spPr>
      </p:pic>
      <p:grpSp>
        <p:nvGrpSpPr>
          <p:cNvPr id="32" name="object 18"/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2097156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  <p:pic>
          <p:nvPicPr>
            <p:cNvPr id="2097157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/>
            <a:noFill/>
            <a:ln cap="flat">
              <a:noFill/>
            </a:ln>
          </p:spPr>
        </p:pic>
      </p:grpSp>
      <p:sp>
        <p:nvSpPr>
          <p:cNvPr id="1048654" name="object 21"/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37232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1048655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A327D6BF-55CD-4F0C-AD49-A13F36FC8D8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56" name="TextBox 22"/>
          <p:cNvSpPr txBox="1"/>
          <p:nvPr/>
        </p:nvSpPr>
        <p:spPr>
          <a:xfrm>
            <a:off x="2509808" y="1041529"/>
            <a:ext cx="5029200" cy="4282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Problem Statement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Project Overview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End Users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Modelling Approach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Conclusion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1048657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8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58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/>
            <a:noFill/>
            <a:ln cap="flat">
              <a:noFill/>
            </a:ln>
          </p:spPr>
        </p:pic>
      </p:grpSp>
      <p:sp>
        <p:nvSpPr>
          <p:cNvPr id="1048659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727956"/>
              </a:tabLst>
            </a:pPr>
            <a:r>
              <a:rPr sz="4250" lang="en-US" spc="-20"/>
              <a:t>P</a:t>
            </a:r>
            <a:r>
              <a:rPr sz="4250" lang="en-US" spc="15"/>
              <a:t>ROB</a:t>
            </a:r>
            <a:r>
              <a:rPr sz="4250" lang="en-US" spc="55"/>
              <a:t>L</a:t>
            </a:r>
            <a:r>
              <a:rPr sz="4250" lang="en-US" spc="-20"/>
              <a:t>E</a:t>
            </a:r>
            <a:r>
              <a:rPr sz="4250" lang="en-US" spc="20"/>
              <a:t>M</a:t>
            </a:r>
            <a:r>
              <a:rPr sz="4250" lang="en-US"/>
              <a:t>	</a:t>
            </a:r>
            <a:r>
              <a:rPr sz="4250" lang="en-US" spc="10"/>
              <a:t>S</a:t>
            </a:r>
            <a:r>
              <a:rPr sz="4250" lang="en-US" spc="-370"/>
              <a:t>T</a:t>
            </a:r>
            <a:r>
              <a:rPr sz="4250" lang="en-US" spc="-375"/>
              <a:t>A</a:t>
            </a:r>
            <a:r>
              <a:rPr sz="4250" lang="en-US" spc="15"/>
              <a:t>T</a:t>
            </a:r>
            <a:r>
              <a:rPr sz="4250" lang="en-US" spc="-10"/>
              <a:t>E</a:t>
            </a:r>
            <a:r>
              <a:rPr sz="4250" lang="en-US" spc="-20"/>
              <a:t>ME</a:t>
            </a:r>
            <a:r>
              <a:rPr sz="4250" lang="en-US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1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FD3A188D-499F-4B13-94D0-B3B1736FDB6E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2" name="TextBox 12"/>
          <p:cNvSpPr txBox="1"/>
          <p:nvPr/>
        </p:nvSpPr>
        <p:spPr>
          <a:xfrm>
            <a:off x="1908645" y="1638476"/>
            <a:ext cx="6082835" cy="47142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Our organization struggles to effectively track and analyze employee attendance patterns, leading to: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Inefficient management of absenteeism and tardiness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Lack of insight into attendance trends and potential underlying causes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Inability to identify employees who may need support or intervention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1048663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4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60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/>
            <a:noFill/>
            <a:ln cap="flat">
              <a:noFill/>
            </a:ln>
          </p:spPr>
        </p:pic>
      </p:grpSp>
      <p:sp>
        <p:nvSpPr>
          <p:cNvPr id="1048665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642872"/>
              </a:tabLst>
            </a:pPr>
            <a:r>
              <a:rPr sz="4250" lang="en-US" spc="5"/>
              <a:t>PROJECT	</a:t>
            </a:r>
            <a:r>
              <a:rPr sz="4250" lang="en-US" spc="-20"/>
              <a:t>OVERVIEW</a:t>
            </a:r>
            <a:endParaRPr sz="4250" lang="en-US"/>
          </a:p>
        </p:txBody>
      </p:sp>
      <p:pic>
        <p:nvPicPr>
          <p:cNvPr id="2097161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7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BD3D8CB6-9E36-4F3F-BD01-967D9ACCAD0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8" name="TextBox 10"/>
          <p:cNvSpPr txBox="1"/>
          <p:nvPr/>
        </p:nvSpPr>
        <p:spPr>
          <a:xfrm>
            <a:off x="990596" y="2133596"/>
            <a:ext cx="8647535" cy="8026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69" name="TextBox 11"/>
          <p:cNvSpPr txBox="1"/>
          <p:nvPr/>
        </p:nvSpPr>
        <p:spPr>
          <a:xfrm>
            <a:off x="1747839" y="1402131"/>
            <a:ext cx="8256145" cy="5425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  Collect and integrate attendance data from existing HR systems.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 user-friendly visualization dashboard.</a:t>
            </a:r>
            <a:endParaRPr baseline="0" b="0" cap="none" sz="2400" i="0" kern="1200" lang="en-IN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Implement interactive features for exploring attendance trends.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Conduct analysis to identify patterns, anomalies, and correlations.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2" name="object 4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3200" lang="en-US" spc="25"/>
              <a:t>W</a:t>
            </a:r>
            <a:r>
              <a:rPr sz="3200" lang="en-US" spc="-20"/>
              <a:t>H</a:t>
            </a:r>
            <a:r>
              <a:rPr sz="3200" lang="en-US" spc="20"/>
              <a:t>O</a:t>
            </a:r>
            <a:r>
              <a:rPr sz="3200" lang="en-US" spc="-235"/>
              <a:t> </a:t>
            </a:r>
            <a:r>
              <a:rPr sz="3200" lang="en-US" spc="-10"/>
              <a:t>AR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10"/>
              <a:t>T</a:t>
            </a:r>
            <a:r>
              <a:rPr sz="3200" lang="en-US" spc="-15"/>
              <a:t>H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20"/>
              <a:t>E</a:t>
            </a:r>
            <a:r>
              <a:rPr sz="3200" lang="en-US" spc="30"/>
              <a:t>N</a:t>
            </a:r>
            <a:r>
              <a:rPr sz="3200" lang="en-US" spc="15"/>
              <a:t>D</a:t>
            </a:r>
            <a:r>
              <a:rPr sz="3200" lang="en-US" spc="-45"/>
              <a:t> </a:t>
            </a:r>
            <a:r>
              <a:rPr sz="3200" lang="en-US"/>
              <a:t>U</a:t>
            </a:r>
            <a:r>
              <a:rPr sz="3200" lang="en-US" spc="10"/>
              <a:t>S</a:t>
            </a:r>
            <a:r>
              <a:rPr sz="3200" lang="en-US" spc="-25"/>
              <a:t>E</a:t>
            </a:r>
            <a:r>
              <a:rPr sz="3200" lang="en-US" spc="-10"/>
              <a:t>R</a:t>
            </a:r>
            <a:r>
              <a:rPr sz="3200" lang="en-US" spc="5"/>
              <a:t>S?</a:t>
            </a:r>
            <a:endParaRPr sz="3200" lang="en-US"/>
          </a:p>
        </p:txBody>
      </p:sp>
      <p:pic>
        <p:nvPicPr>
          <p:cNvPr id="2097162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03" y="6172200"/>
            <a:ext cx="2181228" cy="485775"/>
          </a:xfrm>
          <a:prstGeom prst="rect"/>
          <a:noFill/>
          <a:ln cap="flat">
            <a:noFill/>
          </a:ln>
        </p:spPr>
      </p:pic>
      <p:sp>
        <p:nvSpPr>
          <p:cNvPr id="1048674" name="object 8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E6BE982-8933-4D88-A702-F2B5832B4E0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565589" y="1438698"/>
            <a:ext cx="8481343" cy="57810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HR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identify attendance patterns, manage absenteeism, and develop strategies to improve employee engagement.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Team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monitor team attendance, identify trends, and address potential issues affecting team productivity.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Department Heads: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To oversee attendance trends across departments, make informed decisions, and optimize workforce planning.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Business Analysts: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analyze attendance data, identify correlations, and provide insights for business improvement.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76371"/>
            <a:ext cx="2695578" cy="3248021"/>
          </a:xfrm>
          <a:prstGeom prst="rect"/>
          <a:noFill/>
          <a:ln cap="flat">
            <a:noFill/>
          </a:ln>
        </p:spPr>
      </p:pic>
      <p:sp>
        <p:nvSpPr>
          <p:cNvPr id="1048676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7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8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sz="3600" lang="en-US" spc="10"/>
              <a:t>O</a:t>
            </a:r>
            <a:r>
              <a:rPr sz="3600" lang="en-US" spc="25"/>
              <a:t>U</a:t>
            </a:r>
            <a:r>
              <a:rPr sz="3600" lang="en-US"/>
              <a:t>R</a:t>
            </a:r>
            <a:r>
              <a:rPr sz="3600" lang="en-US" spc="5"/>
              <a:t> </a:t>
            </a:r>
            <a:r>
              <a:rPr sz="3600" lang="en-US" spc="25"/>
              <a:t>S</a:t>
            </a:r>
            <a:r>
              <a:rPr sz="3600" lang="en-US" spc="10"/>
              <a:t>O</a:t>
            </a:r>
            <a:r>
              <a:rPr sz="3600" lang="en-US" spc="25"/>
              <a:t>LU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  <a:r>
              <a:rPr sz="3600" lang="en-US" spc="-345"/>
              <a:t> </a:t>
            </a:r>
            <a:r>
              <a:rPr sz="3600" lang="en-US" spc="-35"/>
              <a:t>A</a:t>
            </a:r>
            <a:r>
              <a:rPr sz="3600" lang="en-US" spc="-5"/>
              <a:t>N</a:t>
            </a:r>
            <a:r>
              <a:rPr sz="3600" lang="en-US"/>
              <a:t>D</a:t>
            </a:r>
            <a:r>
              <a:rPr sz="3600" lang="en-US" spc="35"/>
              <a:t> 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/>
              <a:t>S</a:t>
            </a:r>
            <a:r>
              <a:rPr sz="3600" lang="en-US" spc="60"/>
              <a:t> </a:t>
            </a:r>
            <a:r>
              <a:rPr sz="3600" lang="en-US" spc="-295"/>
              <a:t>V</a:t>
            </a:r>
            <a:r>
              <a:rPr sz="3600" lang="en-US" spc="-35"/>
              <a:t>A</a:t>
            </a:r>
            <a:r>
              <a:rPr sz="3600" lang="en-US" spc="25"/>
              <a:t>LU</a:t>
            </a:r>
            <a:r>
              <a:rPr sz="3600" lang="en-US"/>
              <a:t>E</a:t>
            </a:r>
            <a:r>
              <a:rPr sz="3600" lang="en-US" spc="-65"/>
              <a:t> </a:t>
            </a:r>
            <a:r>
              <a:rPr sz="3600" lang="en-US" spc="-15"/>
              <a:t>P</a:t>
            </a:r>
            <a:r>
              <a:rPr sz="3600" lang="en-US" spc="-30"/>
              <a:t>R</a:t>
            </a:r>
            <a:r>
              <a:rPr sz="3600" lang="en-US" spc="10"/>
              <a:t>O</a:t>
            </a:r>
            <a:r>
              <a:rPr sz="3600" lang="en-US" spc="-15"/>
              <a:t>P</a:t>
            </a:r>
            <a:r>
              <a:rPr sz="3600" lang="en-US" spc="10"/>
              <a:t>O</a:t>
            </a:r>
            <a:r>
              <a:rPr sz="3600" lang="en-US" spc="25"/>
              <a:t>S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</a:p>
        </p:txBody>
      </p:sp>
      <p:pic>
        <p:nvPicPr>
          <p:cNvPr id="2097164" name="object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80" name="object 9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19820735-90A5-4B73-8EC2-40FC6111437C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81" name="TextBox 9"/>
          <p:cNvSpPr txBox="1"/>
          <p:nvPr/>
        </p:nvSpPr>
        <p:spPr>
          <a:xfrm>
            <a:off x="2720230" y="1371664"/>
            <a:ext cx="8266020" cy="4524314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Gain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Identify attendance patterns, trends, and anomalies to inform data-driven decisions.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Improve attendance management: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Reduce absenteeism, tardiness, and turnover by addressing underlying causes.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Enhance employee engagement: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Foster a positive work environment by recognizing and supporting employees with attendance challenges.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Boost productivity: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Optimize workforce planning, reduce costs, and increase overall business performance.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Simplify attendance tracking: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IN"/>
              <a:t>Dataset Description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1007723" y="1702292"/>
            <a:ext cx="8972888" cy="3785652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Attendance: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Daily attendance records (Employee ID, Date, Attendance Status)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Info: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Basic employee information (Employee ID, Name, Job Title, Department)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Attendance Trends: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Aggregated attendance data (Date, Total Present, Total Absent, etc.)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Absence Reasons: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Reasons for absences (Reason, Frequency, Percentage)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Performance: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8" y="6486040"/>
            <a:ext cx="1773551" cy="166365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6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7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5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78" y="3381368"/>
            <a:ext cx="2466978" cy="3419471"/>
          </a:xfrm>
          <a:prstGeom prst="rect"/>
          <a:noFill/>
          <a:ln cap="flat">
            <a:noFill/>
          </a:ln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15"/>
              <a:t>THE</a:t>
            </a:r>
            <a:r>
              <a:rPr sz="4250" lang="en-US" spc="20"/>
              <a:t> "</a:t>
            </a:r>
            <a:r>
              <a:rPr sz="4250" lang="en-US" spc="10"/>
              <a:t>WOW"</a:t>
            </a:r>
            <a:r>
              <a:rPr sz="4250" lang="en-US" spc="85"/>
              <a:t> </a:t>
            </a:r>
            <a:r>
              <a:rPr sz="4250" lang="en-US" spc="10"/>
              <a:t>IN</a:t>
            </a:r>
            <a:r>
              <a:rPr sz="4250" lang="en-US" spc="-5"/>
              <a:t> </a:t>
            </a:r>
            <a:r>
              <a:rPr sz="4250" lang="en-US" spc="15"/>
              <a:t>OUR</a:t>
            </a:r>
            <a:r>
              <a:rPr sz="4250" lang="en-US" spc="-10"/>
              <a:t> </a:t>
            </a:r>
            <a:r>
              <a:rPr sz="4250" lang="en-US" spc="20"/>
              <a:t>SOLUTION</a:t>
            </a:r>
            <a:endParaRPr sz="4250" lang="en-US"/>
          </a:p>
        </p:txBody>
      </p:sp>
      <p:sp>
        <p:nvSpPr>
          <p:cNvPr id="1048689" name="object 8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768998CD-D382-460E-9850-570AAE151B80}" type="slidenum">
              <a:t>9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698"/>
            <a:ext cx="8534022" cy="954103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91" name="TextBox 10"/>
          <p:cNvSpPr txBox="1"/>
          <p:nvPr/>
        </p:nvSpPr>
        <p:spPr>
          <a:xfrm>
            <a:off x="2743200" y="1855902"/>
            <a:ext cx="7283890" cy="304699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Interactive Heatmap: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Visualize attendance patterns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AI-powered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Predictive analytics for attendance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Real-time Alerts: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Swift response to attendance issues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Engagement Portal: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Easy access to attendance records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Data-Driven Storytelling: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priya dj</cp:lastModifiedBy>
  <dcterms:created xsi:type="dcterms:W3CDTF">2024-03-26T21:07:22Z</dcterms:created>
  <dcterms:modified xsi:type="dcterms:W3CDTF">2024-09-03T07:21:15Z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f71716858c2f4421b08bf9ed6c9fe9ef</vt:lpwstr>
  </property>
</Properties>
</file>