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10" r:id="rId12"/>
    <p:sldId id="311" r:id="rId13"/>
    <p:sldId id="312" r:id="rId14"/>
    <p:sldId id="313" r:id="rId15"/>
    <p:sldId id="305" r:id="rId16"/>
    <p:sldId id="306" r:id="rId17"/>
    <p:sldId id="307"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12779-4B9D-4B4F-9922-3071AEB753E1}" v="18" dt="2022-04-24T18:34:03.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y Alex" userId="adf00e5ae330816b" providerId="LiveId" clId="{CB212779-4B9D-4B4F-9922-3071AEB753E1}"/>
    <pc:docChg chg="undo custSel addSld modSld">
      <pc:chgData name="Jessy Alex" userId="adf00e5ae330816b" providerId="LiveId" clId="{CB212779-4B9D-4B4F-9922-3071AEB753E1}" dt="2022-04-24T18:34:29.965" v="627" actId="1076"/>
      <pc:docMkLst>
        <pc:docMk/>
      </pc:docMkLst>
      <pc:sldChg chg="modSp mod">
        <pc:chgData name="Jessy Alex" userId="adf00e5ae330816b" providerId="LiveId" clId="{CB212779-4B9D-4B4F-9922-3071AEB753E1}" dt="2022-04-24T14:11:18.103" v="61" actId="20577"/>
        <pc:sldMkLst>
          <pc:docMk/>
          <pc:sldMk cId="193143965" sldId="298"/>
        </pc:sldMkLst>
        <pc:spChg chg="mod">
          <ac:chgData name="Jessy Alex" userId="adf00e5ae330816b" providerId="LiveId" clId="{CB212779-4B9D-4B4F-9922-3071AEB753E1}" dt="2022-04-24T14:11:18.103" v="61" actId="20577"/>
          <ac:spMkLst>
            <pc:docMk/>
            <pc:sldMk cId="193143965" sldId="298"/>
            <ac:spMk id="2" creationId="{9AB2EA78-AEB3-469B-9025-3B17201A457B}"/>
          </ac:spMkLst>
        </pc:spChg>
        <pc:spChg chg="mod">
          <ac:chgData name="Jessy Alex" userId="adf00e5ae330816b" providerId="LiveId" clId="{CB212779-4B9D-4B4F-9922-3071AEB753E1}" dt="2022-04-24T14:10:33.026" v="57" actId="113"/>
          <ac:spMkLst>
            <pc:docMk/>
            <pc:sldMk cId="193143965" sldId="298"/>
            <ac:spMk id="3" creationId="{255E1F2F-E259-4EA8-9FFD-3A10AF541859}"/>
          </ac:spMkLst>
        </pc:spChg>
      </pc:sldChg>
      <pc:sldChg chg="addSp modSp mod">
        <pc:chgData name="Jessy Alex" userId="adf00e5ae330816b" providerId="LiveId" clId="{CB212779-4B9D-4B4F-9922-3071AEB753E1}" dt="2022-04-24T16:46:17.610" v="200" actId="20577"/>
        <pc:sldMkLst>
          <pc:docMk/>
          <pc:sldMk cId="800183758" sldId="299"/>
        </pc:sldMkLst>
        <pc:spChg chg="mod">
          <ac:chgData name="Jessy Alex" userId="adf00e5ae330816b" providerId="LiveId" clId="{CB212779-4B9D-4B4F-9922-3071AEB753E1}" dt="2022-04-24T16:40:27.850" v="124" actId="1076"/>
          <ac:spMkLst>
            <pc:docMk/>
            <pc:sldMk cId="800183758" sldId="299"/>
            <ac:spMk id="2" creationId="{2D95D924-F623-4DD2-A3FB-BB22BC6D5213}"/>
          </ac:spMkLst>
        </pc:spChg>
        <pc:spChg chg="mod">
          <ac:chgData name="Jessy Alex" userId="adf00e5ae330816b" providerId="LiveId" clId="{CB212779-4B9D-4B4F-9922-3071AEB753E1}" dt="2022-04-24T16:41:57.190" v="135" actId="14100"/>
          <ac:spMkLst>
            <pc:docMk/>
            <pc:sldMk cId="800183758" sldId="299"/>
            <ac:spMk id="3" creationId="{568FD8AF-34E0-464C-8B14-42B32F83B407}"/>
          </ac:spMkLst>
        </pc:spChg>
        <pc:spChg chg="add mod">
          <ac:chgData name="Jessy Alex" userId="adf00e5ae330816b" providerId="LiveId" clId="{CB212779-4B9D-4B4F-9922-3071AEB753E1}" dt="2022-04-24T16:38:53.149" v="103" actId="14100"/>
          <ac:spMkLst>
            <pc:docMk/>
            <pc:sldMk cId="800183758" sldId="299"/>
            <ac:spMk id="4" creationId="{AEF616D3-22FC-4A40-B814-87113A52BF71}"/>
          </ac:spMkLst>
        </pc:spChg>
        <pc:spChg chg="add mod">
          <ac:chgData name="Jessy Alex" userId="adf00e5ae330816b" providerId="LiveId" clId="{CB212779-4B9D-4B4F-9922-3071AEB753E1}" dt="2022-04-24T16:46:17.610" v="200" actId="20577"/>
          <ac:spMkLst>
            <pc:docMk/>
            <pc:sldMk cId="800183758" sldId="299"/>
            <ac:spMk id="5" creationId="{3DA5307F-9C5A-446F-93E2-05C0A916D57A}"/>
          </ac:spMkLst>
        </pc:spChg>
      </pc:sldChg>
      <pc:sldChg chg="addSp delSp modSp new mod modClrScheme chgLayout">
        <pc:chgData name="Jessy Alex" userId="adf00e5ae330816b" providerId="LiveId" clId="{CB212779-4B9D-4B4F-9922-3071AEB753E1}" dt="2022-04-24T16:58:51.842" v="258" actId="14100"/>
        <pc:sldMkLst>
          <pc:docMk/>
          <pc:sldMk cId="2409938156" sldId="300"/>
        </pc:sldMkLst>
        <pc:spChg chg="mod ord">
          <ac:chgData name="Jessy Alex" userId="adf00e5ae330816b" providerId="LiveId" clId="{CB212779-4B9D-4B4F-9922-3071AEB753E1}" dt="2022-04-24T16:57:16.851" v="257" actId="20577"/>
          <ac:spMkLst>
            <pc:docMk/>
            <pc:sldMk cId="2409938156" sldId="300"/>
            <ac:spMk id="2" creationId="{B9588ABF-29FF-42AC-8698-EBE278F7760E}"/>
          </ac:spMkLst>
        </pc:spChg>
        <pc:spChg chg="del mod">
          <ac:chgData name="Jessy Alex" userId="adf00e5ae330816b" providerId="LiveId" clId="{CB212779-4B9D-4B4F-9922-3071AEB753E1}" dt="2022-04-24T16:55:07.262" v="238" actId="700"/>
          <ac:spMkLst>
            <pc:docMk/>
            <pc:sldMk cId="2409938156" sldId="300"/>
            <ac:spMk id="3" creationId="{6D480797-15DB-4413-8C78-468474FD9B3D}"/>
          </ac:spMkLst>
        </pc:spChg>
        <pc:spChg chg="add mod ord">
          <ac:chgData name="Jessy Alex" userId="adf00e5ae330816b" providerId="LiveId" clId="{CB212779-4B9D-4B4F-9922-3071AEB753E1}" dt="2022-04-24T16:56:50.331" v="253" actId="14100"/>
          <ac:spMkLst>
            <pc:docMk/>
            <pc:sldMk cId="2409938156" sldId="300"/>
            <ac:spMk id="8" creationId="{47679E77-11C1-44FB-9B83-2B23BA8093B0}"/>
          </ac:spMkLst>
        </pc:spChg>
        <pc:picChg chg="add mod">
          <ac:chgData name="Jessy Alex" userId="adf00e5ae330816b" providerId="LiveId" clId="{CB212779-4B9D-4B4F-9922-3071AEB753E1}" dt="2022-04-24T16:58:51.842" v="258" actId="14100"/>
          <ac:picMkLst>
            <pc:docMk/>
            <pc:sldMk cId="2409938156" sldId="300"/>
            <ac:picMk id="5" creationId="{90B73847-E31E-44A8-B84B-99A0E4BC3556}"/>
          </ac:picMkLst>
        </pc:picChg>
        <pc:picChg chg="add del mod">
          <ac:chgData name="Jessy Alex" userId="adf00e5ae330816b" providerId="LiveId" clId="{CB212779-4B9D-4B4F-9922-3071AEB753E1}" dt="2022-04-24T16:56:07.581" v="248" actId="478"/>
          <ac:picMkLst>
            <pc:docMk/>
            <pc:sldMk cId="2409938156" sldId="300"/>
            <ac:picMk id="7" creationId="{15CA5EB5-AF14-443A-9681-D753E33031C1}"/>
          </ac:picMkLst>
        </pc:picChg>
      </pc:sldChg>
      <pc:sldChg chg="modSp new mod">
        <pc:chgData name="Jessy Alex" userId="adf00e5ae330816b" providerId="LiveId" clId="{CB212779-4B9D-4B4F-9922-3071AEB753E1}" dt="2022-04-24T17:39:28.870" v="393" actId="20577"/>
        <pc:sldMkLst>
          <pc:docMk/>
          <pc:sldMk cId="3386893527" sldId="301"/>
        </pc:sldMkLst>
        <pc:spChg chg="mod">
          <ac:chgData name="Jessy Alex" userId="adf00e5ae330816b" providerId="LiveId" clId="{CB212779-4B9D-4B4F-9922-3071AEB753E1}" dt="2022-04-24T17:00:18.912" v="266" actId="20577"/>
          <ac:spMkLst>
            <pc:docMk/>
            <pc:sldMk cId="3386893527" sldId="301"/>
            <ac:spMk id="2" creationId="{F894D055-A676-4677-9C6F-012B643EFA24}"/>
          </ac:spMkLst>
        </pc:spChg>
        <pc:spChg chg="mod">
          <ac:chgData name="Jessy Alex" userId="adf00e5ae330816b" providerId="LiveId" clId="{CB212779-4B9D-4B4F-9922-3071AEB753E1}" dt="2022-04-24T17:39:28.870" v="393" actId="20577"/>
          <ac:spMkLst>
            <pc:docMk/>
            <pc:sldMk cId="3386893527" sldId="301"/>
            <ac:spMk id="3" creationId="{11089B4F-C474-4E0B-ACC0-B717A53134C8}"/>
          </ac:spMkLst>
        </pc:spChg>
      </pc:sldChg>
      <pc:sldChg chg="addSp delSp modSp new mod">
        <pc:chgData name="Jessy Alex" userId="adf00e5ae330816b" providerId="LiveId" clId="{CB212779-4B9D-4B4F-9922-3071AEB753E1}" dt="2022-04-24T17:56:55.708" v="435" actId="14100"/>
        <pc:sldMkLst>
          <pc:docMk/>
          <pc:sldMk cId="1787368279" sldId="302"/>
        </pc:sldMkLst>
        <pc:spChg chg="mod">
          <ac:chgData name="Jessy Alex" userId="adf00e5ae330816b" providerId="LiveId" clId="{CB212779-4B9D-4B4F-9922-3071AEB753E1}" dt="2022-04-24T17:50:00.526" v="410" actId="122"/>
          <ac:spMkLst>
            <pc:docMk/>
            <pc:sldMk cId="1787368279" sldId="302"/>
            <ac:spMk id="2" creationId="{A5FE0DFA-F073-4784-A141-25AE8A5EC9CC}"/>
          </ac:spMkLst>
        </pc:spChg>
        <pc:spChg chg="del">
          <ac:chgData name="Jessy Alex" userId="adf00e5ae330816b" providerId="LiveId" clId="{CB212779-4B9D-4B4F-9922-3071AEB753E1}" dt="2022-04-24T17:54:32.052" v="411" actId="931"/>
          <ac:spMkLst>
            <pc:docMk/>
            <pc:sldMk cId="1787368279" sldId="302"/>
            <ac:spMk id="3" creationId="{E716B8CD-9EF9-4FF4-B4F0-D8A97661EB19}"/>
          </ac:spMkLst>
        </pc:spChg>
        <pc:picChg chg="add mod">
          <ac:chgData name="Jessy Alex" userId="adf00e5ae330816b" providerId="LiveId" clId="{CB212779-4B9D-4B4F-9922-3071AEB753E1}" dt="2022-04-24T17:56:29.486" v="431" actId="1076"/>
          <ac:picMkLst>
            <pc:docMk/>
            <pc:sldMk cId="1787368279" sldId="302"/>
            <ac:picMk id="5" creationId="{5431F20D-1984-4CA7-9FAA-75F91014594D}"/>
          </ac:picMkLst>
        </pc:picChg>
        <pc:picChg chg="add mod">
          <ac:chgData name="Jessy Alex" userId="adf00e5ae330816b" providerId="LiveId" clId="{CB212779-4B9D-4B4F-9922-3071AEB753E1}" dt="2022-04-24T17:56:33.283" v="432" actId="1076"/>
          <ac:picMkLst>
            <pc:docMk/>
            <pc:sldMk cId="1787368279" sldId="302"/>
            <ac:picMk id="7" creationId="{EF8E9EE0-611E-4807-9EE1-522D5540EB7D}"/>
          </ac:picMkLst>
        </pc:picChg>
        <pc:picChg chg="add mod">
          <ac:chgData name="Jessy Alex" userId="adf00e5ae330816b" providerId="LiveId" clId="{CB212779-4B9D-4B4F-9922-3071AEB753E1}" dt="2022-04-24T17:56:55.708" v="435" actId="14100"/>
          <ac:picMkLst>
            <pc:docMk/>
            <pc:sldMk cId="1787368279" sldId="302"/>
            <ac:picMk id="9" creationId="{C94F1C2D-72D6-488B-91CD-DDD8216F8EB5}"/>
          </ac:picMkLst>
        </pc:picChg>
      </pc:sldChg>
      <pc:sldChg chg="addSp delSp modSp new mod modClrScheme chgLayout">
        <pc:chgData name="Jessy Alex" userId="adf00e5ae330816b" providerId="LiveId" clId="{CB212779-4B9D-4B4F-9922-3071AEB753E1}" dt="2022-04-24T18:12:19.266" v="473" actId="14100"/>
        <pc:sldMkLst>
          <pc:docMk/>
          <pc:sldMk cId="3029344247" sldId="303"/>
        </pc:sldMkLst>
        <pc:spChg chg="mod ord">
          <ac:chgData name="Jessy Alex" userId="adf00e5ae330816b" providerId="LiveId" clId="{CB212779-4B9D-4B4F-9922-3071AEB753E1}" dt="2022-04-24T17:58:34.542" v="461" actId="14100"/>
          <ac:spMkLst>
            <pc:docMk/>
            <pc:sldMk cId="3029344247" sldId="303"/>
            <ac:spMk id="2" creationId="{75E860CD-2976-4189-B0B4-7868F3F66E03}"/>
          </ac:spMkLst>
        </pc:spChg>
        <pc:spChg chg="del">
          <ac:chgData name="Jessy Alex" userId="adf00e5ae330816b" providerId="LiveId" clId="{CB212779-4B9D-4B4F-9922-3071AEB753E1}" dt="2022-04-24T17:58:13.025" v="455" actId="931"/>
          <ac:spMkLst>
            <pc:docMk/>
            <pc:sldMk cId="3029344247" sldId="303"/>
            <ac:spMk id="3" creationId="{86CA4615-8215-48AA-9A9D-2766C6115327}"/>
          </ac:spMkLst>
        </pc:spChg>
        <pc:picChg chg="add mod">
          <ac:chgData name="Jessy Alex" userId="adf00e5ae330816b" providerId="LiveId" clId="{CB212779-4B9D-4B4F-9922-3071AEB753E1}" dt="2022-04-24T18:12:19.266" v="473" actId="14100"/>
          <ac:picMkLst>
            <pc:docMk/>
            <pc:sldMk cId="3029344247" sldId="303"/>
            <ac:picMk id="4" creationId="{7467A622-F4FB-4333-9B02-85CDAD2C29E2}"/>
          </ac:picMkLst>
        </pc:picChg>
        <pc:picChg chg="add del mod ord">
          <ac:chgData name="Jessy Alex" userId="adf00e5ae330816b" providerId="LiveId" clId="{CB212779-4B9D-4B4F-9922-3071AEB753E1}" dt="2022-04-24T18:12:01.919" v="469" actId="478"/>
          <ac:picMkLst>
            <pc:docMk/>
            <pc:sldMk cId="3029344247" sldId="303"/>
            <ac:picMk id="5" creationId="{AB5DC422-2B78-429E-99EA-C61E12E1CF76}"/>
          </ac:picMkLst>
        </pc:picChg>
      </pc:sldChg>
      <pc:sldChg chg="addSp delSp modSp new mod modClrScheme chgLayout">
        <pc:chgData name="Jessy Alex" userId="adf00e5ae330816b" providerId="LiveId" clId="{CB212779-4B9D-4B4F-9922-3071AEB753E1}" dt="2022-04-24T18:29:49.716" v="569" actId="2711"/>
        <pc:sldMkLst>
          <pc:docMk/>
          <pc:sldMk cId="618618937" sldId="304"/>
        </pc:sldMkLst>
        <pc:spChg chg="add mod">
          <ac:chgData name="Jessy Alex" userId="adf00e5ae330816b" providerId="LiveId" clId="{CB212779-4B9D-4B4F-9922-3071AEB753E1}" dt="2022-04-24T18:15:04.469" v="503" actId="20577"/>
          <ac:spMkLst>
            <pc:docMk/>
            <pc:sldMk cId="618618937" sldId="304"/>
            <ac:spMk id="4" creationId="{485934E2-792A-4413-A965-6DD349ED53E7}"/>
          </ac:spMkLst>
        </pc:spChg>
        <pc:spChg chg="add mod">
          <ac:chgData name="Jessy Alex" userId="adf00e5ae330816b" providerId="LiveId" clId="{CB212779-4B9D-4B4F-9922-3071AEB753E1}" dt="2022-04-24T18:29:49.716" v="569" actId="2711"/>
          <ac:spMkLst>
            <pc:docMk/>
            <pc:sldMk cId="618618937" sldId="304"/>
            <ac:spMk id="5" creationId="{130CA032-688F-4502-8C03-F3159C08E2A7}"/>
          </ac:spMkLst>
        </pc:spChg>
        <pc:picChg chg="add del mod">
          <ac:chgData name="Jessy Alex" userId="adf00e5ae330816b" providerId="LiveId" clId="{CB212779-4B9D-4B4F-9922-3071AEB753E1}" dt="2022-04-24T18:12:23.143" v="474" actId="478"/>
          <ac:picMkLst>
            <pc:docMk/>
            <pc:sldMk cId="618618937" sldId="304"/>
            <ac:picMk id="3" creationId="{C2DC9C62-D8EE-4C94-90B5-815564EEB882}"/>
          </ac:picMkLst>
        </pc:picChg>
      </pc:sldChg>
      <pc:sldChg chg="addSp delSp modSp new mod modClrScheme chgLayout">
        <pc:chgData name="Jessy Alex" userId="adf00e5ae330816b" providerId="LiveId" clId="{CB212779-4B9D-4B4F-9922-3071AEB753E1}" dt="2022-04-24T18:34:29.965" v="627" actId="1076"/>
        <pc:sldMkLst>
          <pc:docMk/>
          <pc:sldMk cId="552521954" sldId="305"/>
        </pc:sldMkLst>
        <pc:spChg chg="del">
          <ac:chgData name="Jessy Alex" userId="adf00e5ae330816b" providerId="LiveId" clId="{CB212779-4B9D-4B4F-9922-3071AEB753E1}" dt="2022-04-24T18:24:49.832" v="538" actId="700"/>
          <ac:spMkLst>
            <pc:docMk/>
            <pc:sldMk cId="552521954" sldId="305"/>
            <ac:spMk id="2" creationId="{1A5BF802-8533-4317-A16B-EF195B27D63C}"/>
          </ac:spMkLst>
        </pc:spChg>
        <pc:spChg chg="del">
          <ac:chgData name="Jessy Alex" userId="adf00e5ae330816b" providerId="LiveId" clId="{CB212779-4B9D-4B4F-9922-3071AEB753E1}" dt="2022-04-24T18:24:49.832" v="538" actId="700"/>
          <ac:spMkLst>
            <pc:docMk/>
            <pc:sldMk cId="552521954" sldId="305"/>
            <ac:spMk id="3" creationId="{1536D43E-31C2-4D48-9C82-73B97F1F1367}"/>
          </ac:spMkLst>
        </pc:spChg>
        <pc:spChg chg="add del mod">
          <ac:chgData name="Jessy Alex" userId="adf00e5ae330816b" providerId="LiveId" clId="{CB212779-4B9D-4B4F-9922-3071AEB753E1}" dt="2022-04-24T18:25:17.691" v="540" actId="700"/>
          <ac:spMkLst>
            <pc:docMk/>
            <pc:sldMk cId="552521954" sldId="305"/>
            <ac:spMk id="4" creationId="{4C4C08DC-B65B-49D7-8547-AB0BF9B0247D}"/>
          </ac:spMkLst>
        </pc:spChg>
        <pc:spChg chg="add del mod">
          <ac:chgData name="Jessy Alex" userId="adf00e5ae330816b" providerId="LiveId" clId="{CB212779-4B9D-4B4F-9922-3071AEB753E1}" dt="2022-04-24T18:25:17.691" v="540" actId="700"/>
          <ac:spMkLst>
            <pc:docMk/>
            <pc:sldMk cId="552521954" sldId="305"/>
            <ac:spMk id="5" creationId="{C8E777F8-BC49-435A-935C-7C8240990062}"/>
          </ac:spMkLst>
        </pc:spChg>
        <pc:spChg chg="add del mod">
          <ac:chgData name="Jessy Alex" userId="adf00e5ae330816b" providerId="LiveId" clId="{CB212779-4B9D-4B4F-9922-3071AEB753E1}" dt="2022-04-24T18:25:41.811" v="545"/>
          <ac:spMkLst>
            <pc:docMk/>
            <pc:sldMk cId="552521954" sldId="305"/>
            <ac:spMk id="6" creationId="{AF18768C-2047-4014-AF46-CF0AE9E4A1D3}"/>
          </ac:spMkLst>
        </pc:spChg>
        <pc:spChg chg="add mod">
          <ac:chgData name="Jessy Alex" userId="adf00e5ae330816b" providerId="LiveId" clId="{CB212779-4B9D-4B4F-9922-3071AEB753E1}" dt="2022-04-24T18:29:13.046" v="567" actId="2711"/>
          <ac:spMkLst>
            <pc:docMk/>
            <pc:sldMk cId="552521954" sldId="305"/>
            <ac:spMk id="7" creationId="{AE298619-82A7-46E8-9AD2-99B56B5077E0}"/>
          </ac:spMkLst>
        </pc:spChg>
        <pc:graphicFrameChg chg="add mod modGraphic">
          <ac:chgData name="Jessy Alex" userId="adf00e5ae330816b" providerId="LiveId" clId="{CB212779-4B9D-4B4F-9922-3071AEB753E1}" dt="2022-04-24T18:34:29.965" v="627" actId="1076"/>
          <ac:graphicFrameMkLst>
            <pc:docMk/>
            <pc:sldMk cId="552521954" sldId="305"/>
            <ac:graphicFrameMk id="8" creationId="{23025066-B15A-4486-8470-079F3211BE8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38299"/>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t>Prediction of Bank Churn </a:t>
            </a:r>
            <a:br>
              <a:rPr lang="en-US" sz="2800" dirty="0"/>
            </a:br>
            <a:endParaRPr lang="en-US" sz="6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r>
              <a:rPr lang="en-US" sz="1200" b="1" dirty="0"/>
              <a:t>By: </a:t>
            </a:r>
          </a:p>
          <a:p>
            <a:r>
              <a:rPr lang="en-US" sz="1200" b="1" dirty="0"/>
              <a:t>Ms. JESSY ALEXANDER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F90C-0C95-4540-8186-D7A4819FFC56}"/>
              </a:ext>
            </a:extLst>
          </p:cNvPr>
          <p:cNvSpPr>
            <a:spLocks noGrp="1"/>
          </p:cNvSpPr>
          <p:nvPr>
            <p:ph type="title" idx="4294967295"/>
          </p:nvPr>
        </p:nvSpPr>
        <p:spPr>
          <a:xfrm>
            <a:off x="211494" y="100726"/>
            <a:ext cx="10058400" cy="823005"/>
          </a:xfrm>
        </p:spPr>
        <p:txBody>
          <a:bodyPr/>
          <a:lstStyle/>
          <a:p>
            <a:r>
              <a:rPr lang="en-US" dirty="0"/>
              <a:t>Random Forest</a:t>
            </a:r>
            <a:endParaRPr lang="en-IN" dirty="0"/>
          </a:p>
        </p:txBody>
      </p:sp>
      <p:pic>
        <p:nvPicPr>
          <p:cNvPr id="5" name="Content Placeholder 4">
            <a:extLst>
              <a:ext uri="{FF2B5EF4-FFF2-40B4-BE49-F238E27FC236}">
                <a16:creationId xmlns:a16="http://schemas.microsoft.com/office/drawing/2014/main" id="{A8E64CE1-A973-45B4-A3E6-C8B4FCC8FC47}"/>
              </a:ext>
            </a:extLst>
          </p:cNvPr>
          <p:cNvPicPr>
            <a:picLocks noGrp="1" noChangeAspect="1"/>
          </p:cNvPicPr>
          <p:nvPr>
            <p:ph idx="4294967295"/>
          </p:nvPr>
        </p:nvPicPr>
        <p:blipFill>
          <a:blip r:embed="rId2"/>
          <a:stretch>
            <a:fillRect/>
          </a:stretch>
        </p:blipFill>
        <p:spPr>
          <a:xfrm>
            <a:off x="4786604" y="167660"/>
            <a:ext cx="6773863" cy="5999875"/>
          </a:xfrm>
        </p:spPr>
      </p:pic>
    </p:spTree>
    <p:extLst>
      <p:ext uri="{BB962C8B-B14F-4D97-AF65-F5344CB8AC3E}">
        <p14:creationId xmlns:p14="http://schemas.microsoft.com/office/powerpoint/2010/main" val="21143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5C11-23E8-4B07-990D-041EBDCA3AE6}"/>
              </a:ext>
            </a:extLst>
          </p:cNvPr>
          <p:cNvSpPr>
            <a:spLocks noGrp="1"/>
          </p:cNvSpPr>
          <p:nvPr>
            <p:ph type="title" idx="4294967295"/>
          </p:nvPr>
        </p:nvSpPr>
        <p:spPr>
          <a:xfrm>
            <a:off x="90196" y="237072"/>
            <a:ext cx="10058400" cy="906980"/>
          </a:xfrm>
        </p:spPr>
        <p:txBody>
          <a:bodyPr/>
          <a:lstStyle/>
          <a:p>
            <a:r>
              <a:rPr lang="en-US" dirty="0"/>
              <a:t>SVM</a:t>
            </a:r>
            <a:endParaRPr lang="en-IN" dirty="0"/>
          </a:p>
        </p:txBody>
      </p:sp>
      <p:pic>
        <p:nvPicPr>
          <p:cNvPr id="5" name="Content Placeholder 4">
            <a:extLst>
              <a:ext uri="{FF2B5EF4-FFF2-40B4-BE49-F238E27FC236}">
                <a16:creationId xmlns:a16="http://schemas.microsoft.com/office/drawing/2014/main" id="{707A5E2B-9054-462E-B8F9-B5959DAF03D4}"/>
              </a:ext>
            </a:extLst>
          </p:cNvPr>
          <p:cNvPicPr>
            <a:picLocks noGrp="1" noChangeAspect="1"/>
          </p:cNvPicPr>
          <p:nvPr>
            <p:ph idx="4294967295"/>
          </p:nvPr>
        </p:nvPicPr>
        <p:blipFill>
          <a:blip r:embed="rId2"/>
          <a:stretch>
            <a:fillRect/>
          </a:stretch>
        </p:blipFill>
        <p:spPr>
          <a:xfrm>
            <a:off x="2556587" y="237072"/>
            <a:ext cx="7912359" cy="6051761"/>
          </a:xfrm>
        </p:spPr>
      </p:pic>
    </p:spTree>
    <p:extLst>
      <p:ext uri="{BB962C8B-B14F-4D97-AF65-F5344CB8AC3E}">
        <p14:creationId xmlns:p14="http://schemas.microsoft.com/office/powerpoint/2010/main" val="114281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298619-82A7-46E8-9AD2-99B56B5077E0}"/>
              </a:ext>
            </a:extLst>
          </p:cNvPr>
          <p:cNvSpPr txBox="1"/>
          <p:nvPr/>
        </p:nvSpPr>
        <p:spPr>
          <a:xfrm>
            <a:off x="793102" y="345233"/>
            <a:ext cx="10580914" cy="584775"/>
          </a:xfrm>
          <a:prstGeom prst="rect">
            <a:avLst/>
          </a:prstGeom>
          <a:noFill/>
        </p:spPr>
        <p:txBody>
          <a:bodyPr wrap="square" rtlCol="0">
            <a:spAutoFit/>
          </a:bodyPr>
          <a:lstStyle/>
          <a:p>
            <a:pPr>
              <a:buClr>
                <a:schemeClr val="accent1"/>
              </a:buClr>
            </a:pPr>
            <a:r>
              <a:rPr lang="en-US" sz="3200" b="1" dirty="0">
                <a:latin typeface="Roboto" panose="02000000000000000000" pitchFamily="2" charset="0"/>
                <a:ea typeface="Roboto" panose="02000000000000000000" pitchFamily="2" charset="0"/>
              </a:rPr>
              <a:t>COMPARISON OF All ALGORITHMS</a:t>
            </a:r>
            <a:endParaRPr lang="en-IN" sz="3200" b="1" dirty="0">
              <a:latin typeface="Roboto" panose="02000000000000000000" pitchFamily="2" charset="0"/>
              <a:ea typeface="Roboto" panose="02000000000000000000" pitchFamily="2" charset="0"/>
            </a:endParaRPr>
          </a:p>
        </p:txBody>
      </p:sp>
      <p:graphicFrame>
        <p:nvGraphicFramePr>
          <p:cNvPr id="8" name="Table 8">
            <a:extLst>
              <a:ext uri="{FF2B5EF4-FFF2-40B4-BE49-F238E27FC236}">
                <a16:creationId xmlns:a16="http://schemas.microsoft.com/office/drawing/2014/main" id="{23025066-B15A-4486-8470-079F3211BE8C}"/>
              </a:ext>
            </a:extLst>
          </p:cNvPr>
          <p:cNvGraphicFramePr>
            <a:graphicFrameLocks noGrp="1"/>
          </p:cNvGraphicFramePr>
          <p:nvPr>
            <p:extLst>
              <p:ext uri="{D42A27DB-BD31-4B8C-83A1-F6EECF244321}">
                <p14:modId xmlns:p14="http://schemas.microsoft.com/office/powerpoint/2010/main" val="2111228229"/>
              </p:ext>
            </p:extLst>
          </p:nvPr>
        </p:nvGraphicFramePr>
        <p:xfrm>
          <a:off x="2631232" y="1483567"/>
          <a:ext cx="5924939" cy="3620280"/>
        </p:xfrm>
        <a:graphic>
          <a:graphicData uri="http://schemas.openxmlformats.org/drawingml/2006/table">
            <a:tbl>
              <a:tblPr firstRow="1" bandRow="1">
                <a:tableStyleId>{5C22544A-7EE6-4342-B048-85BDC9FD1C3A}</a:tableStyleId>
              </a:tblPr>
              <a:tblGrid>
                <a:gridCol w="2894350">
                  <a:extLst>
                    <a:ext uri="{9D8B030D-6E8A-4147-A177-3AD203B41FA5}">
                      <a16:colId xmlns:a16="http://schemas.microsoft.com/office/drawing/2014/main" val="4164369538"/>
                    </a:ext>
                  </a:extLst>
                </a:gridCol>
                <a:gridCol w="3030589">
                  <a:extLst>
                    <a:ext uri="{9D8B030D-6E8A-4147-A177-3AD203B41FA5}">
                      <a16:colId xmlns:a16="http://schemas.microsoft.com/office/drawing/2014/main" val="3872970551"/>
                    </a:ext>
                  </a:extLst>
                </a:gridCol>
              </a:tblGrid>
              <a:tr h="603380">
                <a:tc>
                  <a:txBody>
                    <a:bodyPr/>
                    <a:lstStyle/>
                    <a:p>
                      <a:r>
                        <a:rPr lang="en-US" dirty="0"/>
                        <a:t>Model Name</a:t>
                      </a:r>
                      <a:endParaRPr lang="en-IN" dirty="0"/>
                    </a:p>
                  </a:txBody>
                  <a:tcPr/>
                </a:tc>
                <a:tc>
                  <a:txBody>
                    <a:bodyPr/>
                    <a:lstStyle/>
                    <a:p>
                      <a:r>
                        <a:rPr lang="en-US" dirty="0"/>
                        <a:t>Accuracy Score</a:t>
                      </a:r>
                      <a:endParaRPr lang="en-IN" dirty="0"/>
                    </a:p>
                  </a:txBody>
                  <a:tcPr/>
                </a:tc>
                <a:extLst>
                  <a:ext uri="{0D108BD9-81ED-4DB2-BD59-A6C34878D82A}">
                    <a16:rowId xmlns:a16="http://schemas.microsoft.com/office/drawing/2014/main" val="2118124756"/>
                  </a:ext>
                </a:extLst>
              </a:tr>
              <a:tr h="603380">
                <a:tc>
                  <a:txBody>
                    <a:bodyPr/>
                    <a:lstStyle/>
                    <a:p>
                      <a:r>
                        <a:rPr lang="en-US" dirty="0"/>
                        <a:t>LR</a:t>
                      </a:r>
                      <a:endParaRPr lang="en-IN" dirty="0"/>
                    </a:p>
                  </a:txBody>
                  <a:tcPr/>
                </a:tc>
                <a:tc>
                  <a:txBody>
                    <a:bodyPr/>
                    <a:lstStyle/>
                    <a:p>
                      <a:r>
                        <a:rPr lang="en-IN" dirty="0"/>
                        <a:t>0.803509</a:t>
                      </a:r>
                    </a:p>
                  </a:txBody>
                  <a:tcPr/>
                </a:tc>
                <a:extLst>
                  <a:ext uri="{0D108BD9-81ED-4DB2-BD59-A6C34878D82A}">
                    <a16:rowId xmlns:a16="http://schemas.microsoft.com/office/drawing/2014/main" val="2653262996"/>
                  </a:ext>
                </a:extLst>
              </a:tr>
              <a:tr h="603380">
                <a:tc>
                  <a:txBody>
                    <a:bodyPr/>
                    <a:lstStyle/>
                    <a:p>
                      <a:r>
                        <a:rPr lang="en-US" dirty="0"/>
                        <a:t>KNN</a:t>
                      </a:r>
                      <a:endParaRPr lang="en-IN" dirty="0"/>
                    </a:p>
                  </a:txBody>
                  <a:tcPr/>
                </a:tc>
                <a:tc>
                  <a:txBody>
                    <a:bodyPr/>
                    <a:lstStyle/>
                    <a:p>
                      <a:r>
                        <a:rPr lang="en-IN" dirty="0"/>
                        <a:t>0.828571</a:t>
                      </a:r>
                    </a:p>
                  </a:txBody>
                  <a:tcPr/>
                </a:tc>
                <a:extLst>
                  <a:ext uri="{0D108BD9-81ED-4DB2-BD59-A6C34878D82A}">
                    <a16:rowId xmlns:a16="http://schemas.microsoft.com/office/drawing/2014/main" val="2638401399"/>
                  </a:ext>
                </a:extLst>
              </a:tr>
              <a:tr h="603380">
                <a:tc>
                  <a:txBody>
                    <a:bodyPr/>
                    <a:lstStyle/>
                    <a:p>
                      <a:r>
                        <a:rPr lang="en-US" dirty="0"/>
                        <a:t>CART</a:t>
                      </a:r>
                      <a:endParaRPr lang="en-IN" dirty="0"/>
                    </a:p>
                  </a:txBody>
                  <a:tcPr/>
                </a:tc>
                <a:tc>
                  <a:txBody>
                    <a:bodyPr/>
                    <a:lstStyle/>
                    <a:p>
                      <a:r>
                        <a:rPr lang="en-IN" dirty="0"/>
                        <a:t>0.788972</a:t>
                      </a:r>
                    </a:p>
                  </a:txBody>
                  <a:tcPr/>
                </a:tc>
                <a:extLst>
                  <a:ext uri="{0D108BD9-81ED-4DB2-BD59-A6C34878D82A}">
                    <a16:rowId xmlns:a16="http://schemas.microsoft.com/office/drawing/2014/main" val="636059804"/>
                  </a:ext>
                </a:extLst>
              </a:tr>
              <a:tr h="603380">
                <a:tc>
                  <a:txBody>
                    <a:bodyPr/>
                    <a:lstStyle/>
                    <a:p>
                      <a:r>
                        <a:rPr lang="en-US" dirty="0"/>
                        <a:t>RF</a:t>
                      </a:r>
                      <a:endParaRPr lang="en-IN" dirty="0"/>
                    </a:p>
                  </a:txBody>
                  <a:tcPr/>
                </a:tc>
                <a:tc>
                  <a:txBody>
                    <a:bodyPr/>
                    <a:lstStyle/>
                    <a:p>
                      <a:r>
                        <a:rPr lang="en-IN" dirty="0"/>
                        <a:t>0.856140</a:t>
                      </a:r>
                    </a:p>
                  </a:txBody>
                  <a:tcPr/>
                </a:tc>
                <a:extLst>
                  <a:ext uri="{0D108BD9-81ED-4DB2-BD59-A6C34878D82A}">
                    <a16:rowId xmlns:a16="http://schemas.microsoft.com/office/drawing/2014/main" val="1424980670"/>
                  </a:ext>
                </a:extLst>
              </a:tr>
              <a:tr h="603380">
                <a:tc>
                  <a:txBody>
                    <a:bodyPr/>
                    <a:lstStyle/>
                    <a:p>
                      <a:r>
                        <a:rPr lang="en-US" dirty="0"/>
                        <a:t>SVM</a:t>
                      </a:r>
                      <a:endParaRPr lang="en-IN" dirty="0"/>
                    </a:p>
                  </a:txBody>
                  <a:tcPr/>
                </a:tc>
                <a:tc>
                  <a:txBody>
                    <a:bodyPr/>
                    <a:lstStyle/>
                    <a:p>
                      <a:r>
                        <a:rPr lang="en-IN" dirty="0"/>
                        <a:t>0.860150</a:t>
                      </a:r>
                    </a:p>
                  </a:txBody>
                  <a:tcPr/>
                </a:tc>
                <a:extLst>
                  <a:ext uri="{0D108BD9-81ED-4DB2-BD59-A6C34878D82A}">
                    <a16:rowId xmlns:a16="http://schemas.microsoft.com/office/drawing/2014/main" val="3467765198"/>
                  </a:ext>
                </a:extLst>
              </a:tr>
            </a:tbl>
          </a:graphicData>
        </a:graphic>
      </p:graphicFrame>
    </p:spTree>
    <p:extLst>
      <p:ext uri="{BB962C8B-B14F-4D97-AF65-F5344CB8AC3E}">
        <p14:creationId xmlns:p14="http://schemas.microsoft.com/office/powerpoint/2010/main" val="55252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C70B-9806-4244-B66B-3C0173D1258A}"/>
              </a:ext>
            </a:extLst>
          </p:cNvPr>
          <p:cNvSpPr>
            <a:spLocks noGrp="1"/>
          </p:cNvSpPr>
          <p:nvPr>
            <p:ph type="title"/>
          </p:nvPr>
        </p:nvSpPr>
        <p:spPr/>
        <p:txBody>
          <a:bodyPr/>
          <a:lstStyle/>
          <a:p>
            <a:r>
              <a:rPr lang="en-US" dirty="0"/>
              <a:t>Cross Validation Results</a:t>
            </a:r>
            <a:endParaRPr lang="en-IN" dirty="0"/>
          </a:p>
        </p:txBody>
      </p:sp>
      <p:graphicFrame>
        <p:nvGraphicFramePr>
          <p:cNvPr id="6" name="Table 6">
            <a:extLst>
              <a:ext uri="{FF2B5EF4-FFF2-40B4-BE49-F238E27FC236}">
                <a16:creationId xmlns:a16="http://schemas.microsoft.com/office/drawing/2014/main" id="{250ED697-6341-49F0-8681-31AE0F5C4B7A}"/>
              </a:ext>
            </a:extLst>
          </p:cNvPr>
          <p:cNvGraphicFramePr>
            <a:graphicFrameLocks noGrp="1"/>
          </p:cNvGraphicFramePr>
          <p:nvPr>
            <p:extLst>
              <p:ext uri="{D42A27DB-BD31-4B8C-83A1-F6EECF244321}">
                <p14:modId xmlns:p14="http://schemas.microsoft.com/office/powerpoint/2010/main" val="3586954061"/>
              </p:ext>
            </p:extLst>
          </p:nvPr>
        </p:nvGraphicFramePr>
        <p:xfrm>
          <a:off x="5530980" y="2613780"/>
          <a:ext cx="6346890" cy="2219960"/>
        </p:xfrm>
        <a:graphic>
          <a:graphicData uri="http://schemas.openxmlformats.org/drawingml/2006/table">
            <a:tbl>
              <a:tblPr firstRow="1" bandRow="1">
                <a:tableStyleId>{5C22544A-7EE6-4342-B048-85BDC9FD1C3A}</a:tableStyleId>
              </a:tblPr>
              <a:tblGrid>
                <a:gridCol w="2115630">
                  <a:extLst>
                    <a:ext uri="{9D8B030D-6E8A-4147-A177-3AD203B41FA5}">
                      <a16:colId xmlns:a16="http://schemas.microsoft.com/office/drawing/2014/main" val="2028349850"/>
                    </a:ext>
                  </a:extLst>
                </a:gridCol>
                <a:gridCol w="2115630">
                  <a:extLst>
                    <a:ext uri="{9D8B030D-6E8A-4147-A177-3AD203B41FA5}">
                      <a16:colId xmlns:a16="http://schemas.microsoft.com/office/drawing/2014/main" val="4294746202"/>
                    </a:ext>
                  </a:extLst>
                </a:gridCol>
                <a:gridCol w="2115630">
                  <a:extLst>
                    <a:ext uri="{9D8B030D-6E8A-4147-A177-3AD203B41FA5}">
                      <a16:colId xmlns:a16="http://schemas.microsoft.com/office/drawing/2014/main" val="1770318281"/>
                    </a:ext>
                  </a:extLst>
                </a:gridCol>
              </a:tblGrid>
              <a:tr h="370840">
                <a:tc>
                  <a:txBody>
                    <a:bodyPr/>
                    <a:lstStyle/>
                    <a:p>
                      <a:r>
                        <a:rPr lang="en-US" dirty="0"/>
                        <a:t>Cross Val Mean</a:t>
                      </a:r>
                      <a:endParaRPr lang="en-IN" dirty="0"/>
                    </a:p>
                  </a:txBody>
                  <a:tcPr/>
                </a:tc>
                <a:tc>
                  <a:txBody>
                    <a:bodyPr/>
                    <a:lstStyle/>
                    <a:p>
                      <a:r>
                        <a:rPr lang="en-US" dirty="0"/>
                        <a:t>Cross Val Error </a:t>
                      </a:r>
                      <a:endParaRPr lang="en-IN" dirty="0"/>
                    </a:p>
                  </a:txBody>
                  <a:tcPr/>
                </a:tc>
                <a:tc>
                  <a:txBody>
                    <a:bodyPr/>
                    <a:lstStyle/>
                    <a:p>
                      <a:r>
                        <a:rPr lang="en-US" dirty="0"/>
                        <a:t> Algorithms</a:t>
                      </a:r>
                      <a:endParaRPr lang="en-IN" dirty="0"/>
                    </a:p>
                  </a:txBody>
                  <a:tcPr/>
                </a:tc>
                <a:extLst>
                  <a:ext uri="{0D108BD9-81ED-4DB2-BD59-A6C34878D82A}">
                    <a16:rowId xmlns:a16="http://schemas.microsoft.com/office/drawing/2014/main" val="2325563897"/>
                  </a:ext>
                </a:extLst>
              </a:tr>
              <a:tr h="370840">
                <a:tc>
                  <a:txBody>
                    <a:bodyPr/>
                    <a:lstStyle/>
                    <a:p>
                      <a:pPr algn="l" fontAlgn="ctr"/>
                      <a:r>
                        <a:rPr lang="en-IN" sz="1800" b="0" i="0" kern="1200" dirty="0">
                          <a:solidFill>
                            <a:schemeClr val="dk1"/>
                          </a:solidFill>
                          <a:effectLst/>
                          <a:latin typeface="+mn-lt"/>
                          <a:ea typeface="+mn-ea"/>
                          <a:cs typeface="+mn-cs"/>
                        </a:rPr>
                        <a:t>0.810831</a:t>
                      </a:r>
                      <a:endParaRPr lang="en-IN" dirty="0">
                        <a:effectLst/>
                      </a:endParaRPr>
                    </a:p>
                  </a:txBody>
                  <a:tcPr anchor="ctr"/>
                </a:tc>
                <a:tc>
                  <a:txBody>
                    <a:bodyPr/>
                    <a:lstStyle/>
                    <a:p>
                      <a:r>
                        <a:rPr lang="en-IN" sz="1800" b="0" i="0" kern="1200" dirty="0">
                          <a:solidFill>
                            <a:schemeClr val="dk1"/>
                          </a:solidFill>
                          <a:effectLst/>
                          <a:latin typeface="+mn-lt"/>
                          <a:ea typeface="+mn-ea"/>
                          <a:cs typeface="+mn-cs"/>
                        </a:rPr>
                        <a:t>0.003991</a:t>
                      </a:r>
                      <a:endParaRPr lang="en-IN" dirty="0"/>
                    </a:p>
                  </a:txBody>
                  <a:tcPr/>
                </a:tc>
                <a:tc>
                  <a:txBody>
                    <a:bodyPr/>
                    <a:lstStyle/>
                    <a:p>
                      <a:r>
                        <a:rPr lang="en-US" dirty="0"/>
                        <a:t>Logistic Regression</a:t>
                      </a:r>
                      <a:endParaRPr lang="en-IN" dirty="0"/>
                    </a:p>
                  </a:txBody>
                  <a:tcPr/>
                </a:tc>
                <a:extLst>
                  <a:ext uri="{0D108BD9-81ED-4DB2-BD59-A6C34878D82A}">
                    <a16:rowId xmlns:a16="http://schemas.microsoft.com/office/drawing/2014/main" val="1210836091"/>
                  </a:ext>
                </a:extLst>
              </a:tr>
              <a:tr h="370840">
                <a:tc>
                  <a:txBody>
                    <a:bodyPr/>
                    <a:lstStyle/>
                    <a:p>
                      <a:r>
                        <a:rPr lang="en-IN" sz="1800" b="0" i="0" kern="1200" dirty="0">
                          <a:solidFill>
                            <a:schemeClr val="dk1"/>
                          </a:solidFill>
                          <a:effectLst/>
                          <a:highlight>
                            <a:srgbClr val="808080"/>
                          </a:highlight>
                          <a:latin typeface="+mn-lt"/>
                          <a:ea typeface="+mn-ea"/>
                          <a:cs typeface="+mn-cs"/>
                        </a:rPr>
                        <a:t>0.858969</a:t>
                      </a:r>
                      <a:endParaRPr lang="en-IN" dirty="0">
                        <a:highlight>
                          <a:srgbClr val="808080"/>
                        </a:highlight>
                      </a:endParaRPr>
                    </a:p>
                  </a:txBody>
                  <a:tcPr/>
                </a:tc>
                <a:tc>
                  <a:txBody>
                    <a:bodyPr/>
                    <a:lstStyle/>
                    <a:p>
                      <a:pPr algn="l" fontAlgn="ctr"/>
                      <a:r>
                        <a:rPr lang="en-IN" sz="1800" b="0" i="0" kern="1200" dirty="0">
                          <a:solidFill>
                            <a:schemeClr val="dk1"/>
                          </a:solidFill>
                          <a:effectLst/>
                          <a:highlight>
                            <a:srgbClr val="808080"/>
                          </a:highlight>
                          <a:latin typeface="+mn-lt"/>
                          <a:ea typeface="+mn-ea"/>
                          <a:cs typeface="+mn-cs"/>
                        </a:rPr>
                        <a:t>0.002859</a:t>
                      </a:r>
                      <a:endParaRPr lang="en-IN" dirty="0">
                        <a:effectLst/>
                        <a:highlight>
                          <a:srgbClr val="808080"/>
                        </a:highlight>
                      </a:endParaRPr>
                    </a:p>
                  </a:txBody>
                  <a:tcPr anchor="ctr"/>
                </a:tc>
                <a:tc>
                  <a:txBody>
                    <a:bodyPr/>
                    <a:lstStyle/>
                    <a:p>
                      <a:r>
                        <a:rPr lang="en-US" dirty="0">
                          <a:highlight>
                            <a:srgbClr val="808080"/>
                          </a:highlight>
                        </a:rPr>
                        <a:t>Random Forest</a:t>
                      </a:r>
                      <a:endParaRPr lang="en-IN" dirty="0">
                        <a:highlight>
                          <a:srgbClr val="808080"/>
                        </a:highlight>
                      </a:endParaRPr>
                    </a:p>
                  </a:txBody>
                  <a:tcPr/>
                </a:tc>
                <a:extLst>
                  <a:ext uri="{0D108BD9-81ED-4DB2-BD59-A6C34878D82A}">
                    <a16:rowId xmlns:a16="http://schemas.microsoft.com/office/drawing/2014/main" val="5522926"/>
                  </a:ext>
                </a:extLst>
              </a:tr>
              <a:tr h="370840">
                <a:tc>
                  <a:txBody>
                    <a:bodyPr/>
                    <a:lstStyle/>
                    <a:p>
                      <a:pPr algn="l" fontAlgn="ctr"/>
                      <a:r>
                        <a:rPr lang="en-IN" sz="1800" b="0" i="0" kern="1200" dirty="0">
                          <a:solidFill>
                            <a:schemeClr val="dk1"/>
                          </a:solidFill>
                          <a:effectLst/>
                          <a:latin typeface="+mn-lt"/>
                          <a:ea typeface="+mn-ea"/>
                          <a:cs typeface="+mn-cs"/>
                        </a:rPr>
                        <a:t>0.835025</a:t>
                      </a:r>
                      <a:endParaRPr lang="en-IN" dirty="0">
                        <a:effectLst/>
                      </a:endParaRPr>
                    </a:p>
                  </a:txBody>
                  <a:tcPr anchor="ctr"/>
                </a:tc>
                <a:tc>
                  <a:txBody>
                    <a:bodyPr/>
                    <a:lstStyle/>
                    <a:p>
                      <a:pPr algn="l" fontAlgn="ctr"/>
                      <a:r>
                        <a:rPr lang="en-IN" sz="1800" b="0" i="0" kern="1200" dirty="0">
                          <a:solidFill>
                            <a:schemeClr val="dk1"/>
                          </a:solidFill>
                          <a:effectLst/>
                          <a:latin typeface="+mn-lt"/>
                          <a:ea typeface="+mn-ea"/>
                          <a:cs typeface="+mn-cs"/>
                        </a:rPr>
                        <a:t>0.003341</a:t>
                      </a:r>
                      <a:endParaRPr lang="en-IN" dirty="0">
                        <a:effectLst/>
                      </a:endParaRPr>
                    </a:p>
                  </a:txBody>
                  <a:tcPr anchor="ctr"/>
                </a:tc>
                <a:tc>
                  <a:txBody>
                    <a:bodyPr/>
                    <a:lstStyle/>
                    <a:p>
                      <a:r>
                        <a:rPr lang="en-US" dirty="0"/>
                        <a:t>K-NN</a:t>
                      </a:r>
                      <a:endParaRPr lang="en-IN" dirty="0"/>
                    </a:p>
                  </a:txBody>
                  <a:tcPr/>
                </a:tc>
                <a:extLst>
                  <a:ext uri="{0D108BD9-81ED-4DB2-BD59-A6C34878D82A}">
                    <a16:rowId xmlns:a16="http://schemas.microsoft.com/office/drawing/2014/main" val="2375105967"/>
                  </a:ext>
                </a:extLst>
              </a:tr>
              <a:tr h="370840">
                <a:tc>
                  <a:txBody>
                    <a:bodyPr/>
                    <a:lstStyle/>
                    <a:p>
                      <a:pPr algn="l" fontAlgn="ctr"/>
                      <a:r>
                        <a:rPr lang="en-IN" sz="1800" b="0" i="0" kern="1200" dirty="0">
                          <a:solidFill>
                            <a:schemeClr val="dk1"/>
                          </a:solidFill>
                          <a:effectLst/>
                          <a:latin typeface="+mn-lt"/>
                          <a:ea typeface="+mn-ea"/>
                          <a:cs typeface="+mn-cs"/>
                        </a:rPr>
                        <a:t>0.856838</a:t>
                      </a:r>
                      <a:endParaRPr lang="en-IN" dirty="0">
                        <a:effectLst/>
                      </a:endParaRPr>
                    </a:p>
                  </a:txBody>
                  <a:tcPr anchor="ctr"/>
                </a:tc>
                <a:tc>
                  <a:txBody>
                    <a:bodyPr/>
                    <a:lstStyle/>
                    <a:p>
                      <a:pPr algn="l" fontAlgn="ctr"/>
                      <a:r>
                        <a:rPr lang="en-IN" sz="1800" b="0" i="0" kern="1200" dirty="0">
                          <a:solidFill>
                            <a:schemeClr val="dk1"/>
                          </a:solidFill>
                          <a:effectLst/>
                          <a:latin typeface="+mn-lt"/>
                          <a:ea typeface="+mn-ea"/>
                          <a:cs typeface="+mn-cs"/>
                        </a:rPr>
                        <a:t>0.003634</a:t>
                      </a:r>
                      <a:endParaRPr lang="en-IN" dirty="0">
                        <a:effectLst/>
                      </a:endParaRPr>
                    </a:p>
                  </a:txBody>
                  <a:tcPr anchor="ctr"/>
                </a:tc>
                <a:tc>
                  <a:txBody>
                    <a:bodyPr/>
                    <a:lstStyle/>
                    <a:p>
                      <a:r>
                        <a:rPr lang="en-US" dirty="0"/>
                        <a:t>SVM</a:t>
                      </a:r>
                      <a:endParaRPr lang="en-IN" dirty="0"/>
                    </a:p>
                  </a:txBody>
                  <a:tcPr/>
                </a:tc>
                <a:extLst>
                  <a:ext uri="{0D108BD9-81ED-4DB2-BD59-A6C34878D82A}">
                    <a16:rowId xmlns:a16="http://schemas.microsoft.com/office/drawing/2014/main" val="554401253"/>
                  </a:ext>
                </a:extLst>
              </a:tr>
              <a:tr h="142120">
                <a:tc>
                  <a:txBody>
                    <a:bodyPr/>
                    <a:lstStyle/>
                    <a:p>
                      <a:pPr algn="l" fontAlgn="ctr"/>
                      <a:r>
                        <a:rPr lang="en-IN" sz="1800" b="0" i="0" kern="1200" dirty="0">
                          <a:solidFill>
                            <a:schemeClr val="dk1"/>
                          </a:solidFill>
                          <a:effectLst/>
                          <a:latin typeface="+mn-lt"/>
                          <a:ea typeface="+mn-ea"/>
                          <a:cs typeface="+mn-cs"/>
                        </a:rPr>
                        <a:t>0.785509</a:t>
                      </a:r>
                      <a:endParaRPr lang="en-IN" dirty="0">
                        <a:effectLst/>
                      </a:endParaRPr>
                    </a:p>
                  </a:txBody>
                  <a:tcPr anchor="ctr"/>
                </a:tc>
                <a:tc>
                  <a:txBody>
                    <a:bodyPr/>
                    <a:lstStyle/>
                    <a:p>
                      <a:pPr algn="l" fontAlgn="ctr"/>
                      <a:r>
                        <a:rPr lang="en-IN" dirty="0">
                          <a:effectLst/>
                        </a:rPr>
                        <a:t>0.005744</a:t>
                      </a:r>
                    </a:p>
                  </a:txBody>
                  <a:tcPr anchor="ctr"/>
                </a:tc>
                <a:tc>
                  <a:txBody>
                    <a:bodyPr/>
                    <a:lstStyle/>
                    <a:p>
                      <a:r>
                        <a:rPr lang="en-US" dirty="0"/>
                        <a:t>Decision Tree</a:t>
                      </a:r>
                      <a:endParaRPr lang="en-IN" dirty="0"/>
                    </a:p>
                  </a:txBody>
                  <a:tcPr/>
                </a:tc>
                <a:extLst>
                  <a:ext uri="{0D108BD9-81ED-4DB2-BD59-A6C34878D82A}">
                    <a16:rowId xmlns:a16="http://schemas.microsoft.com/office/drawing/2014/main" val="1266314246"/>
                  </a:ext>
                </a:extLst>
              </a:tr>
            </a:tbl>
          </a:graphicData>
        </a:graphic>
      </p:graphicFrame>
      <p:pic>
        <p:nvPicPr>
          <p:cNvPr id="14" name="Content Placeholder 13">
            <a:extLst>
              <a:ext uri="{FF2B5EF4-FFF2-40B4-BE49-F238E27FC236}">
                <a16:creationId xmlns:a16="http://schemas.microsoft.com/office/drawing/2014/main" id="{B28F38A3-07A6-4483-9897-D89D281AD261}"/>
              </a:ext>
            </a:extLst>
          </p:cNvPr>
          <p:cNvPicPr>
            <a:picLocks noGrp="1" noChangeAspect="1"/>
          </p:cNvPicPr>
          <p:nvPr>
            <p:ph idx="1"/>
          </p:nvPr>
        </p:nvPicPr>
        <p:blipFill>
          <a:blip r:embed="rId2"/>
          <a:stretch>
            <a:fillRect/>
          </a:stretch>
        </p:blipFill>
        <p:spPr>
          <a:xfrm>
            <a:off x="333690" y="2226310"/>
            <a:ext cx="5197290" cy="3316074"/>
          </a:xfrm>
        </p:spPr>
      </p:pic>
    </p:spTree>
    <p:extLst>
      <p:ext uri="{BB962C8B-B14F-4D97-AF65-F5344CB8AC3E}">
        <p14:creationId xmlns:p14="http://schemas.microsoft.com/office/powerpoint/2010/main" val="7497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C563-F206-4FF7-9236-4A038AE200D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60067B6-1F6B-4D2A-9E34-CCBB08D43CA0}"/>
              </a:ext>
            </a:extLst>
          </p:cNvPr>
          <p:cNvSpPr>
            <a:spLocks noGrp="1"/>
          </p:cNvSpPr>
          <p:nvPr>
            <p:ph idx="1"/>
          </p:nvPr>
        </p:nvSpPr>
        <p:spPr/>
        <p:txBody>
          <a:bodyPr/>
          <a:lstStyle/>
          <a:p>
            <a:r>
              <a:rPr lang="en-US" sz="2400" dirty="0">
                <a:solidFill>
                  <a:srgbClr val="000000"/>
                </a:solidFill>
                <a:latin typeface="Roboto" panose="02000000000000000000" pitchFamily="2" charset="0"/>
                <a:ea typeface="Roboto" panose="02000000000000000000" pitchFamily="2" charset="0"/>
              </a:rPr>
              <a:t>R</a:t>
            </a:r>
            <a:r>
              <a:rPr lang="en-US" sz="2400" i="0" dirty="0">
                <a:solidFill>
                  <a:srgbClr val="000000"/>
                </a:solidFill>
                <a:effectLst/>
                <a:latin typeface="Roboto" panose="02000000000000000000" pitchFamily="2" charset="0"/>
                <a:ea typeface="Roboto" panose="02000000000000000000" pitchFamily="2" charset="0"/>
              </a:rPr>
              <a:t>andom forest is the </a:t>
            </a:r>
            <a:r>
              <a:rPr lang="en-US" sz="2400" dirty="0">
                <a:solidFill>
                  <a:srgbClr val="000000"/>
                </a:solidFill>
                <a:latin typeface="Roboto" panose="02000000000000000000" pitchFamily="2" charset="0"/>
                <a:ea typeface="Roboto" panose="02000000000000000000" pitchFamily="2" charset="0"/>
              </a:rPr>
              <a:t>b</a:t>
            </a:r>
            <a:r>
              <a:rPr lang="en-US" sz="2400" i="0" dirty="0">
                <a:solidFill>
                  <a:srgbClr val="000000"/>
                </a:solidFill>
                <a:effectLst/>
                <a:latin typeface="Roboto" panose="02000000000000000000" pitchFamily="2" charset="0"/>
                <a:ea typeface="Roboto" panose="02000000000000000000" pitchFamily="2" charset="0"/>
              </a:rPr>
              <a:t>est Algorithm because it gives best results compare to others classification algorithms.</a:t>
            </a:r>
          </a:p>
          <a:p>
            <a:endParaRPr lang="en-IN" dirty="0"/>
          </a:p>
        </p:txBody>
      </p:sp>
    </p:spTree>
    <p:extLst>
      <p:ext uri="{BB962C8B-B14F-4D97-AF65-F5344CB8AC3E}">
        <p14:creationId xmlns:p14="http://schemas.microsoft.com/office/powerpoint/2010/main" val="225232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E42733-1F8D-48A3-8F00-BA97D94F8BD8}"/>
              </a:ext>
            </a:extLst>
          </p:cNvPr>
          <p:cNvSpPr/>
          <p:nvPr/>
        </p:nvSpPr>
        <p:spPr>
          <a:xfrm>
            <a:off x="3673328" y="2228671"/>
            <a:ext cx="5517151" cy="1200329"/>
          </a:xfrm>
          <a:prstGeom prst="rect">
            <a:avLst/>
          </a:prstGeom>
          <a:noFill/>
        </p:spPr>
        <p:txBody>
          <a:bodyPr wrap="none" lIns="91440" tIns="45720" rIns="91440" bIns="45720">
            <a:spAutoFit/>
          </a:bodyPr>
          <a:lstStyle/>
          <a:p>
            <a:pPr algn="ctr"/>
            <a:r>
              <a:rPr lang="en-US"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Thank You</a:t>
            </a:r>
          </a:p>
        </p:txBody>
      </p:sp>
    </p:spTree>
    <p:extLst>
      <p:ext uri="{BB962C8B-B14F-4D97-AF65-F5344CB8AC3E}">
        <p14:creationId xmlns:p14="http://schemas.microsoft.com/office/powerpoint/2010/main" val="253155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D924-F623-4DD2-A3FB-BB22BC6D5213}"/>
              </a:ext>
            </a:extLst>
          </p:cNvPr>
          <p:cNvSpPr>
            <a:spLocks noGrp="1"/>
          </p:cNvSpPr>
          <p:nvPr>
            <p:ph type="title"/>
          </p:nvPr>
        </p:nvSpPr>
        <p:spPr>
          <a:xfrm>
            <a:off x="1036320" y="1082215"/>
            <a:ext cx="10058400" cy="1290270"/>
          </a:xfrm>
        </p:spPr>
        <p:txBody>
          <a:bodyPr>
            <a:normAutofit fontScale="90000"/>
          </a:bodyPr>
          <a:lstStyle/>
          <a:p>
            <a:r>
              <a:rPr lang="en-US" dirty="0"/>
              <a:t>Project Introduction</a:t>
            </a:r>
            <a:br>
              <a:rPr lang="en-IN" dirty="0"/>
            </a:br>
            <a:endParaRPr lang="en-IN" dirty="0"/>
          </a:p>
        </p:txBody>
      </p:sp>
      <p:sp>
        <p:nvSpPr>
          <p:cNvPr id="3" name="Content Placeholder 2">
            <a:extLst>
              <a:ext uri="{FF2B5EF4-FFF2-40B4-BE49-F238E27FC236}">
                <a16:creationId xmlns:a16="http://schemas.microsoft.com/office/drawing/2014/main" id="{568FD8AF-34E0-464C-8B14-42B32F83B407}"/>
              </a:ext>
            </a:extLst>
          </p:cNvPr>
          <p:cNvSpPr>
            <a:spLocks noGrp="1"/>
          </p:cNvSpPr>
          <p:nvPr>
            <p:ph idx="1"/>
          </p:nvPr>
        </p:nvSpPr>
        <p:spPr>
          <a:xfrm>
            <a:off x="1036320" y="2052217"/>
            <a:ext cx="10119360" cy="2006599"/>
          </a:xfrm>
        </p:spPr>
        <p:txBody>
          <a:bodyPr>
            <a:normAutofit/>
          </a:bodyPr>
          <a:lstStyle/>
          <a:p>
            <a:pPr>
              <a:lnSpc>
                <a:spcPct val="100000"/>
              </a:lnSpc>
              <a:buClr>
                <a:schemeClr val="tx1"/>
              </a:buClr>
              <a:buFont typeface="Wingdings" panose="05000000000000000000" pitchFamily="2" charset="2"/>
              <a:buChar char="§"/>
            </a:pPr>
            <a:r>
              <a:rPr lang="en-US" sz="2000" dirty="0">
                <a:latin typeface="+mn-lt"/>
              </a:rPr>
              <a:t>  One of the greatest challenges faced by service companies is to retain its customers.</a:t>
            </a:r>
          </a:p>
          <a:p>
            <a:pPr>
              <a:lnSpc>
                <a:spcPct val="100000"/>
              </a:lnSpc>
              <a:buClr>
                <a:schemeClr val="tx1"/>
              </a:buClr>
              <a:buFont typeface="Wingdings" panose="05000000000000000000" pitchFamily="2" charset="2"/>
              <a:buChar char="§"/>
            </a:pPr>
            <a:r>
              <a:rPr lang="en-US" sz="2000" dirty="0">
                <a:latin typeface="+mn-lt"/>
              </a:rPr>
              <a:t>  More customers means more business and revenue to the company. </a:t>
            </a:r>
          </a:p>
          <a:p>
            <a:pPr>
              <a:lnSpc>
                <a:spcPct val="100000"/>
              </a:lnSpc>
              <a:buClr>
                <a:schemeClr val="tx1"/>
              </a:buClr>
              <a:buFont typeface="Wingdings" panose="05000000000000000000" pitchFamily="2" charset="2"/>
              <a:buChar char="§"/>
            </a:pPr>
            <a:r>
              <a:rPr lang="en-US" sz="2000" dirty="0">
                <a:latin typeface="+mn-lt"/>
              </a:rPr>
              <a:t>  The cost involved in targeting new customers is a lot more than the effort to retain the existing ones. Keeping this in mind, companies (that also includes banks) try to get some insights into the customer data to identify those customers who are likely to leave (churn). </a:t>
            </a:r>
          </a:p>
          <a:p>
            <a:pPr marL="0" lvl="0" indent="0">
              <a:lnSpc>
                <a:spcPct val="100000"/>
              </a:lnSpc>
              <a:buNone/>
            </a:pPr>
            <a:endParaRPr lang="en-US" sz="2000" dirty="0">
              <a:latin typeface="+mn-lt"/>
            </a:endParaRPr>
          </a:p>
        </p:txBody>
      </p:sp>
      <p:sp>
        <p:nvSpPr>
          <p:cNvPr id="4" name="Title 1">
            <a:extLst>
              <a:ext uri="{FF2B5EF4-FFF2-40B4-BE49-F238E27FC236}">
                <a16:creationId xmlns:a16="http://schemas.microsoft.com/office/drawing/2014/main" id="{AEF616D3-22FC-4A40-B814-87113A52BF71}"/>
              </a:ext>
            </a:extLst>
          </p:cNvPr>
          <p:cNvSpPr txBox="1">
            <a:spLocks/>
          </p:cNvSpPr>
          <p:nvPr/>
        </p:nvSpPr>
        <p:spPr>
          <a:xfrm>
            <a:off x="1036320" y="4213675"/>
            <a:ext cx="10058400" cy="722219"/>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5300" dirty="0"/>
              <a:t>Project Statement</a:t>
            </a:r>
            <a:br>
              <a:rPr lang="en-IN" dirty="0"/>
            </a:br>
            <a:endParaRPr lang="en-IN" dirty="0"/>
          </a:p>
        </p:txBody>
      </p:sp>
      <p:sp>
        <p:nvSpPr>
          <p:cNvPr id="5" name="TextBox 4">
            <a:extLst>
              <a:ext uri="{FF2B5EF4-FFF2-40B4-BE49-F238E27FC236}">
                <a16:creationId xmlns:a16="http://schemas.microsoft.com/office/drawing/2014/main" id="{3DA5307F-9C5A-446F-93E2-05C0A916D57A}"/>
              </a:ext>
            </a:extLst>
          </p:cNvPr>
          <p:cNvSpPr txBox="1"/>
          <p:nvPr/>
        </p:nvSpPr>
        <p:spPr>
          <a:xfrm>
            <a:off x="1097280" y="4844152"/>
            <a:ext cx="7098162" cy="923330"/>
          </a:xfrm>
          <a:prstGeom prst="rect">
            <a:avLst/>
          </a:prstGeom>
          <a:noFill/>
        </p:spPr>
        <p:txBody>
          <a:bodyPr wrap="none" rtlCol="0">
            <a:spAutoFit/>
          </a:bodyPr>
          <a:lstStyle/>
          <a:p>
            <a:pPr marL="285750" indent="-285750">
              <a:buFont typeface="Arial" panose="020B0604020202020204" pitchFamily="34" charset="0"/>
              <a:buChar char="•"/>
            </a:pPr>
            <a:r>
              <a:rPr lang="en-US" dirty="0"/>
              <a:t>To determine which customers are likely to churn (leave the bank)</a:t>
            </a:r>
          </a:p>
          <a:p>
            <a:endParaRPr lang="en-US" dirty="0"/>
          </a:p>
          <a:p>
            <a:pPr marL="285750" indent="-285750">
              <a:buFont typeface="Arial" panose="020B0604020202020204" pitchFamily="34" charset="0"/>
              <a:buChar char="•"/>
            </a:pPr>
            <a:r>
              <a:rPr lang="en-US" dirty="0"/>
              <a:t>To determine the probabilities of churn for each customer.</a:t>
            </a:r>
          </a:p>
        </p:txBody>
      </p:sp>
    </p:spTree>
    <p:extLst>
      <p:ext uri="{BB962C8B-B14F-4D97-AF65-F5344CB8AC3E}">
        <p14:creationId xmlns:p14="http://schemas.microsoft.com/office/powerpoint/2010/main" val="80018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8ABF-29FF-42AC-8698-EBE278F7760E}"/>
              </a:ext>
            </a:extLst>
          </p:cNvPr>
          <p:cNvSpPr>
            <a:spLocks noGrp="1"/>
          </p:cNvSpPr>
          <p:nvPr>
            <p:ph type="title" idx="4294967295"/>
          </p:nvPr>
        </p:nvSpPr>
        <p:spPr>
          <a:xfrm>
            <a:off x="510074" y="1"/>
            <a:ext cx="10058400" cy="830424"/>
          </a:xfrm>
        </p:spPr>
        <p:txBody>
          <a:bodyPr>
            <a:normAutofit/>
          </a:bodyPr>
          <a:lstStyle/>
          <a:p>
            <a:r>
              <a:rPr lang="en-US" sz="3600" dirty="0"/>
              <a:t>Project data source/ Description of Data-set</a:t>
            </a:r>
            <a:endParaRPr lang="en-IN" sz="3600" dirty="0"/>
          </a:p>
        </p:txBody>
      </p:sp>
      <p:sp>
        <p:nvSpPr>
          <p:cNvPr id="8" name="Content Placeholder 7">
            <a:extLst>
              <a:ext uri="{FF2B5EF4-FFF2-40B4-BE49-F238E27FC236}">
                <a16:creationId xmlns:a16="http://schemas.microsoft.com/office/drawing/2014/main" id="{47679E77-11C1-44FB-9B83-2B23BA8093B0}"/>
              </a:ext>
            </a:extLst>
          </p:cNvPr>
          <p:cNvSpPr>
            <a:spLocks noGrp="1"/>
          </p:cNvSpPr>
          <p:nvPr>
            <p:ph idx="4294967295"/>
          </p:nvPr>
        </p:nvSpPr>
        <p:spPr>
          <a:xfrm>
            <a:off x="510074" y="951204"/>
            <a:ext cx="10585450" cy="3760788"/>
          </a:xfrm>
        </p:spPr>
        <p:txBody>
          <a:bodyPr/>
          <a:lstStyle/>
          <a:p>
            <a:pPr>
              <a:buFont typeface="Wingdings" panose="05000000000000000000" pitchFamily="2" charset="2"/>
              <a:buChar char="q"/>
            </a:pPr>
            <a:r>
              <a:rPr lang="en-US" dirty="0"/>
              <a:t>  Data sets are provided by NIIT resource. </a:t>
            </a:r>
          </a:p>
          <a:p>
            <a:pPr>
              <a:buFont typeface="Wingdings" panose="05000000000000000000" pitchFamily="2" charset="2"/>
              <a:buChar char="q"/>
            </a:pPr>
            <a:r>
              <a:rPr lang="en-US" dirty="0"/>
              <a:t>  Consist of </a:t>
            </a:r>
            <a:r>
              <a:rPr kumimoji="0" lang="en-US" altLang="en-US" sz="1800" b="0" i="0" u="none" strike="noStrike" cap="none" normalizeH="0" baseline="0" dirty="0">
                <a:ln>
                  <a:noFill/>
                </a:ln>
                <a:solidFill>
                  <a:srgbClr val="000000"/>
                </a:solidFill>
                <a:effectLst/>
              </a:rPr>
              <a:t>10000 samples and 13 features.</a:t>
            </a:r>
          </a:p>
          <a:p>
            <a:pPr>
              <a:buFont typeface="Wingdings" panose="05000000000000000000" pitchFamily="2" charset="2"/>
              <a:buChar char="q"/>
            </a:pPr>
            <a:r>
              <a:rPr lang="en-US" altLang="en-US" dirty="0">
                <a:solidFill>
                  <a:srgbClr val="000000"/>
                </a:solidFill>
              </a:rPr>
              <a:t>  It consist of Independent and Dependent variables.</a:t>
            </a:r>
            <a:endParaRPr kumimoji="0" lang="en-US" altLang="en-US" sz="1800" b="0" i="0" u="none" strike="noStrike" cap="none" normalizeH="0" baseline="0" dirty="0">
              <a:ln>
                <a:noFill/>
              </a:ln>
              <a:solidFill>
                <a:srgbClr val="000000"/>
              </a:solidFill>
              <a:effectLst/>
            </a:endParaRPr>
          </a:p>
          <a:p>
            <a:endParaRPr lang="en-IN" dirty="0"/>
          </a:p>
        </p:txBody>
      </p:sp>
      <p:pic>
        <p:nvPicPr>
          <p:cNvPr id="7" name="Picture 6">
            <a:extLst>
              <a:ext uri="{FF2B5EF4-FFF2-40B4-BE49-F238E27FC236}">
                <a16:creationId xmlns:a16="http://schemas.microsoft.com/office/drawing/2014/main" id="{1AE21050-A7C7-487B-AC80-B02DE2E1A080}"/>
              </a:ext>
            </a:extLst>
          </p:cNvPr>
          <p:cNvPicPr>
            <a:picLocks noChangeAspect="1"/>
          </p:cNvPicPr>
          <p:nvPr/>
        </p:nvPicPr>
        <p:blipFill>
          <a:blip r:embed="rId2"/>
          <a:stretch>
            <a:fillRect/>
          </a:stretch>
        </p:blipFill>
        <p:spPr>
          <a:xfrm>
            <a:off x="1263963" y="2740718"/>
            <a:ext cx="9533446" cy="3429297"/>
          </a:xfrm>
          <a:prstGeom prst="rect">
            <a:avLst/>
          </a:prstGeom>
        </p:spPr>
      </p:pic>
    </p:spTree>
    <p:extLst>
      <p:ext uri="{BB962C8B-B14F-4D97-AF65-F5344CB8AC3E}">
        <p14:creationId xmlns:p14="http://schemas.microsoft.com/office/powerpoint/2010/main" val="240993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D055-A676-4677-9C6F-012B643EFA24}"/>
              </a:ext>
            </a:extLst>
          </p:cNvPr>
          <p:cNvSpPr>
            <a:spLocks noGrp="1"/>
          </p:cNvSpPr>
          <p:nvPr>
            <p:ph type="title"/>
          </p:nvPr>
        </p:nvSpPr>
        <p:spPr/>
        <p:txBody>
          <a:bodyPr/>
          <a:lstStyle/>
          <a:p>
            <a:r>
              <a:rPr lang="en-US" dirty="0"/>
              <a:t>Treatment of Data-set</a:t>
            </a:r>
            <a:endParaRPr lang="en-IN" dirty="0"/>
          </a:p>
        </p:txBody>
      </p:sp>
      <p:sp>
        <p:nvSpPr>
          <p:cNvPr id="3" name="Content Placeholder 2">
            <a:extLst>
              <a:ext uri="{FF2B5EF4-FFF2-40B4-BE49-F238E27FC236}">
                <a16:creationId xmlns:a16="http://schemas.microsoft.com/office/drawing/2014/main" id="{11089B4F-C474-4E0B-ACC0-B717A53134C8}"/>
              </a:ext>
            </a:extLst>
          </p:cNvPr>
          <p:cNvSpPr>
            <a:spLocks noGrp="1"/>
          </p:cNvSpPr>
          <p:nvPr>
            <p:ph idx="1"/>
          </p:nvPr>
        </p:nvSpPr>
        <p:spPr/>
        <p:txBody>
          <a:bodyPr/>
          <a:lstStyle/>
          <a:p>
            <a:pPr>
              <a:buFont typeface="Wingdings" panose="05000000000000000000" pitchFamily="2" charset="2"/>
              <a:buChar char="Ø"/>
            </a:pPr>
            <a:r>
              <a:rPr lang="en-US" dirty="0"/>
              <a:t> </a:t>
            </a:r>
            <a:r>
              <a:rPr lang="en-US" dirty="0">
                <a:latin typeface="Roboto" panose="02000000000000000000" pitchFamily="2" charset="0"/>
                <a:ea typeface="Roboto" panose="02000000000000000000" pitchFamily="2" charset="0"/>
              </a:rPr>
              <a:t>Checking Null values.</a:t>
            </a:r>
          </a:p>
          <a:p>
            <a:pPr>
              <a:buFont typeface="Wingdings" panose="05000000000000000000" pitchFamily="2" charset="2"/>
              <a:buChar char="Ø"/>
            </a:pPr>
            <a:r>
              <a:rPr lang="en-US" dirty="0">
                <a:latin typeface="Roboto" panose="02000000000000000000" pitchFamily="2" charset="0"/>
                <a:ea typeface="Roboto" panose="02000000000000000000" pitchFamily="2" charset="0"/>
              </a:rPr>
              <a:t> Checking for duplicates.</a:t>
            </a:r>
          </a:p>
          <a:p>
            <a:pPr>
              <a:buFont typeface="Wingdings" panose="05000000000000000000" pitchFamily="2" charset="2"/>
              <a:buChar char="Ø"/>
            </a:pPr>
            <a:r>
              <a:rPr lang="en-US" dirty="0">
                <a:latin typeface="Roboto" panose="02000000000000000000" pitchFamily="2" charset="0"/>
                <a:ea typeface="Roboto" panose="02000000000000000000" pitchFamily="2" charset="0"/>
              </a:rPr>
              <a:t> Outliers treatment</a:t>
            </a:r>
          </a:p>
          <a:p>
            <a:pPr>
              <a:buFont typeface="Wingdings" panose="05000000000000000000" pitchFamily="2" charset="2"/>
              <a:buChar char="Ø"/>
            </a:pPr>
            <a:r>
              <a:rPr lang="en-US" dirty="0">
                <a:latin typeface="Roboto" panose="02000000000000000000" pitchFamily="2" charset="0"/>
                <a:ea typeface="Roboto" panose="02000000000000000000" pitchFamily="2" charset="0"/>
              </a:rPr>
              <a:t> Encoding categorical values</a:t>
            </a:r>
          </a:p>
          <a:p>
            <a:pPr>
              <a:buFont typeface="Wingdings" panose="05000000000000000000" pitchFamily="2" charset="2"/>
              <a:buChar char="Ø"/>
            </a:pPr>
            <a:r>
              <a:rPr lang="en-US" dirty="0">
                <a:latin typeface="Roboto" panose="02000000000000000000" pitchFamily="2" charset="0"/>
                <a:ea typeface="Roboto" panose="02000000000000000000" pitchFamily="2" charset="0"/>
              </a:rPr>
              <a:t> Scaling Data.</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8689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0DFA-F073-4784-A141-25AE8A5EC9CC}"/>
              </a:ext>
            </a:extLst>
          </p:cNvPr>
          <p:cNvSpPr>
            <a:spLocks noGrp="1"/>
          </p:cNvSpPr>
          <p:nvPr>
            <p:ph type="title"/>
          </p:nvPr>
        </p:nvSpPr>
        <p:spPr/>
        <p:txBody>
          <a:bodyPr/>
          <a:lstStyle/>
          <a:p>
            <a:pPr algn="ctr"/>
            <a:r>
              <a:rPr lang="en-IN" b="1" i="0" dirty="0">
                <a:solidFill>
                  <a:srgbClr val="000000"/>
                </a:solidFill>
                <a:effectLst/>
                <a:latin typeface="Helvetica Neue" panose="020B0604020202020204" charset="0"/>
              </a:rPr>
              <a:t>Exploratory Data Analysis (EDA)</a:t>
            </a:r>
            <a:br>
              <a:rPr lang="en-IN" b="1" i="0" dirty="0">
                <a:solidFill>
                  <a:srgbClr val="000000"/>
                </a:solidFill>
                <a:effectLst/>
                <a:latin typeface="Helvetica Neue" panose="020B0604020202020204" charset="0"/>
              </a:rPr>
            </a:br>
            <a:r>
              <a:rPr lang="en-IN" sz="4000" b="1" i="0" dirty="0">
                <a:solidFill>
                  <a:srgbClr val="000000"/>
                </a:solidFill>
                <a:effectLst/>
                <a:latin typeface="Helvetica Neue" panose="020B0604020202020204" charset="0"/>
              </a:rPr>
              <a:t>Univariate</a:t>
            </a:r>
            <a:endParaRPr lang="en-IN" dirty="0"/>
          </a:p>
        </p:txBody>
      </p:sp>
      <p:pic>
        <p:nvPicPr>
          <p:cNvPr id="5" name="Content Placeholder 4">
            <a:extLst>
              <a:ext uri="{FF2B5EF4-FFF2-40B4-BE49-F238E27FC236}">
                <a16:creationId xmlns:a16="http://schemas.microsoft.com/office/drawing/2014/main" id="{5431F20D-1984-4CA7-9FAA-75F91014594D}"/>
              </a:ext>
            </a:extLst>
          </p:cNvPr>
          <p:cNvPicPr>
            <a:picLocks noGrp="1" noChangeAspect="1"/>
          </p:cNvPicPr>
          <p:nvPr>
            <p:ph idx="1"/>
          </p:nvPr>
        </p:nvPicPr>
        <p:blipFill>
          <a:blip r:embed="rId2"/>
          <a:stretch>
            <a:fillRect/>
          </a:stretch>
        </p:blipFill>
        <p:spPr>
          <a:xfrm>
            <a:off x="559432" y="2192175"/>
            <a:ext cx="4040559" cy="3826070"/>
          </a:xfrm>
        </p:spPr>
      </p:pic>
      <p:sp>
        <p:nvSpPr>
          <p:cNvPr id="3" name="TextBox 2">
            <a:extLst>
              <a:ext uri="{FF2B5EF4-FFF2-40B4-BE49-F238E27FC236}">
                <a16:creationId xmlns:a16="http://schemas.microsoft.com/office/drawing/2014/main" id="{CE1DA1C2-20D9-4854-911E-5C6B76371D10}"/>
              </a:ext>
            </a:extLst>
          </p:cNvPr>
          <p:cNvSpPr txBox="1"/>
          <p:nvPr/>
        </p:nvSpPr>
        <p:spPr>
          <a:xfrm>
            <a:off x="6204857" y="3293706"/>
            <a:ext cx="4124131"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20% of customers have churned out of the bank. </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78736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60CD-2976-4189-B0B4-7868F3F66E03}"/>
              </a:ext>
            </a:extLst>
          </p:cNvPr>
          <p:cNvSpPr>
            <a:spLocks noGrp="1"/>
          </p:cNvSpPr>
          <p:nvPr>
            <p:ph type="title" idx="4294967295"/>
          </p:nvPr>
        </p:nvSpPr>
        <p:spPr>
          <a:xfrm>
            <a:off x="220824" y="128719"/>
            <a:ext cx="10058400" cy="823004"/>
          </a:xfrm>
        </p:spPr>
        <p:txBody>
          <a:bodyPr/>
          <a:lstStyle/>
          <a:p>
            <a:r>
              <a:rPr lang="en-US" dirty="0"/>
              <a:t>Bivariate Analysis</a:t>
            </a:r>
            <a:endParaRPr lang="en-IN" dirty="0"/>
          </a:p>
        </p:txBody>
      </p:sp>
      <p:pic>
        <p:nvPicPr>
          <p:cNvPr id="4" name="Picture 3">
            <a:extLst>
              <a:ext uri="{FF2B5EF4-FFF2-40B4-BE49-F238E27FC236}">
                <a16:creationId xmlns:a16="http://schemas.microsoft.com/office/drawing/2014/main" id="{7467A622-F4FB-4333-9B02-85CDAD2C29E2}"/>
              </a:ext>
            </a:extLst>
          </p:cNvPr>
          <p:cNvPicPr>
            <a:picLocks noChangeAspect="1"/>
          </p:cNvPicPr>
          <p:nvPr/>
        </p:nvPicPr>
        <p:blipFill>
          <a:blip r:embed="rId2"/>
          <a:stretch>
            <a:fillRect/>
          </a:stretch>
        </p:blipFill>
        <p:spPr>
          <a:xfrm>
            <a:off x="220824" y="1045028"/>
            <a:ext cx="8825458" cy="5164583"/>
          </a:xfrm>
          <a:prstGeom prst="rect">
            <a:avLst/>
          </a:prstGeom>
        </p:spPr>
      </p:pic>
      <p:sp>
        <p:nvSpPr>
          <p:cNvPr id="5" name="TextBox 4">
            <a:extLst>
              <a:ext uri="{FF2B5EF4-FFF2-40B4-BE49-F238E27FC236}">
                <a16:creationId xmlns:a16="http://schemas.microsoft.com/office/drawing/2014/main" id="{FA79B338-9CF0-4107-AA45-3D63D0DCE67E}"/>
              </a:ext>
            </a:extLst>
          </p:cNvPr>
          <p:cNvSpPr txBox="1"/>
          <p:nvPr/>
        </p:nvSpPr>
        <p:spPr>
          <a:xfrm>
            <a:off x="9302620" y="1138334"/>
            <a:ext cx="2668556"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Roboto" panose="02000000000000000000" pitchFamily="2" charset="0"/>
                <a:ea typeface="Roboto" panose="02000000000000000000" pitchFamily="2" charset="0"/>
              </a:rPr>
              <a:t>Most of customers leaving the bank is from France and Germany.</a:t>
            </a:r>
          </a:p>
          <a:p>
            <a:pPr marL="285750" indent="-285750">
              <a:buFont typeface="Wingdings" panose="05000000000000000000" pitchFamily="2" charset="2"/>
              <a:buChar char="§"/>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
            </a:pPr>
            <a:r>
              <a:rPr lang="en-US" dirty="0">
                <a:latin typeface="Roboto" panose="02000000000000000000" pitchFamily="2" charset="0"/>
                <a:ea typeface="Roboto" panose="02000000000000000000" pitchFamily="2" charset="0"/>
              </a:rPr>
              <a:t>Female customers are leaving the bank more than of Male customers.</a:t>
            </a:r>
          </a:p>
          <a:p>
            <a:pPr marL="285750" indent="-285750">
              <a:buFont typeface="Wingdings" panose="05000000000000000000" pitchFamily="2" charset="2"/>
              <a:buChar char="§"/>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
            </a:pPr>
            <a:r>
              <a:rPr lang="en-US" dirty="0">
                <a:latin typeface="Roboto" panose="02000000000000000000" pitchFamily="2" charset="0"/>
                <a:ea typeface="Roboto" panose="02000000000000000000" pitchFamily="2" charset="0"/>
              </a:rPr>
              <a:t>Those who are having Credit card are leaving the bank.</a:t>
            </a:r>
          </a:p>
          <a:p>
            <a:pPr marL="285750" indent="-285750">
              <a:buFont typeface="Wingdings" panose="05000000000000000000" pitchFamily="2" charset="2"/>
              <a:buChar char="§"/>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
            </a:pPr>
            <a:r>
              <a:rPr lang="en-US" dirty="0">
                <a:latin typeface="Roboto" panose="02000000000000000000" pitchFamily="2" charset="0"/>
                <a:ea typeface="Roboto" panose="02000000000000000000" pitchFamily="2" charset="0"/>
              </a:rPr>
              <a:t>The Active members are likely leaving the bank.</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02934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934E2-792A-4413-A965-6DD349ED53E7}"/>
              </a:ext>
            </a:extLst>
          </p:cNvPr>
          <p:cNvSpPr>
            <a:spLocks noGrp="1"/>
          </p:cNvSpPr>
          <p:nvPr>
            <p:ph type="title"/>
          </p:nvPr>
        </p:nvSpPr>
        <p:spPr/>
        <p:txBody>
          <a:bodyPr/>
          <a:lstStyle/>
          <a:p>
            <a:r>
              <a:rPr lang="en-US" dirty="0"/>
              <a:t>Different Algorithms</a:t>
            </a:r>
            <a:endParaRPr lang="en-IN" dirty="0"/>
          </a:p>
        </p:txBody>
      </p:sp>
      <p:sp>
        <p:nvSpPr>
          <p:cNvPr id="5" name="Content Placeholder 4">
            <a:extLst>
              <a:ext uri="{FF2B5EF4-FFF2-40B4-BE49-F238E27FC236}">
                <a16:creationId xmlns:a16="http://schemas.microsoft.com/office/drawing/2014/main" id="{130CA032-688F-4502-8C03-F3159C08E2A7}"/>
              </a:ext>
            </a:extLst>
          </p:cNvPr>
          <p:cNvSpPr>
            <a:spLocks noGrp="1"/>
          </p:cNvSpPr>
          <p:nvPr>
            <p:ph idx="1"/>
          </p:nvPr>
        </p:nvSpPr>
        <p:spPr/>
        <p:txBody>
          <a:bodyPr/>
          <a:lstStyle/>
          <a:p>
            <a:pPr>
              <a:buFont typeface="Wingdings" panose="05000000000000000000" pitchFamily="2" charset="2"/>
              <a:buChar char="v"/>
            </a:pPr>
            <a:r>
              <a:rPr lang="en-US" dirty="0"/>
              <a:t> </a:t>
            </a:r>
            <a:r>
              <a:rPr lang="en-US" dirty="0">
                <a:latin typeface="Roboto" panose="02000000000000000000" pitchFamily="2" charset="0"/>
                <a:ea typeface="Roboto" panose="02000000000000000000" pitchFamily="2" charset="0"/>
              </a:rPr>
              <a:t>LR - </a:t>
            </a:r>
            <a:r>
              <a:rPr lang="en-US" b="0" i="0" dirty="0">
                <a:solidFill>
                  <a:srgbClr val="111111"/>
                </a:solidFill>
                <a:effectLst/>
                <a:latin typeface="Roboto" panose="02000000000000000000" pitchFamily="2" charset="0"/>
                <a:ea typeface="Roboto" panose="02000000000000000000" pitchFamily="2" charset="0"/>
              </a:rPr>
              <a:t>Logistic </a:t>
            </a:r>
            <a:r>
              <a:rPr lang="en-US" dirty="0">
                <a:solidFill>
                  <a:srgbClr val="111111"/>
                </a:solidFill>
                <a:latin typeface="Roboto" panose="02000000000000000000" pitchFamily="2" charset="0"/>
                <a:ea typeface="Roboto" panose="02000000000000000000" pitchFamily="2" charset="0"/>
              </a:rPr>
              <a:t>Regression</a:t>
            </a:r>
            <a:endParaRPr lang="en-IN" dirty="0"/>
          </a:p>
        </p:txBody>
      </p:sp>
      <p:pic>
        <p:nvPicPr>
          <p:cNvPr id="3" name="Picture 2">
            <a:extLst>
              <a:ext uri="{FF2B5EF4-FFF2-40B4-BE49-F238E27FC236}">
                <a16:creationId xmlns:a16="http://schemas.microsoft.com/office/drawing/2014/main" id="{E296CFCD-18D2-4E61-846F-80AB1A02AF69}"/>
              </a:ext>
            </a:extLst>
          </p:cNvPr>
          <p:cNvPicPr>
            <a:picLocks noChangeAspect="1"/>
          </p:cNvPicPr>
          <p:nvPr/>
        </p:nvPicPr>
        <p:blipFill>
          <a:blip r:embed="rId2"/>
          <a:stretch>
            <a:fillRect/>
          </a:stretch>
        </p:blipFill>
        <p:spPr>
          <a:xfrm>
            <a:off x="4373690" y="2006082"/>
            <a:ext cx="5544751" cy="4282751"/>
          </a:xfrm>
          <a:prstGeom prst="rect">
            <a:avLst/>
          </a:prstGeom>
        </p:spPr>
      </p:pic>
    </p:spTree>
    <p:extLst>
      <p:ext uri="{BB962C8B-B14F-4D97-AF65-F5344CB8AC3E}">
        <p14:creationId xmlns:p14="http://schemas.microsoft.com/office/powerpoint/2010/main" val="61861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EBA6-6F18-42B7-9E69-20525BD771A8}"/>
              </a:ext>
            </a:extLst>
          </p:cNvPr>
          <p:cNvSpPr>
            <a:spLocks noGrp="1"/>
          </p:cNvSpPr>
          <p:nvPr>
            <p:ph type="title" idx="4294967295"/>
          </p:nvPr>
        </p:nvSpPr>
        <p:spPr>
          <a:xfrm>
            <a:off x="379445" y="166041"/>
            <a:ext cx="10058400" cy="962964"/>
          </a:xfrm>
        </p:spPr>
        <p:txBody>
          <a:bodyPr/>
          <a:lstStyle/>
          <a:p>
            <a:r>
              <a:rPr lang="en-US" dirty="0"/>
              <a:t>K-NN</a:t>
            </a:r>
            <a:endParaRPr lang="en-IN" dirty="0"/>
          </a:p>
        </p:txBody>
      </p:sp>
      <p:pic>
        <p:nvPicPr>
          <p:cNvPr id="5" name="Content Placeholder 4">
            <a:extLst>
              <a:ext uri="{FF2B5EF4-FFF2-40B4-BE49-F238E27FC236}">
                <a16:creationId xmlns:a16="http://schemas.microsoft.com/office/drawing/2014/main" id="{96853019-8977-460B-A635-DB2CCC18C061}"/>
              </a:ext>
            </a:extLst>
          </p:cNvPr>
          <p:cNvPicPr>
            <a:picLocks noGrp="1" noChangeAspect="1"/>
          </p:cNvPicPr>
          <p:nvPr>
            <p:ph idx="4294967295"/>
          </p:nvPr>
        </p:nvPicPr>
        <p:blipFill>
          <a:blip r:embed="rId2"/>
          <a:stretch>
            <a:fillRect/>
          </a:stretch>
        </p:blipFill>
        <p:spPr>
          <a:xfrm>
            <a:off x="2276670" y="261258"/>
            <a:ext cx="7259216" cy="5990252"/>
          </a:xfrm>
        </p:spPr>
      </p:pic>
    </p:spTree>
    <p:extLst>
      <p:ext uri="{BB962C8B-B14F-4D97-AF65-F5344CB8AC3E}">
        <p14:creationId xmlns:p14="http://schemas.microsoft.com/office/powerpoint/2010/main" val="250071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24C5-7A86-457D-9D53-360604922477}"/>
              </a:ext>
            </a:extLst>
          </p:cNvPr>
          <p:cNvSpPr>
            <a:spLocks noGrp="1"/>
          </p:cNvSpPr>
          <p:nvPr>
            <p:ph type="title" idx="4294967295"/>
          </p:nvPr>
        </p:nvSpPr>
        <p:spPr>
          <a:xfrm>
            <a:off x="230155" y="1"/>
            <a:ext cx="10058400" cy="1007706"/>
          </a:xfrm>
        </p:spPr>
        <p:txBody>
          <a:bodyPr/>
          <a:lstStyle/>
          <a:p>
            <a:r>
              <a:rPr lang="en-US" dirty="0"/>
              <a:t>Decision Tree</a:t>
            </a:r>
            <a:endParaRPr lang="en-IN" dirty="0"/>
          </a:p>
        </p:txBody>
      </p:sp>
      <p:pic>
        <p:nvPicPr>
          <p:cNvPr id="5" name="Content Placeholder 4">
            <a:extLst>
              <a:ext uri="{FF2B5EF4-FFF2-40B4-BE49-F238E27FC236}">
                <a16:creationId xmlns:a16="http://schemas.microsoft.com/office/drawing/2014/main" id="{40BF77A1-C540-4595-980C-B7C65F541ECF}"/>
              </a:ext>
            </a:extLst>
          </p:cNvPr>
          <p:cNvPicPr>
            <a:picLocks noGrp="1" noChangeAspect="1"/>
          </p:cNvPicPr>
          <p:nvPr>
            <p:ph idx="4294967295"/>
          </p:nvPr>
        </p:nvPicPr>
        <p:blipFill>
          <a:blip r:embed="rId2"/>
          <a:stretch>
            <a:fillRect/>
          </a:stretch>
        </p:blipFill>
        <p:spPr>
          <a:xfrm>
            <a:off x="4189445" y="316366"/>
            <a:ext cx="7064375" cy="5692548"/>
          </a:xfrm>
        </p:spPr>
      </p:pic>
    </p:spTree>
    <p:extLst>
      <p:ext uri="{BB962C8B-B14F-4D97-AF65-F5344CB8AC3E}">
        <p14:creationId xmlns:p14="http://schemas.microsoft.com/office/powerpoint/2010/main" val="42094502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{5932E154-DC5E-4CC5-AEB3-BD2103AE2591}tf22712842_win32</Template>
  <TotalTime>686</TotalTime>
  <Words>325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Bookman Old Style</vt:lpstr>
      <vt:lpstr>Calibri</vt:lpstr>
      <vt:lpstr>Franklin Gothic Book</vt:lpstr>
      <vt:lpstr>Helvetica Neue</vt:lpstr>
      <vt:lpstr>Roboto</vt:lpstr>
      <vt:lpstr>Wingdings</vt:lpstr>
      <vt:lpstr>1_RetrospectVTI</vt:lpstr>
      <vt:lpstr>Prediction of Bank Churn  </vt:lpstr>
      <vt:lpstr>Project Introduction </vt:lpstr>
      <vt:lpstr>Project data source/ Description of Data-set</vt:lpstr>
      <vt:lpstr>Treatment of Data-set</vt:lpstr>
      <vt:lpstr>Exploratory Data Analysis (EDA) Univariate</vt:lpstr>
      <vt:lpstr>Bivariate Analysis</vt:lpstr>
      <vt:lpstr>Different Algorithms</vt:lpstr>
      <vt:lpstr>K-NN</vt:lpstr>
      <vt:lpstr>Decision Tree</vt:lpstr>
      <vt:lpstr>Random Forest</vt:lpstr>
      <vt:lpstr>SVM</vt:lpstr>
      <vt:lpstr>PowerPoint Presentation</vt:lpstr>
      <vt:lpstr>Cross Validation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Jessy Alex</dc:creator>
  <cp:lastModifiedBy>Jessy Alex</cp:lastModifiedBy>
  <cp:revision>10</cp:revision>
  <dcterms:created xsi:type="dcterms:W3CDTF">2022-04-24T13:49:12Z</dcterms:created>
  <dcterms:modified xsi:type="dcterms:W3CDTF">2022-04-25T09:51:37Z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