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0275213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798" autoAdjust="0"/>
    <p:restoredTop sz="97438" autoAdjust="0"/>
  </p:normalViewPr>
  <p:slideViewPr>
    <p:cSldViewPr snapToGrid="0">
      <p:cViewPr varScale="1">
        <p:scale>
          <a:sx n="53" d="100"/>
          <a:sy n="53" d="100"/>
        </p:scale>
        <p:origin x="235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pa\Documents\Jessy-Thesis\bridge-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pa\Documents\Jessy-Thesis\bridge-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pa\Documents\Jessy-Thesis\bridge-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pa\Documents\Jessy-Thesis\bridge-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Experiment3!$H$3</c:f>
              <c:strCache>
                <c:ptCount val="1"/>
                <c:pt idx="0">
                  <c:v>SNR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Experiment3!$A$4:$A$33</c:f>
              <c:numCache>
                <c:formatCode>h:mm:ss</c:formatCode>
                <c:ptCount val="30"/>
                <c:pt idx="0">
                  <c:v>0.72928240740740735</c:v>
                </c:pt>
                <c:pt idx="1">
                  <c:v>0.7299768518518519</c:v>
                </c:pt>
                <c:pt idx="2">
                  <c:v>0.73067129629629635</c:v>
                </c:pt>
                <c:pt idx="3">
                  <c:v>0.73136574074074068</c:v>
                </c:pt>
                <c:pt idx="4">
                  <c:v>0.73206018518518512</c:v>
                </c:pt>
                <c:pt idx="5">
                  <c:v>0.73287037037037039</c:v>
                </c:pt>
                <c:pt idx="6">
                  <c:v>0.73356481481481473</c:v>
                </c:pt>
                <c:pt idx="7">
                  <c:v>0.73425925925925928</c:v>
                </c:pt>
                <c:pt idx="8">
                  <c:v>0.73495370370370372</c:v>
                </c:pt>
                <c:pt idx="9">
                  <c:v>0.73576388888888899</c:v>
                </c:pt>
                <c:pt idx="10">
                  <c:v>0.73657407407407405</c:v>
                </c:pt>
                <c:pt idx="11">
                  <c:v>0.73715277777777777</c:v>
                </c:pt>
                <c:pt idx="12">
                  <c:v>0.73784722222222221</c:v>
                </c:pt>
                <c:pt idx="13">
                  <c:v>0.73865740740740737</c:v>
                </c:pt>
                <c:pt idx="14">
                  <c:v>0.73935185185185182</c:v>
                </c:pt>
                <c:pt idx="15">
                  <c:v>0.74004629629629637</c:v>
                </c:pt>
                <c:pt idx="16">
                  <c:v>0.74074074074074081</c:v>
                </c:pt>
                <c:pt idx="17">
                  <c:v>0.74155092592592586</c:v>
                </c:pt>
                <c:pt idx="18">
                  <c:v>0.74224537037037042</c:v>
                </c:pt>
                <c:pt idx="19">
                  <c:v>0.74293981481481486</c:v>
                </c:pt>
                <c:pt idx="20">
                  <c:v>0.74363425925925919</c:v>
                </c:pt>
                <c:pt idx="21">
                  <c:v>0.74444444444444446</c:v>
                </c:pt>
                <c:pt idx="22">
                  <c:v>0.74513888888888891</c:v>
                </c:pt>
                <c:pt idx="23">
                  <c:v>0.74583333333333324</c:v>
                </c:pt>
                <c:pt idx="24">
                  <c:v>0.74664351851851851</c:v>
                </c:pt>
                <c:pt idx="25">
                  <c:v>0.74733796296296295</c:v>
                </c:pt>
                <c:pt idx="26">
                  <c:v>0.74803240740740751</c:v>
                </c:pt>
                <c:pt idx="27">
                  <c:v>0.74872685185185184</c:v>
                </c:pt>
                <c:pt idx="28">
                  <c:v>0.74942129629629628</c:v>
                </c:pt>
                <c:pt idx="29">
                  <c:v>0.75023148148148155</c:v>
                </c:pt>
              </c:numCache>
            </c:numRef>
          </c:cat>
          <c:val>
            <c:numRef>
              <c:f>Experiment3!$H$4:$H$33</c:f>
              <c:numCache>
                <c:formatCode>General</c:formatCode>
                <c:ptCount val="30"/>
                <c:pt idx="0">
                  <c:v>13.25</c:v>
                </c:pt>
                <c:pt idx="1">
                  <c:v>11.25</c:v>
                </c:pt>
                <c:pt idx="2">
                  <c:v>13.25</c:v>
                </c:pt>
                <c:pt idx="3">
                  <c:v>14</c:v>
                </c:pt>
                <c:pt idx="4">
                  <c:v>14</c:v>
                </c:pt>
                <c:pt idx="5">
                  <c:v>13.75</c:v>
                </c:pt>
                <c:pt idx="6">
                  <c:v>13.5</c:v>
                </c:pt>
                <c:pt idx="7">
                  <c:v>12.75</c:v>
                </c:pt>
                <c:pt idx="8">
                  <c:v>14.5</c:v>
                </c:pt>
                <c:pt idx="9">
                  <c:v>13.25</c:v>
                </c:pt>
                <c:pt idx="10">
                  <c:v>13.5</c:v>
                </c:pt>
                <c:pt idx="11">
                  <c:v>13.25</c:v>
                </c:pt>
                <c:pt idx="12">
                  <c:v>13.75</c:v>
                </c:pt>
                <c:pt idx="13">
                  <c:v>-5.3</c:v>
                </c:pt>
                <c:pt idx="14">
                  <c:v>13.25</c:v>
                </c:pt>
                <c:pt idx="15">
                  <c:v>13.25</c:v>
                </c:pt>
                <c:pt idx="16">
                  <c:v>13.5</c:v>
                </c:pt>
                <c:pt idx="17">
                  <c:v>13.75</c:v>
                </c:pt>
                <c:pt idx="18">
                  <c:v>13</c:v>
                </c:pt>
                <c:pt idx="19">
                  <c:v>9</c:v>
                </c:pt>
                <c:pt idx="20">
                  <c:v>13.25</c:v>
                </c:pt>
                <c:pt idx="21">
                  <c:v>14</c:v>
                </c:pt>
                <c:pt idx="22">
                  <c:v>12</c:v>
                </c:pt>
                <c:pt idx="23">
                  <c:v>12.75</c:v>
                </c:pt>
                <c:pt idx="24">
                  <c:v>13</c:v>
                </c:pt>
                <c:pt idx="25">
                  <c:v>13.5</c:v>
                </c:pt>
                <c:pt idx="26">
                  <c:v>13.5</c:v>
                </c:pt>
                <c:pt idx="27">
                  <c:v>13.25</c:v>
                </c:pt>
                <c:pt idx="28">
                  <c:v>11</c:v>
                </c:pt>
                <c:pt idx="29">
                  <c:v>13.75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DEE-4EFA-B4A2-D7B196DCED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39621408"/>
        <c:axId val="1339617568"/>
      </c:lineChart>
      <c:catAx>
        <c:axId val="13396214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sz="2000" b="1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h:mm:ss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9617568"/>
        <c:crosses val="autoZero"/>
        <c:auto val="1"/>
        <c:lblAlgn val="ctr"/>
        <c:lblOffset val="100"/>
        <c:noMultiLvlLbl val="0"/>
      </c:catAx>
      <c:valAx>
        <c:axId val="1339617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sz="2000" b="1"/>
                  <a:t>SNR (dB)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9621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2000" b="1"/>
              <a:t>Average</a:t>
            </a:r>
            <a:r>
              <a:rPr lang="en-AU" sz="2000" b="1" baseline="0"/>
              <a:t> Max Frequency (Hz)</a:t>
            </a:r>
            <a:endParaRPr lang="en-AU" sz="20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Experiment3!$B$3</c:f>
              <c:strCache>
                <c:ptCount val="1"/>
                <c:pt idx="0">
                  <c:v>x-axis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Experiment3!$A$4:$A$33</c:f>
              <c:numCache>
                <c:formatCode>h:mm:ss</c:formatCode>
                <c:ptCount val="30"/>
                <c:pt idx="0">
                  <c:v>0.72928240740740735</c:v>
                </c:pt>
                <c:pt idx="1">
                  <c:v>0.7299768518518519</c:v>
                </c:pt>
                <c:pt idx="2">
                  <c:v>0.73067129629629635</c:v>
                </c:pt>
                <c:pt idx="3">
                  <c:v>0.73136574074074068</c:v>
                </c:pt>
                <c:pt idx="4">
                  <c:v>0.73206018518518512</c:v>
                </c:pt>
                <c:pt idx="5">
                  <c:v>0.73287037037037039</c:v>
                </c:pt>
                <c:pt idx="6">
                  <c:v>0.73356481481481473</c:v>
                </c:pt>
                <c:pt idx="7">
                  <c:v>0.73425925925925928</c:v>
                </c:pt>
                <c:pt idx="8">
                  <c:v>0.73495370370370372</c:v>
                </c:pt>
                <c:pt idx="9">
                  <c:v>0.73576388888888899</c:v>
                </c:pt>
                <c:pt idx="10">
                  <c:v>0.73657407407407405</c:v>
                </c:pt>
                <c:pt idx="11">
                  <c:v>0.73715277777777777</c:v>
                </c:pt>
                <c:pt idx="12">
                  <c:v>0.73784722222222221</c:v>
                </c:pt>
                <c:pt idx="13">
                  <c:v>0.73865740740740737</c:v>
                </c:pt>
                <c:pt idx="14">
                  <c:v>0.73935185185185182</c:v>
                </c:pt>
                <c:pt idx="15">
                  <c:v>0.74004629629629637</c:v>
                </c:pt>
                <c:pt idx="16">
                  <c:v>0.74074074074074081</c:v>
                </c:pt>
                <c:pt idx="17">
                  <c:v>0.74155092592592586</c:v>
                </c:pt>
                <c:pt idx="18">
                  <c:v>0.74224537037037042</c:v>
                </c:pt>
                <c:pt idx="19">
                  <c:v>0.74293981481481486</c:v>
                </c:pt>
                <c:pt idx="20">
                  <c:v>0.74363425925925919</c:v>
                </c:pt>
                <c:pt idx="21">
                  <c:v>0.74444444444444446</c:v>
                </c:pt>
                <c:pt idx="22">
                  <c:v>0.74513888888888891</c:v>
                </c:pt>
                <c:pt idx="23">
                  <c:v>0.74583333333333324</c:v>
                </c:pt>
                <c:pt idx="24">
                  <c:v>0.74664351851851851</c:v>
                </c:pt>
                <c:pt idx="25">
                  <c:v>0.74733796296296295</c:v>
                </c:pt>
                <c:pt idx="26">
                  <c:v>0.74803240740740751</c:v>
                </c:pt>
                <c:pt idx="27">
                  <c:v>0.74872685185185184</c:v>
                </c:pt>
                <c:pt idx="28">
                  <c:v>0.74942129629629628</c:v>
                </c:pt>
                <c:pt idx="29">
                  <c:v>0.75023148148148155</c:v>
                </c:pt>
              </c:numCache>
            </c:numRef>
          </c:cat>
          <c:val>
            <c:numRef>
              <c:f>Experiment3!$B$4:$B$33</c:f>
              <c:numCache>
                <c:formatCode>General</c:formatCode>
                <c:ptCount val="30"/>
                <c:pt idx="0">
                  <c:v>2.56</c:v>
                </c:pt>
                <c:pt idx="1">
                  <c:v>2.0129999999999999</c:v>
                </c:pt>
                <c:pt idx="2">
                  <c:v>2.2879999999999998</c:v>
                </c:pt>
                <c:pt idx="3">
                  <c:v>2.286</c:v>
                </c:pt>
                <c:pt idx="4">
                  <c:v>1.8320000000000001</c:v>
                </c:pt>
                <c:pt idx="5">
                  <c:v>2.387</c:v>
                </c:pt>
                <c:pt idx="6">
                  <c:v>2.363</c:v>
                </c:pt>
                <c:pt idx="7">
                  <c:v>2.5230000000000001</c:v>
                </c:pt>
                <c:pt idx="8">
                  <c:v>3.04</c:v>
                </c:pt>
                <c:pt idx="9">
                  <c:v>2.7690000000000001</c:v>
                </c:pt>
                <c:pt idx="10">
                  <c:v>3.2370000000000001</c:v>
                </c:pt>
                <c:pt idx="11">
                  <c:v>2.2360000000000002</c:v>
                </c:pt>
                <c:pt idx="12">
                  <c:v>2.7320000000000002</c:v>
                </c:pt>
                <c:pt idx="13">
                  <c:v>2.524</c:v>
                </c:pt>
                <c:pt idx="14">
                  <c:v>2.3090000000000002</c:v>
                </c:pt>
                <c:pt idx="15">
                  <c:v>2.9689999999999999</c:v>
                </c:pt>
                <c:pt idx="16">
                  <c:v>2.5649999999999999</c:v>
                </c:pt>
                <c:pt idx="17">
                  <c:v>2.3439999999999999</c:v>
                </c:pt>
                <c:pt idx="18">
                  <c:v>3.5379999999999998</c:v>
                </c:pt>
                <c:pt idx="19">
                  <c:v>2.6080000000000001</c:v>
                </c:pt>
                <c:pt idx="20">
                  <c:v>2.5379999999999998</c:v>
                </c:pt>
                <c:pt idx="21">
                  <c:v>2.355</c:v>
                </c:pt>
                <c:pt idx="22">
                  <c:v>2.7130000000000001</c:v>
                </c:pt>
                <c:pt idx="23">
                  <c:v>2.3079999999999998</c:v>
                </c:pt>
                <c:pt idx="24">
                  <c:v>2.032</c:v>
                </c:pt>
                <c:pt idx="25">
                  <c:v>2.484</c:v>
                </c:pt>
                <c:pt idx="26">
                  <c:v>2.5019999999999998</c:v>
                </c:pt>
                <c:pt idx="27">
                  <c:v>2.52</c:v>
                </c:pt>
                <c:pt idx="28">
                  <c:v>2.3199999999999998</c:v>
                </c:pt>
                <c:pt idx="29">
                  <c:v>2.2959999999999998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724-4892-ADA5-A421508471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56700624"/>
        <c:axId val="1756713104"/>
      </c:lineChart>
      <c:catAx>
        <c:axId val="17567006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sz="2000" b="1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h:mm:ss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6713104"/>
        <c:crosses val="autoZero"/>
        <c:auto val="1"/>
        <c:lblAlgn val="ctr"/>
        <c:lblOffset val="100"/>
        <c:noMultiLvlLbl val="0"/>
      </c:catAx>
      <c:valAx>
        <c:axId val="1756713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sz="2000" b="1"/>
                  <a:t>Frequency</a:t>
                </a:r>
                <a:r>
                  <a:rPr lang="en-AU" sz="2000" b="1" baseline="0"/>
                  <a:t> (Hz)</a:t>
                </a:r>
                <a:endParaRPr lang="en-AU" sz="20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6700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2000" b="1"/>
              <a:t>Average Max</a:t>
            </a:r>
            <a:r>
              <a:rPr lang="en-AU" sz="2000" b="1" baseline="0"/>
              <a:t> Acceleration (m/s/s)</a:t>
            </a:r>
            <a:endParaRPr lang="en-AU" sz="20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Experiment3!$E$3</c:f>
              <c:strCache>
                <c:ptCount val="1"/>
                <c:pt idx="0">
                  <c:v>x-axis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Experiment3!$A$4:$A$33</c:f>
              <c:numCache>
                <c:formatCode>h:mm:ss</c:formatCode>
                <c:ptCount val="30"/>
                <c:pt idx="0">
                  <c:v>0.72928240740740735</c:v>
                </c:pt>
                <c:pt idx="1">
                  <c:v>0.7299768518518519</c:v>
                </c:pt>
                <c:pt idx="2">
                  <c:v>0.73067129629629635</c:v>
                </c:pt>
                <c:pt idx="3">
                  <c:v>0.73136574074074068</c:v>
                </c:pt>
                <c:pt idx="4">
                  <c:v>0.73206018518518512</c:v>
                </c:pt>
                <c:pt idx="5">
                  <c:v>0.73287037037037039</c:v>
                </c:pt>
                <c:pt idx="6">
                  <c:v>0.73356481481481473</c:v>
                </c:pt>
                <c:pt idx="7">
                  <c:v>0.73425925925925928</c:v>
                </c:pt>
                <c:pt idx="8">
                  <c:v>0.73495370370370372</c:v>
                </c:pt>
                <c:pt idx="9">
                  <c:v>0.73576388888888899</c:v>
                </c:pt>
                <c:pt idx="10">
                  <c:v>0.73657407407407405</c:v>
                </c:pt>
                <c:pt idx="11">
                  <c:v>0.73715277777777777</c:v>
                </c:pt>
                <c:pt idx="12">
                  <c:v>0.73784722222222221</c:v>
                </c:pt>
                <c:pt idx="13">
                  <c:v>0.73865740740740737</c:v>
                </c:pt>
                <c:pt idx="14">
                  <c:v>0.73935185185185182</c:v>
                </c:pt>
                <c:pt idx="15">
                  <c:v>0.74004629629629637</c:v>
                </c:pt>
                <c:pt idx="16">
                  <c:v>0.74074074074074081</c:v>
                </c:pt>
                <c:pt idx="17">
                  <c:v>0.74155092592592586</c:v>
                </c:pt>
                <c:pt idx="18">
                  <c:v>0.74224537037037042</c:v>
                </c:pt>
                <c:pt idx="19">
                  <c:v>0.74293981481481486</c:v>
                </c:pt>
                <c:pt idx="20">
                  <c:v>0.74363425925925919</c:v>
                </c:pt>
                <c:pt idx="21">
                  <c:v>0.74444444444444446</c:v>
                </c:pt>
                <c:pt idx="22">
                  <c:v>0.74513888888888891</c:v>
                </c:pt>
                <c:pt idx="23">
                  <c:v>0.74583333333333324</c:v>
                </c:pt>
                <c:pt idx="24">
                  <c:v>0.74664351851851851</c:v>
                </c:pt>
                <c:pt idx="25">
                  <c:v>0.74733796296296295</c:v>
                </c:pt>
                <c:pt idx="26">
                  <c:v>0.74803240740740751</c:v>
                </c:pt>
                <c:pt idx="27">
                  <c:v>0.74872685185185184</c:v>
                </c:pt>
                <c:pt idx="28">
                  <c:v>0.74942129629629628</c:v>
                </c:pt>
                <c:pt idx="29">
                  <c:v>0.75023148148148155</c:v>
                </c:pt>
              </c:numCache>
            </c:numRef>
          </c:cat>
          <c:val>
            <c:numRef>
              <c:f>Experiment3!$E$4:$E$33</c:f>
              <c:numCache>
                <c:formatCode>General</c:formatCode>
                <c:ptCount val="30"/>
                <c:pt idx="0">
                  <c:v>0.04</c:v>
                </c:pt>
                <c:pt idx="1">
                  <c:v>3.5999999999999997E-2</c:v>
                </c:pt>
                <c:pt idx="2">
                  <c:v>3.5999999999999997E-2</c:v>
                </c:pt>
                <c:pt idx="3">
                  <c:v>4.4999999999999998E-2</c:v>
                </c:pt>
                <c:pt idx="4">
                  <c:v>4.2000000000000003E-2</c:v>
                </c:pt>
                <c:pt idx="5">
                  <c:v>5.6000000000000001E-2</c:v>
                </c:pt>
                <c:pt idx="6">
                  <c:v>4.4999999999999998E-2</c:v>
                </c:pt>
                <c:pt idx="7">
                  <c:v>4.9000000000000002E-2</c:v>
                </c:pt>
                <c:pt idx="8">
                  <c:v>3.7999999999999999E-2</c:v>
                </c:pt>
                <c:pt idx="9">
                  <c:v>4.2999999999999997E-2</c:v>
                </c:pt>
                <c:pt idx="10">
                  <c:v>3.7999999999999999E-2</c:v>
                </c:pt>
                <c:pt idx="11">
                  <c:v>4.2000000000000003E-2</c:v>
                </c:pt>
                <c:pt idx="12">
                  <c:v>4.4999999999999998E-2</c:v>
                </c:pt>
                <c:pt idx="13">
                  <c:v>0.08</c:v>
                </c:pt>
                <c:pt idx="14">
                  <c:v>6.2E-2</c:v>
                </c:pt>
                <c:pt idx="15">
                  <c:v>3.5999999999999997E-2</c:v>
                </c:pt>
                <c:pt idx="16">
                  <c:v>3.7999999999999999E-2</c:v>
                </c:pt>
                <c:pt idx="17">
                  <c:v>4.2999999999999997E-2</c:v>
                </c:pt>
                <c:pt idx="18">
                  <c:v>3.7999999999999999E-2</c:v>
                </c:pt>
                <c:pt idx="19">
                  <c:v>4.4999999999999998E-2</c:v>
                </c:pt>
                <c:pt idx="20">
                  <c:v>0.08</c:v>
                </c:pt>
                <c:pt idx="21">
                  <c:v>4.2999999999999997E-2</c:v>
                </c:pt>
                <c:pt idx="22">
                  <c:v>4.9000000000000002E-2</c:v>
                </c:pt>
                <c:pt idx="23">
                  <c:v>0.06</c:v>
                </c:pt>
                <c:pt idx="24">
                  <c:v>4.2999999999999997E-2</c:v>
                </c:pt>
                <c:pt idx="25">
                  <c:v>4.2000000000000003E-2</c:v>
                </c:pt>
                <c:pt idx="26">
                  <c:v>4.2999999999999997E-2</c:v>
                </c:pt>
                <c:pt idx="27">
                  <c:v>4.2999999999999997E-2</c:v>
                </c:pt>
                <c:pt idx="28">
                  <c:v>6.7000000000000004E-2</c:v>
                </c:pt>
                <c:pt idx="29">
                  <c:v>5.0999999999999997E-2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38B-44B3-9DE8-FC96DCFC0E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56703984"/>
        <c:axId val="1756704464"/>
      </c:lineChart>
      <c:catAx>
        <c:axId val="1756703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sz="2000" b="1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h:mm:ss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6704464"/>
        <c:crosses val="autoZero"/>
        <c:auto val="1"/>
        <c:lblAlgn val="ctr"/>
        <c:lblOffset val="100"/>
        <c:noMultiLvlLbl val="0"/>
      </c:catAx>
      <c:valAx>
        <c:axId val="1756704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sz="2000" b="1"/>
                  <a:t>Acceleration</a:t>
                </a:r>
                <a:r>
                  <a:rPr lang="en-AU" sz="2000" b="1" baseline="0"/>
                  <a:t> (m/s/s)</a:t>
                </a:r>
                <a:endParaRPr lang="en-AU" sz="20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6703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Experiment3!$I$3</c:f>
              <c:strCache>
                <c:ptCount val="1"/>
                <c:pt idx="0">
                  <c:v>RSSI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Experiment3!$A$4:$A$33</c:f>
              <c:numCache>
                <c:formatCode>h:mm:ss</c:formatCode>
                <c:ptCount val="30"/>
                <c:pt idx="0">
                  <c:v>0.72928240740740735</c:v>
                </c:pt>
                <c:pt idx="1">
                  <c:v>0.7299768518518519</c:v>
                </c:pt>
                <c:pt idx="2">
                  <c:v>0.73067129629629635</c:v>
                </c:pt>
                <c:pt idx="3">
                  <c:v>0.73136574074074068</c:v>
                </c:pt>
                <c:pt idx="4">
                  <c:v>0.73206018518518512</c:v>
                </c:pt>
                <c:pt idx="5">
                  <c:v>0.73287037037037039</c:v>
                </c:pt>
                <c:pt idx="6">
                  <c:v>0.73356481481481473</c:v>
                </c:pt>
                <c:pt idx="7">
                  <c:v>0.73425925925925928</c:v>
                </c:pt>
                <c:pt idx="8">
                  <c:v>0.73495370370370372</c:v>
                </c:pt>
                <c:pt idx="9">
                  <c:v>0.73576388888888899</c:v>
                </c:pt>
                <c:pt idx="10">
                  <c:v>0.73657407407407405</c:v>
                </c:pt>
                <c:pt idx="11">
                  <c:v>0.73715277777777777</c:v>
                </c:pt>
                <c:pt idx="12">
                  <c:v>0.73784722222222221</c:v>
                </c:pt>
                <c:pt idx="13">
                  <c:v>0.73865740740740737</c:v>
                </c:pt>
                <c:pt idx="14">
                  <c:v>0.73935185185185182</c:v>
                </c:pt>
                <c:pt idx="15">
                  <c:v>0.74004629629629637</c:v>
                </c:pt>
                <c:pt idx="16">
                  <c:v>0.74074074074074081</c:v>
                </c:pt>
                <c:pt idx="17">
                  <c:v>0.74155092592592586</c:v>
                </c:pt>
                <c:pt idx="18">
                  <c:v>0.74224537037037042</c:v>
                </c:pt>
                <c:pt idx="19">
                  <c:v>0.74293981481481486</c:v>
                </c:pt>
                <c:pt idx="20">
                  <c:v>0.74363425925925919</c:v>
                </c:pt>
                <c:pt idx="21">
                  <c:v>0.74444444444444446</c:v>
                </c:pt>
                <c:pt idx="22">
                  <c:v>0.74513888888888891</c:v>
                </c:pt>
                <c:pt idx="23">
                  <c:v>0.74583333333333324</c:v>
                </c:pt>
                <c:pt idx="24">
                  <c:v>0.74664351851851851</c:v>
                </c:pt>
                <c:pt idx="25">
                  <c:v>0.74733796296296295</c:v>
                </c:pt>
                <c:pt idx="26">
                  <c:v>0.74803240740740751</c:v>
                </c:pt>
                <c:pt idx="27">
                  <c:v>0.74872685185185184</c:v>
                </c:pt>
                <c:pt idx="28">
                  <c:v>0.74942129629629628</c:v>
                </c:pt>
                <c:pt idx="29">
                  <c:v>0.75023148148148155</c:v>
                </c:pt>
              </c:numCache>
            </c:numRef>
          </c:cat>
          <c:val>
            <c:numRef>
              <c:f>Experiment3!$I$4:$I$33</c:f>
              <c:numCache>
                <c:formatCode>General</c:formatCode>
                <c:ptCount val="30"/>
                <c:pt idx="0">
                  <c:v>-62</c:v>
                </c:pt>
                <c:pt idx="1">
                  <c:v>-60</c:v>
                </c:pt>
                <c:pt idx="2">
                  <c:v>-61</c:v>
                </c:pt>
                <c:pt idx="3">
                  <c:v>-63</c:v>
                </c:pt>
                <c:pt idx="4">
                  <c:v>-61</c:v>
                </c:pt>
                <c:pt idx="5">
                  <c:v>-66</c:v>
                </c:pt>
                <c:pt idx="6">
                  <c:v>-66</c:v>
                </c:pt>
                <c:pt idx="7">
                  <c:v>-77</c:v>
                </c:pt>
                <c:pt idx="8">
                  <c:v>-69</c:v>
                </c:pt>
                <c:pt idx="9">
                  <c:v>-73</c:v>
                </c:pt>
                <c:pt idx="10">
                  <c:v>-72</c:v>
                </c:pt>
                <c:pt idx="11">
                  <c:v>-77</c:v>
                </c:pt>
                <c:pt idx="12">
                  <c:v>-73</c:v>
                </c:pt>
                <c:pt idx="13">
                  <c:v>-119</c:v>
                </c:pt>
                <c:pt idx="14">
                  <c:v>-70</c:v>
                </c:pt>
                <c:pt idx="15">
                  <c:v>-75</c:v>
                </c:pt>
                <c:pt idx="16">
                  <c:v>-75</c:v>
                </c:pt>
                <c:pt idx="17">
                  <c:v>-76</c:v>
                </c:pt>
                <c:pt idx="18">
                  <c:v>-76</c:v>
                </c:pt>
                <c:pt idx="19">
                  <c:v>-67</c:v>
                </c:pt>
                <c:pt idx="20">
                  <c:v>-70</c:v>
                </c:pt>
                <c:pt idx="21">
                  <c:v>-75</c:v>
                </c:pt>
                <c:pt idx="22">
                  <c:v>-81</c:v>
                </c:pt>
                <c:pt idx="23">
                  <c:v>-83</c:v>
                </c:pt>
                <c:pt idx="24">
                  <c:v>-71</c:v>
                </c:pt>
                <c:pt idx="25">
                  <c:v>-79</c:v>
                </c:pt>
                <c:pt idx="26">
                  <c:v>-75</c:v>
                </c:pt>
                <c:pt idx="27">
                  <c:v>-77</c:v>
                </c:pt>
                <c:pt idx="28">
                  <c:v>-73</c:v>
                </c:pt>
                <c:pt idx="29">
                  <c:v>-78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407-43B0-9401-ED174F451A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38781200"/>
        <c:axId val="1438779760"/>
      </c:lineChart>
      <c:catAx>
        <c:axId val="14387812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sz="2000" b="1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h:mm:ss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8779760"/>
        <c:crosses val="autoZero"/>
        <c:auto val="1"/>
        <c:lblAlgn val="ctr"/>
        <c:lblOffset val="100"/>
        <c:noMultiLvlLbl val="0"/>
      </c:catAx>
      <c:valAx>
        <c:axId val="1438779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sz="2000" b="1"/>
                  <a:t>RSSI (dBm)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8781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2" y="3499591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3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CED6-2FB0-4CCC-A99D-64EA5A2A424E}" type="datetimeFigureOut">
              <a:rPr lang="en-AU" smtClean="0"/>
              <a:t>8/06/2023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74BA-A2BE-49E9-9BC2-DBE1D72966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961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CED6-2FB0-4CCC-A99D-64EA5A2A424E}" type="datetimeFigureOut">
              <a:rPr lang="en-AU" smtClean="0"/>
              <a:t>8/06/2023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74BA-A2BE-49E9-9BC2-DBE1D72966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3876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CED6-2FB0-4CCC-A99D-64EA5A2A424E}" type="datetimeFigureOut">
              <a:rPr lang="en-AU" smtClean="0"/>
              <a:t>8/06/2023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74BA-A2BE-49E9-9BC2-DBE1D72966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307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CED6-2FB0-4CCC-A99D-64EA5A2A424E}" type="datetimeFigureOut">
              <a:rPr lang="en-AU" smtClean="0"/>
              <a:t>8/06/2023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74BA-A2BE-49E9-9BC2-DBE1D72966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0966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5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5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CED6-2FB0-4CCC-A99D-64EA5A2A424E}" type="datetimeFigureOut">
              <a:rPr lang="en-AU" smtClean="0"/>
              <a:t>8/06/2023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74BA-A2BE-49E9-9BC2-DBE1D72966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4535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CED6-2FB0-4CCC-A99D-64EA5A2A424E}" type="datetimeFigureOut">
              <a:rPr lang="en-AU" smtClean="0"/>
              <a:t>8/06/2023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74BA-A2BE-49E9-9BC2-DBE1D72966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7731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5" y="1138485"/>
            <a:ext cx="26112371" cy="4133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9" y="5241962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9" y="7810963"/>
            <a:ext cx="12807832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9" y="5241962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9" y="7810963"/>
            <a:ext cx="12870909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CED6-2FB0-4CCC-A99D-64EA5A2A424E}" type="datetimeFigureOut">
              <a:rPr lang="en-AU" smtClean="0"/>
              <a:t>8/06/2023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74BA-A2BE-49E9-9BC2-DBE1D72966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0173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CED6-2FB0-4CCC-A99D-64EA5A2A424E}" type="datetimeFigureOut">
              <a:rPr lang="en-AU" smtClean="0"/>
              <a:t>8/06/2023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74BA-A2BE-49E9-9BC2-DBE1D72966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165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CED6-2FB0-4CCC-A99D-64EA5A2A424E}" type="datetimeFigureOut">
              <a:rPr lang="en-AU" smtClean="0"/>
              <a:t>8/06/2023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74BA-A2BE-49E9-9BC2-DBE1D72966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318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5" y="1425577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10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5" y="6415090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CED6-2FB0-4CCC-A99D-64EA5A2A424E}" type="datetimeFigureOut">
              <a:rPr lang="en-AU" smtClean="0"/>
              <a:t>8/06/2023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74BA-A2BE-49E9-9BC2-DBE1D72966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7275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5" y="1425577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10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5" y="6415090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CED6-2FB0-4CCC-A99D-64EA5A2A424E}" type="datetimeFigureOut">
              <a:rPr lang="en-AU" smtClean="0"/>
              <a:t>8/06/2023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74BA-A2BE-49E9-9BC2-DBE1D72966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7469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2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2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2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ECED6-2FB0-4CCC-A99D-64EA5A2A424E}" type="datetimeFigureOut">
              <a:rPr lang="en-AU" smtClean="0"/>
              <a:t>8/06/2023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6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70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574BA-A2BE-49E9-9BC2-DBE1D72966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0388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jpg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openxmlformats.org/officeDocument/2006/relationships/chart" Target="../charts/chart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chart" Target="../charts/chart1.xml"/><Relationship Id="rId5" Type="http://schemas.openxmlformats.org/officeDocument/2006/relationships/image" Target="../media/image4.jpg"/><Relationship Id="rId15" Type="http://schemas.openxmlformats.org/officeDocument/2006/relationships/chart" Target="../charts/chart3.xml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25EE9E09-7948-A6A2-0CCB-DEC888E40B14}"/>
              </a:ext>
            </a:extLst>
          </p:cNvPr>
          <p:cNvSpPr/>
          <p:nvPr/>
        </p:nvSpPr>
        <p:spPr>
          <a:xfrm>
            <a:off x="14619273" y="3117724"/>
            <a:ext cx="15579236" cy="52132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A9E6119-F66A-C9F3-BF33-AD6A9072DE73}"/>
              </a:ext>
            </a:extLst>
          </p:cNvPr>
          <p:cNvSpPr/>
          <p:nvPr/>
        </p:nvSpPr>
        <p:spPr>
          <a:xfrm>
            <a:off x="14801390" y="3826870"/>
            <a:ext cx="15236140" cy="435510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2B1258F-71C5-D2CE-3253-B4BCE85E9F4B}"/>
              </a:ext>
            </a:extLst>
          </p:cNvPr>
          <p:cNvSpPr/>
          <p:nvPr/>
        </p:nvSpPr>
        <p:spPr>
          <a:xfrm>
            <a:off x="14619273" y="8420274"/>
            <a:ext cx="15579236" cy="1281209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4A5C187-E4EE-3BB1-8ED2-18F3D814E540}"/>
              </a:ext>
            </a:extLst>
          </p:cNvPr>
          <p:cNvSpPr/>
          <p:nvPr/>
        </p:nvSpPr>
        <p:spPr>
          <a:xfrm>
            <a:off x="237684" y="18102430"/>
            <a:ext cx="14174047" cy="31299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F290526-5165-D668-D0C4-9FF798CE9414}"/>
              </a:ext>
            </a:extLst>
          </p:cNvPr>
          <p:cNvSpPr/>
          <p:nvPr/>
        </p:nvSpPr>
        <p:spPr>
          <a:xfrm>
            <a:off x="237684" y="7572174"/>
            <a:ext cx="14174047" cy="1044648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9701D8C-1D43-86AE-C0A1-E824811099F4}"/>
              </a:ext>
            </a:extLst>
          </p:cNvPr>
          <p:cNvSpPr/>
          <p:nvPr/>
        </p:nvSpPr>
        <p:spPr>
          <a:xfrm>
            <a:off x="373771" y="10715319"/>
            <a:ext cx="13930161" cy="71807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B718FF-EBAF-6D0D-4B78-04FC890899C1}"/>
              </a:ext>
            </a:extLst>
          </p:cNvPr>
          <p:cNvSpPr/>
          <p:nvPr/>
        </p:nvSpPr>
        <p:spPr>
          <a:xfrm>
            <a:off x="0" y="0"/>
            <a:ext cx="30275212" cy="288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000" b="1" dirty="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5DCFD51-ADB5-2707-71FA-0E1B562EAEA0}"/>
              </a:ext>
            </a:extLst>
          </p:cNvPr>
          <p:cNvSpPr/>
          <p:nvPr/>
        </p:nvSpPr>
        <p:spPr>
          <a:xfrm>
            <a:off x="20852520" y="0"/>
            <a:ext cx="9422691" cy="2879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AU" dirty="0"/>
          </a:p>
        </p:txBody>
      </p:sp>
      <p:pic>
        <p:nvPicPr>
          <p:cNvPr id="9" name="Picture 8" descr="A computer and printer on a bench&#10;&#10;Description automatically generated with low confidence">
            <a:extLst>
              <a:ext uri="{FF2B5EF4-FFF2-40B4-BE49-F238E27FC236}">
                <a16:creationId xmlns:a16="http://schemas.microsoft.com/office/drawing/2014/main" id="{99969118-D0A8-F80F-C388-C85456999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322" y="11701289"/>
            <a:ext cx="3960361" cy="2967211"/>
          </a:xfrm>
          <a:prstGeom prst="rect">
            <a:avLst/>
          </a:prstGeom>
        </p:spPr>
      </p:pic>
      <p:pic>
        <p:nvPicPr>
          <p:cNvPr id="13" name="Picture 12" descr="A picture containing design&#10;&#10;Description automatically generated">
            <a:extLst>
              <a:ext uri="{FF2B5EF4-FFF2-40B4-BE49-F238E27FC236}">
                <a16:creationId xmlns:a16="http://schemas.microsoft.com/office/drawing/2014/main" id="{FF89301F-1E5D-EED6-612F-69007C2AD3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0955" y="3829226"/>
            <a:ext cx="3337026" cy="436428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F310696-A988-83D2-AF62-B2F6299D2561}"/>
              </a:ext>
            </a:extLst>
          </p:cNvPr>
          <p:cNvSpPr/>
          <p:nvPr/>
        </p:nvSpPr>
        <p:spPr>
          <a:xfrm>
            <a:off x="26700505" y="95727"/>
            <a:ext cx="3498004" cy="2683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/>
              <a:t>Jessy Barber</a:t>
            </a:r>
          </a:p>
          <a:p>
            <a:endParaRPr lang="en-US" dirty="0"/>
          </a:p>
          <a:p>
            <a:r>
              <a:rPr lang="en-US" sz="2000" b="1" dirty="0"/>
              <a:t>Bachelor of Electrical &amp; Electronics Engineering (honours)</a:t>
            </a:r>
          </a:p>
          <a:p>
            <a:endParaRPr lang="en-US" dirty="0"/>
          </a:p>
          <a:p>
            <a:r>
              <a:rPr lang="en-US" sz="2000" b="1" dirty="0"/>
              <a:t>School of Engineering and Built Environment</a:t>
            </a:r>
          </a:p>
          <a:p>
            <a:endParaRPr lang="en-AU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75889ACE-F98B-4DD7-2342-2D1CE7F1D9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20505" y="86745"/>
            <a:ext cx="2880000" cy="2703072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3914B3B8-1245-4D97-E92F-139CE96EE880}"/>
              </a:ext>
            </a:extLst>
          </p:cNvPr>
          <p:cNvSpPr/>
          <p:nvPr/>
        </p:nvSpPr>
        <p:spPr>
          <a:xfrm>
            <a:off x="245787" y="3117724"/>
            <a:ext cx="14179397" cy="436892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A7E7B8C-9947-3F98-73D2-744D2EC5734C}"/>
              </a:ext>
            </a:extLst>
          </p:cNvPr>
          <p:cNvSpPr/>
          <p:nvPr/>
        </p:nvSpPr>
        <p:spPr>
          <a:xfrm>
            <a:off x="355599" y="3654565"/>
            <a:ext cx="13931901" cy="37495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8D0DAE-19E2-AC4E-4313-BA05A2D780D7}"/>
              </a:ext>
            </a:extLst>
          </p:cNvPr>
          <p:cNvSpPr txBox="1"/>
          <p:nvPr/>
        </p:nvSpPr>
        <p:spPr>
          <a:xfrm>
            <a:off x="5933284" y="3032201"/>
            <a:ext cx="27765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Introduction</a:t>
            </a:r>
            <a:endParaRPr lang="en-AU" sz="4000" dirty="0">
              <a:solidFill>
                <a:schemeClr val="bg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64817EF-D984-EFCB-7213-1A655D0838A2}"/>
              </a:ext>
            </a:extLst>
          </p:cNvPr>
          <p:cNvSpPr/>
          <p:nvPr/>
        </p:nvSpPr>
        <p:spPr>
          <a:xfrm>
            <a:off x="8371559" y="3673441"/>
            <a:ext cx="5914199" cy="3718763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4DF7011-D1B5-637C-27B1-577A6E91CCC8}"/>
              </a:ext>
            </a:extLst>
          </p:cNvPr>
          <p:cNvSpPr txBox="1"/>
          <p:nvPr/>
        </p:nvSpPr>
        <p:spPr>
          <a:xfrm>
            <a:off x="380669" y="3710754"/>
            <a:ext cx="7989147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b="1" dirty="0"/>
              <a:t>LoRaWAN is an emerging technology providing a low-power, long-range communication protocol operating on the ISM radio band.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b="1" dirty="0"/>
              <a:t>This project uses the AU915 Frequency sub band 2 (916.8MHz – 918.2MHz), OTAA and the LNS secure sub protocol.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b="1" dirty="0"/>
              <a:t>The main objective is to deploy a full LoRaWAN IoT architecture to monitor the maximum acceleration and maximum frequency of the Griffith footbridge over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30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D6D0DC0-437F-DB26-83BB-C5061930F250}"/>
              </a:ext>
            </a:extLst>
          </p:cNvPr>
          <p:cNvSpPr/>
          <p:nvPr/>
        </p:nvSpPr>
        <p:spPr>
          <a:xfrm>
            <a:off x="373771" y="8102248"/>
            <a:ext cx="13930161" cy="2522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7CA7213-C9EE-B4BF-579F-94BB8326D284}"/>
              </a:ext>
            </a:extLst>
          </p:cNvPr>
          <p:cNvSpPr/>
          <p:nvPr/>
        </p:nvSpPr>
        <p:spPr>
          <a:xfrm>
            <a:off x="2919024" y="8501819"/>
            <a:ext cx="10800000" cy="1800000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22E8089-DD70-F741-9EC0-70F7F448AA3E}"/>
              </a:ext>
            </a:extLst>
          </p:cNvPr>
          <p:cNvSpPr/>
          <p:nvPr/>
        </p:nvSpPr>
        <p:spPr>
          <a:xfrm>
            <a:off x="3407849" y="10993403"/>
            <a:ext cx="10311175" cy="6734610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37EE1BE-3ACC-A3A5-8FE5-93C9482EB5DB}"/>
              </a:ext>
            </a:extLst>
          </p:cNvPr>
          <p:cNvSpPr txBox="1"/>
          <p:nvPr/>
        </p:nvSpPr>
        <p:spPr>
          <a:xfrm>
            <a:off x="5670440" y="7464359"/>
            <a:ext cx="3297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System Design</a:t>
            </a:r>
            <a:endParaRPr lang="en-AU" sz="40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BED056D-1097-D857-2EBB-FE10EDB25605}"/>
              </a:ext>
            </a:extLst>
          </p:cNvPr>
          <p:cNvSpPr txBox="1"/>
          <p:nvPr/>
        </p:nvSpPr>
        <p:spPr>
          <a:xfrm>
            <a:off x="6003127" y="18136132"/>
            <a:ext cx="26324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PCB Design </a:t>
            </a:r>
            <a:endParaRPr lang="en-AU" sz="4000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45F8425-5D14-F788-121C-0D3587CF99D4}"/>
              </a:ext>
            </a:extLst>
          </p:cNvPr>
          <p:cNvSpPr txBox="1"/>
          <p:nvPr/>
        </p:nvSpPr>
        <p:spPr>
          <a:xfrm>
            <a:off x="20490897" y="3034588"/>
            <a:ext cx="38359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Enclosure Design</a:t>
            </a:r>
            <a:endParaRPr lang="en-AU" sz="40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BD9531C-71BE-BC81-D5AF-D847B7B9F180}"/>
              </a:ext>
            </a:extLst>
          </p:cNvPr>
          <p:cNvSpPr txBox="1"/>
          <p:nvPr/>
        </p:nvSpPr>
        <p:spPr>
          <a:xfrm>
            <a:off x="15315760" y="4208338"/>
            <a:ext cx="628243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b="1" dirty="0"/>
              <a:t>Approved PETG 3D Filament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b="1" dirty="0"/>
              <a:t>Designed to sit behind handrail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b="1" dirty="0"/>
              <a:t>Size: 20.5 cm x 13.6 cm x 7.1 cm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b="1" dirty="0"/>
              <a:t>2 x AAA batteries: 3.0 V, 1250 mAh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b="1" dirty="0"/>
              <a:t>Current draw: 23.8 mA -&gt; 52.5 h</a:t>
            </a:r>
          </a:p>
          <a:p>
            <a:endParaRPr lang="en-AU" sz="25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F675E62-A668-C66D-44A3-AD1D176C46F8}"/>
              </a:ext>
            </a:extLst>
          </p:cNvPr>
          <p:cNvSpPr/>
          <p:nvPr/>
        </p:nvSpPr>
        <p:spPr>
          <a:xfrm>
            <a:off x="21097003" y="3824407"/>
            <a:ext cx="135767" cy="45065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7FAFE16-0579-2903-D7D8-009D02799C3B}"/>
              </a:ext>
            </a:extLst>
          </p:cNvPr>
          <p:cNvSpPr txBox="1"/>
          <p:nvPr/>
        </p:nvSpPr>
        <p:spPr>
          <a:xfrm>
            <a:off x="496088" y="8188691"/>
            <a:ext cx="29117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Prototype 1</a:t>
            </a:r>
            <a:endParaRPr lang="en-AU" sz="4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2ABE2A4-BD57-30C6-8158-E499105AC0A8}"/>
              </a:ext>
            </a:extLst>
          </p:cNvPr>
          <p:cNvSpPr txBox="1"/>
          <p:nvPr/>
        </p:nvSpPr>
        <p:spPr>
          <a:xfrm>
            <a:off x="557742" y="10799095"/>
            <a:ext cx="29117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Prototype 2</a:t>
            </a:r>
            <a:endParaRPr lang="en-AU" sz="4000" b="1" dirty="0"/>
          </a:p>
        </p:txBody>
      </p:sp>
      <p:pic>
        <p:nvPicPr>
          <p:cNvPr id="76" name="Picture 75" descr="A picture containing text, diagram, font, screenshot&#10;&#10;Description automatically generated">
            <a:extLst>
              <a:ext uri="{FF2B5EF4-FFF2-40B4-BE49-F238E27FC236}">
                <a16:creationId xmlns:a16="http://schemas.microsoft.com/office/drawing/2014/main" id="{2114D326-09A7-8206-382E-8450CC1368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8734" y="9211739"/>
            <a:ext cx="4780414" cy="3639122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7EACF973-2D70-BF47-6A3F-7FC66ED5452D}"/>
              </a:ext>
            </a:extLst>
          </p:cNvPr>
          <p:cNvSpPr txBox="1"/>
          <p:nvPr/>
        </p:nvSpPr>
        <p:spPr>
          <a:xfrm>
            <a:off x="21502501" y="8459207"/>
            <a:ext cx="16680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Results</a:t>
            </a:r>
            <a:endParaRPr lang="en-AU" sz="4000" dirty="0">
              <a:solidFill>
                <a:schemeClr val="bg1"/>
              </a:solidFill>
            </a:endParaRPr>
          </a:p>
        </p:txBody>
      </p:sp>
      <p:pic>
        <p:nvPicPr>
          <p:cNvPr id="74" name="Picture 73" descr="A picture containing text, diagram, screenshot, plot&#10;&#10;Description automatically generated">
            <a:extLst>
              <a:ext uri="{FF2B5EF4-FFF2-40B4-BE49-F238E27FC236}">
                <a16:creationId xmlns:a16="http://schemas.microsoft.com/office/drawing/2014/main" id="{7258253A-C529-C70A-4872-00E2564BDC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9565" y="9211739"/>
            <a:ext cx="4780413" cy="3639122"/>
          </a:xfrm>
          <a:prstGeom prst="rect">
            <a:avLst/>
          </a:prstGeom>
        </p:spPr>
      </p:pic>
      <p:pic>
        <p:nvPicPr>
          <p:cNvPr id="72" name="Picture 71" descr="A picture containing text, diagram, line, screenshot&#10;&#10;Description automatically generated">
            <a:extLst>
              <a:ext uri="{FF2B5EF4-FFF2-40B4-BE49-F238E27FC236}">
                <a16:creationId xmlns:a16="http://schemas.microsoft.com/office/drawing/2014/main" id="{3AC0F8CD-F529-1A65-C478-C1924CCFDE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0395" y="9216031"/>
            <a:ext cx="4776591" cy="363483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5A870292-D67A-872F-DDCB-7AAE14F42FFF}"/>
              </a:ext>
            </a:extLst>
          </p:cNvPr>
          <p:cNvSpPr/>
          <p:nvPr/>
        </p:nvSpPr>
        <p:spPr>
          <a:xfrm>
            <a:off x="24876572" y="13003040"/>
            <a:ext cx="4787913" cy="36348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83" name="Chart 82">
            <a:extLst>
              <a:ext uri="{FF2B5EF4-FFF2-40B4-BE49-F238E27FC236}">
                <a16:creationId xmlns:a16="http://schemas.microsoft.com/office/drawing/2014/main" id="{0FC2E89E-7AD0-BF5A-13FD-AF210D0F7A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0919088"/>
              </p:ext>
            </p:extLst>
          </p:nvPr>
        </p:nvGraphicFramePr>
        <p:xfrm>
          <a:off x="24876572" y="13003039"/>
          <a:ext cx="4776590" cy="36309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pic>
        <p:nvPicPr>
          <p:cNvPr id="92" name="Picture 91">
            <a:extLst>
              <a:ext uri="{FF2B5EF4-FFF2-40B4-BE49-F238E27FC236}">
                <a16:creationId xmlns:a16="http://schemas.microsoft.com/office/drawing/2014/main" id="{5A049556-5A2C-5D12-CDB3-710D7F5BB8E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065894" y="3824407"/>
            <a:ext cx="2971635" cy="4371244"/>
          </a:xfrm>
          <a:prstGeom prst="rect">
            <a:avLst/>
          </a:prstGeom>
        </p:spPr>
      </p:pic>
      <p:pic>
        <p:nvPicPr>
          <p:cNvPr id="15" name="Picture 14" descr="A picture containing electronics, electronic component, circuit component, electronic engineering&#10;&#10;Description automatically generated">
            <a:extLst>
              <a:ext uri="{FF2B5EF4-FFF2-40B4-BE49-F238E27FC236}">
                <a16:creationId xmlns:a16="http://schemas.microsoft.com/office/drawing/2014/main" id="{74103885-7449-3650-7514-7DC67B5C1F2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7981" y="3829226"/>
            <a:ext cx="2961477" cy="4364284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EC696C4C-5229-A20F-D3CE-15CE9DCC5BE7}"/>
              </a:ext>
            </a:extLst>
          </p:cNvPr>
          <p:cNvSpPr/>
          <p:nvPr/>
        </p:nvSpPr>
        <p:spPr>
          <a:xfrm>
            <a:off x="24876572" y="16832531"/>
            <a:ext cx="4776591" cy="36348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7664DCB-44EF-8788-D27D-69E3A7013085}"/>
              </a:ext>
            </a:extLst>
          </p:cNvPr>
          <p:cNvSpPr/>
          <p:nvPr/>
        </p:nvSpPr>
        <p:spPr>
          <a:xfrm>
            <a:off x="20009565" y="13003040"/>
            <a:ext cx="4776590" cy="36348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3A55CE0-1F09-B80F-2D54-26A3B58864FF}"/>
              </a:ext>
            </a:extLst>
          </p:cNvPr>
          <p:cNvSpPr/>
          <p:nvPr/>
        </p:nvSpPr>
        <p:spPr>
          <a:xfrm>
            <a:off x="15137606" y="13003040"/>
            <a:ext cx="4781542" cy="36348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8F978E3-5F29-3F14-BC49-13BA48A5A355}"/>
              </a:ext>
            </a:extLst>
          </p:cNvPr>
          <p:cNvSpPr/>
          <p:nvPr/>
        </p:nvSpPr>
        <p:spPr>
          <a:xfrm>
            <a:off x="14542571" y="16832531"/>
            <a:ext cx="10247408" cy="74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1EA944C-0DC9-ADFD-392C-5F0D29A96A92}"/>
              </a:ext>
            </a:extLst>
          </p:cNvPr>
          <p:cNvSpPr/>
          <p:nvPr/>
        </p:nvSpPr>
        <p:spPr>
          <a:xfrm rot="5400000">
            <a:off x="22523109" y="19110666"/>
            <a:ext cx="4470660" cy="630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1B829AA-F499-9000-D268-5ED5B79DFAB7}"/>
              </a:ext>
            </a:extLst>
          </p:cNvPr>
          <p:cNvSpPr/>
          <p:nvPr/>
        </p:nvSpPr>
        <p:spPr>
          <a:xfrm>
            <a:off x="14503097" y="12911581"/>
            <a:ext cx="1577211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550C529-47AA-BE79-33D2-65A54DF336C6}"/>
              </a:ext>
            </a:extLst>
          </p:cNvPr>
          <p:cNvSpPr txBox="1"/>
          <p:nvPr/>
        </p:nvSpPr>
        <p:spPr>
          <a:xfrm rot="16200000">
            <a:off x="13703913" y="10639286"/>
            <a:ext cx="23149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Beam Test</a:t>
            </a:r>
            <a:endParaRPr lang="en-AU" sz="4000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A7C703A-A245-9E2B-4DC8-BEB6AD3A5B64}"/>
              </a:ext>
            </a:extLst>
          </p:cNvPr>
          <p:cNvSpPr txBox="1"/>
          <p:nvPr/>
        </p:nvSpPr>
        <p:spPr>
          <a:xfrm rot="16200000">
            <a:off x="13629886" y="14498424"/>
            <a:ext cx="24630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Bridge Test</a:t>
            </a:r>
            <a:endParaRPr lang="en-AU" sz="4000" dirty="0">
              <a:solidFill>
                <a:schemeClr val="bg1"/>
              </a:solidFill>
            </a:endParaRPr>
          </a:p>
        </p:txBody>
      </p:sp>
      <p:graphicFrame>
        <p:nvGraphicFramePr>
          <p:cNvPr id="85" name="Chart 84">
            <a:extLst>
              <a:ext uri="{FF2B5EF4-FFF2-40B4-BE49-F238E27FC236}">
                <a16:creationId xmlns:a16="http://schemas.microsoft.com/office/drawing/2014/main" id="{E01BD032-19A4-4922-92DD-D4CE62F7A3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8450496"/>
              </p:ext>
            </p:extLst>
          </p:nvPr>
        </p:nvGraphicFramePr>
        <p:xfrm>
          <a:off x="15137606" y="13006926"/>
          <a:ext cx="4781542" cy="36309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86" name="Chart 85">
            <a:extLst>
              <a:ext uri="{FF2B5EF4-FFF2-40B4-BE49-F238E27FC236}">
                <a16:creationId xmlns:a16="http://schemas.microsoft.com/office/drawing/2014/main" id="{80AA712D-67D7-4BA4-8A24-B65A3F442C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3525362"/>
              </p:ext>
            </p:extLst>
          </p:nvPr>
        </p:nvGraphicFramePr>
        <p:xfrm>
          <a:off x="20009565" y="13003039"/>
          <a:ext cx="4776590" cy="36309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84" name="Chart 83">
            <a:extLst>
              <a:ext uri="{FF2B5EF4-FFF2-40B4-BE49-F238E27FC236}">
                <a16:creationId xmlns:a16="http://schemas.microsoft.com/office/drawing/2014/main" id="{3C8AEFC9-1D12-9A12-9580-C1106E34DF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3757102"/>
              </p:ext>
            </p:extLst>
          </p:nvPr>
        </p:nvGraphicFramePr>
        <p:xfrm>
          <a:off x="24876572" y="16828645"/>
          <a:ext cx="4776590" cy="3592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sp>
        <p:nvSpPr>
          <p:cNvPr id="101" name="TextBox 100">
            <a:extLst>
              <a:ext uri="{FF2B5EF4-FFF2-40B4-BE49-F238E27FC236}">
                <a16:creationId xmlns:a16="http://schemas.microsoft.com/office/drawing/2014/main" id="{AC3A6273-5F5F-16C0-A991-B5C85131A6FF}"/>
              </a:ext>
            </a:extLst>
          </p:cNvPr>
          <p:cNvSpPr txBox="1"/>
          <p:nvPr/>
        </p:nvSpPr>
        <p:spPr>
          <a:xfrm>
            <a:off x="18456975" y="16897843"/>
            <a:ext cx="24593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Conclusion</a:t>
            </a:r>
            <a:endParaRPr lang="en-AU" sz="4000" dirty="0">
              <a:solidFill>
                <a:schemeClr val="bg1"/>
              </a:solidFill>
            </a:endParaRPr>
          </a:p>
        </p:txBody>
      </p:sp>
      <p:pic>
        <p:nvPicPr>
          <p:cNvPr id="105" name="Picture 104" descr="A red logo with black background&#10;&#10;Description automatically generated with low confidence">
            <a:extLst>
              <a:ext uri="{FF2B5EF4-FFF2-40B4-BE49-F238E27FC236}">
                <a16:creationId xmlns:a16="http://schemas.microsoft.com/office/drawing/2014/main" id="{C2496069-644C-D992-BB40-64C8A4796CE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2520" y="86745"/>
            <a:ext cx="2967984" cy="2703072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E6839392-E341-64B7-7913-709033BAE5A7}"/>
              </a:ext>
            </a:extLst>
          </p:cNvPr>
          <p:cNvSpPr txBox="1"/>
          <p:nvPr/>
        </p:nvSpPr>
        <p:spPr>
          <a:xfrm>
            <a:off x="1951968" y="377914"/>
            <a:ext cx="1784293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Structural Health Monitoring of the Griffith Footbridge </a:t>
            </a:r>
          </a:p>
          <a:p>
            <a:pPr algn="ctr"/>
            <a:r>
              <a:rPr lang="en-US" sz="6000" b="1" dirty="0">
                <a:solidFill>
                  <a:schemeClr val="bg1"/>
                </a:solidFill>
              </a:rPr>
              <a:t>Using LoRaWAN Technology</a:t>
            </a:r>
            <a:endParaRPr lang="en-AU" sz="6000" b="1" dirty="0">
              <a:solidFill>
                <a:schemeClr val="bg1"/>
              </a:solidFill>
            </a:endParaRPr>
          </a:p>
          <a:p>
            <a:endParaRPr lang="en-AU" sz="5000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CC94C30-3F4F-D9B6-A621-69BC2C8B47DC}"/>
              </a:ext>
            </a:extLst>
          </p:cNvPr>
          <p:cNvSpPr/>
          <p:nvPr/>
        </p:nvSpPr>
        <p:spPr>
          <a:xfrm>
            <a:off x="14827655" y="17605729"/>
            <a:ext cx="9717968" cy="3535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E0EF1F0-F9FA-E1D8-BC5C-D845D4E6FD29}"/>
              </a:ext>
            </a:extLst>
          </p:cNvPr>
          <p:cNvSpPr txBox="1"/>
          <p:nvPr/>
        </p:nvSpPr>
        <p:spPr>
          <a:xfrm>
            <a:off x="14847904" y="17697628"/>
            <a:ext cx="969170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500" b="1" dirty="0"/>
              <a:t>Reproduced FE simulation first mode frequency in beam experiment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500" b="1" dirty="0"/>
              <a:t>Validated documented first mode flexural frequency in bridge test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500" b="1" dirty="0"/>
              <a:t>Successfully demonstrated a full LoRaWAN IoT implementation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500" b="1" dirty="0"/>
              <a:t>Discovered areas of improvement for future IoT deployment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500" b="1" dirty="0"/>
              <a:t>Identified through SNR and RSSI that the antenna was too weak for long-range communication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500" b="1" dirty="0"/>
              <a:t>Demonstrated LoRa as an effective communication protocol for structural health monitoring of the Griffith footbridge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500" b="1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1B231CE-0304-54D1-A6FC-1C90F078F914}"/>
              </a:ext>
            </a:extLst>
          </p:cNvPr>
          <p:cNvSpPr/>
          <p:nvPr/>
        </p:nvSpPr>
        <p:spPr>
          <a:xfrm>
            <a:off x="373771" y="18875394"/>
            <a:ext cx="13908538" cy="22271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284C0C4-A9D6-052A-66E9-9075672DAC9C}"/>
              </a:ext>
            </a:extLst>
          </p:cNvPr>
          <p:cNvSpPr txBox="1"/>
          <p:nvPr/>
        </p:nvSpPr>
        <p:spPr>
          <a:xfrm>
            <a:off x="8985095" y="18982968"/>
            <a:ext cx="513766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b="1" dirty="0"/>
              <a:t>Carrier board for MKRWAN1300 &amp; ADXL335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b="1" dirty="0"/>
              <a:t>Size: 147.6 mm x 31 mm x 0.4 mm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b="1" dirty="0"/>
              <a:t>4 x enclosure mounting holes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b="1" dirty="0"/>
              <a:t>Trace width: 0.254mm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b="1" dirty="0"/>
          </a:p>
        </p:txBody>
      </p:sp>
      <p:pic>
        <p:nvPicPr>
          <p:cNvPr id="19" name="Picture 18" descr="A picture containing screenshot, line, rectangle, green&#10;&#10;Description automatically generated">
            <a:extLst>
              <a:ext uri="{FF2B5EF4-FFF2-40B4-BE49-F238E27FC236}">
                <a16:creationId xmlns:a16="http://schemas.microsoft.com/office/drawing/2014/main" id="{E4EDF07A-1D7A-6E9B-C64B-D510DEFC03B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50" y="19119785"/>
            <a:ext cx="8267114" cy="173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46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c9f92db8-2851-4df9-9d12-fab52f5b1415}" enabled="1" method="Standard" siteId="{5a7cc8ab-a4dc-4f9b-bf60-66714049ad62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3594</TotalTime>
  <Words>278</Words>
  <Application>Microsoft Office PowerPoint</Application>
  <PresentationFormat>Custom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Jessy Barber</dc:creator>
  <cp:lastModifiedBy>Jessy Barber</cp:lastModifiedBy>
  <cp:revision>43</cp:revision>
  <dcterms:created xsi:type="dcterms:W3CDTF">2023-06-03T18:12:57Z</dcterms:created>
  <dcterms:modified xsi:type="dcterms:W3CDTF">2023-06-08T00:38:19Z</dcterms:modified>
</cp:coreProperties>
</file>