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6" r:id="rId14"/>
    <p:sldId id="271" r:id="rId15"/>
    <p:sldId id="269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CKLA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490" autoAdjust="0"/>
  </p:normalViewPr>
  <p:slideViewPr>
    <p:cSldViewPr snapToGrid="0">
      <p:cViewPr varScale="1">
        <p:scale>
          <a:sx n="98" d="100"/>
          <a:sy n="98" d="100"/>
        </p:scale>
        <p:origin x="-228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322-1CAB-4976-A03B-07B9869CE75F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EA0CC-2122-41F4-A6A2-59AD47A982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EA0CC-2122-41F4-A6A2-59AD47A982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5B0F-C093-4C68-8C01-D87AA6A6B6C9}" type="datetimeFigureOut">
              <a:rPr lang="zh-CN" altLang="en-US" smtClean="0"/>
              <a:pPr/>
              <a:t>2018/11/1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05B3-D55B-4FEB-A327-DA61E896D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36765" cy="1655762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朴素贝叶斯法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pPr algn="ctr"/>
            <a:r>
              <a:rPr lang="zh-CN" altLang="en-US" dirty="0"/>
              <a:t>后验概率最大化的含义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2052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结论：期望风险最小化等价于后验概率最大化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3026" y="1171852"/>
            <a:ext cx="8845948" cy="340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926" y="719092"/>
            <a:ext cx="10990556" cy="613890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最大似然估计的目的就是：利用已知的样本结果，反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推最有可能（最大概率）导致这样结果的参数值。    </a:t>
            </a:r>
            <a:endParaRPr lang="en-US" altLang="zh-CN" sz="2000" dirty="0"/>
          </a:p>
          <a:p>
            <a:r>
              <a:rPr lang="zh-CN" altLang="en-US" sz="2000" dirty="0"/>
              <a:t>原理：极大似然估计是建立在极大似然原理的基础上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的一个统计方法，是概率论在统计学中的应用。极大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似然估计提供了一种给定观察数据来评估模型参数的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方法，即：“模型已定，参数未知”。通过若干次试验，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观察其结果，利用试验结果得到某个参数值能够使样本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出现的概率为最大，则称为极大似然估计。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4254" y="719092"/>
            <a:ext cx="5427746" cy="3779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439" y="4498224"/>
            <a:ext cx="10077529" cy="201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83582"/>
            <a:ext cx="12192000" cy="617441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</a:t>
            </a:r>
            <a:r>
              <a:rPr lang="zh-CN" altLang="en-US" sz="2400" dirty="0"/>
              <a:t>时  </a:t>
            </a:r>
            <a:r>
              <a:rPr lang="en-US" altLang="zh-CN" sz="2400" dirty="0"/>
              <a:t>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=Ck)=1</a:t>
            </a:r>
            <a:r>
              <a:rPr lang="zh-CN" altLang="en-US" sz="2400" dirty="0"/>
              <a:t>；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yi</a:t>
            </a:r>
            <a:r>
              <a:rPr lang="zh-CN" altLang="en-US" sz="2400" dirty="0"/>
              <a:t>≠</a:t>
            </a:r>
            <a:r>
              <a:rPr lang="en-US" altLang="zh-CN" sz="2400" dirty="0"/>
              <a:t>Ck</a:t>
            </a:r>
            <a:r>
              <a:rPr lang="zh-CN" altLang="en-US" sz="2400" dirty="0"/>
              <a:t>时</a:t>
            </a:r>
            <a:r>
              <a:rPr lang="en-US" altLang="zh-CN" sz="2400" dirty="0"/>
              <a:t> 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=Ck)=0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7198" y="1104137"/>
            <a:ext cx="9017604" cy="5580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7027"/>
            <a:ext cx="10515600" cy="556993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朴素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贝叶斯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算法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用于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编程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9688" y="0"/>
            <a:ext cx="730104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455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接下来是代码实例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144" y="222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题目：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458" y="1936225"/>
            <a:ext cx="11499542" cy="419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485" y="0"/>
            <a:ext cx="11319029" cy="68560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45115" y="17311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训练集</a:t>
            </a:r>
            <a:r>
              <a:rPr lang="en-US" altLang="zh-CN" dirty="0">
                <a:solidFill>
                  <a:schemeClr val="bg1"/>
                </a:solidFill>
              </a:rPr>
              <a:t>(training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5115" y="470522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</a:t>
            </a:r>
            <a:r>
              <a:rPr lang="en-US" altLang="zh-CN" dirty="0">
                <a:solidFill>
                  <a:schemeClr val="bg1"/>
                </a:solidFill>
              </a:rPr>
              <a:t>(testing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4:artisticCrisscrossEtching id="{A191D92B-87C1-4CC1-ADF5-E9E68B82ABD1}"/>
                  </a:ext>
                </a:extLst>
              </p:cNvPr>
              <p:cNvSpPr txBox="1"/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个特征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={1,2,3}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={S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L}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45115" y="5806776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的集合</a:t>
            </a:r>
            <a:r>
              <a:rPr lang="en-US" altLang="zh-CN" dirty="0">
                <a:solidFill>
                  <a:schemeClr val="bg1"/>
                </a:solidFill>
              </a:rPr>
              <a:t>{-1,1}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r="21845"/>
          <a:stretch>
            <a:fillRect/>
          </a:stretch>
        </p:blipFill>
        <p:spPr>
          <a:xfrm>
            <a:off x="0" y="228600"/>
            <a:ext cx="12192000" cy="64007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2884" y="641351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遍历每一个</a:t>
            </a:r>
            <a:r>
              <a:rPr lang="en-US" altLang="zh-CN" dirty="0">
                <a:solidFill>
                  <a:schemeClr val="bg1"/>
                </a:solidFill>
              </a:rPr>
              <a:t>training data </a:t>
            </a: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存放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Size=</a:t>
            </a:r>
            <a:r>
              <a:rPr lang="zh-CN" altLang="en-US" dirty="0">
                <a:solidFill>
                  <a:schemeClr val="bg1"/>
                </a:solidFill>
              </a:rPr>
              <a:t>每一组数据的长度 即</a:t>
            </a:r>
            <a:r>
              <a:rPr lang="en-US" altLang="zh-CN" dirty="0">
                <a:solidFill>
                  <a:schemeClr val="bg1"/>
                </a:solidFill>
              </a:rPr>
              <a:t>size=3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4:artisticCrisscrossEtching id="{0558015E-68EC-4DFC-97AF-2235D72489EB}"/>
                  </a:ext>
                </a:extLst>
              </p:cNvPr>
              <p:cNvSpPr txBox="1"/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)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只是累加的过程体现在遍历中得每一次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226" t="-3670" r="-81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4:artisticCrisscrossEtching id="{642BBFD7-18D0-4819-A845-028DCAEF4D2A}"/>
                  </a:ext>
                </a:extLst>
              </p:cNvPr>
              <p:cNvSpPr txBox="1"/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y=Ck) 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当第一次累加的时候将其直接赋值为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，之后每出现一次就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075" t="-3670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359588" y="6205491"/>
            <a:ext cx="42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相当于∑</a:t>
            </a:r>
            <a:r>
              <a:rPr lang="en-US" altLang="zh-CN" dirty="0">
                <a:solidFill>
                  <a:schemeClr val="bg1"/>
                </a:solidFill>
              </a:rPr>
              <a:t>I (y=Ck)  </a:t>
            </a:r>
            <a:r>
              <a:rPr lang="zh-CN" altLang="en-US" dirty="0">
                <a:solidFill>
                  <a:schemeClr val="bg1"/>
                </a:solidFill>
              </a:rPr>
              <a:t>同样累加体现在遍历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-49" r="10102"/>
          <a:stretch>
            <a:fillRect/>
          </a:stretch>
        </p:blipFill>
        <p:spPr>
          <a:xfrm>
            <a:off x="-1" y="0"/>
            <a:ext cx="13121197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8176" y="258391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Testing  data</a:t>
            </a:r>
            <a:r>
              <a:rPr lang="zh-CN" altLang="en-US" dirty="0">
                <a:solidFill>
                  <a:schemeClr val="bg1"/>
                </a:solidFill>
              </a:rPr>
              <a:t>赋值给</a:t>
            </a:r>
            <a:r>
              <a:rPr lang="en-US" altLang="zh-CN" dirty="0">
                <a:solidFill>
                  <a:schemeClr val="bg1"/>
                </a:solidFill>
              </a:rPr>
              <a:t>key  </a:t>
            </a:r>
            <a:r>
              <a:rPr lang="zh-CN" altLang="en-US" dirty="0">
                <a:solidFill>
                  <a:schemeClr val="bg1"/>
                </a:solidFill>
              </a:rPr>
              <a:t>同时添加此时的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y= Ck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92867" y="1014960"/>
            <a:ext cx="27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Train_set_sum</a:t>
            </a:r>
            <a:r>
              <a:rPr lang="en-US" altLang="zh-CN" dirty="0">
                <a:solidFill>
                  <a:schemeClr val="bg1"/>
                </a:solidFill>
              </a:rPr>
              <a:t>=N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31725" y="977783"/>
            <a:ext cx="3552381" cy="8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1725" y="3772291"/>
            <a:ext cx="3914286" cy="11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7700" y="4299424"/>
            <a:ext cx="2980952" cy="53333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7478829" y="1388677"/>
            <a:ext cx="7507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01941" y="5099991"/>
            <a:ext cx="46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遍历比较可能的</a:t>
            </a:r>
            <a:r>
              <a:rPr lang="en-US" altLang="zh-CN" dirty="0">
                <a:solidFill>
                  <a:schemeClr val="bg1"/>
                </a:solidFill>
              </a:rPr>
              <a:t>y=Ck</a:t>
            </a:r>
            <a:r>
              <a:rPr lang="zh-CN" altLang="en-US" dirty="0">
                <a:solidFill>
                  <a:schemeClr val="bg1"/>
                </a:solidFill>
              </a:rPr>
              <a:t>的概率 取最大值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07534" y="5510885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07535" y="5919182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预测标签：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07536" y="6371082"/>
            <a:ext cx="33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准确度</a:t>
            </a:r>
            <a:r>
              <a:rPr lang="en-US" altLang="zh-CN" dirty="0">
                <a:solidFill>
                  <a:schemeClr val="bg1"/>
                </a:solidFill>
              </a:rPr>
              <a:t>(P(Y=Ck</a:t>
            </a:r>
            <a:r>
              <a:rPr lang="zh-CN" altLang="en-US" dirty="0">
                <a:solidFill>
                  <a:schemeClr val="bg1"/>
                </a:solidFill>
              </a:rPr>
              <a:t>丨</a:t>
            </a:r>
            <a:r>
              <a:rPr lang="en-US" altLang="zh-CN" dirty="0">
                <a:solidFill>
                  <a:schemeClr val="bg1"/>
                </a:solidFill>
              </a:rPr>
              <a:t>X=x))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19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统计学学派：频率</a:t>
            </a:r>
            <a:r>
              <a:rPr lang="en-US" altLang="zh-CN" sz="4000" dirty="0"/>
              <a:t>(</a:t>
            </a:r>
            <a:r>
              <a:rPr lang="zh-CN" altLang="en-US" sz="4000" dirty="0"/>
              <a:t>经典</a:t>
            </a:r>
            <a:r>
              <a:rPr lang="en-US" altLang="zh-CN" sz="4000" dirty="0"/>
              <a:t>)vs</a:t>
            </a:r>
            <a:r>
              <a:rPr lang="zh-CN" altLang="en-US" sz="4000" dirty="0"/>
              <a:t>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3480"/>
            <a:ext cx="12192000" cy="6094520"/>
          </a:xfrm>
        </p:spPr>
        <p:txBody>
          <a:bodyPr>
            <a:normAutofit/>
          </a:bodyPr>
          <a:lstStyle/>
          <a:p>
            <a:r>
              <a:rPr lang="zh-CN" altLang="en-US" dirty="0"/>
              <a:t>频率学派认为抽样是无限的</a:t>
            </a:r>
            <a:r>
              <a:rPr lang="en-US" altLang="zh-CN" dirty="0"/>
              <a:t>.</a:t>
            </a:r>
            <a:r>
              <a:rPr lang="zh-CN" altLang="en-US" dirty="0"/>
              <a:t>在无限次抽样当中</a:t>
            </a:r>
            <a:r>
              <a:rPr lang="en-US" altLang="zh-CN" dirty="0"/>
              <a:t>,</a:t>
            </a:r>
            <a:r>
              <a:rPr lang="zh-CN" altLang="en-US" dirty="0"/>
              <a:t>对于决策的规则可以很精确</a:t>
            </a:r>
            <a:r>
              <a:rPr lang="en-US" altLang="zh-CN" dirty="0"/>
              <a:t>;</a:t>
            </a:r>
            <a:r>
              <a:rPr lang="zh-CN" altLang="en-US" dirty="0"/>
              <a:t>而贝叶斯学派则认为世界无时无刻不在改变，未知的变量和事件都有一定的概率。这种概率会随时改变这个世界的状态</a:t>
            </a:r>
            <a:r>
              <a:rPr lang="en-US" altLang="zh-CN" dirty="0"/>
              <a:t>(</a:t>
            </a:r>
            <a:r>
              <a:rPr lang="zh-CN" altLang="en-US" dirty="0"/>
              <a:t>前面提到的后验概率是先验概率的修正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频率学派认为模型的参数是固定的</a:t>
            </a:r>
            <a:r>
              <a:rPr lang="en-US" altLang="zh-CN" dirty="0"/>
              <a:t>, </a:t>
            </a:r>
            <a:r>
              <a:rPr lang="zh-CN" altLang="en-US" dirty="0"/>
              <a:t>一个模型在无数次的抽样过后</a:t>
            </a:r>
            <a:r>
              <a:rPr lang="en-US" altLang="zh-CN" dirty="0"/>
              <a:t>, </a:t>
            </a:r>
            <a:r>
              <a:rPr lang="zh-CN" altLang="en-US" dirty="0"/>
              <a:t>所有的参数都应该是一样的</a:t>
            </a:r>
            <a:r>
              <a:rPr lang="en-US" altLang="zh-CN" dirty="0"/>
              <a:t>; </a:t>
            </a:r>
            <a:r>
              <a:rPr lang="zh-CN" altLang="en-US" dirty="0"/>
              <a:t>而贝叶斯学派则认为数据应该是固定的</a:t>
            </a:r>
            <a:r>
              <a:rPr lang="en-US" altLang="zh-CN" dirty="0"/>
              <a:t>. </a:t>
            </a:r>
            <a:r>
              <a:rPr lang="zh-CN" altLang="en-US" dirty="0"/>
              <a:t>我们的规律从我们对这个世界的观察和认识中得来</a:t>
            </a:r>
            <a:r>
              <a:rPr lang="en-US" altLang="zh-CN" dirty="0"/>
              <a:t>. </a:t>
            </a:r>
            <a:r>
              <a:rPr lang="zh-CN" altLang="en-US" dirty="0"/>
              <a:t>我们看到的即是真实的</a:t>
            </a:r>
            <a:r>
              <a:rPr lang="en-US" altLang="zh-CN" dirty="0"/>
              <a:t>, </a:t>
            </a:r>
            <a:r>
              <a:rPr lang="zh-CN" altLang="en-US" dirty="0"/>
              <a:t>正确的</a:t>
            </a:r>
            <a:r>
              <a:rPr lang="en-US" altLang="zh-CN" dirty="0"/>
              <a:t>. </a:t>
            </a:r>
            <a:r>
              <a:rPr lang="zh-CN" altLang="en-US" dirty="0"/>
              <a:t>应该从观测的事物来估计参数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频率学派认为任何模型都不存在先验</a:t>
            </a:r>
            <a:r>
              <a:rPr lang="en-US" altLang="zh-CN" dirty="0"/>
              <a:t>; </a:t>
            </a:r>
            <a:r>
              <a:rPr lang="zh-CN" altLang="en-US" dirty="0"/>
              <a:t>而先验在贝叶斯学派当中有着重要的作用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频率学派主张的是一种评价范式</a:t>
            </a:r>
            <a:r>
              <a:rPr lang="en-US" altLang="zh-CN" dirty="0"/>
              <a:t>. </a:t>
            </a:r>
            <a:r>
              <a:rPr lang="zh-CN" altLang="en-US" dirty="0"/>
              <a:t>它没有先验</a:t>
            </a:r>
            <a:r>
              <a:rPr lang="en-US" altLang="zh-CN" dirty="0"/>
              <a:t>, </a:t>
            </a:r>
            <a:r>
              <a:rPr lang="zh-CN" altLang="en-US" dirty="0"/>
              <a:t>更加的客观</a:t>
            </a:r>
            <a:r>
              <a:rPr lang="en-US" altLang="zh-CN" dirty="0"/>
              <a:t>. </a:t>
            </a:r>
            <a:r>
              <a:rPr lang="zh-CN" altLang="en-US" dirty="0"/>
              <a:t>贝叶斯学派主张的是一种模型方法</a:t>
            </a:r>
            <a:r>
              <a:rPr lang="en-US" altLang="zh-CN" dirty="0"/>
              <a:t>. </a:t>
            </a:r>
            <a:r>
              <a:rPr lang="zh-CN" altLang="en-US" dirty="0"/>
              <a:t>通过建立未知参数的模型</a:t>
            </a:r>
            <a:r>
              <a:rPr lang="en-US" altLang="zh-CN" dirty="0"/>
              <a:t>. </a:t>
            </a:r>
            <a:r>
              <a:rPr lang="zh-CN" altLang="en-US" dirty="0"/>
              <a:t>在没有观测到样本之前</a:t>
            </a:r>
            <a:r>
              <a:rPr lang="en-US" altLang="zh-CN" dirty="0"/>
              <a:t>, </a:t>
            </a:r>
            <a:r>
              <a:rPr lang="zh-CN" altLang="en-US" dirty="0"/>
              <a:t>一切参数都是不确定的</a:t>
            </a:r>
            <a:r>
              <a:rPr lang="en-US" altLang="zh-CN" dirty="0"/>
              <a:t>. </a:t>
            </a:r>
            <a:r>
              <a:rPr lang="zh-CN" altLang="en-US" dirty="0"/>
              <a:t>使用观测的样本值来估计参数</a:t>
            </a:r>
            <a:r>
              <a:rPr lang="en-US" altLang="zh-CN" dirty="0"/>
              <a:t>. </a:t>
            </a:r>
            <a:r>
              <a:rPr lang="zh-CN" altLang="en-US" dirty="0"/>
              <a:t>得到的参数带入模型使当前模型最佳的拟合观测到的数据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217"/>
          </a:xfrm>
        </p:spPr>
        <p:txBody>
          <a:bodyPr/>
          <a:lstStyle/>
          <a:p>
            <a:pPr algn="ctr"/>
            <a:r>
              <a:rPr lang="zh-CN" altLang="en-US" dirty="0"/>
              <a:t>统计学学派：频率</a:t>
            </a:r>
            <a:r>
              <a:rPr lang="en-US" altLang="zh-CN" dirty="0"/>
              <a:t>(</a:t>
            </a:r>
            <a:r>
              <a:rPr lang="zh-CN" altLang="en-US" dirty="0"/>
              <a:t>经典</a:t>
            </a:r>
            <a:r>
              <a:rPr lang="en-US" altLang="zh-CN" dirty="0"/>
              <a:t>)vs</a:t>
            </a:r>
            <a:r>
              <a:rPr lang="zh-CN" altLang="en-US" dirty="0"/>
              <a:t>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71216"/>
            <a:ext cx="12192000" cy="6086783"/>
          </a:xfrm>
        </p:spPr>
        <p:txBody>
          <a:bodyPr/>
          <a:lstStyle/>
          <a:p>
            <a:r>
              <a:rPr lang="zh-CN" altLang="en-US" dirty="0"/>
              <a:t>频率学派：上帝只有一个骰子，这个骰子有 </a:t>
            </a:r>
            <a:r>
              <a:rPr lang="en-US" altLang="zh-CN" dirty="0"/>
              <a:t>V</a:t>
            </a:r>
            <a:r>
              <a:rPr lang="zh-CN" altLang="en-US" dirty="0"/>
              <a:t>个面，每个面对应一个词，各个面的概率不一；每抛一次，抛出的面就对应产生一个词，如果一篇文档有 </a:t>
            </a:r>
            <a:r>
              <a:rPr lang="en-US" altLang="zh-CN" dirty="0"/>
              <a:t>N</a:t>
            </a:r>
            <a:r>
              <a:rPr lang="zh-CN" altLang="en-US" dirty="0"/>
              <a:t>个词（也即词频），上帝就是独立的抛 </a:t>
            </a:r>
            <a:r>
              <a:rPr lang="en-US" altLang="zh-CN" dirty="0"/>
              <a:t>n</a:t>
            </a:r>
            <a:r>
              <a:rPr lang="zh-CN" altLang="en-US" dirty="0"/>
              <a:t>次以产生这 </a:t>
            </a:r>
            <a:r>
              <a:rPr lang="en-US" altLang="zh-CN" dirty="0"/>
              <a:t>N</a:t>
            </a:r>
            <a:r>
              <a:rPr lang="zh-CN" altLang="en-US" dirty="0"/>
              <a:t>个词（可见有重复）；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贝叶斯学派：上帝有一个装有无穷多骰子的坛子，里面有各式各样的骰子（也即 </a:t>
            </a:r>
            <a:r>
              <a:rPr lang="en-US" altLang="zh-CN" dirty="0"/>
              <a:t>p⃗ </a:t>
            </a:r>
            <a:r>
              <a:rPr lang="zh-CN" altLang="en-US" dirty="0"/>
              <a:t>各不相同），每个骰子均有 </a:t>
            </a:r>
            <a:r>
              <a:rPr lang="en-US" altLang="zh-CN" dirty="0"/>
              <a:t>V</a:t>
            </a:r>
            <a:r>
              <a:rPr lang="zh-CN" altLang="en-US" dirty="0"/>
              <a:t>个面；上帝先从坛子里面抽了一个骰子出来，然后用这个骰子不断地抛，抛 </a:t>
            </a:r>
            <a:r>
              <a:rPr lang="en-US" altLang="zh-CN" dirty="0"/>
              <a:t>N</a:t>
            </a:r>
            <a:r>
              <a:rPr lang="zh-CN" altLang="en-US" dirty="0"/>
              <a:t>次。上帝的这个坛子里面，骰子可以是无穷多个，有些类型的骰子数量多，有些类型的骰子少，所以从概率分布的角度看，坛子里边的骰子 </a:t>
            </a:r>
            <a:r>
              <a:rPr lang="en-US" altLang="zh-CN" dirty="0"/>
              <a:t>p⃗ </a:t>
            </a:r>
            <a:r>
              <a:rPr lang="zh-CN" altLang="en-US" dirty="0"/>
              <a:t>服从于概率分布 </a:t>
            </a:r>
            <a:r>
              <a:rPr lang="en-US" altLang="zh-CN" dirty="0"/>
              <a:t>p(p⃗ )</a:t>
            </a:r>
            <a:r>
              <a:rPr lang="zh-CN" altLang="en-US" dirty="0"/>
              <a:t>，这个分布称为参数 </a:t>
            </a:r>
            <a:r>
              <a:rPr lang="en-US" altLang="zh-CN" dirty="0"/>
              <a:t>p⃗ </a:t>
            </a:r>
            <a:r>
              <a:rPr lang="zh-CN" altLang="en-US" dirty="0"/>
              <a:t>的先验分布。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9505" cy="4521909"/>
          </a:xfrm>
        </p:spPr>
        <p:txBody>
          <a:bodyPr/>
          <a:lstStyle/>
          <a:p>
            <a:pPr indent="539750">
              <a:lnSpc>
                <a:spcPct val="120000"/>
              </a:lnSpc>
            </a:pPr>
            <a:r>
              <a:rPr lang="zh-CN" altLang="en-US" dirty="0"/>
              <a:t>朴素贝叶斯法（</a:t>
            </a:r>
            <a:r>
              <a:rPr lang="en-US" altLang="zh-CN" dirty="0"/>
              <a:t>naïve Bayes</a:t>
            </a:r>
            <a:r>
              <a:rPr lang="zh-CN" altLang="en-US" dirty="0"/>
              <a:t>）是基于</a:t>
            </a:r>
            <a:r>
              <a:rPr lang="zh-CN" altLang="en-US" b="1" u="sng" dirty="0"/>
              <a:t>贝叶斯定理</a:t>
            </a:r>
            <a:r>
              <a:rPr lang="zh-CN" altLang="en-US" dirty="0"/>
              <a:t>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的分类方法。</a:t>
            </a:r>
            <a:endParaRPr lang="en-US" altLang="zh-CN" dirty="0"/>
          </a:p>
          <a:p>
            <a:pPr indent="539750">
              <a:lnSpc>
                <a:spcPct val="120000"/>
              </a:lnSpc>
            </a:pPr>
            <a:r>
              <a:rPr lang="zh-CN" altLang="en-US" dirty="0"/>
              <a:t>对于给定的训练集，首先基于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学习输入</a:t>
            </a:r>
            <a:r>
              <a:rPr lang="en-US" altLang="zh-CN" dirty="0"/>
              <a:t>/</a:t>
            </a:r>
            <a:r>
              <a:rPr lang="zh-CN" altLang="en-US" dirty="0"/>
              <a:t>输出的</a:t>
            </a:r>
            <a:r>
              <a:rPr lang="zh-CN" altLang="en-US" b="1" u="sng" dirty="0"/>
              <a:t>联合概率分布</a:t>
            </a:r>
            <a:r>
              <a:rPr lang="zh-CN" altLang="en-US" dirty="0"/>
              <a:t>；然后基于此模型，对给定的输入</a:t>
            </a:r>
            <a:r>
              <a:rPr lang="en-US" altLang="zh-CN" dirty="0"/>
              <a:t>x</a:t>
            </a:r>
            <a:r>
              <a:rPr lang="zh-CN" altLang="en-US" dirty="0"/>
              <a:t>，利用</a:t>
            </a:r>
            <a:r>
              <a:rPr lang="zh-CN" altLang="en-US" b="1" u="sng" dirty="0"/>
              <a:t>贝叶斯定理</a:t>
            </a:r>
            <a:r>
              <a:rPr lang="zh-CN" altLang="en-US" dirty="0"/>
              <a:t>求出</a:t>
            </a:r>
            <a:r>
              <a:rPr lang="zh-CN" altLang="en-US" b="1" u="sng" dirty="0"/>
              <a:t>后验</a:t>
            </a:r>
            <a:r>
              <a:rPr lang="zh-CN" altLang="en-US" dirty="0"/>
              <a:t>概率最大的输出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来自  李航</a:t>
            </a:r>
            <a:r>
              <a:rPr lang="en-US" altLang="zh-CN" sz="2000" dirty="0"/>
              <a:t>《</a:t>
            </a:r>
            <a:r>
              <a:rPr lang="zh-CN" altLang="en-US" sz="2000" dirty="0"/>
              <a:t>统计学习方法</a:t>
            </a:r>
            <a:r>
              <a:rPr lang="en-US" altLang="zh-CN" sz="2000" dirty="0"/>
              <a:t>》</a:t>
            </a:r>
            <a:r>
              <a:rPr lang="zh-CN" altLang="en-US" sz="2000" dirty="0"/>
              <a:t>的定义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4959" y="949911"/>
            <a:ext cx="7531998" cy="5908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2999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贝叶斯定理：简单的说就是</a:t>
            </a:r>
            <a:r>
              <a:rPr lang="en-US" altLang="zh-CN" sz="2400" dirty="0"/>
              <a:t>P(B|A) = P(A|B)*P(B) / P(A)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进阶的说：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endParaRPr lang="en-US" altLang="zh-CN" sz="2400" dirty="0"/>
          </a:p>
          <a:p>
            <a:r>
              <a:rPr lang="zh-CN" altLang="en-US" sz="2400" dirty="0"/>
              <a:t>我们的任务：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特征条件独立假设：假设</a:t>
            </a:r>
            <a:r>
              <a:rPr lang="en-US" altLang="zh-CN" sz="2400" dirty="0"/>
              <a:t>X</a:t>
            </a:r>
            <a:r>
              <a:rPr lang="zh-CN" altLang="en-US" sz="2400" dirty="0"/>
              <a:t>的各特征之间相互独立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这种假设也正是朴素贝叶斯中的</a:t>
            </a:r>
            <a:r>
              <a:rPr lang="zh-CN" altLang="en-US" sz="2400" b="1" u="sng" dirty="0"/>
              <a:t>朴素</a:t>
            </a:r>
            <a:r>
              <a:rPr lang="zh-CN" altLang="en-US" sz="2400" dirty="0"/>
              <a:t>一词的来源。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8" t="9023" r="3561" b="3134"/>
          <a:stretch>
            <a:fillRect/>
          </a:stretch>
        </p:blipFill>
        <p:spPr>
          <a:xfrm>
            <a:off x="1777013" y="3839592"/>
            <a:ext cx="8637974" cy="1890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6469" y="2456842"/>
            <a:ext cx="4064965" cy="693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3566" y="1640969"/>
            <a:ext cx="3278197" cy="747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565" y="2192784"/>
            <a:ext cx="7842748" cy="316932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联合概率分布：对于二维离散随机向量，设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都是离散型随机变量，  ， 分别是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的一切可能的集合，则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的联合概率分布可以表示为如下图的列联表，也可以表示为如下的函数形式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</a:t>
            </a:r>
            <a:r>
              <a:rPr lang="zh-CN" altLang="en-US" sz="2400" dirty="0"/>
              <a:t>其中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3650" y="2244077"/>
            <a:ext cx="2352768" cy="4072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1993" y="1235414"/>
            <a:ext cx="353256" cy="2355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6418" y="1238000"/>
            <a:ext cx="353256" cy="24373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478" y="3143273"/>
            <a:ext cx="2433940" cy="686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先验概率  后验概率  似然函数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现在我们要求解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             =P(X=x)</a:t>
            </a:r>
          </a:p>
          <a:p>
            <a:r>
              <a:rPr lang="zh-CN" altLang="en-US" sz="2400" dirty="0"/>
              <a:t>先验概率：先验概率分布是指关于某个变量的分布，即是在没有任何其他信息下，对该变量的不确定性所作出的猜测。即</a:t>
            </a:r>
            <a:r>
              <a:rPr lang="en-US" altLang="zh-CN" sz="2400" dirty="0"/>
              <a:t>P(Y=Ck)</a:t>
            </a:r>
          </a:p>
          <a:p>
            <a:r>
              <a:rPr lang="zh-CN" altLang="en-US" sz="2400" dirty="0"/>
              <a:t>似然函数：似然函数（也称作似然），在参数给定的条件下，对于观测对象</a:t>
            </a:r>
            <a:r>
              <a:rPr lang="en-US" altLang="zh-CN" sz="2400" dirty="0"/>
              <a:t>X</a:t>
            </a:r>
            <a:r>
              <a:rPr lang="zh-CN" altLang="en-US" sz="2400" dirty="0"/>
              <a:t>的值的条件分布。是</a:t>
            </a:r>
            <a:r>
              <a:rPr lang="zh-CN" altLang="en-US" sz="2400" u="sng" dirty="0"/>
              <a:t>关于观察值</a:t>
            </a:r>
            <a:r>
              <a:rPr lang="zh-CN" altLang="en-US" sz="2400" dirty="0"/>
              <a:t>的函数。即对于给定</a:t>
            </a:r>
            <a:r>
              <a:rPr lang="en-US" altLang="zh-CN" sz="2400" dirty="0"/>
              <a:t>Y=Ck</a:t>
            </a:r>
            <a:r>
              <a:rPr lang="zh-CN" altLang="en-US" sz="2400" dirty="0"/>
              <a:t>的条件下</a:t>
            </a:r>
            <a:r>
              <a:rPr lang="en-US" altLang="zh-CN" sz="2400" dirty="0"/>
              <a:t>X=x</a:t>
            </a:r>
            <a:r>
              <a:rPr lang="zh-CN" altLang="en-US" sz="2400" dirty="0"/>
              <a:t>的概率，</a:t>
            </a:r>
            <a:r>
              <a:rPr lang="en-US" altLang="zh-CN" sz="2400" dirty="0"/>
              <a:t>P(X=</a:t>
            </a:r>
            <a:r>
              <a:rPr lang="en-US" altLang="zh-CN" sz="2400" dirty="0" err="1"/>
              <a:t>x|Y</a:t>
            </a:r>
            <a:r>
              <a:rPr lang="en-US" altLang="zh-CN" sz="2400" dirty="0"/>
              <a:t>=Ck)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后验概率：后验概率是关于随机事件或者不确定性断言的条件概率，“后验”在这里意思是，考虑相关事件已经被检视并且能够得到一些信息。是参数</a:t>
            </a:r>
            <a:r>
              <a:rPr lang="en-US" altLang="zh-CN" sz="2400" dirty="0"/>
              <a:t>Y=Ck</a:t>
            </a:r>
            <a:r>
              <a:rPr lang="zh-CN" altLang="en-US" sz="2400" dirty="0"/>
              <a:t>在给定的证据信息</a:t>
            </a:r>
            <a:r>
              <a:rPr lang="en-US" altLang="zh-CN" sz="2400" dirty="0"/>
              <a:t>X=x</a:t>
            </a:r>
            <a:r>
              <a:rPr lang="zh-CN" altLang="en-US" sz="2400" dirty="0"/>
              <a:t>下   的概率，即 </a:t>
            </a:r>
            <a:r>
              <a:rPr lang="en-US" altLang="zh-CN" sz="2400" dirty="0"/>
              <a:t>P(Y=</a:t>
            </a:r>
            <a:r>
              <a:rPr lang="en-US" altLang="zh-CN" sz="2400" dirty="0" err="1"/>
              <a:t>Ck|X</a:t>
            </a:r>
            <a:r>
              <a:rPr lang="en-US" altLang="zh-CN" sz="2400" dirty="0"/>
              <a:t>=x) 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2825" y="1478056"/>
            <a:ext cx="5971364" cy="88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164"/>
            <a:ext cx="10569606" cy="67248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                                                                    其中 </a:t>
            </a:r>
            <a:r>
              <a:rPr lang="en-US" altLang="zh-CN" sz="2000" dirty="0"/>
              <a:t>y=</a:t>
            </a:r>
            <a:r>
              <a:rPr lang="zh-CN" altLang="en-US" sz="2000" dirty="0"/>
              <a:t>当右边取最大值时的</a:t>
            </a:r>
            <a:r>
              <a:rPr lang="en-US" altLang="zh-CN" sz="2000" dirty="0"/>
              <a:t>Ck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1558" y="133163"/>
            <a:ext cx="476250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127" y="552259"/>
            <a:ext cx="7957863" cy="6305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后验概率最大化的含义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首先我们需要明白什么是损失函数期望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L</a:t>
            </a:r>
            <a:r>
              <a:rPr lang="zh-CN" altLang="en-US" dirty="0"/>
              <a:t>是损失函数</a:t>
            </a:r>
            <a:r>
              <a:rPr lang="en-US" altLang="zh-CN" dirty="0"/>
              <a:t>(loss function)</a:t>
            </a:r>
            <a:r>
              <a:rPr lang="zh-CN" altLang="en-US" dirty="0"/>
              <a:t>估量你模型的预测值</a:t>
            </a:r>
            <a:r>
              <a:rPr lang="en-US" altLang="zh-CN" dirty="0"/>
              <a:t>f(x)</a:t>
            </a:r>
            <a:r>
              <a:rPr lang="zh-CN" altLang="en-US" dirty="0"/>
              <a:t>与真实值</a:t>
            </a:r>
            <a:r>
              <a:rPr lang="en-US" altLang="zh-CN" dirty="0"/>
              <a:t>Y</a:t>
            </a:r>
            <a:r>
              <a:rPr lang="zh-CN" altLang="en-US" dirty="0"/>
              <a:t>的不一致程度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6145" y="2414819"/>
            <a:ext cx="10399710" cy="246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/>
              <a:t>后验概率最大化的含义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492" y="852256"/>
            <a:ext cx="11018229" cy="6005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1592</Words>
  <Application>Microsoft Office PowerPoint</Application>
  <PresentationFormat>自定义</PresentationFormat>
  <Paragraphs>95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朴素贝叶斯法</vt:lpstr>
      <vt:lpstr>什么是朴素贝叶斯法？</vt:lpstr>
      <vt:lpstr>什么是朴素贝叶斯法？</vt:lpstr>
      <vt:lpstr>前面划线的部分是什么意思？</vt:lpstr>
      <vt:lpstr>前面划线的部分是什么意思？</vt:lpstr>
      <vt:lpstr>前面划线的部分是什么意思？</vt:lpstr>
      <vt:lpstr>幻灯片 7</vt:lpstr>
      <vt:lpstr>后验概率最大化的含义</vt:lpstr>
      <vt:lpstr>后验概率最大化的含义</vt:lpstr>
      <vt:lpstr>后验概率最大化的含义</vt:lpstr>
      <vt:lpstr>最大似然估计</vt:lpstr>
      <vt:lpstr>最大似然估计</vt:lpstr>
      <vt:lpstr>幻灯片 13</vt:lpstr>
      <vt:lpstr>接下来是代码实例</vt:lpstr>
      <vt:lpstr>幻灯片 15</vt:lpstr>
      <vt:lpstr>幻灯片 16</vt:lpstr>
      <vt:lpstr>幻灯片 17</vt:lpstr>
      <vt:lpstr>统计学学派：频率(经典)vs贝叶斯</vt:lpstr>
      <vt:lpstr>统计学学派：频率(经典)vs贝叶斯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NCKLA</dc:creator>
  <cp:lastModifiedBy>Administrator</cp:lastModifiedBy>
  <cp:revision>96</cp:revision>
  <dcterms:created xsi:type="dcterms:W3CDTF">2018-10-07T12:21:00Z</dcterms:created>
  <dcterms:modified xsi:type="dcterms:W3CDTF">2018-11-01T05:20:01Z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