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313" r:id="rId4"/>
    <p:sldId id="314" r:id="rId5"/>
    <p:sldId id="315" r:id="rId6"/>
    <p:sldId id="316" r:id="rId7"/>
    <p:sldId id="317" r:id="rId8"/>
    <p:sldId id="318" r:id="rId9"/>
    <p:sldId id="259" r:id="rId10"/>
    <p:sldId id="261" r:id="rId11"/>
    <p:sldId id="286" r:id="rId12"/>
    <p:sldId id="287" r:id="rId13"/>
    <p:sldId id="288" r:id="rId14"/>
    <p:sldId id="309" r:id="rId15"/>
    <p:sldId id="310" r:id="rId16"/>
    <p:sldId id="289" r:id="rId17"/>
    <p:sldId id="290" r:id="rId18"/>
    <p:sldId id="265" r:id="rId19"/>
    <p:sldId id="264" r:id="rId20"/>
    <p:sldId id="319" r:id="rId21"/>
    <p:sldId id="291" r:id="rId22"/>
    <p:sldId id="292" r:id="rId23"/>
    <p:sldId id="293" r:id="rId24"/>
    <p:sldId id="320" r:id="rId25"/>
    <p:sldId id="294" r:id="rId26"/>
    <p:sldId id="295" r:id="rId27"/>
    <p:sldId id="268" r:id="rId28"/>
    <p:sldId id="296" r:id="rId29"/>
    <p:sldId id="297" r:id="rId30"/>
    <p:sldId id="298" r:id="rId31"/>
    <p:sldId id="299" r:id="rId32"/>
    <p:sldId id="300" r:id="rId33"/>
    <p:sldId id="301" r:id="rId34"/>
    <p:sldId id="302" r:id="rId35"/>
    <p:sldId id="303" r:id="rId36"/>
    <p:sldId id="304" r:id="rId37"/>
    <p:sldId id="272" r:id="rId38"/>
    <p:sldId id="305" r:id="rId39"/>
    <p:sldId id="306" r:id="rId40"/>
    <p:sldId id="307" r:id="rId41"/>
    <p:sldId id="321" r:id="rId42"/>
    <p:sldId id="308" r:id="rId43"/>
    <p:sldId id="285"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308" y="-39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73988887"/>
      </p:ext>
    </p:extLst>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6" name="组合 5"/>
          <p:cNvGrpSpPr/>
          <p:nvPr userDrawn="1"/>
        </p:nvGrpSpPr>
        <p:grpSpPr>
          <a:xfrm>
            <a:off x="-54770" y="4178801"/>
            <a:ext cx="12277250" cy="2704917"/>
            <a:chOff x="-54770" y="4178801"/>
            <a:chExt cx="12277250" cy="2704917"/>
          </a:xfrm>
        </p:grpSpPr>
        <p:sp>
          <p:nvSpPr>
            <p:cNvPr id="7"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
            <p:cNvSpPr/>
            <p:nvPr/>
          </p:nvSpPr>
          <p:spPr>
            <a:xfrm rot="10800000">
              <a:off x="11653837" y="4178801"/>
              <a:ext cx="553402" cy="2646431"/>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Lst>
              <a:ahLst/>
              <a:cxnLst>
                <a:cxn ang="0">
                  <a:pos x="connsiteX0" y="connsiteY0"/>
                </a:cxn>
                <a:cxn ang="0">
                  <a:pos x="connsiteX1" y="connsiteY1"/>
                </a:cxn>
                <a:cxn ang="0">
                  <a:pos x="connsiteX2" y="connsiteY2"/>
                </a:cxn>
                <a:cxn ang="0">
                  <a:pos x="connsiteX3" y="connsiteY3"/>
                </a:cxn>
              </a:cxnLst>
              <a:rect l="l" t="t" r="r" b="b"/>
              <a:pathLst>
                <a:path w="553402" h="2201455">
                  <a:moveTo>
                    <a:pt x="0" y="1841409"/>
                  </a:moveTo>
                  <a:lnTo>
                    <a:pt x="19050" y="0"/>
                  </a:lnTo>
                  <a:lnTo>
                    <a:pt x="553402" y="2201455"/>
                  </a:lnTo>
                  <a:lnTo>
                    <a:pt x="0" y="184140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userDrawn="1"/>
        </p:nvSpPr>
        <p:spPr>
          <a:xfrm>
            <a:off x="0" y="0"/>
            <a:ext cx="12192000" cy="419100"/>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7" name="矩形 16"/>
          <p:cNvSpPr/>
          <p:nvPr userDrawn="1"/>
        </p:nvSpPr>
        <p:spPr>
          <a:xfrm>
            <a:off x="0" y="0"/>
            <a:ext cx="1062039" cy="419100"/>
          </a:xfrm>
          <a:prstGeom prst="rect">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xmlns="" val="2374798733"/>
      </p:ext>
    </p:extLst>
  </p:cSld>
  <p:clrMapOvr>
    <a:masterClrMapping/>
  </p:clrMapOvr>
  <p:transition spd="slow"/>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竖排文字">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10899"/>
          <a:stretch/>
        </p:blipFill>
        <p:spPr>
          <a:xfrm>
            <a:off x="0" y="0"/>
            <a:ext cx="12221029" cy="6858000"/>
          </a:xfrm>
          <a:prstGeom prst="rect">
            <a:avLst/>
          </a:prstGeom>
        </p:spPr>
      </p:pic>
      <p:sp>
        <p:nvSpPr>
          <p:cNvPr id="8" name="矩形 7"/>
          <p:cNvSpPr/>
          <p:nvPr userDrawn="1"/>
        </p:nvSpPr>
        <p:spPr>
          <a:xfrm>
            <a:off x="-1" y="0"/>
            <a:ext cx="12337143"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1" y="2131146"/>
            <a:ext cx="13152938" cy="5993685"/>
            <a:chOff x="-1" y="2131146"/>
            <a:chExt cx="13152938" cy="5993685"/>
          </a:xfrm>
        </p:grpSpPr>
        <p:sp>
          <p:nvSpPr>
            <p:cNvPr id="15" name="等腰三角形 14"/>
            <p:cNvSpPr/>
            <p:nvPr/>
          </p:nvSpPr>
          <p:spPr>
            <a:xfrm rot="5400000">
              <a:off x="357187" y="2386013"/>
              <a:ext cx="3362325" cy="4076700"/>
            </a:xfrm>
            <a:prstGeom prst="triangle">
              <a:avLst>
                <a:gd name="adj" fmla="val 69745"/>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a:off x="747711" y="2776538"/>
              <a:ext cx="2581276" cy="4076700"/>
            </a:xfrm>
            <a:prstGeom prst="triangle">
              <a:avLst>
                <a:gd name="adj" fmla="val 6015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a:off x="-1" y="5080000"/>
              <a:ext cx="5558971" cy="1025526"/>
            </a:xfrm>
            <a:prstGeom prst="triangle">
              <a:avLst>
                <a:gd name="adj" fmla="val 7318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4"/>
            <p:cNvSpPr/>
            <p:nvPr/>
          </p:nvSpPr>
          <p:spPr>
            <a:xfrm rot="2070720">
              <a:off x="4962617" y="2187259"/>
              <a:ext cx="3133791" cy="4151912"/>
            </a:xfrm>
            <a:custGeom>
              <a:avLst/>
              <a:gdLst>
                <a:gd name="connsiteX0" fmla="*/ 0 w 1809247"/>
                <a:gd name="connsiteY0" fmla="*/ 3029798 h 3029798"/>
                <a:gd name="connsiteX1" fmla="*/ 1809247 w 1809247"/>
                <a:gd name="connsiteY1" fmla="*/ 0 h 3029798"/>
                <a:gd name="connsiteX2" fmla="*/ 1809247 w 1809247"/>
                <a:gd name="connsiteY2" fmla="*/ 3029798 h 3029798"/>
                <a:gd name="connsiteX3" fmla="*/ 0 w 1809247"/>
                <a:gd name="connsiteY3" fmla="*/ 3029798 h 3029798"/>
                <a:gd name="connsiteX0" fmla="*/ 0 w 3133791"/>
                <a:gd name="connsiteY0" fmla="*/ 4151912 h 4151912"/>
                <a:gd name="connsiteX1" fmla="*/ 3133791 w 3133791"/>
                <a:gd name="connsiteY1" fmla="*/ 0 h 4151912"/>
                <a:gd name="connsiteX2" fmla="*/ 1809247 w 3133791"/>
                <a:gd name="connsiteY2" fmla="*/ 4151912 h 4151912"/>
                <a:gd name="connsiteX3" fmla="*/ 0 w 3133791"/>
                <a:gd name="connsiteY3" fmla="*/ 4151912 h 4151912"/>
              </a:gdLst>
              <a:ahLst/>
              <a:cxnLst>
                <a:cxn ang="0">
                  <a:pos x="connsiteX0" y="connsiteY0"/>
                </a:cxn>
                <a:cxn ang="0">
                  <a:pos x="connsiteX1" y="connsiteY1"/>
                </a:cxn>
                <a:cxn ang="0">
                  <a:pos x="connsiteX2" y="connsiteY2"/>
                </a:cxn>
                <a:cxn ang="0">
                  <a:pos x="connsiteX3" y="connsiteY3"/>
                </a:cxn>
              </a:cxnLst>
              <a:rect l="l" t="t" r="r" b="b"/>
              <a:pathLst>
                <a:path w="3133791" h="4151912">
                  <a:moveTo>
                    <a:pt x="0" y="4151912"/>
                  </a:moveTo>
                  <a:lnTo>
                    <a:pt x="3133791" y="0"/>
                  </a:lnTo>
                  <a:lnTo>
                    <a:pt x="1809247" y="4151912"/>
                  </a:lnTo>
                  <a:lnTo>
                    <a:pt x="0" y="415191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4"/>
            <p:cNvSpPr/>
            <p:nvPr/>
          </p:nvSpPr>
          <p:spPr>
            <a:xfrm rot="2070720">
              <a:off x="367168" y="4492756"/>
              <a:ext cx="4585426" cy="3632075"/>
            </a:xfrm>
            <a:custGeom>
              <a:avLst/>
              <a:gdLst>
                <a:gd name="connsiteX0" fmla="*/ 0 w 1809247"/>
                <a:gd name="connsiteY0" fmla="*/ 3029798 h 3029798"/>
                <a:gd name="connsiteX1" fmla="*/ 1809247 w 1809247"/>
                <a:gd name="connsiteY1" fmla="*/ 0 h 3029798"/>
                <a:gd name="connsiteX2" fmla="*/ 1809247 w 1809247"/>
                <a:gd name="connsiteY2" fmla="*/ 3029798 h 3029798"/>
                <a:gd name="connsiteX3" fmla="*/ 0 w 1809247"/>
                <a:gd name="connsiteY3" fmla="*/ 3029798 h 3029798"/>
                <a:gd name="connsiteX0" fmla="*/ 0 w 3133791"/>
                <a:gd name="connsiteY0" fmla="*/ 4151912 h 4151912"/>
                <a:gd name="connsiteX1" fmla="*/ 3133791 w 3133791"/>
                <a:gd name="connsiteY1" fmla="*/ 0 h 4151912"/>
                <a:gd name="connsiteX2" fmla="*/ 1809247 w 3133791"/>
                <a:gd name="connsiteY2" fmla="*/ 4151912 h 4151912"/>
                <a:gd name="connsiteX3" fmla="*/ 0 w 3133791"/>
                <a:gd name="connsiteY3" fmla="*/ 4151912 h 4151912"/>
                <a:gd name="connsiteX0" fmla="*/ 0 w 4516255"/>
                <a:gd name="connsiteY0" fmla="*/ 3183626 h 4151912"/>
                <a:gd name="connsiteX1" fmla="*/ 4516255 w 4516255"/>
                <a:gd name="connsiteY1" fmla="*/ 0 h 4151912"/>
                <a:gd name="connsiteX2" fmla="*/ 3191711 w 4516255"/>
                <a:gd name="connsiteY2" fmla="*/ 4151912 h 4151912"/>
                <a:gd name="connsiteX3" fmla="*/ 0 w 4516255"/>
                <a:gd name="connsiteY3" fmla="*/ 3183626 h 4151912"/>
                <a:gd name="connsiteX0" fmla="*/ 0 w 4516255"/>
                <a:gd name="connsiteY0" fmla="*/ 3183626 h 3660525"/>
                <a:gd name="connsiteX1" fmla="*/ 4516255 w 4516255"/>
                <a:gd name="connsiteY1" fmla="*/ 0 h 3660525"/>
                <a:gd name="connsiteX2" fmla="*/ 611323 w 4516255"/>
                <a:gd name="connsiteY2" fmla="*/ 3660525 h 3660525"/>
                <a:gd name="connsiteX3" fmla="*/ 0 w 4516255"/>
                <a:gd name="connsiteY3" fmla="*/ 3183626 h 3660525"/>
                <a:gd name="connsiteX0" fmla="*/ 0 w 4558936"/>
                <a:gd name="connsiteY0" fmla="*/ 3155176 h 3632075"/>
                <a:gd name="connsiteX1" fmla="*/ 4558936 w 4558936"/>
                <a:gd name="connsiteY1" fmla="*/ 0 h 3632075"/>
                <a:gd name="connsiteX2" fmla="*/ 611323 w 4558936"/>
                <a:gd name="connsiteY2" fmla="*/ 3632075 h 3632075"/>
                <a:gd name="connsiteX3" fmla="*/ 0 w 4558936"/>
                <a:gd name="connsiteY3" fmla="*/ 3155176 h 3632075"/>
                <a:gd name="connsiteX0" fmla="*/ 0 w 4585426"/>
                <a:gd name="connsiteY0" fmla="*/ 3150272 h 3632075"/>
                <a:gd name="connsiteX1" fmla="*/ 4585426 w 4585426"/>
                <a:gd name="connsiteY1" fmla="*/ 0 h 3632075"/>
                <a:gd name="connsiteX2" fmla="*/ 637813 w 4585426"/>
                <a:gd name="connsiteY2" fmla="*/ 3632075 h 3632075"/>
                <a:gd name="connsiteX3" fmla="*/ 0 w 4585426"/>
                <a:gd name="connsiteY3" fmla="*/ 3150272 h 3632075"/>
              </a:gdLst>
              <a:ahLst/>
              <a:cxnLst>
                <a:cxn ang="0">
                  <a:pos x="connsiteX0" y="connsiteY0"/>
                </a:cxn>
                <a:cxn ang="0">
                  <a:pos x="connsiteX1" y="connsiteY1"/>
                </a:cxn>
                <a:cxn ang="0">
                  <a:pos x="connsiteX2" y="connsiteY2"/>
                </a:cxn>
                <a:cxn ang="0">
                  <a:pos x="connsiteX3" y="connsiteY3"/>
                </a:cxn>
              </a:cxnLst>
              <a:rect l="l" t="t" r="r" b="b"/>
              <a:pathLst>
                <a:path w="4585426" h="3632075">
                  <a:moveTo>
                    <a:pt x="0" y="3150272"/>
                  </a:moveTo>
                  <a:lnTo>
                    <a:pt x="4585426" y="0"/>
                  </a:lnTo>
                  <a:lnTo>
                    <a:pt x="637813" y="3632075"/>
                  </a:lnTo>
                  <a:lnTo>
                    <a:pt x="0" y="315027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6"/>
            <p:cNvSpPr/>
            <p:nvPr/>
          </p:nvSpPr>
          <p:spPr>
            <a:xfrm>
              <a:off x="7107362" y="3450767"/>
              <a:ext cx="4968421" cy="2111376"/>
            </a:xfrm>
            <a:custGeom>
              <a:avLst/>
              <a:gdLst>
                <a:gd name="connsiteX0" fmla="*/ 0 w 5558971"/>
                <a:gd name="connsiteY0" fmla="*/ 1025526 h 1025526"/>
                <a:gd name="connsiteX1" fmla="*/ 4068222 w 5558971"/>
                <a:gd name="connsiteY1" fmla="*/ 0 h 1025526"/>
                <a:gd name="connsiteX2" fmla="*/ 5558971 w 5558971"/>
                <a:gd name="connsiteY2" fmla="*/ 1025526 h 1025526"/>
                <a:gd name="connsiteX3" fmla="*/ 0 w 5558971"/>
                <a:gd name="connsiteY3" fmla="*/ 1025526 h 1025526"/>
                <a:gd name="connsiteX0" fmla="*/ 0 w 5558971"/>
                <a:gd name="connsiteY0" fmla="*/ 2130426 h 2130426"/>
                <a:gd name="connsiteX1" fmla="*/ 2468022 w 5558971"/>
                <a:gd name="connsiteY1" fmla="*/ 0 h 2130426"/>
                <a:gd name="connsiteX2" fmla="*/ 5558971 w 5558971"/>
                <a:gd name="connsiteY2" fmla="*/ 2130426 h 2130426"/>
                <a:gd name="connsiteX3" fmla="*/ 0 w 5558971"/>
                <a:gd name="connsiteY3" fmla="*/ 2130426 h 2130426"/>
                <a:gd name="connsiteX0" fmla="*/ 0 w 4968421"/>
                <a:gd name="connsiteY0" fmla="*/ 1463676 h 2130426"/>
                <a:gd name="connsiteX1" fmla="*/ 1877472 w 4968421"/>
                <a:gd name="connsiteY1" fmla="*/ 0 h 2130426"/>
                <a:gd name="connsiteX2" fmla="*/ 4968421 w 4968421"/>
                <a:gd name="connsiteY2" fmla="*/ 2130426 h 2130426"/>
                <a:gd name="connsiteX3" fmla="*/ 0 w 4968421"/>
                <a:gd name="connsiteY3" fmla="*/ 1463676 h 2130426"/>
                <a:gd name="connsiteX0" fmla="*/ 0 w 4968421"/>
                <a:gd name="connsiteY0" fmla="*/ 1444626 h 2111376"/>
                <a:gd name="connsiteX1" fmla="*/ 1858422 w 4968421"/>
                <a:gd name="connsiteY1" fmla="*/ 0 h 2111376"/>
                <a:gd name="connsiteX2" fmla="*/ 4968421 w 4968421"/>
                <a:gd name="connsiteY2" fmla="*/ 2111376 h 2111376"/>
                <a:gd name="connsiteX3" fmla="*/ 0 w 4968421"/>
                <a:gd name="connsiteY3" fmla="*/ 1444626 h 2111376"/>
                <a:gd name="connsiteX0" fmla="*/ 0 w 4968421"/>
                <a:gd name="connsiteY0" fmla="*/ 1444626 h 2111376"/>
                <a:gd name="connsiteX1" fmla="*/ 1877472 w 4968421"/>
                <a:gd name="connsiteY1" fmla="*/ 0 h 2111376"/>
                <a:gd name="connsiteX2" fmla="*/ 4968421 w 4968421"/>
                <a:gd name="connsiteY2" fmla="*/ 2111376 h 2111376"/>
                <a:gd name="connsiteX3" fmla="*/ 0 w 4968421"/>
                <a:gd name="connsiteY3" fmla="*/ 1444626 h 2111376"/>
              </a:gdLst>
              <a:ahLst/>
              <a:cxnLst>
                <a:cxn ang="0">
                  <a:pos x="connsiteX0" y="connsiteY0"/>
                </a:cxn>
                <a:cxn ang="0">
                  <a:pos x="connsiteX1" y="connsiteY1"/>
                </a:cxn>
                <a:cxn ang="0">
                  <a:pos x="connsiteX2" y="connsiteY2"/>
                </a:cxn>
                <a:cxn ang="0">
                  <a:pos x="connsiteX3" y="connsiteY3"/>
                </a:cxn>
              </a:cxnLst>
              <a:rect l="l" t="t" r="r" b="b"/>
              <a:pathLst>
                <a:path w="4968421" h="2111376">
                  <a:moveTo>
                    <a:pt x="0" y="1444626"/>
                  </a:moveTo>
                  <a:lnTo>
                    <a:pt x="1877472" y="0"/>
                  </a:lnTo>
                  <a:lnTo>
                    <a:pt x="4968421" y="2111376"/>
                  </a:lnTo>
                  <a:lnTo>
                    <a:pt x="0" y="1444626"/>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4"/>
            <p:cNvSpPr/>
            <p:nvPr/>
          </p:nvSpPr>
          <p:spPr>
            <a:xfrm rot="2070720">
              <a:off x="9367705" y="2131146"/>
              <a:ext cx="3785232" cy="2619416"/>
            </a:xfrm>
            <a:custGeom>
              <a:avLst/>
              <a:gdLst>
                <a:gd name="connsiteX0" fmla="*/ 0 w 1809247"/>
                <a:gd name="connsiteY0" fmla="*/ 3029798 h 3029798"/>
                <a:gd name="connsiteX1" fmla="*/ 1809247 w 1809247"/>
                <a:gd name="connsiteY1" fmla="*/ 0 h 3029798"/>
                <a:gd name="connsiteX2" fmla="*/ 1809247 w 1809247"/>
                <a:gd name="connsiteY2" fmla="*/ 3029798 h 3029798"/>
                <a:gd name="connsiteX3" fmla="*/ 0 w 1809247"/>
                <a:gd name="connsiteY3" fmla="*/ 3029798 h 3029798"/>
                <a:gd name="connsiteX0" fmla="*/ 0 w 3133791"/>
                <a:gd name="connsiteY0" fmla="*/ 4151912 h 4151912"/>
                <a:gd name="connsiteX1" fmla="*/ 3133791 w 3133791"/>
                <a:gd name="connsiteY1" fmla="*/ 0 h 4151912"/>
                <a:gd name="connsiteX2" fmla="*/ 1809247 w 3133791"/>
                <a:gd name="connsiteY2" fmla="*/ 4151912 h 4151912"/>
                <a:gd name="connsiteX3" fmla="*/ 0 w 3133791"/>
                <a:gd name="connsiteY3" fmla="*/ 4151912 h 4151912"/>
                <a:gd name="connsiteX0" fmla="*/ 0 w 3785232"/>
                <a:gd name="connsiteY0" fmla="*/ 4151912 h 4151912"/>
                <a:gd name="connsiteX1" fmla="*/ 3133791 w 3785232"/>
                <a:gd name="connsiteY1" fmla="*/ 0 h 4151912"/>
                <a:gd name="connsiteX2" fmla="*/ 3785232 w 3785232"/>
                <a:gd name="connsiteY2" fmla="*/ 4134132 h 4151912"/>
                <a:gd name="connsiteX3" fmla="*/ 0 w 3785232"/>
                <a:gd name="connsiteY3" fmla="*/ 4151912 h 4151912"/>
                <a:gd name="connsiteX0" fmla="*/ 0 w 3785232"/>
                <a:gd name="connsiteY0" fmla="*/ 2619416 h 2619416"/>
                <a:gd name="connsiteX1" fmla="*/ 3493957 w 3785232"/>
                <a:gd name="connsiteY1" fmla="*/ 0 h 2619416"/>
                <a:gd name="connsiteX2" fmla="*/ 3785232 w 3785232"/>
                <a:gd name="connsiteY2" fmla="*/ 2601636 h 2619416"/>
                <a:gd name="connsiteX3" fmla="*/ 0 w 3785232"/>
                <a:gd name="connsiteY3" fmla="*/ 2619416 h 2619416"/>
              </a:gdLst>
              <a:ahLst/>
              <a:cxnLst>
                <a:cxn ang="0">
                  <a:pos x="connsiteX0" y="connsiteY0"/>
                </a:cxn>
                <a:cxn ang="0">
                  <a:pos x="connsiteX1" y="connsiteY1"/>
                </a:cxn>
                <a:cxn ang="0">
                  <a:pos x="connsiteX2" y="connsiteY2"/>
                </a:cxn>
                <a:cxn ang="0">
                  <a:pos x="connsiteX3" y="connsiteY3"/>
                </a:cxn>
              </a:cxnLst>
              <a:rect l="l" t="t" r="r" b="b"/>
              <a:pathLst>
                <a:path w="3785232" h="2619416">
                  <a:moveTo>
                    <a:pt x="0" y="2619416"/>
                  </a:moveTo>
                  <a:lnTo>
                    <a:pt x="3493957" y="0"/>
                  </a:lnTo>
                  <a:lnTo>
                    <a:pt x="3785232" y="2601636"/>
                  </a:lnTo>
                  <a:lnTo>
                    <a:pt x="0" y="261941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443899433"/>
      </p:ext>
    </p:extLst>
  </p:cSld>
  <p:clrMapOvr>
    <a:masterClrMapping/>
  </p:clrMapOvr>
  <p:transition spd="slow"/>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10899"/>
          <a:stretch/>
        </p:blipFill>
        <p:spPr>
          <a:xfrm>
            <a:off x="0" y="0"/>
            <a:ext cx="12221029" cy="6858000"/>
          </a:xfrm>
          <a:prstGeom prst="rect">
            <a:avLst/>
          </a:prstGeom>
        </p:spPr>
      </p:pic>
      <p:sp>
        <p:nvSpPr>
          <p:cNvPr id="8" name="矩形 7"/>
          <p:cNvSpPr/>
          <p:nvPr userDrawn="1"/>
        </p:nvSpPr>
        <p:spPr>
          <a:xfrm>
            <a:off x="-1" y="0"/>
            <a:ext cx="12337143"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1" y="2196284"/>
            <a:ext cx="13152938" cy="5993685"/>
            <a:chOff x="-1" y="2131146"/>
            <a:chExt cx="13152938" cy="5993685"/>
          </a:xfrm>
        </p:grpSpPr>
        <p:sp>
          <p:nvSpPr>
            <p:cNvPr id="5" name="等腰三角形 4"/>
            <p:cNvSpPr/>
            <p:nvPr/>
          </p:nvSpPr>
          <p:spPr>
            <a:xfrm rot="5400000">
              <a:off x="357187" y="2386013"/>
              <a:ext cx="3362325" cy="4076700"/>
            </a:xfrm>
            <a:prstGeom prst="triangle">
              <a:avLst>
                <a:gd name="adj" fmla="val 6974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747711" y="2776538"/>
              <a:ext cx="2581276" cy="4076700"/>
            </a:xfrm>
            <a:prstGeom prst="triangle">
              <a:avLst>
                <a:gd name="adj" fmla="val 6015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1" y="5080000"/>
              <a:ext cx="5558971" cy="1025526"/>
            </a:xfrm>
            <a:prstGeom prst="triangle">
              <a:avLst>
                <a:gd name="adj" fmla="val 7318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4"/>
            <p:cNvSpPr/>
            <p:nvPr/>
          </p:nvSpPr>
          <p:spPr>
            <a:xfrm rot="2070720">
              <a:off x="4962617" y="2187259"/>
              <a:ext cx="3133791" cy="4151912"/>
            </a:xfrm>
            <a:custGeom>
              <a:avLst/>
              <a:gdLst>
                <a:gd name="connsiteX0" fmla="*/ 0 w 1809247"/>
                <a:gd name="connsiteY0" fmla="*/ 3029798 h 3029798"/>
                <a:gd name="connsiteX1" fmla="*/ 1809247 w 1809247"/>
                <a:gd name="connsiteY1" fmla="*/ 0 h 3029798"/>
                <a:gd name="connsiteX2" fmla="*/ 1809247 w 1809247"/>
                <a:gd name="connsiteY2" fmla="*/ 3029798 h 3029798"/>
                <a:gd name="connsiteX3" fmla="*/ 0 w 1809247"/>
                <a:gd name="connsiteY3" fmla="*/ 3029798 h 3029798"/>
                <a:gd name="connsiteX0" fmla="*/ 0 w 3133791"/>
                <a:gd name="connsiteY0" fmla="*/ 4151912 h 4151912"/>
                <a:gd name="connsiteX1" fmla="*/ 3133791 w 3133791"/>
                <a:gd name="connsiteY1" fmla="*/ 0 h 4151912"/>
                <a:gd name="connsiteX2" fmla="*/ 1809247 w 3133791"/>
                <a:gd name="connsiteY2" fmla="*/ 4151912 h 4151912"/>
                <a:gd name="connsiteX3" fmla="*/ 0 w 3133791"/>
                <a:gd name="connsiteY3" fmla="*/ 4151912 h 4151912"/>
              </a:gdLst>
              <a:ahLst/>
              <a:cxnLst>
                <a:cxn ang="0">
                  <a:pos x="connsiteX0" y="connsiteY0"/>
                </a:cxn>
                <a:cxn ang="0">
                  <a:pos x="connsiteX1" y="connsiteY1"/>
                </a:cxn>
                <a:cxn ang="0">
                  <a:pos x="connsiteX2" y="connsiteY2"/>
                </a:cxn>
                <a:cxn ang="0">
                  <a:pos x="connsiteX3" y="connsiteY3"/>
                </a:cxn>
              </a:cxnLst>
              <a:rect l="l" t="t" r="r" b="b"/>
              <a:pathLst>
                <a:path w="3133791" h="4151912">
                  <a:moveTo>
                    <a:pt x="0" y="4151912"/>
                  </a:moveTo>
                  <a:lnTo>
                    <a:pt x="3133791" y="0"/>
                  </a:lnTo>
                  <a:lnTo>
                    <a:pt x="1809247" y="4151912"/>
                  </a:lnTo>
                  <a:lnTo>
                    <a:pt x="0" y="41519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4"/>
            <p:cNvSpPr/>
            <p:nvPr/>
          </p:nvSpPr>
          <p:spPr>
            <a:xfrm rot="2070720">
              <a:off x="367168" y="4492756"/>
              <a:ext cx="4585426" cy="3632075"/>
            </a:xfrm>
            <a:custGeom>
              <a:avLst/>
              <a:gdLst>
                <a:gd name="connsiteX0" fmla="*/ 0 w 1809247"/>
                <a:gd name="connsiteY0" fmla="*/ 3029798 h 3029798"/>
                <a:gd name="connsiteX1" fmla="*/ 1809247 w 1809247"/>
                <a:gd name="connsiteY1" fmla="*/ 0 h 3029798"/>
                <a:gd name="connsiteX2" fmla="*/ 1809247 w 1809247"/>
                <a:gd name="connsiteY2" fmla="*/ 3029798 h 3029798"/>
                <a:gd name="connsiteX3" fmla="*/ 0 w 1809247"/>
                <a:gd name="connsiteY3" fmla="*/ 3029798 h 3029798"/>
                <a:gd name="connsiteX0" fmla="*/ 0 w 3133791"/>
                <a:gd name="connsiteY0" fmla="*/ 4151912 h 4151912"/>
                <a:gd name="connsiteX1" fmla="*/ 3133791 w 3133791"/>
                <a:gd name="connsiteY1" fmla="*/ 0 h 4151912"/>
                <a:gd name="connsiteX2" fmla="*/ 1809247 w 3133791"/>
                <a:gd name="connsiteY2" fmla="*/ 4151912 h 4151912"/>
                <a:gd name="connsiteX3" fmla="*/ 0 w 3133791"/>
                <a:gd name="connsiteY3" fmla="*/ 4151912 h 4151912"/>
                <a:gd name="connsiteX0" fmla="*/ 0 w 4516255"/>
                <a:gd name="connsiteY0" fmla="*/ 3183626 h 4151912"/>
                <a:gd name="connsiteX1" fmla="*/ 4516255 w 4516255"/>
                <a:gd name="connsiteY1" fmla="*/ 0 h 4151912"/>
                <a:gd name="connsiteX2" fmla="*/ 3191711 w 4516255"/>
                <a:gd name="connsiteY2" fmla="*/ 4151912 h 4151912"/>
                <a:gd name="connsiteX3" fmla="*/ 0 w 4516255"/>
                <a:gd name="connsiteY3" fmla="*/ 3183626 h 4151912"/>
                <a:gd name="connsiteX0" fmla="*/ 0 w 4516255"/>
                <a:gd name="connsiteY0" fmla="*/ 3183626 h 3660525"/>
                <a:gd name="connsiteX1" fmla="*/ 4516255 w 4516255"/>
                <a:gd name="connsiteY1" fmla="*/ 0 h 3660525"/>
                <a:gd name="connsiteX2" fmla="*/ 611323 w 4516255"/>
                <a:gd name="connsiteY2" fmla="*/ 3660525 h 3660525"/>
                <a:gd name="connsiteX3" fmla="*/ 0 w 4516255"/>
                <a:gd name="connsiteY3" fmla="*/ 3183626 h 3660525"/>
                <a:gd name="connsiteX0" fmla="*/ 0 w 4558936"/>
                <a:gd name="connsiteY0" fmla="*/ 3155176 h 3632075"/>
                <a:gd name="connsiteX1" fmla="*/ 4558936 w 4558936"/>
                <a:gd name="connsiteY1" fmla="*/ 0 h 3632075"/>
                <a:gd name="connsiteX2" fmla="*/ 611323 w 4558936"/>
                <a:gd name="connsiteY2" fmla="*/ 3632075 h 3632075"/>
                <a:gd name="connsiteX3" fmla="*/ 0 w 4558936"/>
                <a:gd name="connsiteY3" fmla="*/ 3155176 h 3632075"/>
                <a:gd name="connsiteX0" fmla="*/ 0 w 4585426"/>
                <a:gd name="connsiteY0" fmla="*/ 3150272 h 3632075"/>
                <a:gd name="connsiteX1" fmla="*/ 4585426 w 4585426"/>
                <a:gd name="connsiteY1" fmla="*/ 0 h 3632075"/>
                <a:gd name="connsiteX2" fmla="*/ 637813 w 4585426"/>
                <a:gd name="connsiteY2" fmla="*/ 3632075 h 3632075"/>
                <a:gd name="connsiteX3" fmla="*/ 0 w 4585426"/>
                <a:gd name="connsiteY3" fmla="*/ 3150272 h 3632075"/>
              </a:gdLst>
              <a:ahLst/>
              <a:cxnLst>
                <a:cxn ang="0">
                  <a:pos x="connsiteX0" y="connsiteY0"/>
                </a:cxn>
                <a:cxn ang="0">
                  <a:pos x="connsiteX1" y="connsiteY1"/>
                </a:cxn>
                <a:cxn ang="0">
                  <a:pos x="connsiteX2" y="connsiteY2"/>
                </a:cxn>
                <a:cxn ang="0">
                  <a:pos x="connsiteX3" y="connsiteY3"/>
                </a:cxn>
              </a:cxnLst>
              <a:rect l="l" t="t" r="r" b="b"/>
              <a:pathLst>
                <a:path w="4585426" h="3632075">
                  <a:moveTo>
                    <a:pt x="0" y="3150272"/>
                  </a:moveTo>
                  <a:lnTo>
                    <a:pt x="4585426" y="0"/>
                  </a:lnTo>
                  <a:lnTo>
                    <a:pt x="637813" y="3632075"/>
                  </a:lnTo>
                  <a:lnTo>
                    <a:pt x="0" y="315027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6"/>
            <p:cNvSpPr/>
            <p:nvPr/>
          </p:nvSpPr>
          <p:spPr>
            <a:xfrm>
              <a:off x="7107362" y="3450767"/>
              <a:ext cx="4968421" cy="2111376"/>
            </a:xfrm>
            <a:custGeom>
              <a:avLst/>
              <a:gdLst>
                <a:gd name="connsiteX0" fmla="*/ 0 w 5558971"/>
                <a:gd name="connsiteY0" fmla="*/ 1025526 h 1025526"/>
                <a:gd name="connsiteX1" fmla="*/ 4068222 w 5558971"/>
                <a:gd name="connsiteY1" fmla="*/ 0 h 1025526"/>
                <a:gd name="connsiteX2" fmla="*/ 5558971 w 5558971"/>
                <a:gd name="connsiteY2" fmla="*/ 1025526 h 1025526"/>
                <a:gd name="connsiteX3" fmla="*/ 0 w 5558971"/>
                <a:gd name="connsiteY3" fmla="*/ 1025526 h 1025526"/>
                <a:gd name="connsiteX0" fmla="*/ 0 w 5558971"/>
                <a:gd name="connsiteY0" fmla="*/ 2130426 h 2130426"/>
                <a:gd name="connsiteX1" fmla="*/ 2468022 w 5558971"/>
                <a:gd name="connsiteY1" fmla="*/ 0 h 2130426"/>
                <a:gd name="connsiteX2" fmla="*/ 5558971 w 5558971"/>
                <a:gd name="connsiteY2" fmla="*/ 2130426 h 2130426"/>
                <a:gd name="connsiteX3" fmla="*/ 0 w 5558971"/>
                <a:gd name="connsiteY3" fmla="*/ 2130426 h 2130426"/>
                <a:gd name="connsiteX0" fmla="*/ 0 w 4968421"/>
                <a:gd name="connsiteY0" fmla="*/ 1463676 h 2130426"/>
                <a:gd name="connsiteX1" fmla="*/ 1877472 w 4968421"/>
                <a:gd name="connsiteY1" fmla="*/ 0 h 2130426"/>
                <a:gd name="connsiteX2" fmla="*/ 4968421 w 4968421"/>
                <a:gd name="connsiteY2" fmla="*/ 2130426 h 2130426"/>
                <a:gd name="connsiteX3" fmla="*/ 0 w 4968421"/>
                <a:gd name="connsiteY3" fmla="*/ 1463676 h 2130426"/>
                <a:gd name="connsiteX0" fmla="*/ 0 w 4968421"/>
                <a:gd name="connsiteY0" fmla="*/ 1444626 h 2111376"/>
                <a:gd name="connsiteX1" fmla="*/ 1858422 w 4968421"/>
                <a:gd name="connsiteY1" fmla="*/ 0 h 2111376"/>
                <a:gd name="connsiteX2" fmla="*/ 4968421 w 4968421"/>
                <a:gd name="connsiteY2" fmla="*/ 2111376 h 2111376"/>
                <a:gd name="connsiteX3" fmla="*/ 0 w 4968421"/>
                <a:gd name="connsiteY3" fmla="*/ 1444626 h 2111376"/>
                <a:gd name="connsiteX0" fmla="*/ 0 w 4968421"/>
                <a:gd name="connsiteY0" fmla="*/ 1444626 h 2111376"/>
                <a:gd name="connsiteX1" fmla="*/ 1877472 w 4968421"/>
                <a:gd name="connsiteY1" fmla="*/ 0 h 2111376"/>
                <a:gd name="connsiteX2" fmla="*/ 4968421 w 4968421"/>
                <a:gd name="connsiteY2" fmla="*/ 2111376 h 2111376"/>
                <a:gd name="connsiteX3" fmla="*/ 0 w 4968421"/>
                <a:gd name="connsiteY3" fmla="*/ 1444626 h 2111376"/>
              </a:gdLst>
              <a:ahLst/>
              <a:cxnLst>
                <a:cxn ang="0">
                  <a:pos x="connsiteX0" y="connsiteY0"/>
                </a:cxn>
                <a:cxn ang="0">
                  <a:pos x="connsiteX1" y="connsiteY1"/>
                </a:cxn>
                <a:cxn ang="0">
                  <a:pos x="connsiteX2" y="connsiteY2"/>
                </a:cxn>
                <a:cxn ang="0">
                  <a:pos x="connsiteX3" y="connsiteY3"/>
                </a:cxn>
              </a:cxnLst>
              <a:rect l="l" t="t" r="r" b="b"/>
              <a:pathLst>
                <a:path w="4968421" h="2111376">
                  <a:moveTo>
                    <a:pt x="0" y="1444626"/>
                  </a:moveTo>
                  <a:lnTo>
                    <a:pt x="1877472" y="0"/>
                  </a:lnTo>
                  <a:lnTo>
                    <a:pt x="4968421" y="2111376"/>
                  </a:lnTo>
                  <a:lnTo>
                    <a:pt x="0" y="144462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4"/>
            <p:cNvSpPr/>
            <p:nvPr/>
          </p:nvSpPr>
          <p:spPr>
            <a:xfrm rot="2070720">
              <a:off x="9367705" y="2131146"/>
              <a:ext cx="3785232" cy="2619416"/>
            </a:xfrm>
            <a:custGeom>
              <a:avLst/>
              <a:gdLst>
                <a:gd name="connsiteX0" fmla="*/ 0 w 1809247"/>
                <a:gd name="connsiteY0" fmla="*/ 3029798 h 3029798"/>
                <a:gd name="connsiteX1" fmla="*/ 1809247 w 1809247"/>
                <a:gd name="connsiteY1" fmla="*/ 0 h 3029798"/>
                <a:gd name="connsiteX2" fmla="*/ 1809247 w 1809247"/>
                <a:gd name="connsiteY2" fmla="*/ 3029798 h 3029798"/>
                <a:gd name="connsiteX3" fmla="*/ 0 w 1809247"/>
                <a:gd name="connsiteY3" fmla="*/ 3029798 h 3029798"/>
                <a:gd name="connsiteX0" fmla="*/ 0 w 3133791"/>
                <a:gd name="connsiteY0" fmla="*/ 4151912 h 4151912"/>
                <a:gd name="connsiteX1" fmla="*/ 3133791 w 3133791"/>
                <a:gd name="connsiteY1" fmla="*/ 0 h 4151912"/>
                <a:gd name="connsiteX2" fmla="*/ 1809247 w 3133791"/>
                <a:gd name="connsiteY2" fmla="*/ 4151912 h 4151912"/>
                <a:gd name="connsiteX3" fmla="*/ 0 w 3133791"/>
                <a:gd name="connsiteY3" fmla="*/ 4151912 h 4151912"/>
                <a:gd name="connsiteX0" fmla="*/ 0 w 3785232"/>
                <a:gd name="connsiteY0" fmla="*/ 4151912 h 4151912"/>
                <a:gd name="connsiteX1" fmla="*/ 3133791 w 3785232"/>
                <a:gd name="connsiteY1" fmla="*/ 0 h 4151912"/>
                <a:gd name="connsiteX2" fmla="*/ 3785232 w 3785232"/>
                <a:gd name="connsiteY2" fmla="*/ 4134132 h 4151912"/>
                <a:gd name="connsiteX3" fmla="*/ 0 w 3785232"/>
                <a:gd name="connsiteY3" fmla="*/ 4151912 h 4151912"/>
                <a:gd name="connsiteX0" fmla="*/ 0 w 3785232"/>
                <a:gd name="connsiteY0" fmla="*/ 2619416 h 2619416"/>
                <a:gd name="connsiteX1" fmla="*/ 3493957 w 3785232"/>
                <a:gd name="connsiteY1" fmla="*/ 0 h 2619416"/>
                <a:gd name="connsiteX2" fmla="*/ 3785232 w 3785232"/>
                <a:gd name="connsiteY2" fmla="*/ 2601636 h 2619416"/>
                <a:gd name="connsiteX3" fmla="*/ 0 w 3785232"/>
                <a:gd name="connsiteY3" fmla="*/ 2619416 h 2619416"/>
              </a:gdLst>
              <a:ahLst/>
              <a:cxnLst>
                <a:cxn ang="0">
                  <a:pos x="connsiteX0" y="connsiteY0"/>
                </a:cxn>
                <a:cxn ang="0">
                  <a:pos x="connsiteX1" y="connsiteY1"/>
                </a:cxn>
                <a:cxn ang="0">
                  <a:pos x="connsiteX2" y="connsiteY2"/>
                </a:cxn>
                <a:cxn ang="0">
                  <a:pos x="connsiteX3" y="connsiteY3"/>
                </a:cxn>
              </a:cxnLst>
              <a:rect l="l" t="t" r="r" b="b"/>
              <a:pathLst>
                <a:path w="3785232" h="2619416">
                  <a:moveTo>
                    <a:pt x="0" y="2619416"/>
                  </a:moveTo>
                  <a:lnTo>
                    <a:pt x="3493957" y="0"/>
                  </a:lnTo>
                  <a:lnTo>
                    <a:pt x="3785232" y="2601636"/>
                  </a:lnTo>
                  <a:lnTo>
                    <a:pt x="0" y="26194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userDrawn="1"/>
        </p:nvSpPr>
        <p:spPr>
          <a:xfrm>
            <a:off x="-2" y="0"/>
            <a:ext cx="12337143" cy="419100"/>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5" name="矩形 14"/>
          <p:cNvSpPr/>
          <p:nvPr userDrawn="1"/>
        </p:nvSpPr>
        <p:spPr>
          <a:xfrm>
            <a:off x="-1" y="0"/>
            <a:ext cx="1074682" cy="419100"/>
          </a:xfrm>
          <a:prstGeom prst="rect">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xmlns="" val="3142093347"/>
      </p:ext>
    </p:extLst>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10972"/>
          <a:stretch/>
        </p:blipFill>
        <p:spPr>
          <a:xfrm>
            <a:off x="-19050" y="0"/>
            <a:ext cx="12211050" cy="6858000"/>
          </a:xfrm>
          <a:prstGeom prst="rect">
            <a:avLst/>
          </a:prstGeom>
        </p:spPr>
      </p:pic>
    </p:spTree>
    <p:extLst>
      <p:ext uri="{BB962C8B-B14F-4D97-AF65-F5344CB8AC3E}">
        <p14:creationId xmlns:p14="http://schemas.microsoft.com/office/powerpoint/2010/main" xmlns="" val="1154445815"/>
      </p:ext>
    </p:extLst>
  </p:cSld>
  <p:clrMapOvr>
    <a:masterClrMapping/>
  </p:clrMapOvr>
  <p:transition spd="slow"/>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grpSp>
        <p:nvGrpSpPr>
          <p:cNvPr id="6" name="组合 5"/>
          <p:cNvGrpSpPr/>
          <p:nvPr userDrawn="1"/>
        </p:nvGrpSpPr>
        <p:grpSpPr>
          <a:xfrm>
            <a:off x="-54769" y="6019800"/>
            <a:ext cx="12627769" cy="883958"/>
            <a:chOff x="-54769" y="5829300"/>
            <a:chExt cx="13885070" cy="1078877"/>
          </a:xfrm>
        </p:grpSpPr>
        <p:grpSp>
          <p:nvGrpSpPr>
            <p:cNvPr id="7" name="组合 6"/>
            <p:cNvGrpSpPr/>
            <p:nvPr/>
          </p:nvGrpSpPr>
          <p:grpSpPr>
            <a:xfrm>
              <a:off x="-54769" y="5943601"/>
              <a:ext cx="4641974" cy="950790"/>
              <a:chOff x="-54770" y="4178805"/>
              <a:chExt cx="12317593" cy="2735626"/>
            </a:xfrm>
          </p:grpSpPr>
          <p:sp>
            <p:nvSpPr>
              <p:cNvPr id="28"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2"/>
              <p:cNvSpPr/>
              <p:nvPr/>
            </p:nvSpPr>
            <p:spPr>
              <a:xfrm rot="10800000">
                <a:off x="11653838" y="4178805"/>
                <a:ext cx="608985" cy="27356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08985"/>
                  <a:gd name="connsiteY0" fmla="*/ 1887782 h 2201455"/>
                  <a:gd name="connsiteX1" fmla="*/ 74633 w 608985"/>
                  <a:gd name="connsiteY1" fmla="*/ 0 h 2201455"/>
                  <a:gd name="connsiteX2" fmla="*/ 608985 w 608985"/>
                  <a:gd name="connsiteY2" fmla="*/ 2201455 h 2201455"/>
                  <a:gd name="connsiteX3" fmla="*/ 0 w 608985"/>
                  <a:gd name="connsiteY3" fmla="*/ 1887782 h 2201455"/>
                  <a:gd name="connsiteX0" fmla="*/ 0 w 608985"/>
                  <a:gd name="connsiteY0" fmla="*/ 1934156 h 2247829"/>
                  <a:gd name="connsiteX1" fmla="*/ 19050 w 608985"/>
                  <a:gd name="connsiteY1" fmla="*/ 0 h 2247829"/>
                  <a:gd name="connsiteX2" fmla="*/ 608985 w 608985"/>
                  <a:gd name="connsiteY2" fmla="*/ 2247829 h 2247829"/>
                  <a:gd name="connsiteX3" fmla="*/ 0 w 608985"/>
                  <a:gd name="connsiteY3" fmla="*/ 1934156 h 2247829"/>
                  <a:gd name="connsiteX0" fmla="*/ 0 w 608985"/>
                  <a:gd name="connsiteY0" fmla="*/ 1961980 h 2275653"/>
                  <a:gd name="connsiteX1" fmla="*/ 19050 w 608985"/>
                  <a:gd name="connsiteY1" fmla="*/ 0 h 2275653"/>
                  <a:gd name="connsiteX2" fmla="*/ 608985 w 608985"/>
                  <a:gd name="connsiteY2" fmla="*/ 2275653 h 2275653"/>
                  <a:gd name="connsiteX3" fmla="*/ 0 w 608985"/>
                  <a:gd name="connsiteY3" fmla="*/ 1961980 h 2275653"/>
                </a:gdLst>
                <a:ahLst/>
                <a:cxnLst>
                  <a:cxn ang="0">
                    <a:pos x="connsiteX0" y="connsiteY0"/>
                  </a:cxn>
                  <a:cxn ang="0">
                    <a:pos x="connsiteX1" y="connsiteY1"/>
                  </a:cxn>
                  <a:cxn ang="0">
                    <a:pos x="connsiteX2" y="connsiteY2"/>
                  </a:cxn>
                  <a:cxn ang="0">
                    <a:pos x="connsiteX3" y="connsiteY3"/>
                  </a:cxn>
                </a:cxnLst>
                <a:rect l="l" t="t" r="r" b="b"/>
                <a:pathLst>
                  <a:path w="608985" h="2275653">
                    <a:moveTo>
                      <a:pt x="0" y="1961980"/>
                    </a:moveTo>
                    <a:lnTo>
                      <a:pt x="19050" y="0"/>
                    </a:lnTo>
                    <a:lnTo>
                      <a:pt x="608985" y="2275653"/>
                    </a:lnTo>
                    <a:lnTo>
                      <a:pt x="0" y="196198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4574381" y="5864350"/>
              <a:ext cx="4645466" cy="1043827"/>
              <a:chOff x="-54770" y="4178801"/>
              <a:chExt cx="12326860" cy="2769823"/>
            </a:xfrm>
          </p:grpSpPr>
          <p:sp>
            <p:nvSpPr>
              <p:cNvPr id="19"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
              <p:cNvSpPr/>
              <p:nvPr/>
            </p:nvSpPr>
            <p:spPr>
              <a:xfrm rot="10800000">
                <a:off x="11653841" y="4178801"/>
                <a:ext cx="618249" cy="2769823"/>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18248"/>
                  <a:gd name="connsiteY0" fmla="*/ 1790086 h 2201455"/>
                  <a:gd name="connsiteX1" fmla="*/ 83896 w 618248"/>
                  <a:gd name="connsiteY1" fmla="*/ 0 h 2201455"/>
                  <a:gd name="connsiteX2" fmla="*/ 618248 w 618248"/>
                  <a:gd name="connsiteY2" fmla="*/ 2201455 h 2201455"/>
                  <a:gd name="connsiteX3" fmla="*/ 0 w 618248"/>
                  <a:gd name="connsiteY3" fmla="*/ 1790086 h 2201455"/>
                  <a:gd name="connsiteX0" fmla="*/ 0 w 618248"/>
                  <a:gd name="connsiteY0" fmla="*/ 1892731 h 2304100"/>
                  <a:gd name="connsiteX1" fmla="*/ 28314 w 618248"/>
                  <a:gd name="connsiteY1" fmla="*/ 0 h 2304100"/>
                  <a:gd name="connsiteX2" fmla="*/ 618248 w 618248"/>
                  <a:gd name="connsiteY2" fmla="*/ 2304100 h 2304100"/>
                  <a:gd name="connsiteX3" fmla="*/ 0 w 618248"/>
                  <a:gd name="connsiteY3" fmla="*/ 1892731 h 2304100"/>
                </a:gdLst>
                <a:ahLst/>
                <a:cxnLst>
                  <a:cxn ang="0">
                    <a:pos x="connsiteX0" y="connsiteY0"/>
                  </a:cxn>
                  <a:cxn ang="0">
                    <a:pos x="connsiteX1" y="connsiteY1"/>
                  </a:cxn>
                  <a:cxn ang="0">
                    <a:pos x="connsiteX2" y="connsiteY2"/>
                  </a:cxn>
                  <a:cxn ang="0">
                    <a:pos x="connsiteX3" y="connsiteY3"/>
                  </a:cxn>
                </a:cxnLst>
                <a:rect l="l" t="t" r="r" b="b"/>
                <a:pathLst>
                  <a:path w="618248" h="2304100">
                    <a:moveTo>
                      <a:pt x="0" y="1892731"/>
                    </a:moveTo>
                    <a:lnTo>
                      <a:pt x="28314" y="0"/>
                    </a:lnTo>
                    <a:lnTo>
                      <a:pt x="618248" y="2304100"/>
                    </a:lnTo>
                    <a:lnTo>
                      <a:pt x="0" y="189273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9203531" y="5829300"/>
              <a:ext cx="4626770" cy="1054417"/>
              <a:chOff x="-54770" y="4178801"/>
              <a:chExt cx="12277250" cy="2704917"/>
            </a:xfrm>
          </p:grpSpPr>
          <p:sp>
            <p:nvSpPr>
              <p:cNvPr id="10"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2"/>
              <p:cNvSpPr/>
              <p:nvPr/>
            </p:nvSpPr>
            <p:spPr>
              <a:xfrm rot="10800000">
                <a:off x="11653837" y="4178801"/>
                <a:ext cx="553402" cy="2646431"/>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Lst>
                <a:ahLst/>
                <a:cxnLst>
                  <a:cxn ang="0">
                    <a:pos x="connsiteX0" y="connsiteY0"/>
                  </a:cxn>
                  <a:cxn ang="0">
                    <a:pos x="connsiteX1" y="connsiteY1"/>
                  </a:cxn>
                  <a:cxn ang="0">
                    <a:pos x="connsiteX2" y="connsiteY2"/>
                  </a:cxn>
                  <a:cxn ang="0">
                    <a:pos x="connsiteX3" y="connsiteY3"/>
                  </a:cxn>
                </a:cxnLst>
                <a:rect l="l" t="t" r="r" b="b"/>
                <a:pathLst>
                  <a:path w="553402" h="2201455">
                    <a:moveTo>
                      <a:pt x="0" y="1841409"/>
                    </a:moveTo>
                    <a:lnTo>
                      <a:pt x="19050" y="0"/>
                    </a:lnTo>
                    <a:lnTo>
                      <a:pt x="553402" y="2201455"/>
                    </a:lnTo>
                    <a:lnTo>
                      <a:pt x="0" y="184140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7" name="流程图: 手动输入 36"/>
          <p:cNvSpPr/>
          <p:nvPr userDrawn="1"/>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userDrawn="1"/>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5" name="文本占位符 4"/>
          <p:cNvSpPr>
            <a:spLocks noGrp="1"/>
          </p:cNvSpPr>
          <p:nvPr>
            <p:ph type="body" sz="quarter" idx="10" hasCustomPrompt="1"/>
          </p:nvPr>
        </p:nvSpPr>
        <p:spPr>
          <a:xfrm>
            <a:off x="1465356" y="335610"/>
            <a:ext cx="1680090" cy="459804"/>
          </a:xfrm>
          <a:prstGeom prst="rect">
            <a:avLst/>
          </a:prstGeom>
        </p:spPr>
        <p:txBody>
          <a:bodyPr/>
          <a:lstStyle>
            <a:lvl1pPr marL="0" indent="0">
              <a:buNone/>
              <a:defRPr/>
            </a:lvl1pPr>
          </a:lstStyle>
          <a:p>
            <a:pPr lvl="0"/>
            <a:r>
              <a:rPr lang="zh-CN" altLang="en-US" dirty="0" smtClean="0"/>
              <a:t>添加标题</a:t>
            </a:r>
            <a:endParaRPr lang="zh-CN" altLang="en-US" dirty="0"/>
          </a:p>
        </p:txBody>
      </p:sp>
      <p:sp>
        <p:nvSpPr>
          <p:cNvPr id="42" name="文本占位符 41"/>
          <p:cNvSpPr>
            <a:spLocks noGrp="1"/>
          </p:cNvSpPr>
          <p:nvPr>
            <p:ph type="body" sz="quarter" idx="11" hasCustomPrompt="1"/>
          </p:nvPr>
        </p:nvSpPr>
        <p:spPr>
          <a:xfrm>
            <a:off x="1460887" y="775057"/>
            <a:ext cx="1264175" cy="266700"/>
          </a:xfrm>
          <a:prstGeom prst="rect">
            <a:avLst/>
          </a:prstGeom>
        </p:spPr>
        <p:txBody>
          <a:bodyPr/>
          <a:lstStyle>
            <a:lvl1pPr marL="0" indent="0">
              <a:buNone/>
              <a:defRPr sz="1400"/>
            </a:lvl1pPr>
          </a:lstStyle>
          <a:p>
            <a:pPr lvl="0"/>
            <a:r>
              <a:rPr lang="zh-CN" altLang="en-US" dirty="0" smtClean="0"/>
              <a:t>添加副标题</a:t>
            </a:r>
            <a:endParaRPr lang="zh-CN" altLang="en-US" dirty="0"/>
          </a:p>
        </p:txBody>
      </p:sp>
    </p:spTree>
    <p:extLst>
      <p:ext uri="{BB962C8B-B14F-4D97-AF65-F5344CB8AC3E}">
        <p14:creationId xmlns:p14="http://schemas.microsoft.com/office/powerpoint/2010/main" xmlns="" val="449750810"/>
      </p:ext>
    </p:extLst>
  </p:cSld>
  <p:clrMapOvr>
    <a:masterClrMapping/>
  </p:clrMapOvr>
  <p:transition spd="slow"/>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grpSp>
        <p:nvGrpSpPr>
          <p:cNvPr id="6" name="组合 5"/>
          <p:cNvGrpSpPr/>
          <p:nvPr userDrawn="1"/>
        </p:nvGrpSpPr>
        <p:grpSpPr>
          <a:xfrm>
            <a:off x="-54769" y="6019800"/>
            <a:ext cx="12627769" cy="883958"/>
            <a:chOff x="-54769" y="5829300"/>
            <a:chExt cx="13885070" cy="1078877"/>
          </a:xfrm>
        </p:grpSpPr>
        <p:grpSp>
          <p:nvGrpSpPr>
            <p:cNvPr id="7" name="组合 6"/>
            <p:cNvGrpSpPr/>
            <p:nvPr/>
          </p:nvGrpSpPr>
          <p:grpSpPr>
            <a:xfrm>
              <a:off x="-54769" y="5943601"/>
              <a:ext cx="4641974" cy="950790"/>
              <a:chOff x="-54770" y="4178805"/>
              <a:chExt cx="12317593" cy="2735626"/>
            </a:xfrm>
          </p:grpSpPr>
          <p:sp>
            <p:nvSpPr>
              <p:cNvPr id="28"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2"/>
              <p:cNvSpPr/>
              <p:nvPr/>
            </p:nvSpPr>
            <p:spPr>
              <a:xfrm rot="10800000">
                <a:off x="11653838" y="4178805"/>
                <a:ext cx="608985" cy="27356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08985"/>
                  <a:gd name="connsiteY0" fmla="*/ 1887782 h 2201455"/>
                  <a:gd name="connsiteX1" fmla="*/ 74633 w 608985"/>
                  <a:gd name="connsiteY1" fmla="*/ 0 h 2201455"/>
                  <a:gd name="connsiteX2" fmla="*/ 608985 w 608985"/>
                  <a:gd name="connsiteY2" fmla="*/ 2201455 h 2201455"/>
                  <a:gd name="connsiteX3" fmla="*/ 0 w 608985"/>
                  <a:gd name="connsiteY3" fmla="*/ 1887782 h 2201455"/>
                  <a:gd name="connsiteX0" fmla="*/ 0 w 608985"/>
                  <a:gd name="connsiteY0" fmla="*/ 1934156 h 2247829"/>
                  <a:gd name="connsiteX1" fmla="*/ 19050 w 608985"/>
                  <a:gd name="connsiteY1" fmla="*/ 0 h 2247829"/>
                  <a:gd name="connsiteX2" fmla="*/ 608985 w 608985"/>
                  <a:gd name="connsiteY2" fmla="*/ 2247829 h 2247829"/>
                  <a:gd name="connsiteX3" fmla="*/ 0 w 608985"/>
                  <a:gd name="connsiteY3" fmla="*/ 1934156 h 2247829"/>
                  <a:gd name="connsiteX0" fmla="*/ 0 w 608985"/>
                  <a:gd name="connsiteY0" fmla="*/ 1961980 h 2275653"/>
                  <a:gd name="connsiteX1" fmla="*/ 19050 w 608985"/>
                  <a:gd name="connsiteY1" fmla="*/ 0 h 2275653"/>
                  <a:gd name="connsiteX2" fmla="*/ 608985 w 608985"/>
                  <a:gd name="connsiteY2" fmla="*/ 2275653 h 2275653"/>
                  <a:gd name="connsiteX3" fmla="*/ 0 w 608985"/>
                  <a:gd name="connsiteY3" fmla="*/ 1961980 h 2275653"/>
                </a:gdLst>
                <a:ahLst/>
                <a:cxnLst>
                  <a:cxn ang="0">
                    <a:pos x="connsiteX0" y="connsiteY0"/>
                  </a:cxn>
                  <a:cxn ang="0">
                    <a:pos x="connsiteX1" y="connsiteY1"/>
                  </a:cxn>
                  <a:cxn ang="0">
                    <a:pos x="connsiteX2" y="connsiteY2"/>
                  </a:cxn>
                  <a:cxn ang="0">
                    <a:pos x="connsiteX3" y="connsiteY3"/>
                  </a:cxn>
                </a:cxnLst>
                <a:rect l="l" t="t" r="r" b="b"/>
                <a:pathLst>
                  <a:path w="608985" h="2275653">
                    <a:moveTo>
                      <a:pt x="0" y="1961980"/>
                    </a:moveTo>
                    <a:lnTo>
                      <a:pt x="19050" y="0"/>
                    </a:lnTo>
                    <a:lnTo>
                      <a:pt x="608985" y="2275653"/>
                    </a:lnTo>
                    <a:lnTo>
                      <a:pt x="0" y="196198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4574381" y="5864350"/>
              <a:ext cx="4645466" cy="1043827"/>
              <a:chOff x="-54770" y="4178801"/>
              <a:chExt cx="12326860" cy="2769823"/>
            </a:xfrm>
          </p:grpSpPr>
          <p:sp>
            <p:nvSpPr>
              <p:cNvPr id="19"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
              <p:cNvSpPr/>
              <p:nvPr/>
            </p:nvSpPr>
            <p:spPr>
              <a:xfrm rot="10800000">
                <a:off x="11653841" y="4178801"/>
                <a:ext cx="618249" cy="2769823"/>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18248"/>
                  <a:gd name="connsiteY0" fmla="*/ 1790086 h 2201455"/>
                  <a:gd name="connsiteX1" fmla="*/ 83896 w 618248"/>
                  <a:gd name="connsiteY1" fmla="*/ 0 h 2201455"/>
                  <a:gd name="connsiteX2" fmla="*/ 618248 w 618248"/>
                  <a:gd name="connsiteY2" fmla="*/ 2201455 h 2201455"/>
                  <a:gd name="connsiteX3" fmla="*/ 0 w 618248"/>
                  <a:gd name="connsiteY3" fmla="*/ 1790086 h 2201455"/>
                  <a:gd name="connsiteX0" fmla="*/ 0 w 618248"/>
                  <a:gd name="connsiteY0" fmla="*/ 1892731 h 2304100"/>
                  <a:gd name="connsiteX1" fmla="*/ 28314 w 618248"/>
                  <a:gd name="connsiteY1" fmla="*/ 0 h 2304100"/>
                  <a:gd name="connsiteX2" fmla="*/ 618248 w 618248"/>
                  <a:gd name="connsiteY2" fmla="*/ 2304100 h 2304100"/>
                  <a:gd name="connsiteX3" fmla="*/ 0 w 618248"/>
                  <a:gd name="connsiteY3" fmla="*/ 1892731 h 2304100"/>
                </a:gdLst>
                <a:ahLst/>
                <a:cxnLst>
                  <a:cxn ang="0">
                    <a:pos x="connsiteX0" y="connsiteY0"/>
                  </a:cxn>
                  <a:cxn ang="0">
                    <a:pos x="connsiteX1" y="connsiteY1"/>
                  </a:cxn>
                  <a:cxn ang="0">
                    <a:pos x="connsiteX2" y="connsiteY2"/>
                  </a:cxn>
                  <a:cxn ang="0">
                    <a:pos x="connsiteX3" y="connsiteY3"/>
                  </a:cxn>
                </a:cxnLst>
                <a:rect l="l" t="t" r="r" b="b"/>
                <a:pathLst>
                  <a:path w="618248" h="2304100">
                    <a:moveTo>
                      <a:pt x="0" y="1892731"/>
                    </a:moveTo>
                    <a:lnTo>
                      <a:pt x="28314" y="0"/>
                    </a:lnTo>
                    <a:lnTo>
                      <a:pt x="618248" y="2304100"/>
                    </a:lnTo>
                    <a:lnTo>
                      <a:pt x="0" y="189273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9203531" y="5829300"/>
              <a:ext cx="4626770" cy="1054417"/>
              <a:chOff x="-54770" y="4178801"/>
              <a:chExt cx="12277250" cy="2704917"/>
            </a:xfrm>
          </p:grpSpPr>
          <p:sp>
            <p:nvSpPr>
              <p:cNvPr id="10"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2"/>
              <p:cNvSpPr/>
              <p:nvPr/>
            </p:nvSpPr>
            <p:spPr>
              <a:xfrm rot="10800000">
                <a:off x="11653837" y="4178801"/>
                <a:ext cx="553402" cy="2646431"/>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Lst>
                <a:ahLst/>
                <a:cxnLst>
                  <a:cxn ang="0">
                    <a:pos x="connsiteX0" y="connsiteY0"/>
                  </a:cxn>
                  <a:cxn ang="0">
                    <a:pos x="connsiteX1" y="connsiteY1"/>
                  </a:cxn>
                  <a:cxn ang="0">
                    <a:pos x="connsiteX2" y="connsiteY2"/>
                  </a:cxn>
                  <a:cxn ang="0">
                    <a:pos x="connsiteX3" y="connsiteY3"/>
                  </a:cxn>
                </a:cxnLst>
                <a:rect l="l" t="t" r="r" b="b"/>
                <a:pathLst>
                  <a:path w="553402" h="2201455">
                    <a:moveTo>
                      <a:pt x="0" y="1841409"/>
                    </a:moveTo>
                    <a:lnTo>
                      <a:pt x="19050" y="0"/>
                    </a:lnTo>
                    <a:lnTo>
                      <a:pt x="553402" y="2201455"/>
                    </a:lnTo>
                    <a:lnTo>
                      <a:pt x="0" y="184140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7" name="流程图: 手动输入 36"/>
          <p:cNvSpPr/>
          <p:nvPr userDrawn="1"/>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userDrawn="1"/>
        </p:nvSpPr>
        <p:spPr>
          <a:xfrm>
            <a:off x="817866" y="85070"/>
            <a:ext cx="1333500" cy="1200329"/>
          </a:xfrm>
          <a:prstGeom prst="rect">
            <a:avLst/>
          </a:prstGeom>
          <a:noFill/>
        </p:spPr>
        <p:txBody>
          <a:bodyPr wrap="square" rtlCol="0">
            <a:spAutoFit/>
          </a:bodyPr>
          <a:lstStyle/>
          <a:p>
            <a:r>
              <a:rPr lang="en-US" altLang="zh-CN" sz="7200" b="1" dirty="0" smtClean="0"/>
              <a:t>2</a:t>
            </a:r>
            <a:endParaRPr lang="zh-CN" altLang="en-US" sz="7200" b="1" dirty="0"/>
          </a:p>
        </p:txBody>
      </p:sp>
      <p:sp>
        <p:nvSpPr>
          <p:cNvPr id="39" name="文本占位符 4"/>
          <p:cNvSpPr>
            <a:spLocks noGrp="1"/>
          </p:cNvSpPr>
          <p:nvPr>
            <p:ph type="body" sz="quarter" idx="10" hasCustomPrompt="1"/>
          </p:nvPr>
        </p:nvSpPr>
        <p:spPr>
          <a:xfrm>
            <a:off x="1465356" y="335610"/>
            <a:ext cx="1680090" cy="459804"/>
          </a:xfrm>
          <a:prstGeom prst="rect">
            <a:avLst/>
          </a:prstGeom>
        </p:spPr>
        <p:txBody>
          <a:bodyPr/>
          <a:lstStyle>
            <a:lvl1pPr marL="0" indent="0">
              <a:buNone/>
              <a:defRPr/>
            </a:lvl1pPr>
          </a:lstStyle>
          <a:p>
            <a:pPr lvl="0"/>
            <a:r>
              <a:rPr lang="zh-CN" altLang="en-US" dirty="0" smtClean="0"/>
              <a:t>添加标题</a:t>
            </a:r>
            <a:endParaRPr lang="zh-CN" altLang="en-US" dirty="0"/>
          </a:p>
        </p:txBody>
      </p:sp>
      <p:sp>
        <p:nvSpPr>
          <p:cNvPr id="40" name="文本占位符 41"/>
          <p:cNvSpPr>
            <a:spLocks noGrp="1"/>
          </p:cNvSpPr>
          <p:nvPr>
            <p:ph type="body" sz="quarter" idx="11" hasCustomPrompt="1"/>
          </p:nvPr>
        </p:nvSpPr>
        <p:spPr>
          <a:xfrm>
            <a:off x="1460887" y="775057"/>
            <a:ext cx="1264175" cy="266700"/>
          </a:xfrm>
          <a:prstGeom prst="rect">
            <a:avLst/>
          </a:prstGeom>
        </p:spPr>
        <p:txBody>
          <a:bodyPr/>
          <a:lstStyle>
            <a:lvl1pPr marL="0" indent="0">
              <a:buNone/>
              <a:defRPr sz="1400"/>
            </a:lvl1pPr>
          </a:lstStyle>
          <a:p>
            <a:pPr lvl="0"/>
            <a:r>
              <a:rPr lang="zh-CN" altLang="en-US" dirty="0" smtClean="0"/>
              <a:t>添加副标题</a:t>
            </a:r>
            <a:endParaRPr lang="zh-CN" altLang="en-US" dirty="0"/>
          </a:p>
        </p:txBody>
      </p:sp>
    </p:spTree>
    <p:extLst>
      <p:ext uri="{BB962C8B-B14F-4D97-AF65-F5344CB8AC3E}">
        <p14:creationId xmlns:p14="http://schemas.microsoft.com/office/powerpoint/2010/main" xmlns="" val="470269329"/>
      </p:ext>
    </p:extLst>
  </p:cSld>
  <p:clrMapOvr>
    <a:masterClrMapping/>
  </p:clrMapOvr>
  <p:transition spd="slow"/>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grpSp>
        <p:nvGrpSpPr>
          <p:cNvPr id="6" name="组合 5"/>
          <p:cNvGrpSpPr/>
          <p:nvPr userDrawn="1"/>
        </p:nvGrpSpPr>
        <p:grpSpPr>
          <a:xfrm>
            <a:off x="-54769" y="6019800"/>
            <a:ext cx="12627769" cy="883958"/>
            <a:chOff x="-54769" y="5829300"/>
            <a:chExt cx="13885070" cy="1078877"/>
          </a:xfrm>
        </p:grpSpPr>
        <p:grpSp>
          <p:nvGrpSpPr>
            <p:cNvPr id="7" name="组合 6"/>
            <p:cNvGrpSpPr/>
            <p:nvPr/>
          </p:nvGrpSpPr>
          <p:grpSpPr>
            <a:xfrm>
              <a:off x="-54769" y="5943601"/>
              <a:ext cx="4641974" cy="950790"/>
              <a:chOff x="-54770" y="4178805"/>
              <a:chExt cx="12317593" cy="2735626"/>
            </a:xfrm>
          </p:grpSpPr>
          <p:sp>
            <p:nvSpPr>
              <p:cNvPr id="28"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2"/>
              <p:cNvSpPr/>
              <p:nvPr/>
            </p:nvSpPr>
            <p:spPr>
              <a:xfrm rot="10800000">
                <a:off x="11653838" y="4178805"/>
                <a:ext cx="608985" cy="27356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08985"/>
                  <a:gd name="connsiteY0" fmla="*/ 1887782 h 2201455"/>
                  <a:gd name="connsiteX1" fmla="*/ 74633 w 608985"/>
                  <a:gd name="connsiteY1" fmla="*/ 0 h 2201455"/>
                  <a:gd name="connsiteX2" fmla="*/ 608985 w 608985"/>
                  <a:gd name="connsiteY2" fmla="*/ 2201455 h 2201455"/>
                  <a:gd name="connsiteX3" fmla="*/ 0 w 608985"/>
                  <a:gd name="connsiteY3" fmla="*/ 1887782 h 2201455"/>
                  <a:gd name="connsiteX0" fmla="*/ 0 w 608985"/>
                  <a:gd name="connsiteY0" fmla="*/ 1934156 h 2247829"/>
                  <a:gd name="connsiteX1" fmla="*/ 19050 w 608985"/>
                  <a:gd name="connsiteY1" fmla="*/ 0 h 2247829"/>
                  <a:gd name="connsiteX2" fmla="*/ 608985 w 608985"/>
                  <a:gd name="connsiteY2" fmla="*/ 2247829 h 2247829"/>
                  <a:gd name="connsiteX3" fmla="*/ 0 w 608985"/>
                  <a:gd name="connsiteY3" fmla="*/ 1934156 h 2247829"/>
                  <a:gd name="connsiteX0" fmla="*/ 0 w 608985"/>
                  <a:gd name="connsiteY0" fmla="*/ 1961980 h 2275653"/>
                  <a:gd name="connsiteX1" fmla="*/ 19050 w 608985"/>
                  <a:gd name="connsiteY1" fmla="*/ 0 h 2275653"/>
                  <a:gd name="connsiteX2" fmla="*/ 608985 w 608985"/>
                  <a:gd name="connsiteY2" fmla="*/ 2275653 h 2275653"/>
                  <a:gd name="connsiteX3" fmla="*/ 0 w 608985"/>
                  <a:gd name="connsiteY3" fmla="*/ 1961980 h 2275653"/>
                </a:gdLst>
                <a:ahLst/>
                <a:cxnLst>
                  <a:cxn ang="0">
                    <a:pos x="connsiteX0" y="connsiteY0"/>
                  </a:cxn>
                  <a:cxn ang="0">
                    <a:pos x="connsiteX1" y="connsiteY1"/>
                  </a:cxn>
                  <a:cxn ang="0">
                    <a:pos x="connsiteX2" y="connsiteY2"/>
                  </a:cxn>
                  <a:cxn ang="0">
                    <a:pos x="connsiteX3" y="connsiteY3"/>
                  </a:cxn>
                </a:cxnLst>
                <a:rect l="l" t="t" r="r" b="b"/>
                <a:pathLst>
                  <a:path w="608985" h="2275653">
                    <a:moveTo>
                      <a:pt x="0" y="1961980"/>
                    </a:moveTo>
                    <a:lnTo>
                      <a:pt x="19050" y="0"/>
                    </a:lnTo>
                    <a:lnTo>
                      <a:pt x="608985" y="2275653"/>
                    </a:lnTo>
                    <a:lnTo>
                      <a:pt x="0" y="196198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4574381" y="5864350"/>
              <a:ext cx="4645466" cy="1043827"/>
              <a:chOff x="-54770" y="4178801"/>
              <a:chExt cx="12326860" cy="2769823"/>
            </a:xfrm>
          </p:grpSpPr>
          <p:sp>
            <p:nvSpPr>
              <p:cNvPr id="19"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
              <p:cNvSpPr/>
              <p:nvPr/>
            </p:nvSpPr>
            <p:spPr>
              <a:xfrm rot="10800000">
                <a:off x="11653841" y="4178801"/>
                <a:ext cx="618249" cy="2769823"/>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18248"/>
                  <a:gd name="connsiteY0" fmla="*/ 1790086 h 2201455"/>
                  <a:gd name="connsiteX1" fmla="*/ 83896 w 618248"/>
                  <a:gd name="connsiteY1" fmla="*/ 0 h 2201455"/>
                  <a:gd name="connsiteX2" fmla="*/ 618248 w 618248"/>
                  <a:gd name="connsiteY2" fmla="*/ 2201455 h 2201455"/>
                  <a:gd name="connsiteX3" fmla="*/ 0 w 618248"/>
                  <a:gd name="connsiteY3" fmla="*/ 1790086 h 2201455"/>
                  <a:gd name="connsiteX0" fmla="*/ 0 w 618248"/>
                  <a:gd name="connsiteY0" fmla="*/ 1892731 h 2304100"/>
                  <a:gd name="connsiteX1" fmla="*/ 28314 w 618248"/>
                  <a:gd name="connsiteY1" fmla="*/ 0 h 2304100"/>
                  <a:gd name="connsiteX2" fmla="*/ 618248 w 618248"/>
                  <a:gd name="connsiteY2" fmla="*/ 2304100 h 2304100"/>
                  <a:gd name="connsiteX3" fmla="*/ 0 w 618248"/>
                  <a:gd name="connsiteY3" fmla="*/ 1892731 h 2304100"/>
                </a:gdLst>
                <a:ahLst/>
                <a:cxnLst>
                  <a:cxn ang="0">
                    <a:pos x="connsiteX0" y="connsiteY0"/>
                  </a:cxn>
                  <a:cxn ang="0">
                    <a:pos x="connsiteX1" y="connsiteY1"/>
                  </a:cxn>
                  <a:cxn ang="0">
                    <a:pos x="connsiteX2" y="connsiteY2"/>
                  </a:cxn>
                  <a:cxn ang="0">
                    <a:pos x="connsiteX3" y="connsiteY3"/>
                  </a:cxn>
                </a:cxnLst>
                <a:rect l="l" t="t" r="r" b="b"/>
                <a:pathLst>
                  <a:path w="618248" h="2304100">
                    <a:moveTo>
                      <a:pt x="0" y="1892731"/>
                    </a:moveTo>
                    <a:lnTo>
                      <a:pt x="28314" y="0"/>
                    </a:lnTo>
                    <a:lnTo>
                      <a:pt x="618248" y="2304100"/>
                    </a:lnTo>
                    <a:lnTo>
                      <a:pt x="0" y="189273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9203531" y="5829300"/>
              <a:ext cx="4626770" cy="1054417"/>
              <a:chOff x="-54770" y="4178801"/>
              <a:chExt cx="12277250" cy="2704917"/>
            </a:xfrm>
          </p:grpSpPr>
          <p:sp>
            <p:nvSpPr>
              <p:cNvPr id="10"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2"/>
              <p:cNvSpPr/>
              <p:nvPr/>
            </p:nvSpPr>
            <p:spPr>
              <a:xfrm rot="10800000">
                <a:off x="11653837" y="4178801"/>
                <a:ext cx="553402" cy="2646431"/>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Lst>
                <a:ahLst/>
                <a:cxnLst>
                  <a:cxn ang="0">
                    <a:pos x="connsiteX0" y="connsiteY0"/>
                  </a:cxn>
                  <a:cxn ang="0">
                    <a:pos x="connsiteX1" y="connsiteY1"/>
                  </a:cxn>
                  <a:cxn ang="0">
                    <a:pos x="connsiteX2" y="connsiteY2"/>
                  </a:cxn>
                  <a:cxn ang="0">
                    <a:pos x="connsiteX3" y="connsiteY3"/>
                  </a:cxn>
                </a:cxnLst>
                <a:rect l="l" t="t" r="r" b="b"/>
                <a:pathLst>
                  <a:path w="553402" h="2201455">
                    <a:moveTo>
                      <a:pt x="0" y="1841409"/>
                    </a:moveTo>
                    <a:lnTo>
                      <a:pt x="19050" y="0"/>
                    </a:lnTo>
                    <a:lnTo>
                      <a:pt x="553402" y="2201455"/>
                    </a:lnTo>
                    <a:lnTo>
                      <a:pt x="0" y="184140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7" name="文本占位符 4"/>
          <p:cNvSpPr>
            <a:spLocks noGrp="1"/>
          </p:cNvSpPr>
          <p:nvPr>
            <p:ph type="body" sz="quarter" idx="10" hasCustomPrompt="1"/>
          </p:nvPr>
        </p:nvSpPr>
        <p:spPr>
          <a:xfrm>
            <a:off x="1465356" y="335610"/>
            <a:ext cx="1680090" cy="459804"/>
          </a:xfrm>
          <a:prstGeom prst="rect">
            <a:avLst/>
          </a:prstGeom>
        </p:spPr>
        <p:txBody>
          <a:bodyPr/>
          <a:lstStyle>
            <a:lvl1pPr marL="0" indent="0">
              <a:buNone/>
              <a:defRPr/>
            </a:lvl1pPr>
          </a:lstStyle>
          <a:p>
            <a:pPr lvl="0"/>
            <a:r>
              <a:rPr lang="zh-CN" altLang="en-US" dirty="0" smtClean="0"/>
              <a:t>添加标题</a:t>
            </a:r>
            <a:endParaRPr lang="zh-CN" altLang="en-US" dirty="0"/>
          </a:p>
        </p:txBody>
      </p:sp>
      <p:sp>
        <p:nvSpPr>
          <p:cNvPr id="38" name="文本占位符 41"/>
          <p:cNvSpPr>
            <a:spLocks noGrp="1"/>
          </p:cNvSpPr>
          <p:nvPr>
            <p:ph type="body" sz="quarter" idx="11" hasCustomPrompt="1"/>
          </p:nvPr>
        </p:nvSpPr>
        <p:spPr>
          <a:xfrm>
            <a:off x="1460887" y="775057"/>
            <a:ext cx="1264175" cy="266700"/>
          </a:xfrm>
          <a:prstGeom prst="rect">
            <a:avLst/>
          </a:prstGeom>
        </p:spPr>
        <p:txBody>
          <a:bodyPr/>
          <a:lstStyle>
            <a:lvl1pPr marL="0" indent="0">
              <a:buNone/>
              <a:defRPr sz="1400"/>
            </a:lvl1pPr>
          </a:lstStyle>
          <a:p>
            <a:pPr lvl="0"/>
            <a:r>
              <a:rPr lang="zh-CN" altLang="en-US" dirty="0" smtClean="0"/>
              <a:t>添加副标题</a:t>
            </a:r>
            <a:endParaRPr lang="zh-CN" altLang="en-US" dirty="0"/>
          </a:p>
        </p:txBody>
      </p:sp>
      <p:sp>
        <p:nvSpPr>
          <p:cNvPr id="39" name="流程图: 手动输入 38"/>
          <p:cNvSpPr/>
          <p:nvPr userDrawn="1"/>
        </p:nvSpPr>
        <p:spPr>
          <a:xfrm rot="5400000">
            <a:off x="13229" y="262520"/>
            <a:ext cx="772358" cy="836916"/>
          </a:xfrm>
          <a:prstGeom prst="flowChartManualIn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userDrawn="1"/>
        </p:nvSpPr>
        <p:spPr>
          <a:xfrm>
            <a:off x="817866" y="85070"/>
            <a:ext cx="1333500" cy="1200329"/>
          </a:xfrm>
          <a:prstGeom prst="rect">
            <a:avLst/>
          </a:prstGeom>
          <a:noFill/>
        </p:spPr>
        <p:txBody>
          <a:bodyPr wrap="square" rtlCol="0">
            <a:spAutoFit/>
          </a:bodyPr>
          <a:lstStyle/>
          <a:p>
            <a:r>
              <a:rPr lang="en-US" altLang="zh-CN" sz="7200" b="1" dirty="0" smtClean="0"/>
              <a:t>3</a:t>
            </a:r>
            <a:endParaRPr lang="zh-CN" altLang="en-US" sz="7200" b="1" dirty="0"/>
          </a:p>
        </p:txBody>
      </p:sp>
    </p:spTree>
    <p:extLst>
      <p:ext uri="{BB962C8B-B14F-4D97-AF65-F5344CB8AC3E}">
        <p14:creationId xmlns:p14="http://schemas.microsoft.com/office/powerpoint/2010/main" xmlns="" val="553523555"/>
      </p:ext>
    </p:extLst>
  </p:cSld>
  <p:clrMapOvr>
    <a:masterClrMapping/>
  </p:clrMapOvr>
  <p:transition spd="slow"/>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grpSp>
        <p:nvGrpSpPr>
          <p:cNvPr id="3" name="组合 2"/>
          <p:cNvGrpSpPr/>
          <p:nvPr userDrawn="1"/>
        </p:nvGrpSpPr>
        <p:grpSpPr>
          <a:xfrm>
            <a:off x="-54769" y="6019800"/>
            <a:ext cx="12627769" cy="883958"/>
            <a:chOff x="-54769" y="5829300"/>
            <a:chExt cx="13885070" cy="1078877"/>
          </a:xfrm>
        </p:grpSpPr>
        <p:grpSp>
          <p:nvGrpSpPr>
            <p:cNvPr id="4" name="组合 3"/>
            <p:cNvGrpSpPr/>
            <p:nvPr/>
          </p:nvGrpSpPr>
          <p:grpSpPr>
            <a:xfrm>
              <a:off x="-54769" y="5943601"/>
              <a:ext cx="4641974" cy="950790"/>
              <a:chOff x="-54770" y="4178805"/>
              <a:chExt cx="12317593" cy="2735626"/>
            </a:xfrm>
          </p:grpSpPr>
          <p:sp>
            <p:nvSpPr>
              <p:cNvPr id="25"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2"/>
              <p:cNvSpPr/>
              <p:nvPr/>
            </p:nvSpPr>
            <p:spPr>
              <a:xfrm rot="10800000">
                <a:off x="11653838" y="4178805"/>
                <a:ext cx="608985" cy="27356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08985"/>
                  <a:gd name="connsiteY0" fmla="*/ 1887782 h 2201455"/>
                  <a:gd name="connsiteX1" fmla="*/ 74633 w 608985"/>
                  <a:gd name="connsiteY1" fmla="*/ 0 h 2201455"/>
                  <a:gd name="connsiteX2" fmla="*/ 608985 w 608985"/>
                  <a:gd name="connsiteY2" fmla="*/ 2201455 h 2201455"/>
                  <a:gd name="connsiteX3" fmla="*/ 0 w 608985"/>
                  <a:gd name="connsiteY3" fmla="*/ 1887782 h 2201455"/>
                  <a:gd name="connsiteX0" fmla="*/ 0 w 608985"/>
                  <a:gd name="connsiteY0" fmla="*/ 1934156 h 2247829"/>
                  <a:gd name="connsiteX1" fmla="*/ 19050 w 608985"/>
                  <a:gd name="connsiteY1" fmla="*/ 0 h 2247829"/>
                  <a:gd name="connsiteX2" fmla="*/ 608985 w 608985"/>
                  <a:gd name="connsiteY2" fmla="*/ 2247829 h 2247829"/>
                  <a:gd name="connsiteX3" fmla="*/ 0 w 608985"/>
                  <a:gd name="connsiteY3" fmla="*/ 1934156 h 2247829"/>
                  <a:gd name="connsiteX0" fmla="*/ 0 w 608985"/>
                  <a:gd name="connsiteY0" fmla="*/ 1961980 h 2275653"/>
                  <a:gd name="connsiteX1" fmla="*/ 19050 w 608985"/>
                  <a:gd name="connsiteY1" fmla="*/ 0 h 2275653"/>
                  <a:gd name="connsiteX2" fmla="*/ 608985 w 608985"/>
                  <a:gd name="connsiteY2" fmla="*/ 2275653 h 2275653"/>
                  <a:gd name="connsiteX3" fmla="*/ 0 w 608985"/>
                  <a:gd name="connsiteY3" fmla="*/ 1961980 h 2275653"/>
                </a:gdLst>
                <a:ahLst/>
                <a:cxnLst>
                  <a:cxn ang="0">
                    <a:pos x="connsiteX0" y="connsiteY0"/>
                  </a:cxn>
                  <a:cxn ang="0">
                    <a:pos x="connsiteX1" y="connsiteY1"/>
                  </a:cxn>
                  <a:cxn ang="0">
                    <a:pos x="connsiteX2" y="connsiteY2"/>
                  </a:cxn>
                  <a:cxn ang="0">
                    <a:pos x="connsiteX3" y="connsiteY3"/>
                  </a:cxn>
                </a:cxnLst>
                <a:rect l="l" t="t" r="r" b="b"/>
                <a:pathLst>
                  <a:path w="608985" h="2275653">
                    <a:moveTo>
                      <a:pt x="0" y="1961980"/>
                    </a:moveTo>
                    <a:lnTo>
                      <a:pt x="19050" y="0"/>
                    </a:lnTo>
                    <a:lnTo>
                      <a:pt x="608985" y="2275653"/>
                    </a:lnTo>
                    <a:lnTo>
                      <a:pt x="0" y="196198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4574381" y="5864350"/>
              <a:ext cx="4645466" cy="1043827"/>
              <a:chOff x="-54770" y="4178801"/>
              <a:chExt cx="12326860" cy="2769823"/>
            </a:xfrm>
          </p:grpSpPr>
          <p:sp>
            <p:nvSpPr>
              <p:cNvPr id="16"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
              <p:cNvSpPr/>
              <p:nvPr/>
            </p:nvSpPr>
            <p:spPr>
              <a:xfrm rot="10800000">
                <a:off x="11653841" y="4178801"/>
                <a:ext cx="618249" cy="2769823"/>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18248"/>
                  <a:gd name="connsiteY0" fmla="*/ 1790086 h 2201455"/>
                  <a:gd name="connsiteX1" fmla="*/ 83896 w 618248"/>
                  <a:gd name="connsiteY1" fmla="*/ 0 h 2201455"/>
                  <a:gd name="connsiteX2" fmla="*/ 618248 w 618248"/>
                  <a:gd name="connsiteY2" fmla="*/ 2201455 h 2201455"/>
                  <a:gd name="connsiteX3" fmla="*/ 0 w 618248"/>
                  <a:gd name="connsiteY3" fmla="*/ 1790086 h 2201455"/>
                  <a:gd name="connsiteX0" fmla="*/ 0 w 618248"/>
                  <a:gd name="connsiteY0" fmla="*/ 1892731 h 2304100"/>
                  <a:gd name="connsiteX1" fmla="*/ 28314 w 618248"/>
                  <a:gd name="connsiteY1" fmla="*/ 0 h 2304100"/>
                  <a:gd name="connsiteX2" fmla="*/ 618248 w 618248"/>
                  <a:gd name="connsiteY2" fmla="*/ 2304100 h 2304100"/>
                  <a:gd name="connsiteX3" fmla="*/ 0 w 618248"/>
                  <a:gd name="connsiteY3" fmla="*/ 1892731 h 2304100"/>
                </a:gdLst>
                <a:ahLst/>
                <a:cxnLst>
                  <a:cxn ang="0">
                    <a:pos x="connsiteX0" y="connsiteY0"/>
                  </a:cxn>
                  <a:cxn ang="0">
                    <a:pos x="connsiteX1" y="connsiteY1"/>
                  </a:cxn>
                  <a:cxn ang="0">
                    <a:pos x="connsiteX2" y="connsiteY2"/>
                  </a:cxn>
                  <a:cxn ang="0">
                    <a:pos x="connsiteX3" y="connsiteY3"/>
                  </a:cxn>
                </a:cxnLst>
                <a:rect l="l" t="t" r="r" b="b"/>
                <a:pathLst>
                  <a:path w="618248" h="2304100">
                    <a:moveTo>
                      <a:pt x="0" y="1892731"/>
                    </a:moveTo>
                    <a:lnTo>
                      <a:pt x="28314" y="0"/>
                    </a:lnTo>
                    <a:lnTo>
                      <a:pt x="618248" y="2304100"/>
                    </a:lnTo>
                    <a:lnTo>
                      <a:pt x="0" y="189273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203531" y="5829300"/>
              <a:ext cx="4626770" cy="1054417"/>
              <a:chOff x="-54770" y="4178801"/>
              <a:chExt cx="12277250" cy="2704917"/>
            </a:xfrm>
          </p:grpSpPr>
          <p:sp>
            <p:nvSpPr>
              <p:cNvPr id="7"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
              <p:cNvSpPr/>
              <p:nvPr/>
            </p:nvSpPr>
            <p:spPr>
              <a:xfrm rot="10800000">
                <a:off x="11653837" y="4178801"/>
                <a:ext cx="553402" cy="2646431"/>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Lst>
                <a:ahLst/>
                <a:cxnLst>
                  <a:cxn ang="0">
                    <a:pos x="connsiteX0" y="connsiteY0"/>
                  </a:cxn>
                  <a:cxn ang="0">
                    <a:pos x="connsiteX1" y="connsiteY1"/>
                  </a:cxn>
                  <a:cxn ang="0">
                    <a:pos x="connsiteX2" y="connsiteY2"/>
                  </a:cxn>
                  <a:cxn ang="0">
                    <a:pos x="connsiteX3" y="connsiteY3"/>
                  </a:cxn>
                </a:cxnLst>
                <a:rect l="l" t="t" r="r" b="b"/>
                <a:pathLst>
                  <a:path w="553402" h="2201455">
                    <a:moveTo>
                      <a:pt x="0" y="1841409"/>
                    </a:moveTo>
                    <a:lnTo>
                      <a:pt x="19050" y="0"/>
                    </a:lnTo>
                    <a:lnTo>
                      <a:pt x="553402" y="2201455"/>
                    </a:lnTo>
                    <a:lnTo>
                      <a:pt x="0" y="184140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4" name="文本占位符 4"/>
          <p:cNvSpPr>
            <a:spLocks noGrp="1"/>
          </p:cNvSpPr>
          <p:nvPr>
            <p:ph type="body" sz="quarter" idx="10" hasCustomPrompt="1"/>
          </p:nvPr>
        </p:nvSpPr>
        <p:spPr>
          <a:xfrm>
            <a:off x="1465356" y="335610"/>
            <a:ext cx="1680090" cy="459804"/>
          </a:xfrm>
          <a:prstGeom prst="rect">
            <a:avLst/>
          </a:prstGeom>
        </p:spPr>
        <p:txBody>
          <a:bodyPr/>
          <a:lstStyle>
            <a:lvl1pPr marL="0" indent="0">
              <a:buNone/>
              <a:defRPr/>
            </a:lvl1pPr>
          </a:lstStyle>
          <a:p>
            <a:pPr lvl="0"/>
            <a:r>
              <a:rPr lang="zh-CN" altLang="en-US" dirty="0" smtClean="0"/>
              <a:t>添加标题</a:t>
            </a:r>
            <a:endParaRPr lang="zh-CN" altLang="en-US" dirty="0"/>
          </a:p>
        </p:txBody>
      </p:sp>
      <p:sp>
        <p:nvSpPr>
          <p:cNvPr id="35" name="文本占位符 41"/>
          <p:cNvSpPr>
            <a:spLocks noGrp="1"/>
          </p:cNvSpPr>
          <p:nvPr>
            <p:ph type="body" sz="quarter" idx="11" hasCustomPrompt="1"/>
          </p:nvPr>
        </p:nvSpPr>
        <p:spPr>
          <a:xfrm>
            <a:off x="1460887" y="775057"/>
            <a:ext cx="1264175" cy="266700"/>
          </a:xfrm>
          <a:prstGeom prst="rect">
            <a:avLst/>
          </a:prstGeom>
        </p:spPr>
        <p:txBody>
          <a:bodyPr/>
          <a:lstStyle>
            <a:lvl1pPr marL="0" indent="0">
              <a:buNone/>
              <a:defRPr sz="1400"/>
            </a:lvl1pPr>
          </a:lstStyle>
          <a:p>
            <a:pPr lvl="0"/>
            <a:r>
              <a:rPr lang="zh-CN" altLang="en-US" dirty="0" smtClean="0"/>
              <a:t>添加副标题</a:t>
            </a:r>
            <a:endParaRPr lang="zh-CN" altLang="en-US" dirty="0"/>
          </a:p>
        </p:txBody>
      </p:sp>
      <p:sp>
        <p:nvSpPr>
          <p:cNvPr id="36" name="文本框 35"/>
          <p:cNvSpPr txBox="1"/>
          <p:nvPr userDrawn="1"/>
        </p:nvSpPr>
        <p:spPr>
          <a:xfrm>
            <a:off x="817866" y="85070"/>
            <a:ext cx="1333500" cy="1200329"/>
          </a:xfrm>
          <a:prstGeom prst="rect">
            <a:avLst/>
          </a:prstGeom>
          <a:noFill/>
        </p:spPr>
        <p:txBody>
          <a:bodyPr wrap="square" rtlCol="0">
            <a:spAutoFit/>
          </a:bodyPr>
          <a:lstStyle/>
          <a:p>
            <a:r>
              <a:rPr lang="en-US" altLang="zh-CN" sz="7200" b="1" dirty="0" smtClean="0"/>
              <a:t>4</a:t>
            </a:r>
            <a:endParaRPr lang="zh-CN" altLang="en-US" sz="7200" b="1" dirty="0"/>
          </a:p>
        </p:txBody>
      </p:sp>
      <p:sp>
        <p:nvSpPr>
          <p:cNvPr id="37" name="流程图: 手动输入 36"/>
          <p:cNvSpPr/>
          <p:nvPr userDrawn="1"/>
        </p:nvSpPr>
        <p:spPr>
          <a:xfrm rot="5400000">
            <a:off x="13229" y="262520"/>
            <a:ext cx="772358" cy="836916"/>
          </a:xfrm>
          <a:prstGeom prst="flowChartManualInp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425494353"/>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6" name="组合 5"/>
          <p:cNvGrpSpPr/>
          <p:nvPr userDrawn="1"/>
        </p:nvGrpSpPr>
        <p:grpSpPr>
          <a:xfrm>
            <a:off x="-54769" y="6019800"/>
            <a:ext cx="12627769" cy="883958"/>
            <a:chOff x="-54769" y="5829300"/>
            <a:chExt cx="13885070" cy="1078877"/>
          </a:xfrm>
        </p:grpSpPr>
        <p:grpSp>
          <p:nvGrpSpPr>
            <p:cNvPr id="7" name="组合 6"/>
            <p:cNvGrpSpPr/>
            <p:nvPr/>
          </p:nvGrpSpPr>
          <p:grpSpPr>
            <a:xfrm>
              <a:off x="-54769" y="5943601"/>
              <a:ext cx="4641974" cy="950790"/>
              <a:chOff x="-54770" y="4178805"/>
              <a:chExt cx="12317593" cy="2735626"/>
            </a:xfrm>
          </p:grpSpPr>
          <p:sp>
            <p:nvSpPr>
              <p:cNvPr id="28"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2"/>
              <p:cNvSpPr/>
              <p:nvPr/>
            </p:nvSpPr>
            <p:spPr>
              <a:xfrm rot="10800000">
                <a:off x="11653838" y="4178805"/>
                <a:ext cx="608985" cy="27356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08985"/>
                  <a:gd name="connsiteY0" fmla="*/ 1887782 h 2201455"/>
                  <a:gd name="connsiteX1" fmla="*/ 74633 w 608985"/>
                  <a:gd name="connsiteY1" fmla="*/ 0 h 2201455"/>
                  <a:gd name="connsiteX2" fmla="*/ 608985 w 608985"/>
                  <a:gd name="connsiteY2" fmla="*/ 2201455 h 2201455"/>
                  <a:gd name="connsiteX3" fmla="*/ 0 w 608985"/>
                  <a:gd name="connsiteY3" fmla="*/ 1887782 h 2201455"/>
                  <a:gd name="connsiteX0" fmla="*/ 0 w 608985"/>
                  <a:gd name="connsiteY0" fmla="*/ 1934156 h 2247829"/>
                  <a:gd name="connsiteX1" fmla="*/ 19050 w 608985"/>
                  <a:gd name="connsiteY1" fmla="*/ 0 h 2247829"/>
                  <a:gd name="connsiteX2" fmla="*/ 608985 w 608985"/>
                  <a:gd name="connsiteY2" fmla="*/ 2247829 h 2247829"/>
                  <a:gd name="connsiteX3" fmla="*/ 0 w 608985"/>
                  <a:gd name="connsiteY3" fmla="*/ 1934156 h 2247829"/>
                  <a:gd name="connsiteX0" fmla="*/ 0 w 608985"/>
                  <a:gd name="connsiteY0" fmla="*/ 1961980 h 2275653"/>
                  <a:gd name="connsiteX1" fmla="*/ 19050 w 608985"/>
                  <a:gd name="connsiteY1" fmla="*/ 0 h 2275653"/>
                  <a:gd name="connsiteX2" fmla="*/ 608985 w 608985"/>
                  <a:gd name="connsiteY2" fmla="*/ 2275653 h 2275653"/>
                  <a:gd name="connsiteX3" fmla="*/ 0 w 608985"/>
                  <a:gd name="connsiteY3" fmla="*/ 1961980 h 2275653"/>
                </a:gdLst>
                <a:ahLst/>
                <a:cxnLst>
                  <a:cxn ang="0">
                    <a:pos x="connsiteX0" y="connsiteY0"/>
                  </a:cxn>
                  <a:cxn ang="0">
                    <a:pos x="connsiteX1" y="connsiteY1"/>
                  </a:cxn>
                  <a:cxn ang="0">
                    <a:pos x="connsiteX2" y="connsiteY2"/>
                  </a:cxn>
                  <a:cxn ang="0">
                    <a:pos x="connsiteX3" y="connsiteY3"/>
                  </a:cxn>
                </a:cxnLst>
                <a:rect l="l" t="t" r="r" b="b"/>
                <a:pathLst>
                  <a:path w="608985" h="2275653">
                    <a:moveTo>
                      <a:pt x="0" y="1961980"/>
                    </a:moveTo>
                    <a:lnTo>
                      <a:pt x="19050" y="0"/>
                    </a:lnTo>
                    <a:lnTo>
                      <a:pt x="608985" y="2275653"/>
                    </a:lnTo>
                    <a:lnTo>
                      <a:pt x="0" y="196198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4574381" y="5864350"/>
              <a:ext cx="4645466" cy="1043827"/>
              <a:chOff x="-54770" y="4178801"/>
              <a:chExt cx="12326860" cy="2769823"/>
            </a:xfrm>
          </p:grpSpPr>
          <p:sp>
            <p:nvSpPr>
              <p:cNvPr id="19"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
              <p:cNvSpPr/>
              <p:nvPr/>
            </p:nvSpPr>
            <p:spPr>
              <a:xfrm rot="10800000">
                <a:off x="11653841" y="4178801"/>
                <a:ext cx="618249" cy="2769823"/>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18248"/>
                  <a:gd name="connsiteY0" fmla="*/ 1790086 h 2201455"/>
                  <a:gd name="connsiteX1" fmla="*/ 83896 w 618248"/>
                  <a:gd name="connsiteY1" fmla="*/ 0 h 2201455"/>
                  <a:gd name="connsiteX2" fmla="*/ 618248 w 618248"/>
                  <a:gd name="connsiteY2" fmla="*/ 2201455 h 2201455"/>
                  <a:gd name="connsiteX3" fmla="*/ 0 w 618248"/>
                  <a:gd name="connsiteY3" fmla="*/ 1790086 h 2201455"/>
                  <a:gd name="connsiteX0" fmla="*/ 0 w 618248"/>
                  <a:gd name="connsiteY0" fmla="*/ 1892731 h 2304100"/>
                  <a:gd name="connsiteX1" fmla="*/ 28314 w 618248"/>
                  <a:gd name="connsiteY1" fmla="*/ 0 h 2304100"/>
                  <a:gd name="connsiteX2" fmla="*/ 618248 w 618248"/>
                  <a:gd name="connsiteY2" fmla="*/ 2304100 h 2304100"/>
                  <a:gd name="connsiteX3" fmla="*/ 0 w 618248"/>
                  <a:gd name="connsiteY3" fmla="*/ 1892731 h 2304100"/>
                </a:gdLst>
                <a:ahLst/>
                <a:cxnLst>
                  <a:cxn ang="0">
                    <a:pos x="connsiteX0" y="connsiteY0"/>
                  </a:cxn>
                  <a:cxn ang="0">
                    <a:pos x="connsiteX1" y="connsiteY1"/>
                  </a:cxn>
                  <a:cxn ang="0">
                    <a:pos x="connsiteX2" y="connsiteY2"/>
                  </a:cxn>
                  <a:cxn ang="0">
                    <a:pos x="connsiteX3" y="connsiteY3"/>
                  </a:cxn>
                </a:cxnLst>
                <a:rect l="l" t="t" r="r" b="b"/>
                <a:pathLst>
                  <a:path w="618248" h="2304100">
                    <a:moveTo>
                      <a:pt x="0" y="1892731"/>
                    </a:moveTo>
                    <a:lnTo>
                      <a:pt x="28314" y="0"/>
                    </a:lnTo>
                    <a:lnTo>
                      <a:pt x="618248" y="2304100"/>
                    </a:lnTo>
                    <a:lnTo>
                      <a:pt x="0" y="189273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9203531" y="5829300"/>
              <a:ext cx="4626770" cy="1054417"/>
              <a:chOff x="-54770" y="4178801"/>
              <a:chExt cx="12277250" cy="2704917"/>
            </a:xfrm>
          </p:grpSpPr>
          <p:sp>
            <p:nvSpPr>
              <p:cNvPr id="10"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2"/>
              <p:cNvSpPr/>
              <p:nvPr/>
            </p:nvSpPr>
            <p:spPr>
              <a:xfrm rot="10800000">
                <a:off x="11653837" y="4178801"/>
                <a:ext cx="553402" cy="2646431"/>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Lst>
                <a:ahLst/>
                <a:cxnLst>
                  <a:cxn ang="0">
                    <a:pos x="connsiteX0" y="connsiteY0"/>
                  </a:cxn>
                  <a:cxn ang="0">
                    <a:pos x="connsiteX1" y="connsiteY1"/>
                  </a:cxn>
                  <a:cxn ang="0">
                    <a:pos x="connsiteX2" y="connsiteY2"/>
                  </a:cxn>
                  <a:cxn ang="0">
                    <a:pos x="connsiteX3" y="connsiteY3"/>
                  </a:cxn>
                </a:cxnLst>
                <a:rect l="l" t="t" r="r" b="b"/>
                <a:pathLst>
                  <a:path w="553402" h="2201455">
                    <a:moveTo>
                      <a:pt x="0" y="1841409"/>
                    </a:moveTo>
                    <a:lnTo>
                      <a:pt x="19050" y="0"/>
                    </a:lnTo>
                    <a:lnTo>
                      <a:pt x="553402" y="2201455"/>
                    </a:lnTo>
                    <a:lnTo>
                      <a:pt x="0" y="184140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xmlns="" val="172386954"/>
      </p:ext>
    </p:extLst>
  </p:cSld>
  <p:clrMapOvr>
    <a:masterClrMapping/>
  </p:clrMapOvr>
  <p:transition spd="slow"/>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6" name="组合 5"/>
          <p:cNvGrpSpPr/>
          <p:nvPr userDrawn="1"/>
        </p:nvGrpSpPr>
        <p:grpSpPr>
          <a:xfrm>
            <a:off x="8044626" y="1685791"/>
            <a:ext cx="4147374" cy="5172209"/>
            <a:chOff x="3200972" y="1723869"/>
            <a:chExt cx="2742057" cy="3419631"/>
          </a:xfrm>
        </p:grpSpPr>
        <p:sp>
          <p:nvSpPr>
            <p:cNvPr id="7" name="Freeform 112"/>
            <p:cNvSpPr>
              <a:spLocks/>
            </p:cNvSpPr>
            <p:nvPr/>
          </p:nvSpPr>
          <p:spPr bwMode="auto">
            <a:xfrm flipH="1">
              <a:off x="3200972" y="1723869"/>
              <a:ext cx="2742057" cy="3419631"/>
            </a:xfrm>
            <a:custGeom>
              <a:avLst/>
              <a:gdLst>
                <a:gd name="T0" fmla="*/ 219 w 219"/>
                <a:gd name="T1" fmla="*/ 273 h 273"/>
                <a:gd name="T2" fmla="*/ 0 w 219"/>
                <a:gd name="T3" fmla="*/ 273 h 273"/>
                <a:gd name="T4" fmla="*/ 51 w 219"/>
                <a:gd name="T5" fmla="*/ 131 h 273"/>
                <a:gd name="T6" fmla="*/ 31 w 219"/>
                <a:gd name="T7" fmla="*/ 99 h 273"/>
                <a:gd name="T8" fmla="*/ 92 w 219"/>
                <a:gd name="T9" fmla="*/ 0 h 273"/>
                <a:gd name="T10" fmla="*/ 132 w 219"/>
                <a:gd name="T11" fmla="*/ 3 h 273"/>
                <a:gd name="T12" fmla="*/ 193 w 219"/>
                <a:gd name="T13" fmla="*/ 66 h 273"/>
                <a:gd name="T14" fmla="*/ 193 w 219"/>
                <a:gd name="T15" fmla="*/ 73 h 273"/>
                <a:gd name="T16" fmla="*/ 195 w 219"/>
                <a:gd name="T17" fmla="*/ 86 h 273"/>
                <a:gd name="T18" fmla="*/ 211 w 219"/>
                <a:gd name="T19" fmla="*/ 105 h 273"/>
                <a:gd name="T20" fmla="*/ 207 w 219"/>
                <a:gd name="T21" fmla="*/ 120 h 273"/>
                <a:gd name="T22" fmla="*/ 200 w 219"/>
                <a:gd name="T23" fmla="*/ 127 h 273"/>
                <a:gd name="T24" fmla="*/ 201 w 219"/>
                <a:gd name="T25" fmla="*/ 133 h 273"/>
                <a:gd name="T26" fmla="*/ 200 w 219"/>
                <a:gd name="T27" fmla="*/ 137 h 273"/>
                <a:gd name="T28" fmla="*/ 197 w 219"/>
                <a:gd name="T29" fmla="*/ 141 h 273"/>
                <a:gd name="T30" fmla="*/ 197 w 219"/>
                <a:gd name="T31" fmla="*/ 146 h 273"/>
                <a:gd name="T32" fmla="*/ 196 w 219"/>
                <a:gd name="T33" fmla="*/ 149 h 273"/>
                <a:gd name="T34" fmla="*/ 192 w 219"/>
                <a:gd name="T35" fmla="*/ 152 h 273"/>
                <a:gd name="T36" fmla="*/ 191 w 219"/>
                <a:gd name="T37" fmla="*/ 156 h 273"/>
                <a:gd name="T38" fmla="*/ 178 w 219"/>
                <a:gd name="T39" fmla="*/ 179 h 273"/>
                <a:gd name="T40" fmla="*/ 154 w 219"/>
                <a:gd name="T41" fmla="*/ 200 h 273"/>
                <a:gd name="T42" fmla="*/ 219 w 219"/>
                <a:gd name="T43"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9" h="273">
                  <a:moveTo>
                    <a:pt x="219" y="273"/>
                  </a:moveTo>
                  <a:cubicBezTo>
                    <a:pt x="0" y="273"/>
                    <a:pt x="0" y="273"/>
                    <a:pt x="0" y="273"/>
                  </a:cubicBezTo>
                  <a:cubicBezTo>
                    <a:pt x="11" y="240"/>
                    <a:pt x="105" y="193"/>
                    <a:pt x="51" y="131"/>
                  </a:cubicBezTo>
                  <a:cubicBezTo>
                    <a:pt x="42" y="121"/>
                    <a:pt x="34" y="111"/>
                    <a:pt x="31" y="99"/>
                  </a:cubicBezTo>
                  <a:cubicBezTo>
                    <a:pt x="18" y="44"/>
                    <a:pt x="40" y="4"/>
                    <a:pt x="92" y="0"/>
                  </a:cubicBezTo>
                  <a:cubicBezTo>
                    <a:pt x="105" y="0"/>
                    <a:pt x="118" y="0"/>
                    <a:pt x="132" y="3"/>
                  </a:cubicBezTo>
                  <a:cubicBezTo>
                    <a:pt x="170" y="9"/>
                    <a:pt x="187" y="27"/>
                    <a:pt x="193" y="66"/>
                  </a:cubicBezTo>
                  <a:cubicBezTo>
                    <a:pt x="194" y="69"/>
                    <a:pt x="194" y="72"/>
                    <a:pt x="193" y="73"/>
                  </a:cubicBezTo>
                  <a:cubicBezTo>
                    <a:pt x="192" y="79"/>
                    <a:pt x="192" y="82"/>
                    <a:pt x="195" y="86"/>
                  </a:cubicBezTo>
                  <a:cubicBezTo>
                    <a:pt x="200" y="92"/>
                    <a:pt x="206" y="99"/>
                    <a:pt x="211" y="105"/>
                  </a:cubicBezTo>
                  <a:cubicBezTo>
                    <a:pt x="216" y="112"/>
                    <a:pt x="215" y="117"/>
                    <a:pt x="207" y="120"/>
                  </a:cubicBezTo>
                  <a:cubicBezTo>
                    <a:pt x="206" y="120"/>
                    <a:pt x="200" y="120"/>
                    <a:pt x="200" y="127"/>
                  </a:cubicBezTo>
                  <a:cubicBezTo>
                    <a:pt x="201" y="133"/>
                    <a:pt x="201" y="133"/>
                    <a:pt x="201" y="133"/>
                  </a:cubicBezTo>
                  <a:cubicBezTo>
                    <a:pt x="201" y="135"/>
                    <a:pt x="201" y="136"/>
                    <a:pt x="200" y="137"/>
                  </a:cubicBezTo>
                  <a:cubicBezTo>
                    <a:pt x="197" y="141"/>
                    <a:pt x="197" y="141"/>
                    <a:pt x="197" y="141"/>
                  </a:cubicBezTo>
                  <a:cubicBezTo>
                    <a:pt x="197" y="146"/>
                    <a:pt x="197" y="146"/>
                    <a:pt x="197" y="146"/>
                  </a:cubicBezTo>
                  <a:cubicBezTo>
                    <a:pt x="197" y="147"/>
                    <a:pt x="197" y="148"/>
                    <a:pt x="196" y="149"/>
                  </a:cubicBezTo>
                  <a:cubicBezTo>
                    <a:pt x="192" y="152"/>
                    <a:pt x="192" y="152"/>
                    <a:pt x="192" y="152"/>
                  </a:cubicBezTo>
                  <a:cubicBezTo>
                    <a:pt x="191" y="153"/>
                    <a:pt x="191" y="154"/>
                    <a:pt x="191" y="156"/>
                  </a:cubicBezTo>
                  <a:cubicBezTo>
                    <a:pt x="195" y="169"/>
                    <a:pt x="192" y="177"/>
                    <a:pt x="178" y="179"/>
                  </a:cubicBezTo>
                  <a:cubicBezTo>
                    <a:pt x="166" y="182"/>
                    <a:pt x="155" y="187"/>
                    <a:pt x="154" y="200"/>
                  </a:cubicBezTo>
                  <a:cubicBezTo>
                    <a:pt x="151" y="233"/>
                    <a:pt x="191" y="255"/>
                    <a:pt x="219" y="27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sz="1800"/>
            </a:p>
          </p:txBody>
        </p:sp>
        <p:grpSp>
          <p:nvGrpSpPr>
            <p:cNvPr id="8" name="组合 81"/>
            <p:cNvGrpSpPr/>
            <p:nvPr/>
          </p:nvGrpSpPr>
          <p:grpSpPr>
            <a:xfrm>
              <a:off x="4406271" y="2071835"/>
              <a:ext cx="710172" cy="708754"/>
              <a:chOff x="3763963" y="1430337"/>
              <a:chExt cx="793750" cy="792163"/>
            </a:xfrm>
            <a:solidFill>
              <a:schemeClr val="bg1"/>
            </a:solidFill>
          </p:grpSpPr>
          <p:sp>
            <p:nvSpPr>
              <p:cNvPr id="9" name="Freeform 15"/>
              <p:cNvSpPr>
                <a:spLocks/>
              </p:cNvSpPr>
              <p:nvPr/>
            </p:nvSpPr>
            <p:spPr bwMode="auto">
              <a:xfrm>
                <a:off x="3887788" y="1430337"/>
                <a:ext cx="669925" cy="792163"/>
              </a:xfrm>
              <a:custGeom>
                <a:avLst/>
                <a:gdLst>
                  <a:gd name="T0" fmla="*/ 150 w 178"/>
                  <a:gd name="T1" fmla="*/ 0 h 211"/>
                  <a:gd name="T2" fmla="*/ 106 w 178"/>
                  <a:gd name="T3" fmla="*/ 0 h 211"/>
                  <a:gd name="T4" fmla="*/ 106 w 178"/>
                  <a:gd name="T5" fmla="*/ 14 h 211"/>
                  <a:gd name="T6" fmla="*/ 132 w 178"/>
                  <a:gd name="T7" fmla="*/ 14 h 211"/>
                  <a:gd name="T8" fmla="*/ 132 w 178"/>
                  <a:gd name="T9" fmla="*/ 33 h 211"/>
                  <a:gd name="T10" fmla="*/ 3 w 178"/>
                  <a:gd name="T11" fmla="*/ 33 h 211"/>
                  <a:gd name="T12" fmla="*/ 3 w 178"/>
                  <a:gd name="T13" fmla="*/ 33 h 211"/>
                  <a:gd name="T14" fmla="*/ 0 w 178"/>
                  <a:gd name="T15" fmla="*/ 33 h 211"/>
                  <a:gd name="T16" fmla="*/ 0 w 178"/>
                  <a:gd name="T17" fmla="*/ 79 h 211"/>
                  <a:gd name="T18" fmla="*/ 14 w 178"/>
                  <a:gd name="T19" fmla="*/ 79 h 211"/>
                  <a:gd name="T20" fmla="*/ 14 w 178"/>
                  <a:gd name="T21" fmla="*/ 47 h 211"/>
                  <a:gd name="T22" fmla="*/ 66 w 178"/>
                  <a:gd name="T23" fmla="*/ 47 h 211"/>
                  <a:gd name="T24" fmla="*/ 66 w 178"/>
                  <a:gd name="T25" fmla="*/ 131 h 211"/>
                  <a:gd name="T26" fmla="*/ 0 w 178"/>
                  <a:gd name="T27" fmla="*/ 131 h 211"/>
                  <a:gd name="T28" fmla="*/ 0 w 178"/>
                  <a:gd name="T29" fmla="*/ 145 h 211"/>
                  <a:gd name="T30" fmla="*/ 80 w 178"/>
                  <a:gd name="T31" fmla="*/ 145 h 211"/>
                  <a:gd name="T32" fmla="*/ 80 w 178"/>
                  <a:gd name="T33" fmla="*/ 47 h 211"/>
                  <a:gd name="T34" fmla="*/ 146 w 178"/>
                  <a:gd name="T35" fmla="*/ 47 h 211"/>
                  <a:gd name="T36" fmla="*/ 146 w 178"/>
                  <a:gd name="T37" fmla="*/ 14 h 211"/>
                  <a:gd name="T38" fmla="*/ 150 w 178"/>
                  <a:gd name="T39" fmla="*/ 14 h 211"/>
                  <a:gd name="T40" fmla="*/ 164 w 178"/>
                  <a:gd name="T41" fmla="*/ 28 h 211"/>
                  <a:gd name="T42" fmla="*/ 164 w 178"/>
                  <a:gd name="T43" fmla="*/ 98 h 211"/>
                  <a:gd name="T44" fmla="*/ 99 w 178"/>
                  <a:gd name="T45" fmla="*/ 98 h 211"/>
                  <a:gd name="T46" fmla="*/ 99 w 178"/>
                  <a:gd name="T47" fmla="*/ 99 h 211"/>
                  <a:gd name="T48" fmla="*/ 99 w 178"/>
                  <a:gd name="T49" fmla="*/ 99 h 211"/>
                  <a:gd name="T50" fmla="*/ 99 w 178"/>
                  <a:gd name="T51" fmla="*/ 164 h 211"/>
                  <a:gd name="T52" fmla="*/ 0 w 178"/>
                  <a:gd name="T53" fmla="*/ 164 h 211"/>
                  <a:gd name="T54" fmla="*/ 0 w 178"/>
                  <a:gd name="T55" fmla="*/ 178 h 211"/>
                  <a:gd name="T56" fmla="*/ 146 w 178"/>
                  <a:gd name="T57" fmla="*/ 178 h 211"/>
                  <a:gd name="T58" fmla="*/ 146 w 178"/>
                  <a:gd name="T59" fmla="*/ 131 h 211"/>
                  <a:gd name="T60" fmla="*/ 132 w 178"/>
                  <a:gd name="T61" fmla="*/ 131 h 211"/>
                  <a:gd name="T62" fmla="*/ 132 w 178"/>
                  <a:gd name="T63" fmla="*/ 164 h 211"/>
                  <a:gd name="T64" fmla="*/ 113 w 178"/>
                  <a:gd name="T65" fmla="*/ 164 h 211"/>
                  <a:gd name="T66" fmla="*/ 113 w 178"/>
                  <a:gd name="T67" fmla="*/ 112 h 211"/>
                  <a:gd name="T68" fmla="*/ 164 w 178"/>
                  <a:gd name="T69" fmla="*/ 112 h 211"/>
                  <a:gd name="T70" fmla="*/ 164 w 178"/>
                  <a:gd name="T71" fmla="*/ 183 h 211"/>
                  <a:gd name="T72" fmla="*/ 150 w 178"/>
                  <a:gd name="T73" fmla="*/ 197 h 211"/>
                  <a:gd name="T74" fmla="*/ 59 w 178"/>
                  <a:gd name="T75" fmla="*/ 197 h 211"/>
                  <a:gd name="T76" fmla="*/ 59 w 178"/>
                  <a:gd name="T77" fmla="*/ 211 h 211"/>
                  <a:gd name="T78" fmla="*/ 150 w 178"/>
                  <a:gd name="T79" fmla="*/ 211 h 211"/>
                  <a:gd name="T80" fmla="*/ 178 w 178"/>
                  <a:gd name="T81" fmla="*/ 183 h 211"/>
                  <a:gd name="T82" fmla="*/ 178 w 178"/>
                  <a:gd name="T83" fmla="*/ 28 h 211"/>
                  <a:gd name="T84" fmla="*/ 150 w 178"/>
                  <a:gd name="T8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8" h="211">
                    <a:moveTo>
                      <a:pt x="150" y="0"/>
                    </a:moveTo>
                    <a:cubicBezTo>
                      <a:pt x="106" y="0"/>
                      <a:pt x="106" y="0"/>
                      <a:pt x="106" y="0"/>
                    </a:cubicBezTo>
                    <a:cubicBezTo>
                      <a:pt x="106" y="14"/>
                      <a:pt x="106" y="14"/>
                      <a:pt x="106" y="14"/>
                    </a:cubicBezTo>
                    <a:cubicBezTo>
                      <a:pt x="132" y="14"/>
                      <a:pt x="132" y="14"/>
                      <a:pt x="132" y="14"/>
                    </a:cubicBezTo>
                    <a:cubicBezTo>
                      <a:pt x="132" y="33"/>
                      <a:pt x="132" y="33"/>
                      <a:pt x="132" y="33"/>
                    </a:cubicBezTo>
                    <a:cubicBezTo>
                      <a:pt x="3" y="33"/>
                      <a:pt x="3" y="33"/>
                      <a:pt x="3" y="33"/>
                    </a:cubicBezTo>
                    <a:cubicBezTo>
                      <a:pt x="3" y="33"/>
                      <a:pt x="3" y="33"/>
                      <a:pt x="3" y="33"/>
                    </a:cubicBezTo>
                    <a:cubicBezTo>
                      <a:pt x="0" y="33"/>
                      <a:pt x="0" y="33"/>
                      <a:pt x="0" y="33"/>
                    </a:cubicBezTo>
                    <a:cubicBezTo>
                      <a:pt x="0" y="79"/>
                      <a:pt x="0" y="79"/>
                      <a:pt x="0" y="79"/>
                    </a:cubicBezTo>
                    <a:cubicBezTo>
                      <a:pt x="14" y="79"/>
                      <a:pt x="14" y="79"/>
                      <a:pt x="14" y="79"/>
                    </a:cubicBezTo>
                    <a:cubicBezTo>
                      <a:pt x="14" y="47"/>
                      <a:pt x="14" y="47"/>
                      <a:pt x="14" y="47"/>
                    </a:cubicBezTo>
                    <a:cubicBezTo>
                      <a:pt x="66" y="47"/>
                      <a:pt x="66" y="47"/>
                      <a:pt x="66" y="47"/>
                    </a:cubicBezTo>
                    <a:cubicBezTo>
                      <a:pt x="66" y="131"/>
                      <a:pt x="66" y="131"/>
                      <a:pt x="66" y="131"/>
                    </a:cubicBezTo>
                    <a:cubicBezTo>
                      <a:pt x="0" y="131"/>
                      <a:pt x="0" y="131"/>
                      <a:pt x="0" y="131"/>
                    </a:cubicBezTo>
                    <a:cubicBezTo>
                      <a:pt x="0" y="145"/>
                      <a:pt x="0" y="145"/>
                      <a:pt x="0" y="145"/>
                    </a:cubicBezTo>
                    <a:cubicBezTo>
                      <a:pt x="80" y="145"/>
                      <a:pt x="80" y="145"/>
                      <a:pt x="80" y="145"/>
                    </a:cubicBezTo>
                    <a:cubicBezTo>
                      <a:pt x="80" y="47"/>
                      <a:pt x="80" y="47"/>
                      <a:pt x="80" y="47"/>
                    </a:cubicBezTo>
                    <a:cubicBezTo>
                      <a:pt x="146" y="47"/>
                      <a:pt x="146" y="47"/>
                      <a:pt x="146" y="47"/>
                    </a:cubicBezTo>
                    <a:cubicBezTo>
                      <a:pt x="146" y="14"/>
                      <a:pt x="146" y="14"/>
                      <a:pt x="146" y="14"/>
                    </a:cubicBezTo>
                    <a:cubicBezTo>
                      <a:pt x="150" y="14"/>
                      <a:pt x="150" y="14"/>
                      <a:pt x="150" y="14"/>
                    </a:cubicBezTo>
                    <a:cubicBezTo>
                      <a:pt x="158" y="14"/>
                      <a:pt x="164" y="20"/>
                      <a:pt x="164" y="28"/>
                    </a:cubicBezTo>
                    <a:cubicBezTo>
                      <a:pt x="164" y="98"/>
                      <a:pt x="164" y="98"/>
                      <a:pt x="164" y="98"/>
                    </a:cubicBezTo>
                    <a:cubicBezTo>
                      <a:pt x="99" y="98"/>
                      <a:pt x="99" y="98"/>
                      <a:pt x="99" y="98"/>
                    </a:cubicBezTo>
                    <a:cubicBezTo>
                      <a:pt x="99" y="99"/>
                      <a:pt x="99" y="99"/>
                      <a:pt x="99" y="99"/>
                    </a:cubicBezTo>
                    <a:cubicBezTo>
                      <a:pt x="99" y="99"/>
                      <a:pt x="99" y="99"/>
                      <a:pt x="99" y="99"/>
                    </a:cubicBezTo>
                    <a:cubicBezTo>
                      <a:pt x="99" y="164"/>
                      <a:pt x="99" y="164"/>
                      <a:pt x="99" y="164"/>
                    </a:cubicBezTo>
                    <a:cubicBezTo>
                      <a:pt x="0" y="164"/>
                      <a:pt x="0" y="164"/>
                      <a:pt x="0" y="164"/>
                    </a:cubicBezTo>
                    <a:cubicBezTo>
                      <a:pt x="0" y="178"/>
                      <a:pt x="0" y="178"/>
                      <a:pt x="0" y="178"/>
                    </a:cubicBezTo>
                    <a:cubicBezTo>
                      <a:pt x="146" y="178"/>
                      <a:pt x="146" y="178"/>
                      <a:pt x="146" y="178"/>
                    </a:cubicBezTo>
                    <a:cubicBezTo>
                      <a:pt x="146" y="131"/>
                      <a:pt x="146" y="131"/>
                      <a:pt x="146" y="131"/>
                    </a:cubicBezTo>
                    <a:cubicBezTo>
                      <a:pt x="132" y="131"/>
                      <a:pt x="132" y="131"/>
                      <a:pt x="132" y="131"/>
                    </a:cubicBezTo>
                    <a:cubicBezTo>
                      <a:pt x="132" y="164"/>
                      <a:pt x="132" y="164"/>
                      <a:pt x="132" y="164"/>
                    </a:cubicBezTo>
                    <a:cubicBezTo>
                      <a:pt x="113" y="164"/>
                      <a:pt x="113" y="164"/>
                      <a:pt x="113" y="164"/>
                    </a:cubicBezTo>
                    <a:cubicBezTo>
                      <a:pt x="113" y="112"/>
                      <a:pt x="113" y="112"/>
                      <a:pt x="113" y="112"/>
                    </a:cubicBezTo>
                    <a:cubicBezTo>
                      <a:pt x="164" y="112"/>
                      <a:pt x="164" y="112"/>
                      <a:pt x="164" y="112"/>
                    </a:cubicBezTo>
                    <a:cubicBezTo>
                      <a:pt x="164" y="183"/>
                      <a:pt x="164" y="183"/>
                      <a:pt x="164" y="183"/>
                    </a:cubicBezTo>
                    <a:cubicBezTo>
                      <a:pt x="164" y="191"/>
                      <a:pt x="158" y="197"/>
                      <a:pt x="150" y="197"/>
                    </a:cubicBezTo>
                    <a:cubicBezTo>
                      <a:pt x="59" y="197"/>
                      <a:pt x="59" y="197"/>
                      <a:pt x="59" y="197"/>
                    </a:cubicBezTo>
                    <a:cubicBezTo>
                      <a:pt x="59" y="211"/>
                      <a:pt x="59" y="211"/>
                      <a:pt x="59" y="211"/>
                    </a:cubicBezTo>
                    <a:cubicBezTo>
                      <a:pt x="150" y="211"/>
                      <a:pt x="150" y="211"/>
                      <a:pt x="150" y="211"/>
                    </a:cubicBezTo>
                    <a:cubicBezTo>
                      <a:pt x="166" y="211"/>
                      <a:pt x="178" y="198"/>
                      <a:pt x="178" y="183"/>
                    </a:cubicBezTo>
                    <a:cubicBezTo>
                      <a:pt x="178" y="28"/>
                      <a:pt x="178" y="28"/>
                      <a:pt x="178" y="28"/>
                    </a:cubicBezTo>
                    <a:cubicBezTo>
                      <a:pt x="178" y="13"/>
                      <a:pt x="166" y="0"/>
                      <a:pt x="15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13"/>
              <p:cNvSpPr>
                <a:spLocks noChangeArrowheads="1"/>
              </p:cNvSpPr>
              <p:nvPr/>
            </p:nvSpPr>
            <p:spPr bwMode="auto">
              <a:xfrm>
                <a:off x="4256088" y="1677987"/>
                <a:ext cx="180975" cy="523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4"/>
              <p:cNvSpPr>
                <a:spLocks/>
              </p:cNvSpPr>
              <p:nvPr/>
            </p:nvSpPr>
            <p:spPr bwMode="auto">
              <a:xfrm>
                <a:off x="3763963" y="1430337"/>
                <a:ext cx="447675" cy="792163"/>
              </a:xfrm>
              <a:custGeom>
                <a:avLst/>
                <a:gdLst>
                  <a:gd name="T0" fmla="*/ 14 w 119"/>
                  <a:gd name="T1" fmla="*/ 183 h 211"/>
                  <a:gd name="T2" fmla="*/ 14 w 119"/>
                  <a:gd name="T3" fmla="*/ 112 h 211"/>
                  <a:gd name="T4" fmla="*/ 80 w 119"/>
                  <a:gd name="T5" fmla="*/ 112 h 211"/>
                  <a:gd name="T6" fmla="*/ 80 w 119"/>
                  <a:gd name="T7" fmla="*/ 66 h 211"/>
                  <a:gd name="T8" fmla="*/ 66 w 119"/>
                  <a:gd name="T9" fmla="*/ 66 h 211"/>
                  <a:gd name="T10" fmla="*/ 66 w 119"/>
                  <a:gd name="T11" fmla="*/ 98 h 211"/>
                  <a:gd name="T12" fmla="*/ 14 w 119"/>
                  <a:gd name="T13" fmla="*/ 98 h 211"/>
                  <a:gd name="T14" fmla="*/ 14 w 119"/>
                  <a:gd name="T15" fmla="*/ 28 h 211"/>
                  <a:gd name="T16" fmla="*/ 28 w 119"/>
                  <a:gd name="T17" fmla="*/ 14 h 211"/>
                  <a:gd name="T18" fmla="*/ 119 w 119"/>
                  <a:gd name="T19" fmla="*/ 14 h 211"/>
                  <a:gd name="T20" fmla="*/ 119 w 119"/>
                  <a:gd name="T21" fmla="*/ 0 h 211"/>
                  <a:gd name="T22" fmla="*/ 28 w 119"/>
                  <a:gd name="T23" fmla="*/ 0 h 211"/>
                  <a:gd name="T24" fmla="*/ 0 w 119"/>
                  <a:gd name="T25" fmla="*/ 28 h 211"/>
                  <a:gd name="T26" fmla="*/ 0 w 119"/>
                  <a:gd name="T27" fmla="*/ 183 h 211"/>
                  <a:gd name="T28" fmla="*/ 28 w 119"/>
                  <a:gd name="T29" fmla="*/ 211 h 211"/>
                  <a:gd name="T30" fmla="*/ 72 w 119"/>
                  <a:gd name="T31" fmla="*/ 211 h 211"/>
                  <a:gd name="T32" fmla="*/ 72 w 119"/>
                  <a:gd name="T33" fmla="*/ 197 h 211"/>
                  <a:gd name="T34" fmla="*/ 28 w 119"/>
                  <a:gd name="T35" fmla="*/ 197 h 211"/>
                  <a:gd name="T36" fmla="*/ 14 w 119"/>
                  <a:gd name="T37" fmla="*/ 18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211">
                    <a:moveTo>
                      <a:pt x="14" y="183"/>
                    </a:moveTo>
                    <a:cubicBezTo>
                      <a:pt x="14" y="112"/>
                      <a:pt x="14" y="112"/>
                      <a:pt x="14" y="112"/>
                    </a:cubicBezTo>
                    <a:cubicBezTo>
                      <a:pt x="80" y="112"/>
                      <a:pt x="80" y="112"/>
                      <a:pt x="80" y="112"/>
                    </a:cubicBezTo>
                    <a:cubicBezTo>
                      <a:pt x="80" y="66"/>
                      <a:pt x="80" y="66"/>
                      <a:pt x="80" y="66"/>
                    </a:cubicBezTo>
                    <a:cubicBezTo>
                      <a:pt x="66" y="66"/>
                      <a:pt x="66" y="66"/>
                      <a:pt x="66" y="66"/>
                    </a:cubicBezTo>
                    <a:cubicBezTo>
                      <a:pt x="66" y="98"/>
                      <a:pt x="66" y="98"/>
                      <a:pt x="66" y="98"/>
                    </a:cubicBezTo>
                    <a:cubicBezTo>
                      <a:pt x="14" y="98"/>
                      <a:pt x="14" y="98"/>
                      <a:pt x="14" y="98"/>
                    </a:cubicBezTo>
                    <a:cubicBezTo>
                      <a:pt x="14" y="28"/>
                      <a:pt x="14" y="28"/>
                      <a:pt x="14" y="28"/>
                    </a:cubicBezTo>
                    <a:cubicBezTo>
                      <a:pt x="14" y="20"/>
                      <a:pt x="21" y="14"/>
                      <a:pt x="28" y="14"/>
                    </a:cubicBezTo>
                    <a:cubicBezTo>
                      <a:pt x="119" y="14"/>
                      <a:pt x="119" y="14"/>
                      <a:pt x="119" y="14"/>
                    </a:cubicBezTo>
                    <a:cubicBezTo>
                      <a:pt x="119" y="0"/>
                      <a:pt x="119" y="0"/>
                      <a:pt x="119" y="0"/>
                    </a:cubicBezTo>
                    <a:cubicBezTo>
                      <a:pt x="28" y="0"/>
                      <a:pt x="28" y="0"/>
                      <a:pt x="28" y="0"/>
                    </a:cubicBezTo>
                    <a:cubicBezTo>
                      <a:pt x="13" y="0"/>
                      <a:pt x="0" y="13"/>
                      <a:pt x="0" y="28"/>
                    </a:cubicBezTo>
                    <a:cubicBezTo>
                      <a:pt x="0" y="183"/>
                      <a:pt x="0" y="183"/>
                      <a:pt x="0" y="183"/>
                    </a:cubicBezTo>
                    <a:cubicBezTo>
                      <a:pt x="0" y="198"/>
                      <a:pt x="13" y="211"/>
                      <a:pt x="28" y="211"/>
                    </a:cubicBezTo>
                    <a:cubicBezTo>
                      <a:pt x="72" y="211"/>
                      <a:pt x="72" y="211"/>
                      <a:pt x="72" y="211"/>
                    </a:cubicBezTo>
                    <a:cubicBezTo>
                      <a:pt x="72" y="197"/>
                      <a:pt x="72" y="197"/>
                      <a:pt x="72" y="197"/>
                    </a:cubicBezTo>
                    <a:cubicBezTo>
                      <a:pt x="28" y="197"/>
                      <a:pt x="28" y="197"/>
                      <a:pt x="28" y="197"/>
                    </a:cubicBezTo>
                    <a:cubicBezTo>
                      <a:pt x="21" y="197"/>
                      <a:pt x="14" y="191"/>
                      <a:pt x="14" y="18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2" name="组合 11"/>
          <p:cNvGrpSpPr/>
          <p:nvPr userDrawn="1"/>
        </p:nvGrpSpPr>
        <p:grpSpPr>
          <a:xfrm>
            <a:off x="-54769" y="6019800"/>
            <a:ext cx="12627769" cy="883958"/>
            <a:chOff x="-54769" y="5829300"/>
            <a:chExt cx="13885070" cy="1078877"/>
          </a:xfrm>
        </p:grpSpPr>
        <p:grpSp>
          <p:nvGrpSpPr>
            <p:cNvPr id="13" name="组合 12"/>
            <p:cNvGrpSpPr/>
            <p:nvPr/>
          </p:nvGrpSpPr>
          <p:grpSpPr>
            <a:xfrm>
              <a:off x="-54769" y="5943601"/>
              <a:ext cx="4641974" cy="950790"/>
              <a:chOff x="-54770" y="4178805"/>
              <a:chExt cx="12317593" cy="2735626"/>
            </a:xfrm>
          </p:grpSpPr>
          <p:sp>
            <p:nvSpPr>
              <p:cNvPr id="34"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2"/>
              <p:cNvSpPr/>
              <p:nvPr/>
            </p:nvSpPr>
            <p:spPr>
              <a:xfrm rot="10800000">
                <a:off x="11653838" y="4178805"/>
                <a:ext cx="608985" cy="27356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08985"/>
                  <a:gd name="connsiteY0" fmla="*/ 1887782 h 2201455"/>
                  <a:gd name="connsiteX1" fmla="*/ 74633 w 608985"/>
                  <a:gd name="connsiteY1" fmla="*/ 0 h 2201455"/>
                  <a:gd name="connsiteX2" fmla="*/ 608985 w 608985"/>
                  <a:gd name="connsiteY2" fmla="*/ 2201455 h 2201455"/>
                  <a:gd name="connsiteX3" fmla="*/ 0 w 608985"/>
                  <a:gd name="connsiteY3" fmla="*/ 1887782 h 2201455"/>
                  <a:gd name="connsiteX0" fmla="*/ 0 w 608985"/>
                  <a:gd name="connsiteY0" fmla="*/ 1934156 h 2247829"/>
                  <a:gd name="connsiteX1" fmla="*/ 19050 w 608985"/>
                  <a:gd name="connsiteY1" fmla="*/ 0 h 2247829"/>
                  <a:gd name="connsiteX2" fmla="*/ 608985 w 608985"/>
                  <a:gd name="connsiteY2" fmla="*/ 2247829 h 2247829"/>
                  <a:gd name="connsiteX3" fmla="*/ 0 w 608985"/>
                  <a:gd name="connsiteY3" fmla="*/ 1934156 h 2247829"/>
                  <a:gd name="connsiteX0" fmla="*/ 0 w 608985"/>
                  <a:gd name="connsiteY0" fmla="*/ 1961980 h 2275653"/>
                  <a:gd name="connsiteX1" fmla="*/ 19050 w 608985"/>
                  <a:gd name="connsiteY1" fmla="*/ 0 h 2275653"/>
                  <a:gd name="connsiteX2" fmla="*/ 608985 w 608985"/>
                  <a:gd name="connsiteY2" fmla="*/ 2275653 h 2275653"/>
                  <a:gd name="connsiteX3" fmla="*/ 0 w 608985"/>
                  <a:gd name="connsiteY3" fmla="*/ 1961980 h 2275653"/>
                </a:gdLst>
                <a:ahLst/>
                <a:cxnLst>
                  <a:cxn ang="0">
                    <a:pos x="connsiteX0" y="connsiteY0"/>
                  </a:cxn>
                  <a:cxn ang="0">
                    <a:pos x="connsiteX1" y="connsiteY1"/>
                  </a:cxn>
                  <a:cxn ang="0">
                    <a:pos x="connsiteX2" y="connsiteY2"/>
                  </a:cxn>
                  <a:cxn ang="0">
                    <a:pos x="connsiteX3" y="connsiteY3"/>
                  </a:cxn>
                </a:cxnLst>
                <a:rect l="l" t="t" r="r" b="b"/>
                <a:pathLst>
                  <a:path w="608985" h="2275653">
                    <a:moveTo>
                      <a:pt x="0" y="1961980"/>
                    </a:moveTo>
                    <a:lnTo>
                      <a:pt x="19050" y="0"/>
                    </a:lnTo>
                    <a:lnTo>
                      <a:pt x="608985" y="2275653"/>
                    </a:lnTo>
                    <a:lnTo>
                      <a:pt x="0" y="196198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4574381" y="5864350"/>
              <a:ext cx="4645466" cy="1043827"/>
              <a:chOff x="-54770" y="4178801"/>
              <a:chExt cx="12326860" cy="2769823"/>
            </a:xfrm>
          </p:grpSpPr>
          <p:sp>
            <p:nvSpPr>
              <p:cNvPr id="25"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2"/>
              <p:cNvSpPr/>
              <p:nvPr/>
            </p:nvSpPr>
            <p:spPr>
              <a:xfrm rot="10800000">
                <a:off x="11653841" y="4178801"/>
                <a:ext cx="618249" cy="2769823"/>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18248"/>
                  <a:gd name="connsiteY0" fmla="*/ 1790086 h 2201455"/>
                  <a:gd name="connsiteX1" fmla="*/ 83896 w 618248"/>
                  <a:gd name="connsiteY1" fmla="*/ 0 h 2201455"/>
                  <a:gd name="connsiteX2" fmla="*/ 618248 w 618248"/>
                  <a:gd name="connsiteY2" fmla="*/ 2201455 h 2201455"/>
                  <a:gd name="connsiteX3" fmla="*/ 0 w 618248"/>
                  <a:gd name="connsiteY3" fmla="*/ 1790086 h 2201455"/>
                  <a:gd name="connsiteX0" fmla="*/ 0 w 618248"/>
                  <a:gd name="connsiteY0" fmla="*/ 1892731 h 2304100"/>
                  <a:gd name="connsiteX1" fmla="*/ 28314 w 618248"/>
                  <a:gd name="connsiteY1" fmla="*/ 0 h 2304100"/>
                  <a:gd name="connsiteX2" fmla="*/ 618248 w 618248"/>
                  <a:gd name="connsiteY2" fmla="*/ 2304100 h 2304100"/>
                  <a:gd name="connsiteX3" fmla="*/ 0 w 618248"/>
                  <a:gd name="connsiteY3" fmla="*/ 1892731 h 2304100"/>
                </a:gdLst>
                <a:ahLst/>
                <a:cxnLst>
                  <a:cxn ang="0">
                    <a:pos x="connsiteX0" y="connsiteY0"/>
                  </a:cxn>
                  <a:cxn ang="0">
                    <a:pos x="connsiteX1" y="connsiteY1"/>
                  </a:cxn>
                  <a:cxn ang="0">
                    <a:pos x="connsiteX2" y="connsiteY2"/>
                  </a:cxn>
                  <a:cxn ang="0">
                    <a:pos x="connsiteX3" y="connsiteY3"/>
                  </a:cxn>
                </a:cxnLst>
                <a:rect l="l" t="t" r="r" b="b"/>
                <a:pathLst>
                  <a:path w="618248" h="2304100">
                    <a:moveTo>
                      <a:pt x="0" y="1892731"/>
                    </a:moveTo>
                    <a:lnTo>
                      <a:pt x="28314" y="0"/>
                    </a:lnTo>
                    <a:lnTo>
                      <a:pt x="618248" y="2304100"/>
                    </a:lnTo>
                    <a:lnTo>
                      <a:pt x="0" y="189273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9203531" y="5829300"/>
              <a:ext cx="4626770" cy="1054417"/>
              <a:chOff x="-54770" y="4178801"/>
              <a:chExt cx="12277250" cy="2704917"/>
            </a:xfrm>
          </p:grpSpPr>
          <p:sp>
            <p:nvSpPr>
              <p:cNvPr id="16"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
              <p:cNvSpPr/>
              <p:nvPr/>
            </p:nvSpPr>
            <p:spPr>
              <a:xfrm rot="10800000">
                <a:off x="11653837" y="4178801"/>
                <a:ext cx="553402" cy="2646431"/>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Lst>
                <a:ahLst/>
                <a:cxnLst>
                  <a:cxn ang="0">
                    <a:pos x="connsiteX0" y="connsiteY0"/>
                  </a:cxn>
                  <a:cxn ang="0">
                    <a:pos x="connsiteX1" y="connsiteY1"/>
                  </a:cxn>
                  <a:cxn ang="0">
                    <a:pos x="connsiteX2" y="connsiteY2"/>
                  </a:cxn>
                  <a:cxn ang="0">
                    <a:pos x="connsiteX3" y="connsiteY3"/>
                  </a:cxn>
                </a:cxnLst>
                <a:rect l="l" t="t" r="r" b="b"/>
                <a:pathLst>
                  <a:path w="553402" h="2201455">
                    <a:moveTo>
                      <a:pt x="0" y="1841409"/>
                    </a:moveTo>
                    <a:lnTo>
                      <a:pt x="19050" y="0"/>
                    </a:lnTo>
                    <a:lnTo>
                      <a:pt x="553402" y="2201455"/>
                    </a:lnTo>
                    <a:lnTo>
                      <a:pt x="0" y="184140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xmlns="" val="1785384591"/>
      </p:ext>
    </p:extLst>
  </p:cSld>
  <p:clrMapOvr>
    <a:masterClrMapping/>
  </p:clrMapOvr>
  <p:transition spd="slow"/>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18324"/>
            <a:ext cx="12192000" cy="419100"/>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 name="矩形 2"/>
          <p:cNvSpPr/>
          <p:nvPr userDrawn="1"/>
        </p:nvSpPr>
        <p:spPr>
          <a:xfrm>
            <a:off x="0" y="18324"/>
            <a:ext cx="1062039" cy="419100"/>
          </a:xfrm>
          <a:prstGeom prst="rect">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xmlns="" val="1393466271"/>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72" r:id="rId4"/>
    <p:sldLayoutId id="2147483671" r:id="rId5"/>
    <p:sldLayoutId id="2147483670" r:id="rId6"/>
    <p:sldLayoutId id="2147483673" r:id="rId7"/>
    <p:sldLayoutId id="2147483660" r:id="rId8"/>
    <p:sldLayoutId id="2147483662" r:id="rId9"/>
    <p:sldLayoutId id="2147483661" r:id="rId10"/>
    <p:sldLayoutId id="2147483669" r:id="rId11"/>
  </p:sldLayoutIdLst>
  <p:transition spd="slow"/>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hyperlink" Target="http://www.elecfans.com/uploads/allimg/171115/1612145403_0.jpg" TargetMode="Externa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elecfans.com/uploads/allimg/171115/1612145403_0.jpg" TargetMode="Externa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hyperlink" Target="http://www.elecfans.com/uploads/allimg/171115/1612145403_0.jpg"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03928" y="1492608"/>
            <a:ext cx="1528394" cy="1569660"/>
            <a:chOff x="3471636" y="1203878"/>
            <a:chExt cx="1219201" cy="1252119"/>
          </a:xfrm>
        </p:grpSpPr>
        <p:sp>
          <p:nvSpPr>
            <p:cNvPr id="3" name="矩形 2"/>
            <p:cNvSpPr/>
            <p:nvPr/>
          </p:nvSpPr>
          <p:spPr>
            <a:xfrm>
              <a:off x="3471636" y="1242157"/>
              <a:ext cx="1181100" cy="1181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3509737" y="1203878"/>
              <a:ext cx="1181100" cy="1252119"/>
            </a:xfrm>
            <a:prstGeom prst="rect">
              <a:avLst/>
            </a:prstGeom>
            <a:noFill/>
          </p:spPr>
          <p:txBody>
            <a:bodyPr wrap="square" rtlCol="0">
              <a:spAutoFit/>
            </a:bodyPr>
            <a:lstStyle/>
            <a:p>
              <a:r>
                <a:rPr lang="zh-CN" altLang="en-US" sz="4800" b="1" dirty="0" smtClean="0">
                  <a:solidFill>
                    <a:schemeClr val="bg1"/>
                  </a:solidFill>
                </a:rPr>
                <a:t>深度学习</a:t>
              </a:r>
              <a:endParaRPr lang="zh-CN" altLang="en-US" sz="4800" b="1" dirty="0">
                <a:solidFill>
                  <a:schemeClr val="bg1"/>
                </a:solidFill>
              </a:endParaRPr>
            </a:p>
          </p:txBody>
        </p:sp>
      </p:grpSp>
      <p:sp>
        <p:nvSpPr>
          <p:cNvPr id="5" name="文本框 4"/>
          <p:cNvSpPr txBox="1"/>
          <p:nvPr/>
        </p:nvSpPr>
        <p:spPr>
          <a:xfrm>
            <a:off x="5083940" y="1395442"/>
            <a:ext cx="5416911" cy="1015663"/>
          </a:xfrm>
          <a:prstGeom prst="rect">
            <a:avLst/>
          </a:prstGeom>
          <a:noFill/>
        </p:spPr>
        <p:txBody>
          <a:bodyPr wrap="square" rtlCol="0">
            <a:spAutoFit/>
          </a:bodyPr>
          <a:lstStyle/>
          <a:p>
            <a:r>
              <a:rPr lang="zh-CN" altLang="en-US" sz="6000" b="1" dirty="0" smtClean="0"/>
              <a:t>神经网络</a:t>
            </a:r>
            <a:endParaRPr lang="en-US" altLang="zh-CN" sz="6000" b="1" dirty="0" smtClean="0"/>
          </a:p>
        </p:txBody>
      </p:sp>
      <p:sp>
        <p:nvSpPr>
          <p:cNvPr id="6" name="文本框 5"/>
          <p:cNvSpPr txBox="1"/>
          <p:nvPr/>
        </p:nvSpPr>
        <p:spPr>
          <a:xfrm>
            <a:off x="5184015" y="2563731"/>
            <a:ext cx="4280582" cy="523220"/>
          </a:xfrm>
          <a:prstGeom prst="rect">
            <a:avLst/>
          </a:prstGeom>
          <a:noFill/>
        </p:spPr>
        <p:txBody>
          <a:bodyPr wrap="square" rtlCol="0">
            <a:spAutoFit/>
          </a:bodyPr>
          <a:lstStyle/>
          <a:p>
            <a:r>
              <a:rPr lang="zh-CN" altLang="en-US" sz="2800" dirty="0" smtClean="0"/>
              <a:t>主讲人：程闯亮</a:t>
            </a:r>
            <a:endParaRPr lang="zh-CN" altLang="en-US" sz="2800" dirty="0"/>
          </a:p>
        </p:txBody>
      </p:sp>
    </p:spTree>
    <p:extLst>
      <p:ext uri="{BB962C8B-B14F-4D97-AF65-F5344CB8AC3E}">
        <p14:creationId xmlns:p14="http://schemas.microsoft.com/office/powerpoint/2010/main" xmlns="" val="188661117"/>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神经网络的基本概述</a:t>
            </a:r>
            <a:endParaRPr lang="zh-CN" altLang="en-US" sz="2800" dirty="0"/>
          </a:p>
        </p:txBody>
      </p:sp>
      <p:sp>
        <p:nvSpPr>
          <p:cNvPr id="9" name="矩形 8"/>
          <p:cNvSpPr/>
          <p:nvPr/>
        </p:nvSpPr>
        <p:spPr>
          <a:xfrm>
            <a:off x="1111927" y="1165303"/>
            <a:ext cx="9867690" cy="4708981"/>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正如我们的人脑一样，在一个层次上和神经元网络中有数百万个神经元，这些神经元通过一种称之为</a:t>
            </a:r>
            <a:r>
              <a:rPr lang="en-US" altLang="zh-CN" sz="2000" b="1" dirty="0" smtClean="0">
                <a:solidFill>
                  <a:schemeClr val="tx1">
                    <a:lumMod val="75000"/>
                    <a:lumOff val="25000"/>
                  </a:schemeClr>
                </a:solidFill>
              </a:rPr>
              <a:t>synapses</a:t>
            </a:r>
            <a:r>
              <a:rPr lang="zh-CN" altLang="en-US" sz="2000" b="1" dirty="0" smtClean="0">
                <a:solidFill>
                  <a:schemeClr val="tx1">
                    <a:lumMod val="75000"/>
                    <a:lumOff val="25000"/>
                  </a:schemeClr>
                </a:solidFill>
              </a:rPr>
              <a:t>（突触）的结构彼此紧紧相连。它可以通过 </a:t>
            </a:r>
            <a:r>
              <a:rPr lang="en-US" altLang="zh-CN" sz="2000" b="1" dirty="0" smtClean="0">
                <a:solidFill>
                  <a:schemeClr val="tx1">
                    <a:lumMod val="75000"/>
                    <a:lumOff val="25000"/>
                  </a:schemeClr>
                </a:solidFill>
              </a:rPr>
              <a:t>Axons</a:t>
            </a:r>
            <a:r>
              <a:rPr lang="zh-CN" altLang="en-US" sz="2000" b="1" dirty="0" smtClean="0">
                <a:solidFill>
                  <a:schemeClr val="tx1">
                    <a:lumMod val="75000"/>
                    <a:lumOff val="25000"/>
                  </a:schemeClr>
                </a:solidFill>
              </a:rPr>
              <a:t>（轴突），将电信号从一个层传递到另一个层。这就是我们人类学习事物的方式。 每当我们看到、听到、感觉和思考时，一个突触（电脉冲）从层次结构中的一个神经元被发射到另一个神经元，这使我们能够从我们出生的那一天起，就开始学习、记住和回忆我们日常生活中的东西。</a:t>
            </a:r>
            <a:endParaRPr lang="en-US" altLang="zh-CN" sz="2000" b="1" dirty="0" smtClean="0">
              <a:solidFill>
                <a:schemeClr val="tx1">
                  <a:lumMod val="75000"/>
                  <a:lumOff val="25000"/>
                </a:schemeClr>
              </a:solidFill>
            </a:endParaRPr>
          </a:p>
          <a:p>
            <a:pPr indent="457200">
              <a:lnSpc>
                <a:spcPct val="150000"/>
              </a:lnSpc>
            </a:pPr>
            <a:r>
              <a:rPr lang="zh-CN" altLang="en-US" sz="2000" b="1" dirty="0" smtClean="0">
                <a:solidFill>
                  <a:schemeClr val="tx1">
                    <a:lumMod val="75000"/>
                    <a:lumOff val="25000"/>
                  </a:schemeClr>
                </a:solidFill>
              </a:rPr>
              <a:t>人工神经网络（</a:t>
            </a:r>
            <a:r>
              <a:rPr lang="en-US" altLang="zh-CN" sz="2000" b="1" dirty="0" smtClean="0">
                <a:solidFill>
                  <a:schemeClr val="tx1">
                    <a:lumMod val="75000"/>
                    <a:lumOff val="25000"/>
                  </a:schemeClr>
                </a:solidFill>
              </a:rPr>
              <a:t>Artificial Neural Network</a:t>
            </a:r>
            <a:r>
              <a:rPr lang="zh-CN" altLang="en-US" sz="2000" b="1" dirty="0" smtClean="0">
                <a:solidFill>
                  <a:schemeClr val="tx1">
                    <a:lumMod val="75000"/>
                    <a:lumOff val="25000"/>
                  </a:schemeClr>
                </a:solidFill>
              </a:rPr>
              <a:t>，即</a:t>
            </a:r>
            <a:r>
              <a:rPr lang="en-US" altLang="zh-CN" sz="2000" b="1" dirty="0" smtClean="0">
                <a:solidFill>
                  <a:schemeClr val="tx1">
                    <a:lumMod val="75000"/>
                    <a:lumOff val="25000"/>
                  </a:schemeClr>
                </a:solidFill>
              </a:rPr>
              <a:t>ANN </a:t>
            </a:r>
            <a:r>
              <a:rPr lang="zh-CN" altLang="en-US" sz="2000" b="1" dirty="0" smtClean="0">
                <a:solidFill>
                  <a:schemeClr val="tx1">
                    <a:lumMod val="75000"/>
                    <a:lumOff val="25000"/>
                  </a:schemeClr>
                </a:solidFill>
              </a:rPr>
              <a:t>），是</a:t>
            </a:r>
            <a:r>
              <a:rPr lang="en-US" altLang="zh-CN" sz="2000" b="1" dirty="0" smtClean="0">
                <a:solidFill>
                  <a:schemeClr val="tx1">
                    <a:lumMod val="75000"/>
                    <a:lumOff val="25000"/>
                  </a:schemeClr>
                </a:solidFill>
              </a:rPr>
              <a:t>20</a:t>
            </a:r>
            <a:r>
              <a:rPr lang="zh-CN" altLang="en-US" sz="2000" b="1" dirty="0" smtClean="0">
                <a:solidFill>
                  <a:schemeClr val="tx1">
                    <a:lumMod val="75000"/>
                    <a:lumOff val="25000"/>
                  </a:schemeClr>
                </a:solidFill>
              </a:rPr>
              <a:t>世纪</a:t>
            </a:r>
            <a:r>
              <a:rPr lang="en-US" altLang="zh-CN" sz="2000" b="1" dirty="0" smtClean="0">
                <a:solidFill>
                  <a:schemeClr val="tx1">
                    <a:lumMod val="75000"/>
                    <a:lumOff val="25000"/>
                  </a:schemeClr>
                </a:solidFill>
              </a:rPr>
              <a:t>80 </a:t>
            </a:r>
            <a:r>
              <a:rPr lang="zh-CN" altLang="en-US" sz="2000" b="1" dirty="0" smtClean="0">
                <a:solidFill>
                  <a:schemeClr val="tx1">
                    <a:lumMod val="75000"/>
                    <a:lumOff val="25000"/>
                  </a:schemeClr>
                </a:solidFill>
              </a:rPr>
              <a:t>年代以来人工智能领域兴起的研究热点。它从信息处理角度对人脑神经元网络进行抽象， 建立某种简单模型，按不同的连接方式组成不同的网络，由大量的节点（或称神经元）之间相互联接构成。</a:t>
            </a:r>
          </a:p>
        </p:txBody>
      </p:sp>
    </p:spTree>
    <p:extLst>
      <p:ext uri="{BB962C8B-B14F-4D97-AF65-F5344CB8AC3E}">
        <p14:creationId xmlns:p14="http://schemas.microsoft.com/office/powerpoint/2010/main" xmlns="" val="2881580415"/>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神经网络的基本概述</a:t>
            </a:r>
            <a:endParaRPr lang="zh-CN" altLang="en-US" sz="2800" dirty="0"/>
          </a:p>
        </p:txBody>
      </p:sp>
      <p:sp>
        <p:nvSpPr>
          <p:cNvPr id="9" name="矩形 8"/>
          <p:cNvSpPr/>
          <p:nvPr/>
        </p:nvSpPr>
        <p:spPr>
          <a:xfrm>
            <a:off x="1343943" y="1165303"/>
            <a:ext cx="9867690" cy="2400657"/>
          </a:xfrm>
          <a:prstGeom prst="rect">
            <a:avLst/>
          </a:prstGeom>
        </p:spPr>
        <p:txBody>
          <a:bodyPr wrap="square">
            <a:spAutoFit/>
          </a:bodyPr>
          <a:lstStyle/>
          <a:p>
            <a:pPr indent="457200">
              <a:lnSpc>
                <a:spcPct val="150000"/>
              </a:lnSpc>
            </a:pPr>
            <a:r>
              <a:rPr lang="en-US" altLang="zh-CN" sz="2000" b="1" dirty="0" smtClean="0">
                <a:solidFill>
                  <a:schemeClr val="tx1">
                    <a:lumMod val="75000"/>
                    <a:lumOff val="25000"/>
                  </a:schemeClr>
                </a:solidFill>
              </a:rPr>
              <a:t>1.</a:t>
            </a:r>
            <a:r>
              <a:rPr lang="zh-CN" altLang="en-US" sz="2000" b="1" dirty="0" smtClean="0">
                <a:solidFill>
                  <a:schemeClr val="tx1">
                    <a:lumMod val="75000"/>
                    <a:lumOff val="25000"/>
                  </a:schemeClr>
                </a:solidFill>
              </a:rPr>
              <a:t>神经元：就像形成我们大脑基本元素的神经元一样，神经元形成神经网络的基本结构。想象一下，当我们得到新信息时我们该怎么做。当我们获取信息时，我们一般会处理它，然后生成一个输出。类似地，在神经网络的情况下，神经元接收输入，处理它并产生输出，而这个输出被发送到其他神经元用于进一步处理，或者作为最终输出进行输出。</a:t>
            </a:r>
          </a:p>
        </p:txBody>
      </p:sp>
      <p:pic>
        <p:nvPicPr>
          <p:cNvPr id="35842" name="Picture 2" descr="ç¥ç»ç½ç»ç25ä¸ªå¿çæ¦å¿µ"/>
          <p:cNvPicPr>
            <a:picLocks noChangeAspect="1" noChangeArrowheads="1"/>
          </p:cNvPicPr>
          <p:nvPr/>
        </p:nvPicPr>
        <p:blipFill>
          <a:blip r:embed="rId2" cstate="print"/>
          <a:srcRect r="4685" b="6975"/>
          <a:stretch>
            <a:fillRect/>
          </a:stretch>
        </p:blipFill>
        <p:spPr bwMode="auto">
          <a:xfrm>
            <a:off x="1761822" y="3740096"/>
            <a:ext cx="3177562" cy="2163660"/>
          </a:xfrm>
          <a:prstGeom prst="rect">
            <a:avLst/>
          </a:prstGeom>
          <a:noFill/>
        </p:spPr>
      </p:pic>
      <p:pic>
        <p:nvPicPr>
          <p:cNvPr id="29698" name="Picture 2" descr="https://img-blog.csdn.net/20160105223804193"/>
          <p:cNvPicPr>
            <a:picLocks noChangeAspect="1" noChangeArrowheads="1"/>
          </p:cNvPicPr>
          <p:nvPr/>
        </p:nvPicPr>
        <p:blipFill>
          <a:blip r:embed="rId3" cstate="print"/>
          <a:srcRect/>
          <a:stretch>
            <a:fillRect/>
          </a:stretch>
        </p:blipFill>
        <p:spPr bwMode="auto">
          <a:xfrm>
            <a:off x="5464554" y="3771351"/>
            <a:ext cx="4642478" cy="2001650"/>
          </a:xfrm>
          <a:prstGeom prst="rect">
            <a:avLst/>
          </a:prstGeom>
          <a:noFill/>
        </p:spPr>
      </p:pic>
    </p:spTree>
    <p:extLst>
      <p:ext uri="{BB962C8B-B14F-4D97-AF65-F5344CB8AC3E}">
        <p14:creationId xmlns:p14="http://schemas.microsoft.com/office/powerpoint/2010/main" xmlns="" val="2881580415"/>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神经网络的基本概述</a:t>
            </a:r>
            <a:endParaRPr lang="zh-CN" altLang="en-US" sz="2800" dirty="0"/>
          </a:p>
        </p:txBody>
      </p:sp>
      <p:sp>
        <p:nvSpPr>
          <p:cNvPr id="9" name="矩形 8"/>
          <p:cNvSpPr/>
          <p:nvPr/>
        </p:nvSpPr>
        <p:spPr>
          <a:xfrm>
            <a:off x="1562311" y="1260839"/>
            <a:ext cx="9867690" cy="2862322"/>
          </a:xfrm>
          <a:prstGeom prst="rect">
            <a:avLst/>
          </a:prstGeom>
        </p:spPr>
        <p:txBody>
          <a:bodyPr wrap="square">
            <a:spAutoFit/>
          </a:bodyPr>
          <a:lstStyle/>
          <a:p>
            <a:pPr indent="457200">
              <a:lnSpc>
                <a:spcPct val="150000"/>
              </a:lnSpc>
            </a:pPr>
            <a:r>
              <a:rPr lang="en-US" altLang="zh-CN" sz="2000" b="1" dirty="0" smtClean="0">
                <a:solidFill>
                  <a:schemeClr val="tx1">
                    <a:lumMod val="75000"/>
                    <a:lumOff val="25000"/>
                  </a:schemeClr>
                </a:solidFill>
              </a:rPr>
              <a:t>2.</a:t>
            </a:r>
            <a:r>
              <a:rPr lang="zh-CN" altLang="en-US" sz="2000" b="1" dirty="0" smtClean="0">
                <a:solidFill>
                  <a:schemeClr val="tx1">
                    <a:lumMod val="75000"/>
                    <a:lumOff val="25000"/>
                  </a:schemeClr>
                </a:solidFill>
              </a:rPr>
              <a:t>权重：当输入进入神经元时，它会乘以一个权重。例如，如果一个神经元有两个输入，则每个输入将具有分配给它的一个关联权重。我们随机初始化权重，并在模型训练过程中更新这些权重。训练后的神经网络对其输入赋予较高的权重，这是它认为与不那么重要的输入相比更为重要的输入。为零的权重则表示特定的特征是微不足道的。</a:t>
            </a:r>
            <a:endParaRPr lang="en-US" altLang="zh-CN" sz="2000" b="1" dirty="0" smtClean="0">
              <a:solidFill>
                <a:schemeClr val="tx1">
                  <a:lumMod val="75000"/>
                  <a:lumOff val="25000"/>
                </a:schemeClr>
              </a:solidFill>
            </a:endParaRPr>
          </a:p>
          <a:p>
            <a:pPr indent="457200">
              <a:lnSpc>
                <a:spcPct val="150000"/>
              </a:lnSpc>
            </a:pPr>
            <a:r>
              <a:rPr lang="zh-CN" altLang="en-US" sz="2000" b="1" dirty="0" smtClean="0">
                <a:solidFill>
                  <a:schemeClr val="tx1">
                    <a:lumMod val="75000"/>
                    <a:lumOff val="25000"/>
                  </a:schemeClr>
                </a:solidFill>
              </a:rPr>
              <a:t>让我们假设输入为</a:t>
            </a:r>
            <a:r>
              <a:rPr lang="en-US" altLang="zh-CN" sz="2000" b="1" dirty="0" smtClean="0">
                <a:solidFill>
                  <a:schemeClr val="tx1">
                    <a:lumMod val="75000"/>
                    <a:lumOff val="25000"/>
                  </a:schemeClr>
                </a:solidFill>
              </a:rPr>
              <a:t>a</a:t>
            </a:r>
            <a:r>
              <a:rPr lang="zh-CN" altLang="en-US" sz="2000" b="1" dirty="0" smtClean="0">
                <a:solidFill>
                  <a:schemeClr val="tx1">
                    <a:lumMod val="75000"/>
                    <a:lumOff val="25000"/>
                  </a:schemeClr>
                </a:solidFill>
              </a:rPr>
              <a:t>，并且与其相关联的权重为</a:t>
            </a:r>
            <a:r>
              <a:rPr lang="en-US" altLang="zh-CN" sz="2000" b="1" dirty="0" smtClean="0">
                <a:solidFill>
                  <a:schemeClr val="tx1">
                    <a:lumMod val="75000"/>
                    <a:lumOff val="25000"/>
                  </a:schemeClr>
                </a:solidFill>
              </a:rPr>
              <a:t>W1</a:t>
            </a:r>
            <a:r>
              <a:rPr lang="zh-CN" altLang="en-US" sz="2000" b="1" dirty="0" smtClean="0">
                <a:solidFill>
                  <a:schemeClr val="tx1">
                    <a:lumMod val="75000"/>
                    <a:lumOff val="25000"/>
                  </a:schemeClr>
                </a:solidFill>
              </a:rPr>
              <a:t>，那么在通过节点之后，输入变为</a:t>
            </a:r>
            <a:r>
              <a:rPr lang="en-US" altLang="zh-CN" sz="2000" b="1" dirty="0" smtClean="0">
                <a:solidFill>
                  <a:schemeClr val="tx1">
                    <a:lumMod val="75000"/>
                    <a:lumOff val="25000"/>
                  </a:schemeClr>
                </a:solidFill>
              </a:rPr>
              <a:t>a * W1</a:t>
            </a:r>
            <a:r>
              <a:rPr lang="zh-CN" altLang="en-US" sz="2000" b="1" dirty="0" smtClean="0">
                <a:solidFill>
                  <a:schemeClr val="tx1">
                    <a:lumMod val="75000"/>
                    <a:lumOff val="25000"/>
                  </a:schemeClr>
                </a:solidFill>
              </a:rPr>
              <a:t>。</a:t>
            </a:r>
            <a:endParaRPr lang="en-US" altLang="zh-CN" sz="2000" b="1" dirty="0" smtClean="0">
              <a:solidFill>
                <a:schemeClr val="tx1">
                  <a:lumMod val="75000"/>
                  <a:lumOff val="25000"/>
                </a:schemeClr>
              </a:solidFill>
            </a:endParaRPr>
          </a:p>
        </p:txBody>
      </p:sp>
      <p:sp>
        <p:nvSpPr>
          <p:cNvPr id="7" name="矩形 6"/>
          <p:cNvSpPr/>
          <p:nvPr/>
        </p:nvSpPr>
        <p:spPr>
          <a:xfrm>
            <a:off x="1390246" y="4184835"/>
            <a:ext cx="9867690" cy="1477328"/>
          </a:xfrm>
          <a:prstGeom prst="rect">
            <a:avLst/>
          </a:prstGeom>
        </p:spPr>
        <p:txBody>
          <a:bodyPr wrap="square">
            <a:spAutoFit/>
          </a:bodyPr>
          <a:lstStyle/>
          <a:p>
            <a:pPr indent="457200">
              <a:lnSpc>
                <a:spcPct val="150000"/>
              </a:lnSpc>
            </a:pPr>
            <a:r>
              <a:rPr lang="en-US" altLang="zh-CN" sz="2000" b="1" dirty="0" smtClean="0">
                <a:solidFill>
                  <a:schemeClr val="tx1">
                    <a:lumMod val="75000"/>
                    <a:lumOff val="25000"/>
                  </a:schemeClr>
                </a:solidFill>
              </a:rPr>
              <a:t>3.</a:t>
            </a:r>
            <a:r>
              <a:rPr lang="zh-CN" altLang="en-US" sz="2000" b="1" dirty="0" smtClean="0">
                <a:solidFill>
                  <a:schemeClr val="tx1">
                    <a:lumMod val="75000"/>
                    <a:lumOff val="25000"/>
                  </a:schemeClr>
                </a:solidFill>
              </a:rPr>
              <a:t>偏差：除了权重之外，另一个被应用于输入的线性分量被称为偏差。它被加到权重与输入相乘的结果中。基本上添加偏差的目的是来改变权重与输入相乘所得结果的范围的。添加偏差后，结果将看起来像</a:t>
            </a:r>
            <a:r>
              <a:rPr lang="en-US" altLang="zh-CN" sz="2000" b="1" dirty="0" smtClean="0">
                <a:solidFill>
                  <a:schemeClr val="tx1">
                    <a:lumMod val="75000"/>
                    <a:lumOff val="25000"/>
                  </a:schemeClr>
                </a:solidFill>
              </a:rPr>
              <a:t>a* W1 +</a:t>
            </a:r>
            <a:r>
              <a:rPr lang="zh-CN" altLang="en-US" sz="2000" b="1" dirty="0" smtClean="0">
                <a:solidFill>
                  <a:schemeClr val="tx1">
                    <a:lumMod val="75000"/>
                    <a:lumOff val="25000"/>
                  </a:schemeClr>
                </a:solidFill>
              </a:rPr>
              <a:t>偏差。这是输入变换的最终线性分量。</a:t>
            </a:r>
          </a:p>
        </p:txBody>
      </p:sp>
    </p:spTree>
    <p:extLst>
      <p:ext uri="{BB962C8B-B14F-4D97-AF65-F5344CB8AC3E}">
        <p14:creationId xmlns:p14="http://schemas.microsoft.com/office/powerpoint/2010/main" xmlns="" val="2881580415"/>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神经网络的基本概述</a:t>
            </a:r>
            <a:endParaRPr lang="zh-CN" altLang="en-US" sz="2800" dirty="0"/>
          </a:p>
        </p:txBody>
      </p:sp>
      <p:sp>
        <p:nvSpPr>
          <p:cNvPr id="9" name="矩形 8"/>
          <p:cNvSpPr/>
          <p:nvPr/>
        </p:nvSpPr>
        <p:spPr>
          <a:xfrm>
            <a:off x="1488569" y="1260166"/>
            <a:ext cx="9867690" cy="1477328"/>
          </a:xfrm>
          <a:prstGeom prst="rect">
            <a:avLst/>
          </a:prstGeom>
        </p:spPr>
        <p:txBody>
          <a:bodyPr wrap="square">
            <a:spAutoFit/>
          </a:bodyPr>
          <a:lstStyle/>
          <a:p>
            <a:pPr indent="457200">
              <a:lnSpc>
                <a:spcPct val="150000"/>
              </a:lnSpc>
            </a:pPr>
            <a:r>
              <a:rPr lang="en-US" altLang="zh-CN" sz="2000" b="1" dirty="0" smtClean="0">
                <a:solidFill>
                  <a:schemeClr val="tx1">
                    <a:lumMod val="75000"/>
                    <a:lumOff val="25000"/>
                  </a:schemeClr>
                </a:solidFill>
              </a:rPr>
              <a:t>4.</a:t>
            </a:r>
            <a:r>
              <a:rPr lang="zh-CN" altLang="en-US" sz="2000" b="1" dirty="0" smtClean="0">
                <a:solidFill>
                  <a:schemeClr val="tx1">
                    <a:lumMod val="75000"/>
                    <a:lumOff val="25000"/>
                  </a:schemeClr>
                </a:solidFill>
              </a:rPr>
              <a:t>激活函数：一旦将线性分量应用于输入，将会需要应用一个非线性函数。这通过将激活函数应用于线性组合来完成。激活函数将输入信号转换为输出信号。应用激活函数后的输出看起来像</a:t>
            </a:r>
            <a:r>
              <a:rPr lang="en-US" altLang="zh-CN" sz="2000" b="1" dirty="0" smtClean="0">
                <a:solidFill>
                  <a:schemeClr val="tx1">
                    <a:lumMod val="75000"/>
                    <a:lumOff val="25000"/>
                  </a:schemeClr>
                </a:solidFill>
              </a:rPr>
              <a:t>f</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a * W1 + b</a:t>
            </a:r>
            <a:r>
              <a:rPr lang="zh-CN" altLang="en-US" sz="2000" b="1" dirty="0" smtClean="0">
                <a:solidFill>
                  <a:schemeClr val="tx1">
                    <a:lumMod val="75000"/>
                    <a:lumOff val="25000"/>
                  </a:schemeClr>
                </a:solidFill>
              </a:rPr>
              <a:t>），其中</a:t>
            </a:r>
            <a:r>
              <a:rPr lang="en-US" altLang="zh-CN" sz="2000" b="1" dirty="0" smtClean="0">
                <a:solidFill>
                  <a:schemeClr val="tx1">
                    <a:lumMod val="75000"/>
                    <a:lumOff val="25000"/>
                  </a:schemeClr>
                </a:solidFill>
              </a:rPr>
              <a:t>f</a:t>
            </a:r>
            <a:r>
              <a:rPr lang="zh-CN" altLang="en-US" sz="2000" b="1" dirty="0" smtClean="0">
                <a:solidFill>
                  <a:schemeClr val="tx1">
                    <a:lumMod val="75000"/>
                    <a:lumOff val="25000"/>
                  </a:schemeClr>
                </a:solidFill>
              </a:rPr>
              <a:t>（）就是激活函数。</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后面将详细介绍</a:t>
            </a:r>
            <a:r>
              <a:rPr lang="en-US" altLang="zh-CN" sz="2000" b="1" dirty="0" smtClean="0">
                <a:solidFill>
                  <a:schemeClr val="tx1">
                    <a:lumMod val="75000"/>
                    <a:lumOff val="25000"/>
                  </a:schemeClr>
                </a:solidFill>
              </a:rPr>
              <a:t>)</a:t>
            </a:r>
            <a:endParaRPr lang="zh-CN" altLang="en-US" sz="2000" b="1" dirty="0" smtClean="0">
              <a:solidFill>
                <a:schemeClr val="tx1">
                  <a:lumMod val="75000"/>
                  <a:lumOff val="25000"/>
                </a:schemeClr>
              </a:solidFill>
            </a:endParaRPr>
          </a:p>
        </p:txBody>
      </p:sp>
      <p:pic>
        <p:nvPicPr>
          <p:cNvPr id="8" name="Picture 2" descr="https://img-blog.csdn.net/20180326172213837?watermark/2/text/aHR0cHM6Ly9ibG9nLmNzZG4ubmV0L1pPVVpIRU5fSUQ=/font/5a6L5L2T/fontsize/400/fill/I0JBQkFCMA==/dissolve/70"/>
          <p:cNvPicPr>
            <a:picLocks noChangeAspect="1" noChangeArrowheads="1"/>
          </p:cNvPicPr>
          <p:nvPr/>
        </p:nvPicPr>
        <p:blipFill>
          <a:blip r:embed="rId2" cstate="print"/>
          <a:srcRect/>
          <a:stretch>
            <a:fillRect/>
          </a:stretch>
        </p:blipFill>
        <p:spPr bwMode="auto">
          <a:xfrm>
            <a:off x="3030838" y="2952576"/>
            <a:ext cx="4903122" cy="2631342"/>
          </a:xfrm>
          <a:prstGeom prst="rect">
            <a:avLst/>
          </a:prstGeom>
          <a:noFill/>
        </p:spPr>
      </p:pic>
    </p:spTree>
    <p:extLst>
      <p:ext uri="{BB962C8B-B14F-4D97-AF65-F5344CB8AC3E}">
        <p14:creationId xmlns:p14="http://schemas.microsoft.com/office/powerpoint/2010/main" xmlns="" val="2881580415"/>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神经网络的基本概述</a:t>
            </a:r>
            <a:endParaRPr lang="zh-CN" altLang="en-US" sz="2800" dirty="0"/>
          </a:p>
        </p:txBody>
      </p:sp>
      <p:sp>
        <p:nvSpPr>
          <p:cNvPr id="9" name="矩形 8"/>
          <p:cNvSpPr/>
          <p:nvPr/>
        </p:nvSpPr>
        <p:spPr>
          <a:xfrm>
            <a:off x="1379387" y="1383013"/>
            <a:ext cx="9867690" cy="496996"/>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组合：</a:t>
            </a:r>
          </a:p>
        </p:txBody>
      </p:sp>
      <p:pic>
        <p:nvPicPr>
          <p:cNvPr id="1028" name="Picture 4" descr="https://gss1.bdstatic.com/-vo3dSag_xI4khGkpoWK1HF6hhy/baike/c0%3Dbaike72%2C5%2C5%2C72%2C24/sign=7dfd2554720e0cf3b4fa46a96b2f997a/9d82d158ccbf6c816da5a4aebc3eb13532fa40e2.jpg"/>
          <p:cNvPicPr>
            <a:picLocks noChangeAspect="1" noChangeArrowheads="1"/>
          </p:cNvPicPr>
          <p:nvPr/>
        </p:nvPicPr>
        <p:blipFill>
          <a:blip r:embed="rId2" cstate="print"/>
          <a:srcRect/>
          <a:stretch>
            <a:fillRect/>
          </a:stretch>
        </p:blipFill>
        <p:spPr bwMode="auto">
          <a:xfrm>
            <a:off x="2816889" y="2115332"/>
            <a:ext cx="4812210" cy="2937479"/>
          </a:xfrm>
          <a:prstGeom prst="rect">
            <a:avLst/>
          </a:prstGeom>
          <a:noFill/>
        </p:spPr>
      </p:pic>
      <p:sp>
        <p:nvSpPr>
          <p:cNvPr id="10" name="TextBox 9"/>
          <p:cNvSpPr txBox="1"/>
          <p:nvPr/>
        </p:nvSpPr>
        <p:spPr>
          <a:xfrm>
            <a:off x="3098039" y="4831308"/>
            <a:ext cx="3985147" cy="369332"/>
          </a:xfrm>
          <a:prstGeom prst="rect">
            <a:avLst/>
          </a:prstGeom>
          <a:noFill/>
          <a:ln>
            <a:solidFill>
              <a:schemeClr val="tx1"/>
            </a:solidFill>
          </a:ln>
        </p:spPr>
        <p:txBody>
          <a:bodyPr wrap="square" rtlCol="0">
            <a:spAutoFit/>
          </a:bodyPr>
          <a:lstStyle/>
          <a:p>
            <a:r>
              <a:rPr lang="en-US" altLang="zh-CN" dirty="0" smtClean="0"/>
              <a:t>a1*w1+a2*w2+a3*w3+···+an*</a:t>
            </a:r>
            <a:r>
              <a:rPr lang="en-US" altLang="zh-CN" dirty="0" err="1" smtClean="0"/>
              <a:t>wn+b</a:t>
            </a:r>
            <a:endParaRPr lang="zh-CN" altLang="en-US" dirty="0"/>
          </a:p>
        </p:txBody>
      </p:sp>
      <p:sp>
        <p:nvSpPr>
          <p:cNvPr id="12" name="上箭头 11"/>
          <p:cNvSpPr/>
          <p:nvPr/>
        </p:nvSpPr>
        <p:spPr>
          <a:xfrm>
            <a:off x="4653887" y="3807726"/>
            <a:ext cx="518615" cy="77792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5663822" y="1282889"/>
            <a:ext cx="4271749" cy="646331"/>
          </a:xfrm>
          <a:prstGeom prst="rect">
            <a:avLst/>
          </a:prstGeom>
          <a:noFill/>
          <a:ln>
            <a:solidFill>
              <a:schemeClr val="tx1"/>
            </a:solidFill>
          </a:ln>
        </p:spPr>
        <p:txBody>
          <a:bodyPr wrap="square" rtlCol="0">
            <a:spAutoFit/>
          </a:bodyPr>
          <a:lstStyle/>
          <a:p>
            <a:r>
              <a:rPr lang="en-US" altLang="zh-CN" dirty="0" smtClean="0"/>
              <a:t>f(a1*w1+a2*w2+a3*w3+···+an*</a:t>
            </a:r>
            <a:r>
              <a:rPr lang="en-US" altLang="zh-CN" dirty="0" err="1" smtClean="0"/>
              <a:t>wn+b</a:t>
            </a:r>
            <a:r>
              <a:rPr lang="en-US" altLang="zh-CN" dirty="0" smtClean="0"/>
              <a:t>)</a:t>
            </a:r>
            <a:endParaRPr lang="zh-CN" altLang="en-US" dirty="0" smtClean="0"/>
          </a:p>
          <a:p>
            <a:endParaRPr lang="zh-CN" altLang="en-US" dirty="0"/>
          </a:p>
        </p:txBody>
      </p:sp>
      <p:sp>
        <p:nvSpPr>
          <p:cNvPr id="14" name="下箭头 13"/>
          <p:cNvSpPr/>
          <p:nvPr/>
        </p:nvSpPr>
        <p:spPr>
          <a:xfrm>
            <a:off x="7055893" y="1951630"/>
            <a:ext cx="477671" cy="900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881580415"/>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神经网络的基本概述</a:t>
            </a:r>
            <a:endParaRPr lang="zh-CN" altLang="en-US" sz="2800" dirty="0"/>
          </a:p>
        </p:txBody>
      </p:sp>
      <p:sp>
        <p:nvSpPr>
          <p:cNvPr id="9" name="矩形 8"/>
          <p:cNvSpPr/>
          <p:nvPr/>
        </p:nvSpPr>
        <p:spPr>
          <a:xfrm>
            <a:off x="1379387" y="1164645"/>
            <a:ext cx="9867690" cy="1477328"/>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举例说明：设</a:t>
            </a:r>
            <a:r>
              <a:rPr lang="en-US" altLang="zh-CN" sz="2000" b="1" dirty="0" smtClean="0">
                <a:solidFill>
                  <a:schemeClr val="tx1">
                    <a:lumMod val="75000"/>
                    <a:lumOff val="25000"/>
                  </a:schemeClr>
                </a:solidFill>
              </a:rPr>
              <a:t>x1=10,x2=30,x3=8;w1=-1,w2=0.5,w3=6,b=2</a:t>
            </a:r>
          </a:p>
          <a:p>
            <a:pPr indent="457200">
              <a:lnSpc>
                <a:spcPct val="150000"/>
              </a:lnSpc>
            </a:pPr>
            <a:r>
              <a:rPr lang="en-US" altLang="zh-CN" sz="2000" b="1" dirty="0" smtClean="0">
                <a:solidFill>
                  <a:schemeClr val="tx1">
                    <a:lumMod val="75000"/>
                    <a:lumOff val="25000"/>
                  </a:schemeClr>
                </a:solidFill>
              </a:rPr>
              <a:t>		</a:t>
            </a:r>
            <a:r>
              <a:rPr lang="en-US" altLang="zh-CN" sz="2000" b="1" dirty="0" smtClean="0">
                <a:solidFill>
                  <a:srgbClr val="FF0000"/>
                </a:solidFill>
              </a:rPr>
              <a:t>x=x1*w1+x2*w2+x3*w3+b=55</a:t>
            </a:r>
          </a:p>
          <a:p>
            <a:pPr indent="457200">
              <a:lnSpc>
                <a:spcPct val="150000"/>
              </a:lnSpc>
            </a:pPr>
            <a:r>
              <a:rPr lang="en-US" altLang="zh-CN" sz="2000" b="1" dirty="0" smtClean="0">
                <a:solidFill>
                  <a:srgbClr val="FF0000"/>
                </a:solidFill>
              </a:rPr>
              <a:t>		</a:t>
            </a:r>
            <a:r>
              <a:rPr lang="zh-CN" altLang="en-US" sz="2000" b="1" dirty="0" smtClean="0">
                <a:solidFill>
                  <a:srgbClr val="FF0000"/>
                </a:solidFill>
              </a:rPr>
              <a:t>此时如果激活函数是</a:t>
            </a:r>
            <a:r>
              <a:rPr lang="en-US" altLang="zh-CN" sz="2000" b="1" dirty="0" smtClean="0">
                <a:solidFill>
                  <a:srgbClr val="FF0000"/>
                </a:solidFill>
              </a:rPr>
              <a:t>y=x/5</a:t>
            </a:r>
            <a:r>
              <a:rPr lang="zh-CN" altLang="en-US" sz="2000" b="1" dirty="0" smtClean="0">
                <a:solidFill>
                  <a:srgbClr val="FF0000"/>
                </a:solidFill>
              </a:rPr>
              <a:t>，那么输出值</a:t>
            </a:r>
            <a:r>
              <a:rPr lang="en-US" altLang="zh-CN" sz="2000" b="1" dirty="0" smtClean="0">
                <a:solidFill>
                  <a:srgbClr val="FF0000"/>
                </a:solidFill>
              </a:rPr>
              <a:t>Y=55/5=11</a:t>
            </a:r>
            <a:endParaRPr lang="zh-CN" altLang="en-US" sz="2000" b="1" dirty="0" smtClean="0">
              <a:solidFill>
                <a:srgbClr val="FF0000"/>
              </a:solidFill>
            </a:endParaRPr>
          </a:p>
        </p:txBody>
      </p:sp>
      <p:pic>
        <p:nvPicPr>
          <p:cNvPr id="1028" name="Picture 4" descr="https://gss1.bdstatic.com/-vo3dSag_xI4khGkpoWK1HF6hhy/baike/c0%3Dbaike72%2C5%2C5%2C72%2C24/sign=7dfd2554720e0cf3b4fa46a96b2f997a/9d82d158ccbf6c816da5a4aebc3eb13532fa40e2.jpg"/>
          <p:cNvPicPr>
            <a:picLocks noChangeAspect="1" noChangeArrowheads="1"/>
          </p:cNvPicPr>
          <p:nvPr/>
        </p:nvPicPr>
        <p:blipFill>
          <a:blip r:embed="rId2" cstate="print"/>
          <a:srcRect/>
          <a:stretch>
            <a:fillRect/>
          </a:stretch>
        </p:blipFill>
        <p:spPr bwMode="auto">
          <a:xfrm>
            <a:off x="3076195" y="3316332"/>
            <a:ext cx="3843219" cy="2345986"/>
          </a:xfrm>
          <a:prstGeom prst="rect">
            <a:avLst/>
          </a:prstGeom>
          <a:noFill/>
        </p:spPr>
      </p:pic>
      <p:sp>
        <p:nvSpPr>
          <p:cNvPr id="10" name="TextBox 9"/>
          <p:cNvSpPr txBox="1"/>
          <p:nvPr/>
        </p:nvSpPr>
        <p:spPr>
          <a:xfrm>
            <a:off x="3084391" y="5636526"/>
            <a:ext cx="3985147" cy="369332"/>
          </a:xfrm>
          <a:prstGeom prst="rect">
            <a:avLst/>
          </a:prstGeom>
          <a:noFill/>
          <a:ln>
            <a:solidFill>
              <a:schemeClr val="tx1"/>
            </a:solidFill>
          </a:ln>
        </p:spPr>
        <p:txBody>
          <a:bodyPr wrap="square" rtlCol="0">
            <a:spAutoFit/>
          </a:bodyPr>
          <a:lstStyle/>
          <a:p>
            <a:r>
              <a:rPr lang="en-US" altLang="zh-CN" dirty="0" smtClean="0"/>
              <a:t>a1*w1+a2*w2+a3*w3+···+an*</a:t>
            </a:r>
            <a:r>
              <a:rPr lang="en-US" altLang="zh-CN" dirty="0" err="1" smtClean="0"/>
              <a:t>wn+b</a:t>
            </a:r>
            <a:endParaRPr lang="zh-CN" altLang="en-US" dirty="0"/>
          </a:p>
        </p:txBody>
      </p:sp>
      <p:sp>
        <p:nvSpPr>
          <p:cNvPr id="12" name="上箭头 11"/>
          <p:cNvSpPr/>
          <p:nvPr/>
        </p:nvSpPr>
        <p:spPr>
          <a:xfrm>
            <a:off x="4449172" y="4940489"/>
            <a:ext cx="423080" cy="4367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5117912" y="2743199"/>
            <a:ext cx="3138983" cy="923330"/>
          </a:xfrm>
          <a:prstGeom prst="rect">
            <a:avLst/>
          </a:prstGeom>
          <a:noFill/>
          <a:ln>
            <a:solidFill>
              <a:schemeClr val="tx1"/>
            </a:solidFill>
          </a:ln>
        </p:spPr>
        <p:txBody>
          <a:bodyPr wrap="square" rtlCol="0">
            <a:spAutoFit/>
          </a:bodyPr>
          <a:lstStyle/>
          <a:p>
            <a:r>
              <a:rPr lang="en-US" altLang="zh-CN" dirty="0" smtClean="0"/>
              <a:t>f(a1*w1+a2*w2+a3*w3+···+an*</a:t>
            </a:r>
            <a:r>
              <a:rPr lang="en-US" altLang="zh-CN" dirty="0" err="1" smtClean="0"/>
              <a:t>wn+b</a:t>
            </a:r>
            <a:r>
              <a:rPr lang="en-US" altLang="zh-CN" dirty="0" smtClean="0"/>
              <a:t>)</a:t>
            </a:r>
            <a:endParaRPr lang="zh-CN" altLang="en-US" dirty="0" smtClean="0"/>
          </a:p>
          <a:p>
            <a:endParaRPr lang="zh-CN" altLang="en-US" dirty="0"/>
          </a:p>
        </p:txBody>
      </p:sp>
      <p:sp>
        <p:nvSpPr>
          <p:cNvPr id="14" name="下箭头 13"/>
          <p:cNvSpPr/>
          <p:nvPr/>
        </p:nvSpPr>
        <p:spPr>
          <a:xfrm>
            <a:off x="6400803" y="3835019"/>
            <a:ext cx="382136" cy="5049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881580415"/>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神经网络的基本概述</a:t>
            </a:r>
            <a:endParaRPr lang="zh-CN" altLang="en-US" sz="2800" dirty="0"/>
          </a:p>
        </p:txBody>
      </p:sp>
      <p:sp>
        <p:nvSpPr>
          <p:cNvPr id="9" name="矩形 8"/>
          <p:cNvSpPr/>
          <p:nvPr/>
        </p:nvSpPr>
        <p:spPr>
          <a:xfrm>
            <a:off x="1384886" y="1124365"/>
            <a:ext cx="9867690" cy="2345770"/>
          </a:xfrm>
          <a:prstGeom prst="rect">
            <a:avLst/>
          </a:prstGeom>
        </p:spPr>
        <p:txBody>
          <a:bodyPr wrap="square">
            <a:spAutoFit/>
          </a:bodyPr>
          <a:lstStyle/>
          <a:p>
            <a:pPr indent="457200">
              <a:lnSpc>
                <a:spcPct val="150000"/>
              </a:lnSpc>
            </a:pPr>
            <a:r>
              <a:rPr lang="en-US" altLang="zh-CN" sz="2000" b="1" dirty="0" smtClean="0">
                <a:solidFill>
                  <a:schemeClr val="tx1">
                    <a:lumMod val="75000"/>
                    <a:lumOff val="25000"/>
                  </a:schemeClr>
                </a:solidFill>
              </a:rPr>
              <a:t>5.</a:t>
            </a:r>
            <a:r>
              <a:rPr lang="zh-CN" altLang="en-US" sz="2000" b="1" dirty="0" smtClean="0">
                <a:solidFill>
                  <a:schemeClr val="tx1">
                    <a:lumMod val="75000"/>
                    <a:lumOff val="25000"/>
                  </a:schemeClr>
                </a:solidFill>
              </a:rPr>
              <a:t>输入</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输出</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隐藏层（</a:t>
            </a:r>
            <a:r>
              <a:rPr lang="en-US" altLang="en-US" sz="2000" b="1" dirty="0" smtClean="0">
                <a:solidFill>
                  <a:schemeClr val="tx1">
                    <a:lumMod val="75000"/>
                    <a:lumOff val="25000"/>
                  </a:schemeClr>
                </a:solidFill>
              </a:rPr>
              <a:t>Input / Output / Hidden Layer） </a:t>
            </a:r>
            <a:r>
              <a:rPr lang="zh-CN" altLang="en-US" sz="2000" b="1" dirty="0" smtClean="0">
                <a:solidFill>
                  <a:schemeClr val="tx1">
                    <a:lumMod val="75000"/>
                    <a:lumOff val="25000"/>
                  </a:schemeClr>
                </a:solidFill>
              </a:rPr>
              <a:t>：正如它们名字所代表的那样，输入层是接收输入那一层，本质上是网络的第一层。而输出层是生成输出的那一层，也可以说是网络的最终层。处理层是网络中的隐藏层。这些隐藏层是对传入数据执行特定任务并将其生成的输出传递到下一层的那些层。输入和输出层是我们可见的，而中间层则是隐藏的。</a:t>
            </a:r>
          </a:p>
        </p:txBody>
      </p:sp>
      <p:pic>
        <p:nvPicPr>
          <p:cNvPr id="26628" name="Picture 4" descr="https://img-blog.csdn.net/20150128033221168?watermark/2/text/aHR0cDovL2Jsb2cuY3Nkbi5uZXQvdTAxMjE2MjYxMw==/font/5a6L5L2T/fontsize/400/fill/I0JBQkFCMA==/dissolve/70/gravity/Center"/>
          <p:cNvPicPr>
            <a:picLocks noChangeAspect="1" noChangeArrowheads="1"/>
          </p:cNvPicPr>
          <p:nvPr/>
        </p:nvPicPr>
        <p:blipFill>
          <a:blip r:embed="rId2" cstate="print"/>
          <a:srcRect/>
          <a:stretch>
            <a:fillRect/>
          </a:stretch>
        </p:blipFill>
        <p:spPr bwMode="auto">
          <a:xfrm>
            <a:off x="4113440" y="3473305"/>
            <a:ext cx="4742442" cy="2163219"/>
          </a:xfrm>
          <a:prstGeom prst="rect">
            <a:avLst/>
          </a:prstGeom>
          <a:noFill/>
        </p:spPr>
      </p:pic>
    </p:spTree>
    <p:extLst>
      <p:ext uri="{BB962C8B-B14F-4D97-AF65-F5344CB8AC3E}">
        <p14:creationId xmlns:p14="http://schemas.microsoft.com/office/powerpoint/2010/main" xmlns="" val="2881580415"/>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神经网络的基本概述</a:t>
            </a:r>
            <a:endParaRPr lang="zh-CN" altLang="en-US" sz="2800" dirty="0"/>
          </a:p>
        </p:txBody>
      </p:sp>
      <p:sp>
        <p:nvSpPr>
          <p:cNvPr id="9" name="矩形 8"/>
          <p:cNvSpPr/>
          <p:nvPr/>
        </p:nvSpPr>
        <p:spPr>
          <a:xfrm>
            <a:off x="1293752" y="1634393"/>
            <a:ext cx="9867690" cy="2400657"/>
          </a:xfrm>
          <a:prstGeom prst="rect">
            <a:avLst/>
          </a:prstGeom>
        </p:spPr>
        <p:txBody>
          <a:bodyPr wrap="square">
            <a:spAutoFit/>
          </a:bodyPr>
          <a:lstStyle/>
          <a:p>
            <a:pPr indent="457200">
              <a:lnSpc>
                <a:spcPct val="150000"/>
              </a:lnSpc>
            </a:pPr>
            <a:r>
              <a:rPr lang="en-US" altLang="zh-CN" sz="2000" b="1" dirty="0" smtClean="0">
                <a:solidFill>
                  <a:schemeClr val="tx1">
                    <a:lumMod val="75000"/>
                    <a:lumOff val="25000"/>
                  </a:schemeClr>
                </a:solidFill>
              </a:rPr>
              <a:t>5.</a:t>
            </a:r>
            <a:r>
              <a:rPr lang="zh-CN" altLang="en-US" sz="2000" b="1" dirty="0" smtClean="0">
                <a:solidFill>
                  <a:schemeClr val="tx1">
                    <a:lumMod val="75000"/>
                    <a:lumOff val="25000"/>
                  </a:schemeClr>
                </a:solidFill>
              </a:rPr>
              <a:t>成本函数（</a:t>
            </a:r>
            <a:r>
              <a:rPr lang="en-US" altLang="en-US" sz="2000" b="1" dirty="0" smtClean="0">
                <a:solidFill>
                  <a:schemeClr val="tx1">
                    <a:lumMod val="75000"/>
                    <a:lumOff val="25000"/>
                  </a:schemeClr>
                </a:solidFill>
              </a:rPr>
              <a:t>Cost Function）</a:t>
            </a:r>
            <a:r>
              <a:rPr lang="zh-CN" altLang="en-US" sz="2000" b="1" dirty="0" smtClean="0">
                <a:solidFill>
                  <a:schemeClr val="tx1">
                    <a:lumMod val="75000"/>
                    <a:lumOff val="25000"/>
                  </a:schemeClr>
                </a:solidFill>
              </a:rPr>
              <a:t>：当我们建立一个网络时，网络试图将输出预测得尽可能靠近实际值。我们使用成本</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损失函数来衡量网络的准确性。而成本或损失函数会在发生错误时尝试惩罚网络。</a:t>
            </a:r>
          </a:p>
          <a:p>
            <a:pPr indent="457200">
              <a:lnSpc>
                <a:spcPct val="150000"/>
              </a:lnSpc>
            </a:pPr>
            <a:r>
              <a:rPr lang="zh-CN" altLang="en-US" sz="2000" b="1" dirty="0" smtClean="0">
                <a:solidFill>
                  <a:schemeClr val="tx1">
                    <a:lumMod val="75000"/>
                    <a:lumOff val="25000"/>
                  </a:schemeClr>
                </a:solidFill>
              </a:rPr>
              <a:t>我们在运行网络时的目标是提高我们的预测精度并减少误差，从而最大限度地降低成本。最优化的输出是那些成本或损失函数值最小的输出。</a:t>
            </a:r>
            <a:r>
              <a:rPr lang="en-US" altLang="zh-CN" sz="2000" b="1" dirty="0" smtClean="0">
                <a:solidFill>
                  <a:schemeClr val="tx1">
                    <a:lumMod val="75000"/>
                    <a:lumOff val="25000"/>
                  </a:schemeClr>
                </a:solidFill>
              </a:rPr>
              <a:t> (</a:t>
            </a:r>
            <a:r>
              <a:rPr lang="zh-CN" altLang="en-US" sz="2000" b="1" dirty="0" smtClean="0">
                <a:solidFill>
                  <a:schemeClr val="tx1">
                    <a:lumMod val="75000"/>
                    <a:lumOff val="25000"/>
                  </a:schemeClr>
                </a:solidFill>
              </a:rPr>
              <a:t>后面将详细介绍</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a:t>
            </a:r>
          </a:p>
        </p:txBody>
      </p:sp>
    </p:spTree>
    <p:extLst>
      <p:ext uri="{BB962C8B-B14F-4D97-AF65-F5344CB8AC3E}">
        <p14:creationId xmlns:p14="http://schemas.microsoft.com/office/powerpoint/2010/main" xmlns="" val="2881580415"/>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流程图: 手动输入 57"/>
          <p:cNvSpPr/>
          <p:nvPr/>
        </p:nvSpPr>
        <p:spPr>
          <a:xfrm rot="5400000">
            <a:off x="-57150" y="1714500"/>
            <a:ext cx="1695450" cy="1619250"/>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1543050" y="1162050"/>
            <a:ext cx="1333500" cy="2708434"/>
          </a:xfrm>
          <a:prstGeom prst="rect">
            <a:avLst/>
          </a:prstGeom>
          <a:noFill/>
        </p:spPr>
        <p:txBody>
          <a:bodyPr wrap="square" rtlCol="0">
            <a:spAutoFit/>
          </a:bodyPr>
          <a:lstStyle/>
          <a:p>
            <a:r>
              <a:rPr lang="en-US" altLang="zh-CN" sz="17000" b="1" dirty="0" smtClean="0">
                <a:solidFill>
                  <a:schemeClr val="bg1"/>
                </a:solidFill>
              </a:rPr>
              <a:t>2</a:t>
            </a:r>
            <a:endParaRPr lang="zh-CN" altLang="en-US" sz="17000" b="1" dirty="0">
              <a:solidFill>
                <a:schemeClr val="bg1"/>
              </a:solidFill>
            </a:endParaRPr>
          </a:p>
        </p:txBody>
      </p:sp>
      <p:sp>
        <p:nvSpPr>
          <p:cNvPr id="62" name="文本框 61"/>
          <p:cNvSpPr txBox="1"/>
          <p:nvPr/>
        </p:nvSpPr>
        <p:spPr>
          <a:xfrm>
            <a:off x="2743199" y="1676400"/>
            <a:ext cx="9099755" cy="1015663"/>
          </a:xfrm>
          <a:prstGeom prst="rect">
            <a:avLst/>
          </a:prstGeom>
          <a:noFill/>
        </p:spPr>
        <p:txBody>
          <a:bodyPr wrap="square" rtlCol="0">
            <a:spAutoFit/>
          </a:bodyPr>
          <a:lstStyle/>
          <a:p>
            <a:r>
              <a:rPr lang="en-US" altLang="zh-CN" sz="6000" dirty="0" smtClean="0">
                <a:solidFill>
                  <a:schemeClr val="bg1"/>
                </a:solidFill>
              </a:rPr>
              <a:t>Activation function</a:t>
            </a:r>
            <a:endParaRPr lang="zh-CN" altLang="en-US" sz="6000" dirty="0">
              <a:solidFill>
                <a:schemeClr val="bg1"/>
              </a:solidFill>
            </a:endParaRPr>
          </a:p>
        </p:txBody>
      </p:sp>
    </p:spTree>
    <p:extLst>
      <p:ext uri="{BB962C8B-B14F-4D97-AF65-F5344CB8AC3E}">
        <p14:creationId xmlns:p14="http://schemas.microsoft.com/office/powerpoint/2010/main" xmlns="" val="102594355"/>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4" descr="è¿éåå¾çæè¿°"/>
          <p:cNvPicPr>
            <a:picLocks noChangeAspect="1" noChangeArrowheads="1"/>
          </p:cNvPicPr>
          <p:nvPr/>
        </p:nvPicPr>
        <p:blipFill>
          <a:blip r:embed="rId2" cstate="print"/>
          <a:srcRect/>
          <a:stretch>
            <a:fillRect/>
          </a:stretch>
        </p:blipFill>
        <p:spPr bwMode="auto">
          <a:xfrm>
            <a:off x="5338916" y="3359988"/>
            <a:ext cx="6164826" cy="2810687"/>
          </a:xfrm>
          <a:prstGeom prst="rect">
            <a:avLst/>
          </a:prstGeom>
          <a:noFill/>
        </p:spPr>
      </p:pic>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2</a:t>
            </a:r>
            <a:endParaRPr lang="zh-CN" altLang="en-US" sz="7200" b="1" dirty="0"/>
          </a:p>
        </p:txBody>
      </p:sp>
      <p:sp>
        <p:nvSpPr>
          <p:cNvPr id="4" name="文本框 3"/>
          <p:cNvSpPr txBox="1"/>
          <p:nvPr/>
        </p:nvSpPr>
        <p:spPr>
          <a:xfrm>
            <a:off x="1484616" y="294799"/>
            <a:ext cx="1639584" cy="523220"/>
          </a:xfrm>
          <a:prstGeom prst="rect">
            <a:avLst/>
          </a:prstGeom>
          <a:noFill/>
        </p:spPr>
        <p:txBody>
          <a:bodyPr wrap="square" rtlCol="0">
            <a:spAutoFit/>
          </a:bodyPr>
          <a:lstStyle/>
          <a:p>
            <a:r>
              <a:rPr lang="zh-CN" altLang="en-US" sz="2800" dirty="0" smtClean="0"/>
              <a:t>激活函数</a:t>
            </a:r>
            <a:endParaRPr lang="zh-CN" altLang="en-US" sz="2800" dirty="0"/>
          </a:p>
        </p:txBody>
      </p:sp>
      <p:sp>
        <p:nvSpPr>
          <p:cNvPr id="22" name="矩形 21"/>
          <p:cNvSpPr/>
          <p:nvPr/>
        </p:nvSpPr>
        <p:spPr>
          <a:xfrm>
            <a:off x="1395234" y="1147254"/>
            <a:ext cx="9867690" cy="2345770"/>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激活函数：对于人工神经网络模型去学习、理解非常复杂和非线性的函数来说具有十分重要的作用。它们将非线性特性引入到我们的网络中。如图在神经元中，输入的 </a:t>
            </a:r>
            <a:r>
              <a:rPr lang="en-US" altLang="zh-CN" sz="2000" b="1" dirty="0" smtClean="0">
                <a:solidFill>
                  <a:schemeClr val="tx1">
                    <a:lumMod val="75000"/>
                    <a:lumOff val="25000"/>
                  </a:schemeClr>
                </a:solidFill>
              </a:rPr>
              <a:t>inputs </a:t>
            </a:r>
            <a:r>
              <a:rPr lang="zh-CN" altLang="en-US" sz="2000" b="1" dirty="0" smtClean="0">
                <a:solidFill>
                  <a:schemeClr val="tx1">
                    <a:lumMod val="75000"/>
                    <a:lumOff val="25000"/>
                  </a:schemeClr>
                </a:solidFill>
              </a:rPr>
              <a:t>通过加权，求和后，还被作用了一个函数，这个函数就是激活函数。引入激活函数是为了增加神经网络模型的非线性。没有激活函数的每层都相当于矩阵相乘。就算你叠加了若干层之后，无非还是个矩阵相乘罢了。</a:t>
            </a:r>
          </a:p>
        </p:txBody>
      </p:sp>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37949" y="608622"/>
            <a:ext cx="4876800" cy="1107996"/>
          </a:xfrm>
          <a:prstGeom prst="rect">
            <a:avLst/>
          </a:prstGeom>
          <a:noFill/>
        </p:spPr>
        <p:txBody>
          <a:bodyPr wrap="square" rtlCol="0">
            <a:spAutoFit/>
          </a:bodyPr>
          <a:lstStyle/>
          <a:p>
            <a:r>
              <a:rPr lang="en-US" altLang="zh-CN" sz="6600" b="1" dirty="0" smtClean="0">
                <a:solidFill>
                  <a:schemeClr val="accent1"/>
                </a:solidFill>
              </a:rPr>
              <a:t>c</a:t>
            </a:r>
            <a:r>
              <a:rPr lang="en-US" altLang="zh-CN" sz="6600" b="1" dirty="0" smtClean="0">
                <a:solidFill>
                  <a:schemeClr val="accent2"/>
                </a:solidFill>
              </a:rPr>
              <a:t>o</a:t>
            </a:r>
            <a:r>
              <a:rPr lang="en-US" altLang="zh-CN" sz="6600" b="1" dirty="0" smtClean="0">
                <a:solidFill>
                  <a:schemeClr val="accent3"/>
                </a:solidFill>
              </a:rPr>
              <a:t>n</a:t>
            </a:r>
            <a:r>
              <a:rPr lang="en-US" altLang="zh-CN" sz="6600" b="1" dirty="0" smtClean="0">
                <a:solidFill>
                  <a:schemeClr val="accent4"/>
                </a:solidFill>
              </a:rPr>
              <a:t>t</a:t>
            </a:r>
            <a:r>
              <a:rPr lang="en-US" altLang="zh-CN" sz="6600" b="1" dirty="0" smtClean="0">
                <a:solidFill>
                  <a:schemeClr val="accent5"/>
                </a:solidFill>
              </a:rPr>
              <a:t>e</a:t>
            </a:r>
            <a:r>
              <a:rPr lang="en-US" altLang="zh-CN" sz="6600" b="1" dirty="0" smtClean="0">
                <a:solidFill>
                  <a:schemeClr val="accent1">
                    <a:lumMod val="75000"/>
                  </a:schemeClr>
                </a:solidFill>
              </a:rPr>
              <a:t>n</a:t>
            </a:r>
            <a:r>
              <a:rPr lang="en-US" altLang="zh-CN" sz="6600" b="1" dirty="0" smtClean="0">
                <a:solidFill>
                  <a:schemeClr val="accent2">
                    <a:lumMod val="75000"/>
                  </a:schemeClr>
                </a:solidFill>
              </a:rPr>
              <a:t>t</a:t>
            </a:r>
            <a:r>
              <a:rPr lang="en-US" altLang="zh-CN" sz="6600" b="1" dirty="0" smtClean="0">
                <a:solidFill>
                  <a:schemeClr val="accent3">
                    <a:lumMod val="75000"/>
                  </a:schemeClr>
                </a:solidFill>
              </a:rPr>
              <a:t>s</a:t>
            </a:r>
            <a:endParaRPr lang="zh-CN" altLang="en-US" sz="6600" b="1" dirty="0">
              <a:solidFill>
                <a:schemeClr val="accent3">
                  <a:lumMod val="75000"/>
                </a:schemeClr>
              </a:solidFill>
            </a:endParaRPr>
          </a:p>
        </p:txBody>
      </p:sp>
      <p:sp>
        <p:nvSpPr>
          <p:cNvPr id="22" name="文本框 21"/>
          <p:cNvSpPr txBox="1"/>
          <p:nvPr/>
        </p:nvSpPr>
        <p:spPr>
          <a:xfrm>
            <a:off x="4785517" y="1878671"/>
            <a:ext cx="3473579" cy="461665"/>
          </a:xfrm>
          <a:prstGeom prst="rect">
            <a:avLst/>
          </a:prstGeom>
          <a:noFill/>
        </p:spPr>
        <p:txBody>
          <a:bodyPr wrap="square" rtlCol="0">
            <a:spAutoFit/>
          </a:bodyPr>
          <a:lstStyle/>
          <a:p>
            <a:r>
              <a:rPr lang="zh-CN" altLang="en-US" sz="2400" dirty="0" smtClean="0"/>
              <a:t>神经网络的基本概述</a:t>
            </a:r>
            <a:endParaRPr lang="zh-CN" altLang="en-US" sz="2400" dirty="0"/>
          </a:p>
        </p:txBody>
      </p:sp>
      <p:sp>
        <p:nvSpPr>
          <p:cNvPr id="23" name="文本框 22"/>
          <p:cNvSpPr txBox="1"/>
          <p:nvPr/>
        </p:nvSpPr>
        <p:spPr>
          <a:xfrm>
            <a:off x="1932039" y="3259757"/>
            <a:ext cx="3902483" cy="461665"/>
          </a:xfrm>
          <a:prstGeom prst="rect">
            <a:avLst/>
          </a:prstGeom>
          <a:noFill/>
        </p:spPr>
        <p:txBody>
          <a:bodyPr wrap="square" rtlCol="0">
            <a:spAutoFit/>
          </a:bodyPr>
          <a:lstStyle/>
          <a:p>
            <a:r>
              <a:rPr lang="en-US" altLang="zh-CN" sz="2400" dirty="0" smtClean="0"/>
              <a:t>Fully connected layer</a:t>
            </a:r>
            <a:endParaRPr lang="zh-CN" altLang="en-US" sz="2400" dirty="0"/>
          </a:p>
        </p:txBody>
      </p:sp>
      <p:sp>
        <p:nvSpPr>
          <p:cNvPr id="24" name="文本框 23"/>
          <p:cNvSpPr txBox="1"/>
          <p:nvPr/>
        </p:nvSpPr>
        <p:spPr>
          <a:xfrm>
            <a:off x="7933966" y="3098578"/>
            <a:ext cx="2006445" cy="461665"/>
          </a:xfrm>
          <a:prstGeom prst="rect">
            <a:avLst/>
          </a:prstGeom>
          <a:noFill/>
        </p:spPr>
        <p:txBody>
          <a:bodyPr wrap="square" rtlCol="0">
            <a:spAutoFit/>
          </a:bodyPr>
          <a:lstStyle/>
          <a:p>
            <a:r>
              <a:rPr lang="en-US" altLang="zh-CN" sz="2400" dirty="0" smtClean="0"/>
              <a:t>Cost </a:t>
            </a:r>
            <a:r>
              <a:rPr lang="en-US" altLang="zh-CN" sz="2400" dirty="0" err="1" smtClean="0"/>
              <a:t>fuction</a:t>
            </a:r>
            <a:r>
              <a:rPr lang="en-US" altLang="zh-CN" sz="2400" dirty="0" smtClean="0"/>
              <a:t> </a:t>
            </a:r>
            <a:endParaRPr lang="zh-CN" altLang="en-US" sz="2400" dirty="0"/>
          </a:p>
        </p:txBody>
      </p:sp>
      <p:pic>
        <p:nvPicPr>
          <p:cNvPr id="21510" name="Picture 6" descr="http://b.hiphotos.baidu.com/zhidao/wh%3D450%2C600/sign=97ec9e598794a4c20a76ef2f3bc437e3/e4dde71190ef76c6e68b847d9d16fdfaaf51670e.jpg"/>
          <p:cNvPicPr>
            <a:picLocks noChangeAspect="1" noChangeArrowheads="1"/>
          </p:cNvPicPr>
          <p:nvPr/>
        </p:nvPicPr>
        <p:blipFill>
          <a:blip r:embed="rId2" cstate="print"/>
          <a:srcRect/>
          <a:stretch>
            <a:fillRect/>
          </a:stretch>
        </p:blipFill>
        <p:spPr bwMode="auto">
          <a:xfrm>
            <a:off x="4845563" y="2439749"/>
            <a:ext cx="3103818" cy="1758830"/>
          </a:xfrm>
          <a:prstGeom prst="rect">
            <a:avLst/>
          </a:prstGeom>
          <a:noFill/>
        </p:spPr>
      </p:pic>
      <p:sp>
        <p:nvSpPr>
          <p:cNvPr id="30" name="文本框 23"/>
          <p:cNvSpPr txBox="1"/>
          <p:nvPr/>
        </p:nvSpPr>
        <p:spPr>
          <a:xfrm>
            <a:off x="4900716" y="4253868"/>
            <a:ext cx="2974925" cy="461665"/>
          </a:xfrm>
          <a:prstGeom prst="rect">
            <a:avLst/>
          </a:prstGeom>
          <a:noFill/>
        </p:spPr>
        <p:txBody>
          <a:bodyPr wrap="square" rtlCol="0">
            <a:spAutoFit/>
          </a:bodyPr>
          <a:lstStyle/>
          <a:p>
            <a:r>
              <a:rPr lang="en-US" altLang="zh-CN" sz="2400" dirty="0" smtClean="0"/>
              <a:t>Activation function</a:t>
            </a:r>
            <a:endParaRPr lang="zh-CN" altLang="en-US" sz="2400" dirty="0"/>
          </a:p>
        </p:txBody>
      </p:sp>
    </p:spTree>
    <p:extLst>
      <p:ext uri="{BB962C8B-B14F-4D97-AF65-F5344CB8AC3E}">
        <p14:creationId xmlns:p14="http://schemas.microsoft.com/office/powerpoint/2010/main" xmlns="" val="1565779190"/>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2</a:t>
            </a:r>
            <a:endParaRPr lang="zh-CN" altLang="en-US" sz="7200" b="1" dirty="0"/>
          </a:p>
        </p:txBody>
      </p:sp>
      <p:sp>
        <p:nvSpPr>
          <p:cNvPr id="4" name="文本框 3"/>
          <p:cNvSpPr txBox="1"/>
          <p:nvPr/>
        </p:nvSpPr>
        <p:spPr>
          <a:xfrm>
            <a:off x="1484616" y="294799"/>
            <a:ext cx="1639584" cy="523220"/>
          </a:xfrm>
          <a:prstGeom prst="rect">
            <a:avLst/>
          </a:prstGeom>
          <a:noFill/>
        </p:spPr>
        <p:txBody>
          <a:bodyPr wrap="square" rtlCol="0">
            <a:spAutoFit/>
          </a:bodyPr>
          <a:lstStyle/>
          <a:p>
            <a:r>
              <a:rPr lang="zh-CN" altLang="en-US" sz="2800" dirty="0" smtClean="0"/>
              <a:t>激活函数</a:t>
            </a:r>
            <a:endParaRPr lang="zh-CN" altLang="en-US" sz="2800" dirty="0"/>
          </a:p>
        </p:txBody>
      </p:sp>
      <p:sp>
        <p:nvSpPr>
          <p:cNvPr id="22" name="矩形 21"/>
          <p:cNvSpPr/>
          <p:nvPr/>
        </p:nvSpPr>
        <p:spPr>
          <a:xfrm>
            <a:off x="1518066" y="1433862"/>
            <a:ext cx="9867690" cy="3477875"/>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举例：这时我们把激活函数改为</a:t>
            </a:r>
            <a:r>
              <a:rPr lang="en-US" altLang="zh-CN" sz="2000" b="1" dirty="0" err="1" smtClean="0">
                <a:solidFill>
                  <a:schemeClr val="tx1">
                    <a:lumMod val="75000"/>
                    <a:lumOff val="25000"/>
                  </a:schemeClr>
                </a:solidFill>
              </a:rPr>
              <a:t>Purelin</a:t>
            </a:r>
            <a:r>
              <a:rPr lang="en-US" altLang="zh-CN" sz="2000" b="1" dirty="0" smtClean="0">
                <a:solidFill>
                  <a:schemeClr val="tx1">
                    <a:lumMod val="75000"/>
                    <a:lumOff val="25000"/>
                  </a:schemeClr>
                </a:solidFill>
              </a:rPr>
              <a:t>(45</a:t>
            </a:r>
            <a:r>
              <a:rPr lang="zh-CN" altLang="en-US" sz="2000" b="1" dirty="0" smtClean="0">
                <a:solidFill>
                  <a:schemeClr val="tx1">
                    <a:lumMod val="75000"/>
                    <a:lumOff val="25000"/>
                  </a:schemeClr>
                </a:solidFill>
              </a:rPr>
              <a:t>度直线</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a:t>
            </a:r>
            <a:r>
              <a:rPr lang="en-US" altLang="zh-CN" sz="2000" b="1" dirty="0" err="1" smtClean="0">
                <a:solidFill>
                  <a:schemeClr val="tx1">
                    <a:lumMod val="75000"/>
                    <a:lumOff val="25000"/>
                  </a:schemeClr>
                </a:solidFill>
              </a:rPr>
              <a:t>Purelin</a:t>
            </a:r>
            <a:r>
              <a:rPr lang="zh-CN" altLang="en-US" sz="2000" b="1" dirty="0" smtClean="0">
                <a:solidFill>
                  <a:schemeClr val="tx1">
                    <a:lumMod val="75000"/>
                    <a:lumOff val="25000"/>
                  </a:schemeClr>
                </a:solidFill>
              </a:rPr>
              <a:t>就是</a:t>
            </a:r>
            <a:r>
              <a:rPr lang="en-US" altLang="zh-CN" sz="2000" b="1" dirty="0" smtClean="0">
                <a:solidFill>
                  <a:schemeClr val="tx1">
                    <a:lumMod val="75000"/>
                    <a:lumOff val="25000"/>
                  </a:schemeClr>
                </a:solidFill>
              </a:rPr>
              <a:t>y=x</a:t>
            </a:r>
            <a:r>
              <a:rPr lang="zh-CN" altLang="en-US" sz="2000" b="1" dirty="0" smtClean="0">
                <a:solidFill>
                  <a:schemeClr val="tx1">
                    <a:lumMod val="75000"/>
                    <a:lumOff val="25000"/>
                  </a:schemeClr>
                </a:solidFill>
              </a:rPr>
              <a:t>，代表保持原来的值不变。</a:t>
            </a:r>
            <a:br>
              <a:rPr lang="zh-CN" altLang="en-US" sz="2000" b="1" dirty="0" smtClean="0">
                <a:solidFill>
                  <a:schemeClr val="tx1">
                    <a:lumMod val="75000"/>
                    <a:lumOff val="25000"/>
                  </a:schemeClr>
                </a:solidFill>
              </a:rPr>
            </a:br>
            <a:r>
              <a:rPr lang="zh-CN" altLang="en-US" sz="2000" b="1" dirty="0" smtClean="0">
                <a:solidFill>
                  <a:schemeClr val="tx1">
                    <a:lumMod val="75000"/>
                    <a:lumOff val="25000"/>
                  </a:schemeClr>
                </a:solidFill>
              </a:rPr>
              <a:t>      这样输出值就成了 </a:t>
            </a:r>
            <a:r>
              <a:rPr lang="en-US" altLang="zh-CN" sz="2000" b="1" dirty="0" smtClean="0">
                <a:solidFill>
                  <a:schemeClr val="tx1">
                    <a:lumMod val="75000"/>
                    <a:lumOff val="25000"/>
                  </a:schemeClr>
                </a:solidFill>
              </a:rPr>
              <a:t>Y</a:t>
            </a:r>
            <a:r>
              <a:rPr lang="zh-CN" altLang="en-US" sz="2000" b="1" dirty="0" smtClean="0">
                <a:solidFill>
                  <a:schemeClr val="tx1">
                    <a:lumMod val="75000"/>
                    <a:lumOff val="25000"/>
                  </a:schemeClr>
                </a:solidFill>
              </a:rPr>
              <a:t>直线点 </a:t>
            </a:r>
            <a:r>
              <a:rPr lang="en-US" altLang="zh-CN" sz="2000" b="1" dirty="0" smtClean="0">
                <a:solidFill>
                  <a:schemeClr val="tx1">
                    <a:lumMod val="75000"/>
                    <a:lumOff val="25000"/>
                  </a:schemeClr>
                </a:solidFill>
              </a:rPr>
              <a:t>= b + X</a:t>
            </a:r>
            <a:r>
              <a:rPr lang="zh-CN" altLang="en-US" sz="2000" b="1" dirty="0" smtClean="0">
                <a:solidFill>
                  <a:schemeClr val="tx1">
                    <a:lumMod val="75000"/>
                    <a:lumOff val="25000"/>
                  </a:schemeClr>
                </a:solidFill>
              </a:rPr>
              <a:t>直线点*</a:t>
            </a:r>
            <a:r>
              <a:rPr lang="en-US" altLang="zh-CN" sz="2000" b="1" dirty="0" smtClean="0">
                <a:solidFill>
                  <a:schemeClr val="tx1">
                    <a:lumMod val="75000"/>
                    <a:lumOff val="25000"/>
                  </a:schemeClr>
                </a:solidFill>
              </a:rPr>
              <a:t>k</a:t>
            </a:r>
            <a:r>
              <a:rPr lang="zh-CN" altLang="en-US" sz="2000" b="1" dirty="0" smtClean="0">
                <a:solidFill>
                  <a:schemeClr val="tx1">
                    <a:lumMod val="75000"/>
                    <a:lumOff val="25000"/>
                  </a:schemeClr>
                </a:solidFill>
              </a:rPr>
              <a:t>，即</a:t>
            </a:r>
            <a:r>
              <a:rPr lang="en-US" altLang="zh-CN" sz="2000" b="1" dirty="0" smtClean="0">
                <a:solidFill>
                  <a:schemeClr val="tx1">
                    <a:lumMod val="75000"/>
                    <a:lumOff val="25000"/>
                  </a:schemeClr>
                </a:solidFill>
              </a:rPr>
              <a:t>y=</a:t>
            </a:r>
            <a:r>
              <a:rPr lang="en-US" altLang="zh-CN" sz="2000" b="1" dirty="0" err="1" smtClean="0">
                <a:solidFill>
                  <a:schemeClr val="tx1">
                    <a:lumMod val="75000"/>
                    <a:lumOff val="25000"/>
                  </a:schemeClr>
                </a:solidFill>
              </a:rPr>
              <a:t>kx+b</a:t>
            </a:r>
            <a:r>
              <a:rPr lang="zh-CN" altLang="en-US" sz="2000" b="1" dirty="0" smtClean="0">
                <a:solidFill>
                  <a:schemeClr val="tx1">
                    <a:lumMod val="75000"/>
                    <a:lumOff val="25000"/>
                  </a:schemeClr>
                </a:solidFill>
              </a:rPr>
              <a:t>。看到了吧，只是换了个马甲而已，还认的出来吗？下一步，对于每个点都进行这种运算，利用</a:t>
            </a:r>
            <a:r>
              <a:rPr lang="en-US" altLang="zh-CN" sz="2000" b="1" dirty="0" smtClean="0">
                <a:solidFill>
                  <a:schemeClr val="tx1">
                    <a:lumMod val="75000"/>
                    <a:lumOff val="25000"/>
                  </a:schemeClr>
                </a:solidFill>
              </a:rPr>
              <a:t>Y</a:t>
            </a:r>
            <a:r>
              <a:rPr lang="zh-CN" altLang="en-US" sz="2000" b="1" dirty="0" smtClean="0">
                <a:solidFill>
                  <a:schemeClr val="tx1">
                    <a:lumMod val="75000"/>
                    <a:lumOff val="25000"/>
                  </a:schemeClr>
                </a:solidFill>
              </a:rPr>
              <a:t>直线点和</a:t>
            </a:r>
            <a:r>
              <a:rPr lang="en-US" altLang="zh-CN" sz="2000" b="1" dirty="0" smtClean="0">
                <a:solidFill>
                  <a:schemeClr val="tx1">
                    <a:lumMod val="75000"/>
                    <a:lumOff val="25000"/>
                  </a:schemeClr>
                </a:solidFill>
              </a:rPr>
              <a:t>Y</a:t>
            </a:r>
            <a:r>
              <a:rPr lang="zh-CN" altLang="en-US" sz="2000" b="1" dirty="0" smtClean="0">
                <a:solidFill>
                  <a:schemeClr val="tx1">
                    <a:lumMod val="75000"/>
                    <a:lumOff val="25000"/>
                  </a:schemeClr>
                </a:solidFill>
              </a:rPr>
              <a:t>样本点计算误差，把误差累加起来，不断地更新</a:t>
            </a:r>
            <a:r>
              <a:rPr lang="en-US" altLang="zh-CN" sz="2000" b="1" dirty="0" smtClean="0">
                <a:solidFill>
                  <a:schemeClr val="tx1">
                    <a:lumMod val="75000"/>
                    <a:lumOff val="25000"/>
                  </a:schemeClr>
                </a:solidFill>
              </a:rPr>
              <a:t>b</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k</a:t>
            </a:r>
            <a:r>
              <a:rPr lang="zh-CN" altLang="en-US" sz="2000" b="1" dirty="0" smtClean="0">
                <a:solidFill>
                  <a:schemeClr val="tx1">
                    <a:lumMod val="75000"/>
                    <a:lumOff val="25000"/>
                  </a:schemeClr>
                </a:solidFill>
              </a:rPr>
              <a:t>的值，由此不断地移动和旋转直线，直到误差变得很小时停住</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收敛</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。这个过程完全就是前面讲过的梯度下降的线性回归。</a:t>
            </a:r>
          </a:p>
          <a:p>
            <a:r>
              <a:rPr lang="zh-CN" altLang="en-US" sz="2000" dirty="0" smtClean="0">
                <a:hlinkClick r:id="rId2"/>
              </a:rPr>
              <a:t/>
            </a:r>
            <a:br>
              <a:rPr lang="zh-CN" altLang="en-US" sz="2000" dirty="0" smtClean="0">
                <a:hlinkClick r:id="rId2"/>
              </a:rPr>
            </a:br>
            <a:endParaRPr lang="zh-CN" altLang="en-US" sz="2000" b="1" dirty="0" smtClean="0">
              <a:solidFill>
                <a:schemeClr val="tx1">
                  <a:lumMod val="75000"/>
                  <a:lumOff val="25000"/>
                </a:schemeClr>
              </a:solidFill>
            </a:endParaRPr>
          </a:p>
        </p:txBody>
      </p:sp>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2</a:t>
            </a:r>
            <a:endParaRPr lang="zh-CN" altLang="en-US" sz="7200" b="1" dirty="0"/>
          </a:p>
        </p:txBody>
      </p:sp>
      <p:sp>
        <p:nvSpPr>
          <p:cNvPr id="4" name="文本框 3"/>
          <p:cNvSpPr txBox="1"/>
          <p:nvPr/>
        </p:nvSpPr>
        <p:spPr>
          <a:xfrm>
            <a:off x="1484616" y="294799"/>
            <a:ext cx="1639584" cy="523220"/>
          </a:xfrm>
          <a:prstGeom prst="rect">
            <a:avLst/>
          </a:prstGeom>
          <a:noFill/>
        </p:spPr>
        <p:txBody>
          <a:bodyPr wrap="square" rtlCol="0">
            <a:spAutoFit/>
          </a:bodyPr>
          <a:lstStyle/>
          <a:p>
            <a:r>
              <a:rPr lang="zh-CN" altLang="en-US" sz="2800" dirty="0" smtClean="0"/>
              <a:t>激活函数</a:t>
            </a:r>
            <a:endParaRPr lang="zh-CN" altLang="en-US" sz="2800" dirty="0"/>
          </a:p>
        </p:txBody>
      </p:sp>
      <p:sp>
        <p:nvSpPr>
          <p:cNvPr id="22" name="矩形 21"/>
          <p:cNvSpPr/>
          <p:nvPr/>
        </p:nvSpPr>
        <p:spPr>
          <a:xfrm>
            <a:off x="1311588" y="1330623"/>
            <a:ext cx="9867690" cy="3323987"/>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一个没有激活函数的神经网络将只不过是一个线性回归模型（</a:t>
            </a:r>
            <a:r>
              <a:rPr lang="en-US" altLang="zh-CN" sz="2000" b="1" dirty="0" smtClean="0">
                <a:solidFill>
                  <a:schemeClr val="tx1">
                    <a:lumMod val="75000"/>
                    <a:lumOff val="25000"/>
                  </a:schemeClr>
                </a:solidFill>
              </a:rPr>
              <a:t>Linear regression Model</a:t>
            </a:r>
            <a:r>
              <a:rPr lang="zh-CN" altLang="en-US" sz="2000" b="1" dirty="0" smtClean="0">
                <a:solidFill>
                  <a:schemeClr val="tx1">
                    <a:lumMod val="75000"/>
                    <a:lumOff val="25000"/>
                  </a:schemeClr>
                </a:solidFill>
              </a:rPr>
              <a:t>）罢了，它功率有限，并且大多数情况下执行得并不好。我们希望我们的神经网络不仅仅可以学习和计算线性函数，而且还要比这复杂得多。同样是因为没有激活函数，我们的神经网络将无法学习和模拟其他复杂类型的数据，例如图像、视频、音频、语音等。这就是为什么我们要使用人工神经网络技术，诸如深度学习（</a:t>
            </a:r>
            <a:r>
              <a:rPr lang="en-US" altLang="zh-CN" sz="2000" b="1" dirty="0" smtClean="0">
                <a:solidFill>
                  <a:schemeClr val="tx1">
                    <a:lumMod val="75000"/>
                    <a:lumOff val="25000"/>
                  </a:schemeClr>
                </a:solidFill>
              </a:rPr>
              <a:t>Deep learning</a:t>
            </a:r>
            <a:r>
              <a:rPr lang="zh-CN" altLang="en-US" sz="2000" b="1" dirty="0" smtClean="0">
                <a:solidFill>
                  <a:schemeClr val="tx1">
                    <a:lumMod val="75000"/>
                    <a:lumOff val="25000"/>
                  </a:schemeClr>
                </a:solidFill>
              </a:rPr>
              <a:t>），来理解一些复杂的事情，一些相互之间具有很多隐藏层的非线性问题，而这也可以帮助我们了解复杂的数据。</a:t>
            </a:r>
          </a:p>
        </p:txBody>
      </p:sp>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2</a:t>
            </a:r>
            <a:endParaRPr lang="zh-CN" altLang="en-US" sz="7200" b="1" dirty="0"/>
          </a:p>
        </p:txBody>
      </p:sp>
      <p:sp>
        <p:nvSpPr>
          <p:cNvPr id="4" name="文本框 3"/>
          <p:cNvSpPr txBox="1"/>
          <p:nvPr/>
        </p:nvSpPr>
        <p:spPr>
          <a:xfrm>
            <a:off x="1484616" y="412786"/>
            <a:ext cx="2851410" cy="954107"/>
          </a:xfrm>
          <a:prstGeom prst="rect">
            <a:avLst/>
          </a:prstGeom>
          <a:noFill/>
        </p:spPr>
        <p:txBody>
          <a:bodyPr wrap="square" rtlCol="0">
            <a:spAutoFit/>
          </a:bodyPr>
          <a:lstStyle/>
          <a:p>
            <a:r>
              <a:rPr lang="en-US" sz="2800" b="1" dirty="0" smtClean="0"/>
              <a:t>Sigmoid</a:t>
            </a:r>
            <a:r>
              <a:rPr lang="zh-CN" altLang="en-US" sz="2800" b="1" dirty="0" smtClean="0"/>
              <a:t>函数</a:t>
            </a:r>
          </a:p>
          <a:p>
            <a:endParaRPr lang="zh-CN" altLang="en-US" sz="2800" dirty="0"/>
          </a:p>
        </p:txBody>
      </p:sp>
      <p:sp>
        <p:nvSpPr>
          <p:cNvPr id="22" name="矩形 21"/>
          <p:cNvSpPr/>
          <p:nvPr/>
        </p:nvSpPr>
        <p:spPr>
          <a:xfrm>
            <a:off x="1311588" y="1139551"/>
            <a:ext cx="7723230" cy="553998"/>
          </a:xfrm>
          <a:prstGeom prst="rect">
            <a:avLst/>
          </a:prstGeom>
        </p:spPr>
        <p:txBody>
          <a:bodyPr wrap="square">
            <a:spAutoFit/>
          </a:bodyPr>
          <a:lstStyle/>
          <a:p>
            <a:pPr indent="457200">
              <a:lnSpc>
                <a:spcPct val="150000"/>
              </a:lnSpc>
            </a:pPr>
            <a:r>
              <a:rPr lang="en-US" altLang="zh-CN" sz="2000" b="1" dirty="0" smtClean="0">
                <a:solidFill>
                  <a:schemeClr val="tx1">
                    <a:lumMod val="75000"/>
                    <a:lumOff val="25000"/>
                  </a:schemeClr>
                </a:solidFill>
              </a:rPr>
              <a:t>Sigmoid </a:t>
            </a:r>
            <a:r>
              <a:rPr lang="zh-CN" altLang="en-US" sz="2000" b="1" dirty="0" smtClean="0">
                <a:solidFill>
                  <a:schemeClr val="tx1">
                    <a:lumMod val="75000"/>
                    <a:lumOff val="25000"/>
                  </a:schemeClr>
                </a:solidFill>
              </a:rPr>
              <a:t>是常用的非线性的激活函数，它的数学形式如下：</a:t>
            </a:r>
          </a:p>
        </p:txBody>
      </p:sp>
      <p:pic>
        <p:nvPicPr>
          <p:cNvPr id="40962" name="Picture 2"/>
          <p:cNvPicPr>
            <a:picLocks noChangeAspect="1" noChangeArrowheads="1"/>
          </p:cNvPicPr>
          <p:nvPr/>
        </p:nvPicPr>
        <p:blipFill>
          <a:blip r:embed="rId2" cstate="print"/>
          <a:srcRect l="11532" t="5763" r="11180" b="23831"/>
          <a:stretch>
            <a:fillRect/>
          </a:stretch>
        </p:blipFill>
        <p:spPr bwMode="auto">
          <a:xfrm>
            <a:off x="4749421" y="1705970"/>
            <a:ext cx="2169994" cy="873457"/>
          </a:xfrm>
          <a:prstGeom prst="rect">
            <a:avLst/>
          </a:prstGeom>
          <a:noFill/>
          <a:ln w="9525">
            <a:noFill/>
            <a:miter lim="800000"/>
            <a:headEnd/>
            <a:tailEnd/>
          </a:ln>
          <a:effectLst/>
        </p:spPr>
      </p:pic>
      <p:sp>
        <p:nvSpPr>
          <p:cNvPr id="7" name="矩形 6"/>
          <p:cNvSpPr/>
          <p:nvPr/>
        </p:nvSpPr>
        <p:spPr>
          <a:xfrm>
            <a:off x="1272259" y="2595754"/>
            <a:ext cx="4323323" cy="553998"/>
          </a:xfrm>
          <a:prstGeom prst="rect">
            <a:avLst/>
          </a:prstGeom>
        </p:spPr>
        <p:txBody>
          <a:bodyPr wrap="square">
            <a:spAutoFit/>
          </a:bodyPr>
          <a:lstStyle/>
          <a:p>
            <a:pPr indent="457200">
              <a:lnSpc>
                <a:spcPct val="150000"/>
              </a:lnSpc>
            </a:pPr>
            <a:r>
              <a:rPr lang="en-US" altLang="zh-CN" sz="2000" b="1" dirty="0" smtClean="0">
                <a:solidFill>
                  <a:schemeClr val="tx1">
                    <a:lumMod val="75000"/>
                    <a:lumOff val="25000"/>
                  </a:schemeClr>
                </a:solidFill>
              </a:rPr>
              <a:t>Sigmoid</a:t>
            </a:r>
            <a:r>
              <a:rPr lang="zh-CN" altLang="en-US" sz="2000" b="1" dirty="0" smtClean="0">
                <a:solidFill>
                  <a:schemeClr val="tx1">
                    <a:lumMod val="75000"/>
                    <a:lumOff val="25000"/>
                  </a:schemeClr>
                </a:solidFill>
              </a:rPr>
              <a:t>的几何图像如下：</a:t>
            </a:r>
          </a:p>
        </p:txBody>
      </p:sp>
      <p:pic>
        <p:nvPicPr>
          <p:cNvPr id="40964" name="Picture 4" descr="è¿éåå¾çæè¿°"/>
          <p:cNvPicPr>
            <a:picLocks noChangeAspect="1" noChangeArrowheads="1"/>
          </p:cNvPicPr>
          <p:nvPr/>
        </p:nvPicPr>
        <p:blipFill>
          <a:blip r:embed="rId3" cstate="print"/>
          <a:srcRect/>
          <a:stretch>
            <a:fillRect/>
          </a:stretch>
        </p:blipFill>
        <p:spPr bwMode="auto">
          <a:xfrm>
            <a:off x="941429" y="3382585"/>
            <a:ext cx="3371850" cy="2343151"/>
          </a:xfrm>
          <a:prstGeom prst="rect">
            <a:avLst/>
          </a:prstGeom>
          <a:noFill/>
        </p:spPr>
      </p:pic>
      <p:sp>
        <p:nvSpPr>
          <p:cNvPr id="9" name="矩形 8"/>
          <p:cNvSpPr/>
          <p:nvPr/>
        </p:nvSpPr>
        <p:spPr>
          <a:xfrm>
            <a:off x="4746419" y="3241967"/>
            <a:ext cx="6829522" cy="1938992"/>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特点：</a:t>
            </a:r>
            <a:r>
              <a:rPr lang="zh-CN" altLang="en-US" sz="2000" dirty="0" smtClean="0"/>
              <a:t> </a:t>
            </a:r>
            <a:br>
              <a:rPr lang="zh-CN" altLang="en-US" sz="2000" dirty="0" smtClean="0"/>
            </a:br>
            <a:r>
              <a:rPr lang="en-US" altLang="zh-CN" sz="2000" dirty="0" smtClean="0"/>
              <a:t>	</a:t>
            </a:r>
            <a:r>
              <a:rPr lang="zh-CN" altLang="en-US" sz="2000" b="1" dirty="0" smtClean="0">
                <a:solidFill>
                  <a:schemeClr val="tx1">
                    <a:lumMod val="75000"/>
                    <a:lumOff val="25000"/>
                  </a:schemeClr>
                </a:solidFill>
              </a:rPr>
              <a:t>它能够把输入的连续实值变换为</a:t>
            </a:r>
            <a:r>
              <a:rPr lang="en-US" altLang="zh-CN" sz="2000" b="1" dirty="0" smtClean="0">
                <a:solidFill>
                  <a:schemeClr val="tx1">
                    <a:lumMod val="75000"/>
                    <a:lumOff val="25000"/>
                  </a:schemeClr>
                </a:solidFill>
              </a:rPr>
              <a:t>0</a:t>
            </a:r>
            <a:r>
              <a:rPr lang="zh-CN" altLang="en-US" sz="2000" b="1" dirty="0" smtClean="0">
                <a:solidFill>
                  <a:schemeClr val="tx1">
                    <a:lumMod val="75000"/>
                    <a:lumOff val="25000"/>
                  </a:schemeClr>
                </a:solidFill>
              </a:rPr>
              <a:t>和</a:t>
            </a:r>
            <a:r>
              <a:rPr lang="en-US" altLang="zh-CN" sz="2000" b="1" dirty="0" smtClean="0">
                <a:solidFill>
                  <a:schemeClr val="tx1">
                    <a:lumMod val="75000"/>
                    <a:lumOff val="25000"/>
                  </a:schemeClr>
                </a:solidFill>
              </a:rPr>
              <a:t>1</a:t>
            </a:r>
            <a:r>
              <a:rPr lang="zh-CN" altLang="en-US" sz="2000" b="1" dirty="0" smtClean="0">
                <a:solidFill>
                  <a:schemeClr val="tx1">
                    <a:lumMod val="75000"/>
                    <a:lumOff val="25000"/>
                  </a:schemeClr>
                </a:solidFill>
              </a:rPr>
              <a:t>之间的输出，特别的，如果是非常大的负数，那么输出就是</a:t>
            </a:r>
            <a:r>
              <a:rPr lang="en-US" altLang="zh-CN" sz="2000" b="1" dirty="0" smtClean="0">
                <a:solidFill>
                  <a:schemeClr val="tx1">
                    <a:lumMod val="75000"/>
                    <a:lumOff val="25000"/>
                  </a:schemeClr>
                </a:solidFill>
              </a:rPr>
              <a:t>0</a:t>
            </a:r>
            <a:r>
              <a:rPr lang="zh-CN" altLang="en-US" sz="2000" b="1" dirty="0" smtClean="0">
                <a:solidFill>
                  <a:schemeClr val="tx1">
                    <a:lumMod val="75000"/>
                    <a:lumOff val="25000"/>
                  </a:schemeClr>
                </a:solidFill>
              </a:rPr>
              <a:t>；如果是非常大的正数，输出就是</a:t>
            </a:r>
            <a:r>
              <a:rPr lang="en-US" altLang="zh-CN" sz="2000" b="1" dirty="0" smtClean="0">
                <a:solidFill>
                  <a:schemeClr val="tx1">
                    <a:lumMod val="75000"/>
                    <a:lumOff val="25000"/>
                  </a:schemeClr>
                </a:solidFill>
              </a:rPr>
              <a:t>1</a:t>
            </a:r>
            <a:r>
              <a:rPr lang="en-US" altLang="zh-CN" sz="2000" dirty="0" smtClean="0"/>
              <a:t>. </a:t>
            </a:r>
            <a:endParaRPr lang="zh-CN" altLang="en-US" sz="2000" b="1" dirty="0" smtClean="0">
              <a:solidFill>
                <a:schemeClr val="tx1">
                  <a:lumMod val="75000"/>
                  <a:lumOff val="25000"/>
                </a:schemeClr>
              </a:solidFill>
            </a:endParaRPr>
          </a:p>
        </p:txBody>
      </p:sp>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2</a:t>
            </a:r>
            <a:endParaRPr lang="zh-CN" altLang="en-US" sz="7200" b="1" dirty="0"/>
          </a:p>
        </p:txBody>
      </p:sp>
      <p:sp>
        <p:nvSpPr>
          <p:cNvPr id="4" name="文本框 3"/>
          <p:cNvSpPr txBox="1"/>
          <p:nvPr/>
        </p:nvSpPr>
        <p:spPr>
          <a:xfrm>
            <a:off x="1484616" y="412786"/>
            <a:ext cx="2851410" cy="954107"/>
          </a:xfrm>
          <a:prstGeom prst="rect">
            <a:avLst/>
          </a:prstGeom>
          <a:noFill/>
        </p:spPr>
        <p:txBody>
          <a:bodyPr wrap="square" rtlCol="0">
            <a:spAutoFit/>
          </a:bodyPr>
          <a:lstStyle/>
          <a:p>
            <a:r>
              <a:rPr lang="en-US" sz="2800" b="1" dirty="0" smtClean="0"/>
              <a:t>Sigmoid</a:t>
            </a:r>
            <a:r>
              <a:rPr lang="zh-CN" altLang="en-US" sz="2800" b="1" dirty="0" smtClean="0"/>
              <a:t>函数</a:t>
            </a:r>
          </a:p>
          <a:p>
            <a:endParaRPr lang="zh-CN" altLang="en-US" sz="2800" dirty="0"/>
          </a:p>
        </p:txBody>
      </p:sp>
      <p:sp>
        <p:nvSpPr>
          <p:cNvPr id="7" name="矩形 6"/>
          <p:cNvSpPr/>
          <p:nvPr/>
        </p:nvSpPr>
        <p:spPr>
          <a:xfrm>
            <a:off x="1228014" y="1114313"/>
            <a:ext cx="9867690" cy="2862322"/>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缺点：</a:t>
            </a:r>
            <a:endParaRPr lang="en-US" altLang="zh-CN" sz="2000" b="1" dirty="0" smtClean="0">
              <a:solidFill>
                <a:schemeClr val="tx1">
                  <a:lumMod val="75000"/>
                  <a:lumOff val="25000"/>
                </a:schemeClr>
              </a:solidFill>
            </a:endParaRPr>
          </a:p>
          <a:p>
            <a:pPr indent="457200">
              <a:lnSpc>
                <a:spcPct val="150000"/>
              </a:lnSpc>
            </a:pPr>
            <a:r>
              <a:rPr lang="en-US" altLang="zh-CN" sz="2000" b="1" dirty="0" smtClean="0">
                <a:solidFill>
                  <a:schemeClr val="tx1">
                    <a:lumMod val="75000"/>
                    <a:lumOff val="25000"/>
                  </a:schemeClr>
                </a:solidFill>
              </a:rPr>
              <a:t>	</a:t>
            </a:r>
            <a:r>
              <a:rPr lang="zh-CN" altLang="en-US" sz="2000" b="1" dirty="0" smtClean="0">
                <a:solidFill>
                  <a:schemeClr val="tx1">
                    <a:lumMod val="75000"/>
                    <a:lumOff val="25000"/>
                  </a:schemeClr>
                </a:solidFill>
              </a:rPr>
              <a:t>当输入稍微远离了坐标原点，函数的梯度就变得很小了，几乎为零。在神经网络反向传播的过程中，我们都是通过微分的链式法则来计算各个权重</a:t>
            </a:r>
            <a:r>
              <a:rPr lang="en-US" altLang="zh-CN" sz="2000" b="1" dirty="0" smtClean="0">
                <a:solidFill>
                  <a:schemeClr val="tx1">
                    <a:lumMod val="75000"/>
                    <a:lumOff val="25000"/>
                  </a:schemeClr>
                </a:solidFill>
              </a:rPr>
              <a:t>w</a:t>
            </a:r>
            <a:r>
              <a:rPr lang="zh-CN" altLang="en-US" sz="2000" b="1" dirty="0" smtClean="0">
                <a:solidFill>
                  <a:schemeClr val="tx1">
                    <a:lumMod val="75000"/>
                    <a:lumOff val="25000"/>
                  </a:schemeClr>
                </a:solidFill>
              </a:rPr>
              <a:t>的微分的。当反向传播经过了</a:t>
            </a:r>
            <a:r>
              <a:rPr lang="en-US" altLang="zh-CN" sz="2000" b="1" dirty="0" err="1" smtClean="0">
                <a:solidFill>
                  <a:schemeClr val="tx1">
                    <a:lumMod val="75000"/>
                    <a:lumOff val="25000"/>
                  </a:schemeClr>
                </a:solidFill>
              </a:rPr>
              <a:t>sigmod</a:t>
            </a:r>
            <a:r>
              <a:rPr lang="zh-CN" altLang="en-US" sz="2000" b="1" dirty="0" smtClean="0">
                <a:solidFill>
                  <a:schemeClr val="tx1">
                    <a:lumMod val="75000"/>
                    <a:lumOff val="25000"/>
                  </a:schemeClr>
                </a:solidFill>
              </a:rPr>
              <a:t>函数，这个链条上的微分就很小很小了，况且还可能经过很多个</a:t>
            </a:r>
            <a:r>
              <a:rPr lang="en-US" altLang="zh-CN" sz="2000" b="1" dirty="0" err="1" smtClean="0">
                <a:solidFill>
                  <a:schemeClr val="tx1">
                    <a:lumMod val="75000"/>
                    <a:lumOff val="25000"/>
                  </a:schemeClr>
                </a:solidFill>
              </a:rPr>
              <a:t>sigmod</a:t>
            </a:r>
            <a:r>
              <a:rPr lang="zh-CN" altLang="en-US" sz="2000" b="1" dirty="0" smtClean="0">
                <a:solidFill>
                  <a:schemeClr val="tx1">
                    <a:lumMod val="75000"/>
                    <a:lumOff val="25000"/>
                  </a:schemeClr>
                </a:solidFill>
              </a:rPr>
              <a:t>函数，最后会导致权重</a:t>
            </a:r>
            <a:r>
              <a:rPr lang="en-US" altLang="zh-CN" sz="2000" b="1" dirty="0" smtClean="0">
                <a:solidFill>
                  <a:schemeClr val="tx1">
                    <a:lumMod val="75000"/>
                    <a:lumOff val="25000"/>
                  </a:schemeClr>
                </a:solidFill>
              </a:rPr>
              <a:t>w</a:t>
            </a:r>
            <a:r>
              <a:rPr lang="zh-CN" altLang="en-US" sz="2000" b="1" dirty="0" smtClean="0">
                <a:solidFill>
                  <a:schemeClr val="tx1">
                    <a:lumMod val="75000"/>
                    <a:lumOff val="25000"/>
                  </a:schemeClr>
                </a:solidFill>
              </a:rPr>
              <a:t>对损失函数几乎没影响，这样不利于权重的优化，这个问题叫做梯度饱和，也可以叫梯度弥散。</a:t>
            </a:r>
          </a:p>
        </p:txBody>
      </p:sp>
      <p:pic>
        <p:nvPicPr>
          <p:cNvPr id="40964" name="Picture 4" descr="è¿éåå¾çæè¿°"/>
          <p:cNvPicPr>
            <a:picLocks noChangeAspect="1" noChangeArrowheads="1"/>
          </p:cNvPicPr>
          <p:nvPr/>
        </p:nvPicPr>
        <p:blipFill>
          <a:blip r:embed="rId2" cstate="print"/>
          <a:srcRect/>
          <a:stretch>
            <a:fillRect/>
          </a:stretch>
        </p:blipFill>
        <p:spPr bwMode="auto">
          <a:xfrm>
            <a:off x="7148561" y="3721141"/>
            <a:ext cx="3371850" cy="2343151"/>
          </a:xfrm>
          <a:prstGeom prst="rect">
            <a:avLst/>
          </a:prstGeom>
          <a:noFill/>
        </p:spPr>
      </p:pic>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2</a:t>
            </a:r>
            <a:endParaRPr lang="zh-CN" altLang="en-US" sz="7200" b="1" dirty="0"/>
          </a:p>
        </p:txBody>
      </p:sp>
      <p:sp>
        <p:nvSpPr>
          <p:cNvPr id="4" name="文本框 3"/>
          <p:cNvSpPr txBox="1"/>
          <p:nvPr/>
        </p:nvSpPr>
        <p:spPr>
          <a:xfrm>
            <a:off x="1484616" y="412786"/>
            <a:ext cx="2851410" cy="954107"/>
          </a:xfrm>
          <a:prstGeom prst="rect">
            <a:avLst/>
          </a:prstGeom>
          <a:noFill/>
        </p:spPr>
        <p:txBody>
          <a:bodyPr wrap="square" rtlCol="0">
            <a:spAutoFit/>
          </a:bodyPr>
          <a:lstStyle/>
          <a:p>
            <a:r>
              <a:rPr lang="en-US" altLang="zh-CN" sz="2800" b="1" dirty="0" err="1" smtClean="0"/>
              <a:t>Tanh</a:t>
            </a:r>
            <a:r>
              <a:rPr lang="zh-CN" altLang="en-US" sz="2800" b="1" dirty="0" smtClean="0"/>
              <a:t>函数</a:t>
            </a:r>
          </a:p>
          <a:p>
            <a:endParaRPr lang="zh-CN" altLang="en-US" sz="2800" dirty="0"/>
          </a:p>
        </p:txBody>
      </p:sp>
      <p:sp>
        <p:nvSpPr>
          <p:cNvPr id="22" name="矩形 21"/>
          <p:cNvSpPr/>
          <p:nvPr/>
        </p:nvSpPr>
        <p:spPr>
          <a:xfrm>
            <a:off x="1311588" y="1166847"/>
            <a:ext cx="4133869" cy="553998"/>
          </a:xfrm>
          <a:prstGeom prst="rect">
            <a:avLst/>
          </a:prstGeom>
        </p:spPr>
        <p:txBody>
          <a:bodyPr wrap="square">
            <a:spAutoFit/>
          </a:bodyPr>
          <a:lstStyle/>
          <a:p>
            <a:pPr indent="457200">
              <a:lnSpc>
                <a:spcPct val="150000"/>
              </a:lnSpc>
            </a:pPr>
            <a:r>
              <a:rPr lang="en-US" altLang="zh-CN" sz="2000" b="1" dirty="0" err="1" smtClean="0">
                <a:solidFill>
                  <a:schemeClr val="tx1">
                    <a:lumMod val="75000"/>
                    <a:lumOff val="25000"/>
                  </a:schemeClr>
                </a:solidFill>
              </a:rPr>
              <a:t>Tanh</a:t>
            </a:r>
            <a:r>
              <a:rPr lang="zh-CN" altLang="en-US" sz="2000" b="1" dirty="0" smtClean="0">
                <a:solidFill>
                  <a:schemeClr val="tx1">
                    <a:lumMod val="75000"/>
                    <a:lumOff val="25000"/>
                  </a:schemeClr>
                </a:solidFill>
              </a:rPr>
              <a:t>函数公式和曲线如下：</a:t>
            </a:r>
          </a:p>
        </p:txBody>
      </p:sp>
      <p:sp>
        <p:nvSpPr>
          <p:cNvPr id="7" name="矩形 6"/>
          <p:cNvSpPr/>
          <p:nvPr/>
        </p:nvSpPr>
        <p:spPr>
          <a:xfrm>
            <a:off x="1272259" y="2472922"/>
            <a:ext cx="3872947" cy="553998"/>
          </a:xfrm>
          <a:prstGeom prst="rect">
            <a:avLst/>
          </a:prstGeom>
        </p:spPr>
        <p:txBody>
          <a:bodyPr wrap="square">
            <a:spAutoFit/>
          </a:bodyPr>
          <a:lstStyle/>
          <a:p>
            <a:pPr indent="457200">
              <a:lnSpc>
                <a:spcPct val="150000"/>
              </a:lnSpc>
            </a:pPr>
            <a:r>
              <a:rPr lang="en-US" altLang="zh-CN" sz="2000" b="1" dirty="0" err="1" smtClean="0">
                <a:solidFill>
                  <a:schemeClr val="tx1">
                    <a:lumMod val="75000"/>
                    <a:lumOff val="25000"/>
                  </a:schemeClr>
                </a:solidFill>
              </a:rPr>
              <a:t>Tanh</a:t>
            </a:r>
            <a:r>
              <a:rPr lang="zh-CN" altLang="en-US" sz="2000" b="1" dirty="0" smtClean="0">
                <a:solidFill>
                  <a:schemeClr val="tx1">
                    <a:lumMod val="75000"/>
                    <a:lumOff val="25000"/>
                  </a:schemeClr>
                </a:solidFill>
              </a:rPr>
              <a:t>的几何图像如下：</a:t>
            </a:r>
          </a:p>
        </p:txBody>
      </p:sp>
      <p:sp>
        <p:nvSpPr>
          <p:cNvPr id="9" name="矩形 8"/>
          <p:cNvSpPr/>
          <p:nvPr/>
        </p:nvSpPr>
        <p:spPr>
          <a:xfrm>
            <a:off x="4760068" y="2764292"/>
            <a:ext cx="6829522" cy="3323987"/>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特点：</a:t>
            </a:r>
            <a:r>
              <a:rPr lang="zh-CN" altLang="en-US" sz="2000" dirty="0" smtClean="0"/>
              <a:t> </a:t>
            </a:r>
            <a:br>
              <a:rPr lang="zh-CN" altLang="en-US" sz="2000" dirty="0" smtClean="0"/>
            </a:br>
            <a:r>
              <a:rPr lang="en-US" altLang="zh-CN" sz="2000" dirty="0" smtClean="0"/>
              <a:t>	</a:t>
            </a:r>
            <a:r>
              <a:rPr lang="zh-CN" altLang="en-US" sz="2000" b="1" dirty="0" smtClean="0">
                <a:solidFill>
                  <a:schemeClr val="tx1">
                    <a:lumMod val="75000"/>
                    <a:lumOff val="25000"/>
                  </a:schemeClr>
                </a:solidFill>
              </a:rPr>
              <a:t> </a:t>
            </a:r>
            <a:r>
              <a:rPr lang="en-US" altLang="zh-CN" sz="2000" b="1" dirty="0" err="1" smtClean="0">
                <a:solidFill>
                  <a:schemeClr val="tx1">
                    <a:lumMod val="75000"/>
                    <a:lumOff val="25000"/>
                  </a:schemeClr>
                </a:solidFill>
              </a:rPr>
              <a:t>tanh</a:t>
            </a:r>
            <a:r>
              <a:rPr lang="zh-CN" altLang="en-US" sz="2000" b="1" dirty="0" smtClean="0">
                <a:solidFill>
                  <a:schemeClr val="tx1">
                    <a:lumMod val="75000"/>
                    <a:lumOff val="25000"/>
                  </a:schemeClr>
                </a:solidFill>
              </a:rPr>
              <a:t>是双曲正切函数，</a:t>
            </a:r>
            <a:r>
              <a:rPr lang="en-US" altLang="zh-CN" sz="2000" b="1" dirty="0" err="1" smtClean="0">
                <a:solidFill>
                  <a:schemeClr val="tx1">
                    <a:lumMod val="75000"/>
                    <a:lumOff val="25000"/>
                  </a:schemeClr>
                </a:solidFill>
              </a:rPr>
              <a:t>tanh</a:t>
            </a:r>
            <a:r>
              <a:rPr lang="zh-CN" altLang="en-US" sz="2000" b="1" dirty="0" smtClean="0">
                <a:solidFill>
                  <a:schemeClr val="tx1">
                    <a:lumMod val="75000"/>
                    <a:lumOff val="25000"/>
                  </a:schemeClr>
                </a:solidFill>
              </a:rPr>
              <a:t>函数和</a:t>
            </a:r>
            <a:r>
              <a:rPr lang="en-US" altLang="zh-CN" sz="2000" b="1" dirty="0" err="1" smtClean="0">
                <a:solidFill>
                  <a:schemeClr val="tx1">
                    <a:lumMod val="75000"/>
                    <a:lumOff val="25000"/>
                  </a:schemeClr>
                </a:solidFill>
              </a:rPr>
              <a:t>sigmod</a:t>
            </a:r>
            <a:r>
              <a:rPr lang="zh-CN" altLang="en-US" sz="2000" b="1" dirty="0" smtClean="0">
                <a:solidFill>
                  <a:schemeClr val="tx1">
                    <a:lumMod val="75000"/>
                    <a:lumOff val="25000"/>
                  </a:schemeClr>
                </a:solidFill>
              </a:rPr>
              <a:t>函数的曲线是比较相近的，咱们来比较一下看看。首先相同的是，这两个函数在输入很大或是很小的时候，输出都几乎平滑，梯度很小，不利于权重更新；不同的是输出区间，</a:t>
            </a:r>
            <a:r>
              <a:rPr lang="en-US" altLang="zh-CN" sz="2000" b="1" dirty="0" err="1" smtClean="0">
                <a:solidFill>
                  <a:schemeClr val="tx1">
                    <a:lumMod val="75000"/>
                    <a:lumOff val="25000"/>
                  </a:schemeClr>
                </a:solidFill>
              </a:rPr>
              <a:t>tanh</a:t>
            </a:r>
            <a:r>
              <a:rPr lang="zh-CN" altLang="en-US" sz="2000" b="1" dirty="0" smtClean="0">
                <a:solidFill>
                  <a:schemeClr val="tx1">
                    <a:lumMod val="75000"/>
                    <a:lumOff val="25000"/>
                  </a:schemeClr>
                </a:solidFill>
              </a:rPr>
              <a:t>的输出区间是在</a:t>
            </a:r>
            <a:r>
              <a:rPr lang="en-US" altLang="zh-CN" sz="2000" b="1" dirty="0" smtClean="0">
                <a:solidFill>
                  <a:schemeClr val="tx1">
                    <a:lumMod val="75000"/>
                    <a:lumOff val="25000"/>
                  </a:schemeClr>
                </a:solidFill>
              </a:rPr>
              <a:t>(-1,1)</a:t>
            </a:r>
            <a:r>
              <a:rPr lang="zh-CN" altLang="en-US" sz="2000" b="1" dirty="0" smtClean="0">
                <a:solidFill>
                  <a:schemeClr val="tx1">
                    <a:lumMod val="75000"/>
                    <a:lumOff val="25000"/>
                  </a:schemeClr>
                </a:solidFill>
              </a:rPr>
              <a:t>之间，而且整个函数是以</a:t>
            </a:r>
            <a:r>
              <a:rPr lang="en-US" altLang="zh-CN" sz="2000" b="1" dirty="0" smtClean="0">
                <a:solidFill>
                  <a:schemeClr val="tx1">
                    <a:lumMod val="75000"/>
                    <a:lumOff val="25000"/>
                  </a:schemeClr>
                </a:solidFill>
              </a:rPr>
              <a:t>0</a:t>
            </a:r>
            <a:r>
              <a:rPr lang="zh-CN" altLang="en-US" sz="2000" b="1" dirty="0" smtClean="0">
                <a:solidFill>
                  <a:schemeClr val="tx1">
                    <a:lumMod val="75000"/>
                    <a:lumOff val="25000"/>
                  </a:schemeClr>
                </a:solidFill>
              </a:rPr>
              <a:t>为中心的，这个特点比</a:t>
            </a:r>
            <a:r>
              <a:rPr lang="en-US" altLang="zh-CN" sz="2000" b="1" dirty="0" err="1" smtClean="0">
                <a:solidFill>
                  <a:schemeClr val="tx1">
                    <a:lumMod val="75000"/>
                    <a:lumOff val="25000"/>
                  </a:schemeClr>
                </a:solidFill>
              </a:rPr>
              <a:t>sigmod</a:t>
            </a:r>
            <a:r>
              <a:rPr lang="zh-CN" altLang="en-US" sz="2000" b="1" dirty="0" smtClean="0">
                <a:solidFill>
                  <a:schemeClr val="tx1">
                    <a:lumMod val="75000"/>
                    <a:lumOff val="25000"/>
                  </a:schemeClr>
                </a:solidFill>
              </a:rPr>
              <a:t>的好。</a:t>
            </a:r>
          </a:p>
        </p:txBody>
      </p:sp>
      <p:pic>
        <p:nvPicPr>
          <p:cNvPr id="57346" name="Picture 2"/>
          <p:cNvPicPr>
            <a:picLocks noChangeAspect="1" noChangeArrowheads="1"/>
          </p:cNvPicPr>
          <p:nvPr/>
        </p:nvPicPr>
        <p:blipFill>
          <a:blip r:embed="rId2" cstate="print"/>
          <a:srcRect/>
          <a:stretch>
            <a:fillRect/>
          </a:stretch>
        </p:blipFill>
        <p:spPr bwMode="auto">
          <a:xfrm>
            <a:off x="4412993" y="1708598"/>
            <a:ext cx="3038475" cy="847725"/>
          </a:xfrm>
          <a:prstGeom prst="rect">
            <a:avLst/>
          </a:prstGeom>
          <a:noFill/>
          <a:ln w="9525">
            <a:noFill/>
            <a:miter lim="800000"/>
            <a:headEnd/>
            <a:tailEnd/>
          </a:ln>
          <a:effectLst/>
        </p:spPr>
      </p:pic>
      <p:pic>
        <p:nvPicPr>
          <p:cNvPr id="57348" name="Picture 4" descr="https://img-blog.csdn.net/20180104113045182?watermark/2/text/aHR0cDovL2Jsb2cuY3Nkbi5uZXQva2FuZ3lpNDEx/font/5a6L5L2T/fontsize/400/fill/I0JBQkFCMA==/dissolve/70/gravity/SouthEast"/>
          <p:cNvPicPr>
            <a:picLocks noChangeAspect="1" noChangeArrowheads="1"/>
          </p:cNvPicPr>
          <p:nvPr/>
        </p:nvPicPr>
        <p:blipFill>
          <a:blip r:embed="rId3" cstate="print"/>
          <a:srcRect/>
          <a:stretch>
            <a:fillRect/>
          </a:stretch>
        </p:blipFill>
        <p:spPr bwMode="auto">
          <a:xfrm>
            <a:off x="1493059" y="3348788"/>
            <a:ext cx="2580662" cy="2028423"/>
          </a:xfrm>
          <a:prstGeom prst="rect">
            <a:avLst/>
          </a:prstGeom>
          <a:noFill/>
        </p:spPr>
      </p:pic>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2</a:t>
            </a:r>
            <a:endParaRPr lang="zh-CN" altLang="en-US" sz="7200" b="1" dirty="0"/>
          </a:p>
        </p:txBody>
      </p:sp>
      <p:sp>
        <p:nvSpPr>
          <p:cNvPr id="4" name="文本框 3"/>
          <p:cNvSpPr txBox="1"/>
          <p:nvPr/>
        </p:nvSpPr>
        <p:spPr>
          <a:xfrm>
            <a:off x="1484616" y="412786"/>
            <a:ext cx="2851410" cy="954107"/>
          </a:xfrm>
          <a:prstGeom prst="rect">
            <a:avLst/>
          </a:prstGeom>
          <a:noFill/>
        </p:spPr>
        <p:txBody>
          <a:bodyPr wrap="square" rtlCol="0">
            <a:spAutoFit/>
          </a:bodyPr>
          <a:lstStyle/>
          <a:p>
            <a:r>
              <a:rPr lang="en-US" sz="2800" b="1" dirty="0" err="1" smtClean="0"/>
              <a:t>Relu</a:t>
            </a:r>
            <a:r>
              <a:rPr lang="zh-CN" altLang="en-US" sz="2800" b="1" dirty="0" smtClean="0"/>
              <a:t>函数</a:t>
            </a:r>
          </a:p>
          <a:p>
            <a:endParaRPr lang="zh-CN" altLang="en-US" sz="2800" dirty="0"/>
          </a:p>
        </p:txBody>
      </p:sp>
      <p:sp>
        <p:nvSpPr>
          <p:cNvPr id="7" name="矩形 6"/>
          <p:cNvSpPr/>
          <p:nvPr/>
        </p:nvSpPr>
        <p:spPr>
          <a:xfrm>
            <a:off x="1228014" y="1114313"/>
            <a:ext cx="3234804" cy="553998"/>
          </a:xfrm>
          <a:prstGeom prst="rect">
            <a:avLst/>
          </a:prstGeom>
        </p:spPr>
        <p:txBody>
          <a:bodyPr wrap="square">
            <a:spAutoFit/>
          </a:bodyPr>
          <a:lstStyle/>
          <a:p>
            <a:pPr indent="457200">
              <a:lnSpc>
                <a:spcPct val="150000"/>
              </a:lnSpc>
            </a:pPr>
            <a:r>
              <a:rPr lang="en-US" altLang="en-US" sz="2000" b="1" dirty="0" err="1" smtClean="0">
                <a:solidFill>
                  <a:schemeClr val="tx1">
                    <a:lumMod val="75000"/>
                    <a:lumOff val="25000"/>
                  </a:schemeClr>
                </a:solidFill>
              </a:rPr>
              <a:t>Relu</a:t>
            </a:r>
            <a:r>
              <a:rPr lang="zh-CN" altLang="en-US" sz="2000" b="1" dirty="0" smtClean="0">
                <a:solidFill>
                  <a:schemeClr val="tx1">
                    <a:lumMod val="75000"/>
                    <a:lumOff val="25000"/>
                  </a:schemeClr>
                </a:solidFill>
              </a:rPr>
              <a:t>函数的解析式：</a:t>
            </a:r>
          </a:p>
        </p:txBody>
      </p:sp>
      <p:pic>
        <p:nvPicPr>
          <p:cNvPr id="43010" name="Picture 2"/>
          <p:cNvPicPr>
            <a:picLocks noChangeAspect="1" noChangeArrowheads="1"/>
          </p:cNvPicPr>
          <p:nvPr/>
        </p:nvPicPr>
        <p:blipFill>
          <a:blip r:embed="rId2" cstate="print"/>
          <a:srcRect l="12032" t="15477" r="20261" b="19844"/>
          <a:stretch>
            <a:fillRect/>
          </a:stretch>
        </p:blipFill>
        <p:spPr bwMode="auto">
          <a:xfrm>
            <a:off x="4681182" y="1719617"/>
            <a:ext cx="1924334" cy="409433"/>
          </a:xfrm>
          <a:prstGeom prst="rect">
            <a:avLst/>
          </a:prstGeom>
          <a:noFill/>
          <a:ln w="9525">
            <a:noFill/>
            <a:miter lim="800000"/>
            <a:headEnd/>
            <a:tailEnd/>
          </a:ln>
          <a:effectLst/>
        </p:spPr>
      </p:pic>
      <p:sp>
        <p:nvSpPr>
          <p:cNvPr id="8" name="矩形 7"/>
          <p:cNvSpPr/>
          <p:nvPr/>
        </p:nvSpPr>
        <p:spPr>
          <a:xfrm>
            <a:off x="1247679" y="2377244"/>
            <a:ext cx="5221360" cy="553998"/>
          </a:xfrm>
          <a:prstGeom prst="rect">
            <a:avLst/>
          </a:prstGeom>
        </p:spPr>
        <p:txBody>
          <a:bodyPr wrap="square">
            <a:spAutoFit/>
          </a:bodyPr>
          <a:lstStyle/>
          <a:p>
            <a:pPr indent="457200">
              <a:lnSpc>
                <a:spcPct val="150000"/>
              </a:lnSpc>
            </a:pPr>
            <a:r>
              <a:rPr lang="en-US" altLang="zh-CN" sz="2000" b="1" dirty="0" err="1" smtClean="0">
                <a:solidFill>
                  <a:schemeClr val="tx1">
                    <a:lumMod val="75000"/>
                    <a:lumOff val="25000"/>
                  </a:schemeClr>
                </a:solidFill>
              </a:rPr>
              <a:t>Relu</a:t>
            </a:r>
            <a:r>
              <a:rPr lang="zh-CN" altLang="en-US" sz="2000" b="1" dirty="0" smtClean="0">
                <a:solidFill>
                  <a:schemeClr val="tx1">
                    <a:lumMod val="75000"/>
                    <a:lumOff val="25000"/>
                  </a:schemeClr>
                </a:solidFill>
              </a:rPr>
              <a:t>函数及其导数的图像如下图所示：</a:t>
            </a:r>
          </a:p>
        </p:txBody>
      </p:sp>
      <p:pic>
        <p:nvPicPr>
          <p:cNvPr id="43012" name="Picture 4" descr="è¿éåå¾çæè¿°"/>
          <p:cNvPicPr>
            <a:picLocks noChangeAspect="1" noChangeArrowheads="1"/>
          </p:cNvPicPr>
          <p:nvPr/>
        </p:nvPicPr>
        <p:blipFill>
          <a:blip r:embed="rId3" cstate="print"/>
          <a:srcRect/>
          <a:stretch>
            <a:fillRect/>
          </a:stretch>
        </p:blipFill>
        <p:spPr bwMode="auto">
          <a:xfrm>
            <a:off x="2721794" y="3356933"/>
            <a:ext cx="7115380" cy="2263985"/>
          </a:xfrm>
          <a:prstGeom prst="rect">
            <a:avLst/>
          </a:prstGeom>
          <a:noFill/>
        </p:spPr>
      </p:pic>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2</a:t>
            </a:r>
            <a:endParaRPr lang="zh-CN" altLang="en-US" sz="7200" b="1" dirty="0"/>
          </a:p>
        </p:txBody>
      </p:sp>
      <p:sp>
        <p:nvSpPr>
          <p:cNvPr id="4" name="文本框 3"/>
          <p:cNvSpPr txBox="1"/>
          <p:nvPr/>
        </p:nvSpPr>
        <p:spPr>
          <a:xfrm>
            <a:off x="1484616" y="412786"/>
            <a:ext cx="2851410" cy="954107"/>
          </a:xfrm>
          <a:prstGeom prst="rect">
            <a:avLst/>
          </a:prstGeom>
          <a:noFill/>
        </p:spPr>
        <p:txBody>
          <a:bodyPr wrap="square" rtlCol="0">
            <a:spAutoFit/>
          </a:bodyPr>
          <a:lstStyle/>
          <a:p>
            <a:r>
              <a:rPr lang="en-US" sz="2800" b="1" dirty="0" err="1" smtClean="0"/>
              <a:t>Relu</a:t>
            </a:r>
            <a:r>
              <a:rPr lang="zh-CN" altLang="en-US" sz="2800" b="1" dirty="0" smtClean="0"/>
              <a:t>函数</a:t>
            </a:r>
          </a:p>
          <a:p>
            <a:endParaRPr lang="zh-CN" altLang="en-US" sz="2800" dirty="0"/>
          </a:p>
        </p:txBody>
      </p:sp>
      <p:sp>
        <p:nvSpPr>
          <p:cNvPr id="7" name="矩形 6"/>
          <p:cNvSpPr/>
          <p:nvPr/>
        </p:nvSpPr>
        <p:spPr>
          <a:xfrm>
            <a:off x="1228014" y="1018777"/>
            <a:ext cx="9867690" cy="1477328"/>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当</a:t>
            </a:r>
            <a:r>
              <a:rPr lang="en-US" altLang="zh-CN" sz="2000" b="1" dirty="0" smtClean="0">
                <a:solidFill>
                  <a:schemeClr val="tx1">
                    <a:lumMod val="75000"/>
                    <a:lumOff val="25000"/>
                  </a:schemeClr>
                </a:solidFill>
              </a:rPr>
              <a:t>X&gt;0</a:t>
            </a:r>
            <a:r>
              <a:rPr lang="zh-CN" altLang="en-US" sz="2000" b="1" dirty="0" smtClean="0">
                <a:solidFill>
                  <a:schemeClr val="tx1">
                    <a:lumMod val="75000"/>
                    <a:lumOff val="25000"/>
                  </a:schemeClr>
                </a:solidFill>
              </a:rPr>
              <a:t>时，函数的输出值为</a:t>
            </a:r>
            <a:r>
              <a:rPr lang="en-US" altLang="zh-CN" sz="2000" b="1" dirty="0" smtClean="0">
                <a:solidFill>
                  <a:schemeClr val="tx1">
                    <a:lumMod val="75000"/>
                    <a:lumOff val="25000"/>
                  </a:schemeClr>
                </a:solidFill>
              </a:rPr>
              <a:t>X</a:t>
            </a:r>
            <a:r>
              <a:rPr lang="zh-CN" altLang="en-US" sz="2000" b="1" dirty="0" smtClean="0">
                <a:solidFill>
                  <a:schemeClr val="tx1">
                    <a:lumMod val="75000"/>
                    <a:lumOff val="25000"/>
                  </a:schemeClr>
                </a:solidFill>
              </a:rPr>
              <a:t>；当</a:t>
            </a:r>
            <a:r>
              <a:rPr lang="en-US" altLang="zh-CN" sz="2000" b="1" dirty="0" smtClean="0">
                <a:solidFill>
                  <a:schemeClr val="tx1">
                    <a:lumMod val="75000"/>
                    <a:lumOff val="25000"/>
                  </a:schemeClr>
                </a:solidFill>
              </a:rPr>
              <a:t>X&lt;=0</a:t>
            </a:r>
            <a:r>
              <a:rPr lang="zh-CN" altLang="en-US" sz="2000" b="1" dirty="0" smtClean="0">
                <a:solidFill>
                  <a:schemeClr val="tx1">
                    <a:lumMod val="75000"/>
                    <a:lumOff val="25000"/>
                  </a:schemeClr>
                </a:solidFill>
              </a:rPr>
              <a:t>时，输出值为</a:t>
            </a:r>
            <a:r>
              <a:rPr lang="en-US" altLang="zh-CN" sz="2000" b="1" dirty="0" smtClean="0">
                <a:solidFill>
                  <a:schemeClr val="tx1">
                    <a:lumMod val="75000"/>
                    <a:lumOff val="25000"/>
                  </a:schemeClr>
                </a:solidFill>
              </a:rPr>
              <a:t>0</a:t>
            </a:r>
            <a:r>
              <a:rPr lang="zh-CN" altLang="en-US" sz="2000" b="1" dirty="0" smtClean="0">
                <a:solidFill>
                  <a:schemeClr val="tx1">
                    <a:lumMod val="75000"/>
                    <a:lumOff val="25000"/>
                  </a:schemeClr>
                </a:solidFill>
              </a:rPr>
              <a:t>。使用</a:t>
            </a:r>
            <a:r>
              <a:rPr lang="en-US" altLang="zh-CN" sz="2000" b="1" dirty="0" err="1" smtClean="0">
                <a:solidFill>
                  <a:schemeClr val="tx1">
                    <a:lumMod val="75000"/>
                    <a:lumOff val="25000"/>
                  </a:schemeClr>
                </a:solidFill>
              </a:rPr>
              <a:t>ReLU</a:t>
            </a:r>
            <a:r>
              <a:rPr lang="zh-CN" altLang="en-US" sz="2000" b="1" dirty="0" smtClean="0">
                <a:solidFill>
                  <a:schemeClr val="tx1">
                    <a:lumMod val="75000"/>
                    <a:lumOff val="25000"/>
                  </a:schemeClr>
                </a:solidFill>
              </a:rPr>
              <a:t>函数的最主要的好处是对于大于</a:t>
            </a:r>
            <a:r>
              <a:rPr lang="en-US" altLang="zh-CN" sz="2000" b="1" dirty="0" smtClean="0">
                <a:solidFill>
                  <a:schemeClr val="tx1">
                    <a:lumMod val="75000"/>
                    <a:lumOff val="25000"/>
                  </a:schemeClr>
                </a:solidFill>
              </a:rPr>
              <a:t>0</a:t>
            </a:r>
            <a:r>
              <a:rPr lang="zh-CN" altLang="en-US" sz="2000" b="1" dirty="0" smtClean="0">
                <a:solidFill>
                  <a:schemeClr val="tx1">
                    <a:lumMod val="75000"/>
                    <a:lumOff val="25000"/>
                  </a:schemeClr>
                </a:solidFill>
              </a:rPr>
              <a:t>的所有输入来说，它都有一个不变的导数值。常数导数值有助于网络训练进行得更快。</a:t>
            </a:r>
          </a:p>
        </p:txBody>
      </p:sp>
      <p:sp>
        <p:nvSpPr>
          <p:cNvPr id="8" name="矩形 7"/>
          <p:cNvSpPr/>
          <p:nvPr/>
        </p:nvSpPr>
        <p:spPr>
          <a:xfrm>
            <a:off x="1247679" y="2390892"/>
            <a:ext cx="9867690" cy="2862322"/>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当然，缺点也是有的：</a:t>
            </a:r>
          </a:p>
          <a:p>
            <a:pPr indent="457200">
              <a:lnSpc>
                <a:spcPct val="150000"/>
              </a:lnSpc>
            </a:pPr>
            <a:r>
              <a:rPr lang="en-US" altLang="zh-CN" sz="2000" b="1" dirty="0" smtClean="0">
                <a:solidFill>
                  <a:schemeClr val="tx1">
                    <a:lumMod val="75000"/>
                    <a:lumOff val="25000"/>
                  </a:schemeClr>
                </a:solidFill>
              </a:rPr>
              <a:t>1) </a:t>
            </a:r>
            <a:r>
              <a:rPr lang="zh-CN" altLang="en-US" sz="2000" b="1" dirty="0" smtClean="0">
                <a:solidFill>
                  <a:schemeClr val="tx1">
                    <a:lumMod val="75000"/>
                    <a:lumOff val="25000"/>
                  </a:schemeClr>
                </a:solidFill>
              </a:rPr>
              <a:t>当输入是负数的时候，</a:t>
            </a:r>
            <a:r>
              <a:rPr lang="en-US" altLang="zh-CN" sz="2000" b="1" dirty="0" err="1" smtClean="0">
                <a:solidFill>
                  <a:schemeClr val="tx1">
                    <a:lumMod val="75000"/>
                    <a:lumOff val="25000"/>
                  </a:schemeClr>
                </a:solidFill>
              </a:rPr>
              <a:t>ReLU</a:t>
            </a:r>
            <a:r>
              <a:rPr lang="zh-CN" altLang="en-US" sz="2000" b="1" dirty="0" smtClean="0">
                <a:solidFill>
                  <a:schemeClr val="tx1">
                    <a:lumMod val="75000"/>
                    <a:lumOff val="25000"/>
                  </a:schemeClr>
                </a:solidFill>
              </a:rPr>
              <a:t>是完全不被激活的，这就表明一旦输入到了负数，</a:t>
            </a:r>
            <a:r>
              <a:rPr lang="en-US" altLang="zh-CN" sz="2000" b="1" dirty="0" err="1" smtClean="0">
                <a:solidFill>
                  <a:schemeClr val="tx1">
                    <a:lumMod val="75000"/>
                    <a:lumOff val="25000"/>
                  </a:schemeClr>
                </a:solidFill>
              </a:rPr>
              <a:t>ReLU</a:t>
            </a:r>
            <a:r>
              <a:rPr lang="zh-CN" altLang="en-US" sz="2000" b="1" dirty="0" smtClean="0">
                <a:solidFill>
                  <a:schemeClr val="tx1">
                    <a:lumMod val="75000"/>
                    <a:lumOff val="25000"/>
                  </a:schemeClr>
                </a:solidFill>
              </a:rPr>
              <a:t>就会死掉。这样在前向传播过程中，还不算什么问题，有的区域是敏感的，有的是不敏感的。但是到了反向传播过程中，输入负数，梯度就会完全到</a:t>
            </a:r>
            <a:r>
              <a:rPr lang="en-US" altLang="zh-CN" sz="2000" b="1" dirty="0" smtClean="0">
                <a:solidFill>
                  <a:schemeClr val="tx1">
                    <a:lumMod val="75000"/>
                    <a:lumOff val="25000"/>
                  </a:schemeClr>
                </a:solidFill>
              </a:rPr>
              <a:t>0</a:t>
            </a:r>
          </a:p>
          <a:p>
            <a:pPr indent="457200">
              <a:lnSpc>
                <a:spcPct val="150000"/>
              </a:lnSpc>
            </a:pPr>
            <a:r>
              <a:rPr lang="zh-CN" altLang="en-US" sz="2000" b="1" dirty="0" smtClean="0">
                <a:solidFill>
                  <a:schemeClr val="tx1">
                    <a:lumMod val="75000"/>
                    <a:lumOff val="25000"/>
                  </a:schemeClr>
                </a:solidFill>
                <a:hlinkClick r:id="rId2"/>
              </a:rPr>
              <a:t/>
            </a:r>
            <a:br>
              <a:rPr lang="zh-CN" altLang="en-US" sz="2000" b="1" dirty="0" smtClean="0">
                <a:solidFill>
                  <a:schemeClr val="tx1">
                    <a:lumMod val="75000"/>
                    <a:lumOff val="25000"/>
                  </a:schemeClr>
                </a:solidFill>
                <a:hlinkClick r:id="rId2"/>
              </a:rPr>
            </a:br>
            <a:endParaRPr lang="zh-CN" altLang="en-US" sz="2000" b="1" dirty="0" smtClean="0">
              <a:solidFill>
                <a:schemeClr val="tx1">
                  <a:lumMod val="75000"/>
                  <a:lumOff val="25000"/>
                </a:schemeClr>
              </a:solidFill>
            </a:endParaRPr>
          </a:p>
        </p:txBody>
      </p:sp>
      <p:pic>
        <p:nvPicPr>
          <p:cNvPr id="43012" name="Picture 4" descr="è¿éåå¾çæè¿°"/>
          <p:cNvPicPr>
            <a:picLocks noChangeAspect="1" noChangeArrowheads="1"/>
          </p:cNvPicPr>
          <p:nvPr/>
        </p:nvPicPr>
        <p:blipFill>
          <a:blip r:embed="rId3" cstate="print"/>
          <a:srcRect/>
          <a:stretch>
            <a:fillRect/>
          </a:stretch>
        </p:blipFill>
        <p:spPr bwMode="auto">
          <a:xfrm>
            <a:off x="2751291" y="4228631"/>
            <a:ext cx="7115380" cy="2263985"/>
          </a:xfrm>
          <a:prstGeom prst="rect">
            <a:avLst/>
          </a:prstGeom>
          <a:noFill/>
        </p:spPr>
      </p:pic>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流程图: 手动输入 57"/>
          <p:cNvSpPr/>
          <p:nvPr/>
        </p:nvSpPr>
        <p:spPr>
          <a:xfrm rot="5400000">
            <a:off x="-57150" y="1714500"/>
            <a:ext cx="1695450" cy="1619250"/>
          </a:xfrm>
          <a:prstGeom prst="flowChartManualIn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1543050" y="1162050"/>
            <a:ext cx="1333500" cy="2708434"/>
          </a:xfrm>
          <a:prstGeom prst="rect">
            <a:avLst/>
          </a:prstGeom>
          <a:noFill/>
        </p:spPr>
        <p:txBody>
          <a:bodyPr wrap="square" rtlCol="0">
            <a:spAutoFit/>
          </a:bodyPr>
          <a:lstStyle/>
          <a:p>
            <a:r>
              <a:rPr lang="en-US" altLang="zh-CN" sz="17000" b="1" dirty="0" smtClean="0">
                <a:solidFill>
                  <a:schemeClr val="bg1"/>
                </a:solidFill>
              </a:rPr>
              <a:t>3</a:t>
            </a:r>
            <a:endParaRPr lang="zh-CN" altLang="en-US" sz="17000" b="1" dirty="0">
              <a:solidFill>
                <a:schemeClr val="bg1"/>
              </a:solidFill>
            </a:endParaRPr>
          </a:p>
        </p:txBody>
      </p:sp>
      <p:sp>
        <p:nvSpPr>
          <p:cNvPr id="62" name="文本框 61"/>
          <p:cNvSpPr txBox="1"/>
          <p:nvPr/>
        </p:nvSpPr>
        <p:spPr>
          <a:xfrm>
            <a:off x="2743199" y="1676400"/>
            <a:ext cx="5442155" cy="1015663"/>
          </a:xfrm>
          <a:prstGeom prst="rect">
            <a:avLst/>
          </a:prstGeom>
          <a:noFill/>
        </p:spPr>
        <p:txBody>
          <a:bodyPr wrap="square" rtlCol="0">
            <a:spAutoFit/>
          </a:bodyPr>
          <a:lstStyle/>
          <a:p>
            <a:r>
              <a:rPr lang="en-US" altLang="zh-CN" sz="6000" dirty="0" smtClean="0">
                <a:solidFill>
                  <a:schemeClr val="bg1"/>
                </a:solidFill>
              </a:rPr>
              <a:t>Cost function</a:t>
            </a:r>
            <a:endParaRPr lang="zh-CN" altLang="en-US" sz="6000" dirty="0">
              <a:solidFill>
                <a:schemeClr val="bg1"/>
              </a:solidFill>
            </a:endParaRPr>
          </a:p>
        </p:txBody>
      </p:sp>
    </p:spTree>
    <p:extLst>
      <p:ext uri="{BB962C8B-B14F-4D97-AF65-F5344CB8AC3E}">
        <p14:creationId xmlns:p14="http://schemas.microsoft.com/office/powerpoint/2010/main" xmlns="" val="3830913090"/>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3</a:t>
            </a:r>
            <a:endParaRPr lang="zh-CN" altLang="en-US" sz="7200" b="1" dirty="0"/>
          </a:p>
        </p:txBody>
      </p:sp>
      <p:sp>
        <p:nvSpPr>
          <p:cNvPr id="4" name="文本框 3"/>
          <p:cNvSpPr txBox="1"/>
          <p:nvPr/>
        </p:nvSpPr>
        <p:spPr>
          <a:xfrm>
            <a:off x="1484616" y="294799"/>
            <a:ext cx="3249616" cy="523220"/>
          </a:xfrm>
          <a:prstGeom prst="rect">
            <a:avLst/>
          </a:prstGeom>
          <a:noFill/>
        </p:spPr>
        <p:txBody>
          <a:bodyPr wrap="square" rtlCol="0">
            <a:spAutoFit/>
          </a:bodyPr>
          <a:lstStyle/>
          <a:p>
            <a:r>
              <a:rPr lang="zh-CN" altLang="en-US" sz="2800" b="1" dirty="0" smtClean="0"/>
              <a:t>代价（损失）函数</a:t>
            </a:r>
            <a:endParaRPr lang="zh-CN" altLang="en-US" sz="2800" b="1" dirty="0"/>
          </a:p>
        </p:txBody>
      </p:sp>
      <p:sp>
        <p:nvSpPr>
          <p:cNvPr id="22" name="矩形 21"/>
          <p:cNvSpPr/>
          <p:nvPr/>
        </p:nvSpPr>
        <p:spPr>
          <a:xfrm>
            <a:off x="1231458" y="1447510"/>
            <a:ext cx="9867690" cy="1938992"/>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在数学优化，统计学，计量经济学，决策理论，机器学习和计算神经科学中，代价函数，又叫损失函数或成本函数，它是将一个或多个变量的事件阈值映射到直观地表示与该事件。 一个优化问题试图最小化损失函数。 目标函数是损失函数或其负值，在这种情况下它将被最大化。</a:t>
            </a:r>
          </a:p>
        </p:txBody>
      </p:sp>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3</a:t>
            </a:r>
            <a:endParaRPr lang="zh-CN" altLang="en-US" sz="7200" b="1" dirty="0"/>
          </a:p>
        </p:txBody>
      </p:sp>
      <p:sp>
        <p:nvSpPr>
          <p:cNvPr id="4" name="文本框 3"/>
          <p:cNvSpPr txBox="1"/>
          <p:nvPr/>
        </p:nvSpPr>
        <p:spPr>
          <a:xfrm>
            <a:off x="1484616" y="294799"/>
            <a:ext cx="3249616" cy="523220"/>
          </a:xfrm>
          <a:prstGeom prst="rect">
            <a:avLst/>
          </a:prstGeom>
          <a:noFill/>
        </p:spPr>
        <p:txBody>
          <a:bodyPr wrap="square" rtlCol="0">
            <a:spAutoFit/>
          </a:bodyPr>
          <a:lstStyle/>
          <a:p>
            <a:r>
              <a:rPr lang="zh-CN" altLang="en-US" sz="2800" b="1" dirty="0" smtClean="0"/>
              <a:t>代价（损失）函数</a:t>
            </a:r>
            <a:endParaRPr lang="zh-CN" altLang="en-US" sz="2800" b="1" dirty="0"/>
          </a:p>
        </p:txBody>
      </p:sp>
      <p:sp>
        <p:nvSpPr>
          <p:cNvPr id="22" name="矩形 21"/>
          <p:cNvSpPr/>
          <p:nvPr/>
        </p:nvSpPr>
        <p:spPr>
          <a:xfrm>
            <a:off x="1408882" y="1256438"/>
            <a:ext cx="9867690" cy="4401205"/>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假设有训练样本</a:t>
            </a:r>
            <a:r>
              <a:rPr lang="en-US" altLang="zh-CN" sz="2000" b="1" dirty="0" smtClean="0">
                <a:solidFill>
                  <a:schemeClr val="tx1">
                    <a:lumMod val="75000"/>
                    <a:lumOff val="25000"/>
                  </a:schemeClr>
                </a:solidFill>
              </a:rPr>
              <a:t>(x, y)</a:t>
            </a:r>
            <a:r>
              <a:rPr lang="zh-CN" altLang="en-US" sz="2000" b="1" dirty="0" smtClean="0">
                <a:solidFill>
                  <a:schemeClr val="tx1">
                    <a:lumMod val="75000"/>
                    <a:lumOff val="25000"/>
                  </a:schemeClr>
                </a:solidFill>
              </a:rPr>
              <a:t>，模型为</a:t>
            </a:r>
            <a:r>
              <a:rPr lang="en-US" altLang="zh-CN" sz="2000" b="1" dirty="0" smtClean="0">
                <a:solidFill>
                  <a:schemeClr val="tx1">
                    <a:lumMod val="75000"/>
                    <a:lumOff val="25000"/>
                  </a:schemeClr>
                </a:solidFill>
              </a:rPr>
              <a:t>h</a:t>
            </a:r>
            <a:r>
              <a:rPr lang="zh-CN" altLang="en-US" sz="2000" b="1" dirty="0" smtClean="0">
                <a:solidFill>
                  <a:schemeClr val="tx1">
                    <a:lumMod val="75000"/>
                    <a:lumOff val="25000"/>
                  </a:schemeClr>
                </a:solidFill>
              </a:rPr>
              <a:t>，参数为</a:t>
            </a:r>
            <a:r>
              <a:rPr lang="en-US" altLang="zh-CN" sz="2000" b="1" dirty="0" smtClean="0">
                <a:solidFill>
                  <a:schemeClr val="tx1">
                    <a:lumMod val="75000"/>
                    <a:lumOff val="25000"/>
                  </a:schemeClr>
                </a:solidFill>
              </a:rPr>
              <a:t>θ</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h(θ) = </a:t>
            </a:r>
            <a:r>
              <a:rPr lang="en-US" altLang="zh-CN" sz="2000" b="1" dirty="0" err="1" smtClean="0">
                <a:solidFill>
                  <a:schemeClr val="tx1">
                    <a:lumMod val="75000"/>
                    <a:lumOff val="25000"/>
                  </a:schemeClr>
                </a:solidFill>
              </a:rPr>
              <a:t>θTx</a:t>
            </a:r>
            <a:r>
              <a:rPr lang="zh-CN" altLang="en-US" sz="2000" b="1" dirty="0" smtClean="0">
                <a:solidFill>
                  <a:schemeClr val="tx1">
                    <a:lumMod val="75000"/>
                    <a:lumOff val="25000"/>
                  </a:schemeClr>
                </a:solidFill>
              </a:rPr>
              <a:t>（</a:t>
            </a:r>
            <a:r>
              <a:rPr lang="en-US" altLang="zh-CN" sz="2000" b="1" dirty="0" err="1" smtClean="0">
                <a:solidFill>
                  <a:schemeClr val="tx1">
                    <a:lumMod val="75000"/>
                    <a:lumOff val="25000"/>
                  </a:schemeClr>
                </a:solidFill>
              </a:rPr>
              <a:t>θT</a:t>
            </a:r>
            <a:r>
              <a:rPr lang="zh-CN" altLang="en-US" sz="2000" b="1" dirty="0" smtClean="0">
                <a:solidFill>
                  <a:schemeClr val="tx1">
                    <a:lumMod val="75000"/>
                    <a:lumOff val="25000"/>
                  </a:schemeClr>
                </a:solidFill>
              </a:rPr>
              <a:t>表示</a:t>
            </a:r>
            <a:r>
              <a:rPr lang="en-US" altLang="zh-CN" sz="2000" b="1" dirty="0" smtClean="0">
                <a:solidFill>
                  <a:schemeClr val="tx1">
                    <a:lumMod val="75000"/>
                    <a:lumOff val="25000"/>
                  </a:schemeClr>
                </a:solidFill>
              </a:rPr>
              <a:t>θ</a:t>
            </a:r>
            <a:r>
              <a:rPr lang="zh-CN" altLang="en-US" sz="2000" b="1" dirty="0" smtClean="0">
                <a:solidFill>
                  <a:schemeClr val="tx1">
                    <a:lumMod val="75000"/>
                    <a:lumOff val="25000"/>
                  </a:schemeClr>
                </a:solidFill>
              </a:rPr>
              <a:t>的转置）。</a:t>
            </a:r>
          </a:p>
          <a:p>
            <a:pPr indent="457200">
              <a:lnSpc>
                <a:spcPct val="150000"/>
              </a:lnSpc>
            </a:pP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1</a:t>
            </a:r>
            <a:r>
              <a:rPr lang="zh-CN" altLang="en-US" sz="2000" b="1" dirty="0" smtClean="0">
                <a:solidFill>
                  <a:schemeClr val="tx1">
                    <a:lumMod val="75000"/>
                    <a:lumOff val="25000"/>
                  </a:schemeClr>
                </a:solidFill>
              </a:rPr>
              <a:t>）概况来讲，任何能够衡量模型预测出来的值</a:t>
            </a:r>
            <a:r>
              <a:rPr lang="en-US" altLang="zh-CN" sz="2000" b="1" dirty="0" smtClean="0">
                <a:solidFill>
                  <a:schemeClr val="tx1">
                    <a:lumMod val="75000"/>
                    <a:lumOff val="25000"/>
                  </a:schemeClr>
                </a:solidFill>
              </a:rPr>
              <a:t>h(θ)</a:t>
            </a:r>
            <a:r>
              <a:rPr lang="zh-CN" altLang="en-US" sz="2000" b="1" dirty="0" smtClean="0">
                <a:solidFill>
                  <a:schemeClr val="tx1">
                    <a:lumMod val="75000"/>
                    <a:lumOff val="25000"/>
                  </a:schemeClr>
                </a:solidFill>
              </a:rPr>
              <a:t>与真实值</a:t>
            </a:r>
            <a:r>
              <a:rPr lang="en-US" altLang="zh-CN" sz="2000" b="1" dirty="0" smtClean="0">
                <a:solidFill>
                  <a:schemeClr val="tx1">
                    <a:lumMod val="75000"/>
                    <a:lumOff val="25000"/>
                  </a:schemeClr>
                </a:solidFill>
              </a:rPr>
              <a:t>y</a:t>
            </a:r>
            <a:r>
              <a:rPr lang="zh-CN" altLang="en-US" sz="2000" b="1" dirty="0" smtClean="0">
                <a:solidFill>
                  <a:schemeClr val="tx1">
                    <a:lumMod val="75000"/>
                    <a:lumOff val="25000"/>
                  </a:schemeClr>
                </a:solidFill>
              </a:rPr>
              <a:t>之间的差异的函数都可以叫做代价函数</a:t>
            </a:r>
            <a:r>
              <a:rPr lang="en-US" altLang="zh-CN" sz="2000" b="1" dirty="0" smtClean="0">
                <a:solidFill>
                  <a:schemeClr val="tx1">
                    <a:lumMod val="75000"/>
                    <a:lumOff val="25000"/>
                  </a:schemeClr>
                </a:solidFill>
              </a:rPr>
              <a:t>C(θ)</a:t>
            </a:r>
            <a:r>
              <a:rPr lang="zh-CN" altLang="en-US" sz="2000" b="1" dirty="0" smtClean="0">
                <a:solidFill>
                  <a:schemeClr val="tx1">
                    <a:lumMod val="75000"/>
                    <a:lumOff val="25000"/>
                  </a:schemeClr>
                </a:solidFill>
              </a:rPr>
              <a:t>，如果有多个样本，则可以将所有代价函数的取值求均值，记做</a:t>
            </a:r>
            <a:r>
              <a:rPr lang="en-US" altLang="zh-CN" sz="2000" b="1" dirty="0" smtClean="0">
                <a:solidFill>
                  <a:schemeClr val="tx1">
                    <a:lumMod val="75000"/>
                    <a:lumOff val="25000"/>
                  </a:schemeClr>
                </a:solidFill>
              </a:rPr>
              <a:t>J(θ)</a:t>
            </a:r>
            <a:r>
              <a:rPr lang="zh-CN" altLang="en-US" sz="2000" b="1" dirty="0" smtClean="0">
                <a:solidFill>
                  <a:schemeClr val="tx1">
                    <a:lumMod val="75000"/>
                    <a:lumOff val="25000"/>
                  </a:schemeClr>
                </a:solidFill>
              </a:rPr>
              <a:t>。因此很容易就可以得出以下关于代价函数的性质：</a:t>
            </a:r>
          </a:p>
          <a:p>
            <a:pPr indent="457200">
              <a:lnSpc>
                <a:spcPct val="150000"/>
              </a:lnSpc>
            </a:pPr>
            <a:r>
              <a:rPr lang="en-US" altLang="zh-CN" sz="2000" b="1" dirty="0" smtClean="0">
                <a:solidFill>
                  <a:schemeClr val="tx1">
                    <a:lumMod val="75000"/>
                    <a:lumOff val="25000"/>
                  </a:schemeClr>
                </a:solidFill>
              </a:rPr>
              <a:t>1.</a:t>
            </a:r>
            <a:r>
              <a:rPr lang="zh-CN" altLang="en-US" sz="2000" b="1" dirty="0" smtClean="0">
                <a:solidFill>
                  <a:schemeClr val="tx1">
                    <a:lumMod val="75000"/>
                    <a:lumOff val="25000"/>
                  </a:schemeClr>
                </a:solidFill>
              </a:rPr>
              <a:t>对于每种算法来说，代价函数不是唯一的；</a:t>
            </a:r>
          </a:p>
          <a:p>
            <a:pPr indent="457200">
              <a:lnSpc>
                <a:spcPct val="150000"/>
              </a:lnSpc>
            </a:pPr>
            <a:r>
              <a:rPr lang="en-US" altLang="zh-CN" sz="2000" b="1" dirty="0" smtClean="0">
                <a:solidFill>
                  <a:schemeClr val="tx1">
                    <a:lumMod val="75000"/>
                    <a:lumOff val="25000"/>
                  </a:schemeClr>
                </a:solidFill>
              </a:rPr>
              <a:t>2.</a:t>
            </a:r>
            <a:r>
              <a:rPr lang="zh-CN" altLang="en-US" sz="2000" b="1" dirty="0" smtClean="0">
                <a:solidFill>
                  <a:schemeClr val="tx1">
                    <a:lumMod val="75000"/>
                    <a:lumOff val="25000"/>
                  </a:schemeClr>
                </a:solidFill>
              </a:rPr>
              <a:t>代价函数是参数</a:t>
            </a:r>
            <a:r>
              <a:rPr lang="en-US" altLang="zh-CN" sz="2000" b="1" dirty="0" smtClean="0">
                <a:solidFill>
                  <a:schemeClr val="tx1">
                    <a:lumMod val="75000"/>
                    <a:lumOff val="25000"/>
                  </a:schemeClr>
                </a:solidFill>
              </a:rPr>
              <a:t>θ</a:t>
            </a:r>
            <a:r>
              <a:rPr lang="zh-CN" altLang="en-US" sz="2000" b="1" dirty="0" smtClean="0">
                <a:solidFill>
                  <a:schemeClr val="tx1">
                    <a:lumMod val="75000"/>
                    <a:lumOff val="25000"/>
                  </a:schemeClr>
                </a:solidFill>
              </a:rPr>
              <a:t>的函数；</a:t>
            </a:r>
          </a:p>
          <a:p>
            <a:pPr indent="457200">
              <a:lnSpc>
                <a:spcPct val="150000"/>
              </a:lnSpc>
            </a:pPr>
            <a:r>
              <a:rPr lang="en-US" altLang="zh-CN" sz="2000" b="1" dirty="0" smtClean="0">
                <a:solidFill>
                  <a:schemeClr val="tx1">
                    <a:lumMod val="75000"/>
                    <a:lumOff val="25000"/>
                  </a:schemeClr>
                </a:solidFill>
              </a:rPr>
              <a:t>3.</a:t>
            </a:r>
            <a:r>
              <a:rPr lang="zh-CN" altLang="en-US" sz="2000" b="1" dirty="0" smtClean="0">
                <a:solidFill>
                  <a:schemeClr val="tx1">
                    <a:lumMod val="75000"/>
                    <a:lumOff val="25000"/>
                  </a:schemeClr>
                </a:solidFill>
              </a:rPr>
              <a:t>总的代价函数</a:t>
            </a:r>
            <a:r>
              <a:rPr lang="en-US" altLang="zh-CN" sz="2000" b="1" dirty="0" smtClean="0">
                <a:solidFill>
                  <a:schemeClr val="tx1">
                    <a:lumMod val="75000"/>
                    <a:lumOff val="25000"/>
                  </a:schemeClr>
                </a:solidFill>
              </a:rPr>
              <a:t>J(θ)</a:t>
            </a:r>
            <a:r>
              <a:rPr lang="zh-CN" altLang="en-US" sz="2000" b="1" dirty="0" smtClean="0">
                <a:solidFill>
                  <a:schemeClr val="tx1">
                    <a:lumMod val="75000"/>
                    <a:lumOff val="25000"/>
                  </a:schemeClr>
                </a:solidFill>
              </a:rPr>
              <a:t>可以用来评价模型的好坏，代价函数越小说明模型和参数越符合训练样本</a:t>
            </a:r>
            <a:r>
              <a:rPr lang="en-US" altLang="zh-CN" sz="2000" b="1" dirty="0" smtClean="0">
                <a:solidFill>
                  <a:schemeClr val="tx1">
                    <a:lumMod val="75000"/>
                    <a:lumOff val="25000"/>
                  </a:schemeClr>
                </a:solidFill>
              </a:rPr>
              <a:t>(x, y)</a:t>
            </a:r>
            <a:r>
              <a:rPr lang="zh-CN" altLang="en-US" sz="2000" b="1" dirty="0" smtClean="0">
                <a:solidFill>
                  <a:schemeClr val="tx1">
                    <a:lumMod val="75000"/>
                    <a:lumOff val="25000"/>
                  </a:schemeClr>
                </a:solidFill>
              </a:rPr>
              <a:t>；</a:t>
            </a:r>
          </a:p>
          <a:p>
            <a:r>
              <a:rPr lang="zh-CN" altLang="en-US" sz="2000" dirty="0" smtClean="0">
                <a:hlinkClick r:id="rId2"/>
              </a:rPr>
              <a:t/>
            </a:r>
            <a:br>
              <a:rPr lang="zh-CN" altLang="en-US" sz="2000" dirty="0" smtClean="0">
                <a:hlinkClick r:id="rId2"/>
              </a:rPr>
            </a:br>
            <a:endParaRPr lang="zh-CN" altLang="en-US" sz="2000" b="1" dirty="0" smtClean="0">
              <a:solidFill>
                <a:schemeClr val="tx1">
                  <a:lumMod val="75000"/>
                  <a:lumOff val="25000"/>
                </a:schemeClr>
              </a:solidFill>
            </a:endParaRPr>
          </a:p>
        </p:txBody>
      </p:sp>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流程图: 手动输入 57"/>
          <p:cNvSpPr/>
          <p:nvPr/>
        </p:nvSpPr>
        <p:spPr>
          <a:xfrm rot="5400000">
            <a:off x="-57150" y="1714500"/>
            <a:ext cx="1695450" cy="16192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p:nvSpPr>
        <p:spPr>
          <a:xfrm>
            <a:off x="2743199" y="1676400"/>
            <a:ext cx="7197214" cy="1015663"/>
          </a:xfrm>
          <a:prstGeom prst="rect">
            <a:avLst/>
          </a:prstGeom>
          <a:noFill/>
        </p:spPr>
        <p:txBody>
          <a:bodyPr wrap="square" rtlCol="0">
            <a:spAutoFit/>
          </a:bodyPr>
          <a:lstStyle/>
          <a:p>
            <a:r>
              <a:rPr lang="zh-CN" altLang="en-US" sz="6000" dirty="0" smtClean="0">
                <a:solidFill>
                  <a:schemeClr val="bg1"/>
                </a:solidFill>
              </a:rPr>
              <a:t>引言</a:t>
            </a:r>
            <a:endParaRPr lang="zh-CN" altLang="en-US" sz="6000" dirty="0">
              <a:solidFill>
                <a:schemeClr val="bg1"/>
              </a:solidFill>
            </a:endParaRPr>
          </a:p>
        </p:txBody>
      </p:sp>
    </p:spTree>
    <p:extLst>
      <p:ext uri="{BB962C8B-B14F-4D97-AF65-F5344CB8AC3E}">
        <p14:creationId xmlns:p14="http://schemas.microsoft.com/office/powerpoint/2010/main" xmlns="" val="356361490"/>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3</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均方误差</a:t>
            </a:r>
          </a:p>
        </p:txBody>
      </p:sp>
      <p:sp>
        <p:nvSpPr>
          <p:cNvPr id="22" name="矩形 21"/>
          <p:cNvSpPr/>
          <p:nvPr/>
        </p:nvSpPr>
        <p:spPr>
          <a:xfrm>
            <a:off x="1518066" y="1174550"/>
            <a:ext cx="9867690" cy="1015663"/>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均方误差：在线性回归中，最常用的是均方误差</a:t>
            </a:r>
            <a:r>
              <a:rPr lang="en-US" altLang="zh-CN" sz="2000" b="1" dirty="0" smtClean="0">
                <a:solidFill>
                  <a:schemeClr val="tx1">
                    <a:lumMod val="75000"/>
                    <a:lumOff val="25000"/>
                  </a:schemeClr>
                </a:solidFill>
              </a:rPr>
              <a:t>(</a:t>
            </a:r>
            <a:r>
              <a:rPr lang="en-US" altLang="en-US" sz="2000" b="1" dirty="0" smtClean="0">
                <a:solidFill>
                  <a:schemeClr val="tx1">
                    <a:lumMod val="75000"/>
                    <a:lumOff val="25000"/>
                  </a:schemeClr>
                </a:solidFill>
              </a:rPr>
              <a:t>Mean squared error)，</a:t>
            </a:r>
            <a:r>
              <a:rPr lang="zh-CN" altLang="en-US" sz="2000" b="1" dirty="0" smtClean="0">
                <a:solidFill>
                  <a:schemeClr val="tx1">
                    <a:lumMod val="75000"/>
                    <a:lumOff val="25000"/>
                  </a:schemeClr>
                </a:solidFill>
              </a:rPr>
              <a:t>具体形式为： </a:t>
            </a:r>
          </a:p>
        </p:txBody>
      </p:sp>
      <p:pic>
        <p:nvPicPr>
          <p:cNvPr id="45058" name="Picture 2"/>
          <p:cNvPicPr>
            <a:picLocks noChangeAspect="1" noChangeArrowheads="1"/>
          </p:cNvPicPr>
          <p:nvPr/>
        </p:nvPicPr>
        <p:blipFill>
          <a:blip r:embed="rId2" cstate="print"/>
          <a:srcRect/>
          <a:stretch>
            <a:fillRect/>
          </a:stretch>
        </p:blipFill>
        <p:spPr bwMode="auto">
          <a:xfrm>
            <a:off x="2020528" y="2051828"/>
            <a:ext cx="8755139" cy="1183127"/>
          </a:xfrm>
          <a:prstGeom prst="rect">
            <a:avLst/>
          </a:prstGeom>
          <a:noFill/>
          <a:ln w="9525">
            <a:noFill/>
            <a:miter lim="800000"/>
            <a:headEnd/>
            <a:tailEnd/>
          </a:ln>
          <a:effectLst/>
        </p:spPr>
      </p:pic>
      <p:sp>
        <p:nvSpPr>
          <p:cNvPr id="7" name="矩形 6"/>
          <p:cNvSpPr/>
          <p:nvPr/>
        </p:nvSpPr>
        <p:spPr>
          <a:xfrm>
            <a:off x="1867110" y="3435969"/>
            <a:ext cx="5434442" cy="1323439"/>
          </a:xfrm>
          <a:prstGeom prst="rect">
            <a:avLst/>
          </a:prstGeom>
        </p:spPr>
        <p:txBody>
          <a:bodyPr wrap="square">
            <a:spAutoFit/>
          </a:bodyPr>
          <a:lstStyle/>
          <a:p>
            <a:r>
              <a:rPr lang="en-US" altLang="zh-CN" sz="2000" b="1" dirty="0" smtClean="0">
                <a:solidFill>
                  <a:schemeClr val="tx1">
                    <a:lumMod val="75000"/>
                    <a:lumOff val="25000"/>
                  </a:schemeClr>
                </a:solidFill>
              </a:rPr>
              <a:t>m</a:t>
            </a:r>
            <a:r>
              <a:rPr lang="zh-CN" altLang="en-US" sz="2000" b="1" dirty="0" smtClean="0">
                <a:solidFill>
                  <a:schemeClr val="tx1">
                    <a:lumMod val="75000"/>
                    <a:lumOff val="25000"/>
                  </a:schemeClr>
                </a:solidFill>
              </a:rPr>
              <a:t>：训练样本的个数；</a:t>
            </a:r>
          </a:p>
          <a:p>
            <a:r>
              <a:rPr lang="en-US" altLang="zh-CN" sz="2000" b="1" dirty="0" err="1" smtClean="0">
                <a:solidFill>
                  <a:schemeClr val="tx1">
                    <a:lumMod val="75000"/>
                    <a:lumOff val="25000"/>
                  </a:schemeClr>
                </a:solidFill>
              </a:rPr>
              <a:t>hθ</a:t>
            </a:r>
            <a:r>
              <a:rPr lang="en-US" altLang="zh-CN" sz="2000" b="1" dirty="0" smtClean="0">
                <a:solidFill>
                  <a:schemeClr val="tx1">
                    <a:lumMod val="75000"/>
                    <a:lumOff val="25000"/>
                  </a:schemeClr>
                </a:solidFill>
              </a:rPr>
              <a:t>(x)</a:t>
            </a:r>
            <a:r>
              <a:rPr lang="zh-CN" altLang="en-US" sz="2000" b="1" dirty="0" smtClean="0">
                <a:solidFill>
                  <a:schemeClr val="tx1">
                    <a:lumMod val="75000"/>
                    <a:lumOff val="25000"/>
                  </a:schemeClr>
                </a:solidFill>
              </a:rPr>
              <a:t>：用参数</a:t>
            </a:r>
            <a:r>
              <a:rPr lang="en-US" altLang="zh-CN" sz="2000" b="1" dirty="0" smtClean="0">
                <a:solidFill>
                  <a:schemeClr val="tx1">
                    <a:lumMod val="75000"/>
                    <a:lumOff val="25000"/>
                  </a:schemeClr>
                </a:solidFill>
              </a:rPr>
              <a:t>θ</a:t>
            </a:r>
            <a:r>
              <a:rPr lang="zh-CN" altLang="en-US" sz="2000" b="1" dirty="0" smtClean="0">
                <a:solidFill>
                  <a:schemeClr val="tx1">
                    <a:lumMod val="75000"/>
                    <a:lumOff val="25000"/>
                  </a:schemeClr>
                </a:solidFill>
              </a:rPr>
              <a:t>和</a:t>
            </a:r>
            <a:r>
              <a:rPr lang="en-US" altLang="zh-CN" sz="2000" b="1" dirty="0" smtClean="0">
                <a:solidFill>
                  <a:schemeClr val="tx1">
                    <a:lumMod val="75000"/>
                    <a:lumOff val="25000"/>
                  </a:schemeClr>
                </a:solidFill>
              </a:rPr>
              <a:t>x</a:t>
            </a:r>
            <a:r>
              <a:rPr lang="zh-CN" altLang="en-US" sz="2000" b="1" dirty="0" smtClean="0">
                <a:solidFill>
                  <a:schemeClr val="tx1">
                    <a:lumMod val="75000"/>
                    <a:lumOff val="25000"/>
                  </a:schemeClr>
                </a:solidFill>
              </a:rPr>
              <a:t>预测出来的</a:t>
            </a:r>
            <a:r>
              <a:rPr lang="en-US" altLang="zh-CN" sz="2000" b="1" dirty="0" smtClean="0">
                <a:solidFill>
                  <a:schemeClr val="tx1">
                    <a:lumMod val="75000"/>
                    <a:lumOff val="25000"/>
                  </a:schemeClr>
                </a:solidFill>
              </a:rPr>
              <a:t>y</a:t>
            </a:r>
            <a:r>
              <a:rPr lang="zh-CN" altLang="en-US" sz="2000" b="1" dirty="0" smtClean="0">
                <a:solidFill>
                  <a:schemeClr val="tx1">
                    <a:lumMod val="75000"/>
                    <a:lumOff val="25000"/>
                  </a:schemeClr>
                </a:solidFill>
              </a:rPr>
              <a:t>值；</a:t>
            </a:r>
          </a:p>
          <a:p>
            <a:r>
              <a:rPr lang="en-US" altLang="zh-CN" sz="2000" b="1" dirty="0" smtClean="0">
                <a:solidFill>
                  <a:schemeClr val="tx1">
                    <a:lumMod val="75000"/>
                    <a:lumOff val="25000"/>
                  </a:schemeClr>
                </a:solidFill>
              </a:rPr>
              <a:t>y</a:t>
            </a:r>
            <a:r>
              <a:rPr lang="zh-CN" altLang="en-US" sz="2000" b="1" dirty="0" smtClean="0">
                <a:solidFill>
                  <a:schemeClr val="tx1">
                    <a:lumMod val="75000"/>
                    <a:lumOff val="25000"/>
                  </a:schemeClr>
                </a:solidFill>
              </a:rPr>
              <a:t>：原训练样本中的</a:t>
            </a:r>
            <a:r>
              <a:rPr lang="en-US" altLang="zh-CN" sz="2000" b="1" dirty="0" smtClean="0">
                <a:solidFill>
                  <a:schemeClr val="tx1">
                    <a:lumMod val="75000"/>
                    <a:lumOff val="25000"/>
                  </a:schemeClr>
                </a:solidFill>
              </a:rPr>
              <a:t>y</a:t>
            </a:r>
            <a:r>
              <a:rPr lang="zh-CN" altLang="en-US" sz="2000" b="1" dirty="0" smtClean="0">
                <a:solidFill>
                  <a:schemeClr val="tx1">
                    <a:lumMod val="75000"/>
                    <a:lumOff val="25000"/>
                  </a:schemeClr>
                </a:solidFill>
              </a:rPr>
              <a:t>值，也就是标准答案</a:t>
            </a:r>
          </a:p>
          <a:p>
            <a:r>
              <a:rPr lang="zh-CN" altLang="en-US" sz="2000" b="1" dirty="0" smtClean="0">
                <a:solidFill>
                  <a:schemeClr val="tx1">
                    <a:lumMod val="75000"/>
                    <a:lumOff val="25000"/>
                  </a:schemeClr>
                </a:solidFill>
              </a:rPr>
              <a:t>上角标</a:t>
            </a:r>
            <a:r>
              <a:rPr lang="en-US" altLang="zh-CN" sz="2000" b="1" dirty="0" smtClean="0">
                <a:solidFill>
                  <a:schemeClr val="tx1">
                    <a:lumMod val="75000"/>
                    <a:lumOff val="25000"/>
                  </a:schemeClr>
                </a:solidFill>
              </a:rPr>
              <a:t>(</a:t>
            </a:r>
            <a:r>
              <a:rPr lang="en-US" altLang="zh-CN" sz="2000" b="1" dirty="0" err="1" smtClean="0">
                <a:solidFill>
                  <a:schemeClr val="tx1">
                    <a:lumMod val="75000"/>
                    <a:lumOff val="25000"/>
                  </a:schemeClr>
                </a:solidFill>
              </a:rPr>
              <a:t>i</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：第</a:t>
            </a:r>
            <a:r>
              <a:rPr lang="en-US" altLang="zh-CN" sz="2000" b="1" dirty="0" err="1" smtClean="0">
                <a:solidFill>
                  <a:schemeClr val="tx1">
                    <a:lumMod val="75000"/>
                    <a:lumOff val="25000"/>
                  </a:schemeClr>
                </a:solidFill>
              </a:rPr>
              <a:t>i</a:t>
            </a:r>
            <a:r>
              <a:rPr lang="zh-CN" altLang="en-US" sz="2000" b="1" dirty="0" smtClean="0">
                <a:solidFill>
                  <a:schemeClr val="tx1">
                    <a:lumMod val="75000"/>
                    <a:lumOff val="25000"/>
                  </a:schemeClr>
                </a:solidFill>
              </a:rPr>
              <a:t>个样本</a:t>
            </a:r>
          </a:p>
        </p:txBody>
      </p:sp>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3</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交叉熵</a:t>
            </a:r>
          </a:p>
        </p:txBody>
      </p:sp>
      <p:sp>
        <p:nvSpPr>
          <p:cNvPr id="22" name="矩形 21"/>
          <p:cNvSpPr/>
          <p:nvPr/>
        </p:nvSpPr>
        <p:spPr>
          <a:xfrm>
            <a:off x="1518066" y="1283734"/>
            <a:ext cx="9867690" cy="1015663"/>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交叉熵：在逻辑回归中，最常用的是代价函数是交叉熵</a:t>
            </a:r>
            <a:r>
              <a:rPr lang="en-US" altLang="zh-CN" sz="2000" b="1" dirty="0" smtClean="0">
                <a:solidFill>
                  <a:schemeClr val="tx1">
                    <a:lumMod val="75000"/>
                    <a:lumOff val="25000"/>
                  </a:schemeClr>
                </a:solidFill>
              </a:rPr>
              <a:t>(Cross Entropy)</a:t>
            </a:r>
            <a:r>
              <a:rPr lang="zh-CN" altLang="en-US" sz="2000" b="1" dirty="0" smtClean="0">
                <a:solidFill>
                  <a:schemeClr val="tx1">
                    <a:lumMod val="75000"/>
                    <a:lumOff val="25000"/>
                  </a:schemeClr>
                </a:solidFill>
              </a:rPr>
              <a:t>，交叉熵是一个常见的代价函数，具体形式为：</a:t>
            </a:r>
          </a:p>
        </p:txBody>
      </p:sp>
      <p:sp>
        <p:nvSpPr>
          <p:cNvPr id="7" name="矩形 6"/>
          <p:cNvSpPr/>
          <p:nvPr/>
        </p:nvSpPr>
        <p:spPr>
          <a:xfrm>
            <a:off x="1867110" y="3695281"/>
            <a:ext cx="5106896" cy="1323439"/>
          </a:xfrm>
          <a:prstGeom prst="rect">
            <a:avLst/>
          </a:prstGeom>
        </p:spPr>
        <p:txBody>
          <a:bodyPr wrap="square">
            <a:spAutoFit/>
          </a:bodyPr>
          <a:lstStyle/>
          <a:p>
            <a:r>
              <a:rPr lang="en-US" altLang="zh-CN" sz="2000" b="1" dirty="0" smtClean="0">
                <a:solidFill>
                  <a:schemeClr val="tx1">
                    <a:lumMod val="75000"/>
                    <a:lumOff val="25000"/>
                  </a:schemeClr>
                </a:solidFill>
              </a:rPr>
              <a:t>m</a:t>
            </a:r>
            <a:r>
              <a:rPr lang="zh-CN" altLang="en-US" sz="2000" b="1" dirty="0" smtClean="0">
                <a:solidFill>
                  <a:schemeClr val="tx1">
                    <a:lumMod val="75000"/>
                    <a:lumOff val="25000"/>
                  </a:schemeClr>
                </a:solidFill>
              </a:rPr>
              <a:t>：训练样本的个数；</a:t>
            </a:r>
          </a:p>
          <a:p>
            <a:r>
              <a:rPr lang="en-US" altLang="zh-CN" sz="2000" b="1" dirty="0" err="1" smtClean="0">
                <a:solidFill>
                  <a:schemeClr val="tx1">
                    <a:lumMod val="75000"/>
                    <a:lumOff val="25000"/>
                  </a:schemeClr>
                </a:solidFill>
              </a:rPr>
              <a:t>hθ</a:t>
            </a:r>
            <a:r>
              <a:rPr lang="en-US" altLang="zh-CN" sz="2000" b="1" dirty="0" smtClean="0">
                <a:solidFill>
                  <a:schemeClr val="tx1">
                    <a:lumMod val="75000"/>
                    <a:lumOff val="25000"/>
                  </a:schemeClr>
                </a:solidFill>
              </a:rPr>
              <a:t>(x)</a:t>
            </a:r>
            <a:r>
              <a:rPr lang="zh-CN" altLang="en-US" sz="2000" b="1" dirty="0" smtClean="0">
                <a:solidFill>
                  <a:schemeClr val="tx1">
                    <a:lumMod val="75000"/>
                    <a:lumOff val="25000"/>
                  </a:schemeClr>
                </a:solidFill>
              </a:rPr>
              <a:t>：用参数</a:t>
            </a:r>
            <a:r>
              <a:rPr lang="en-US" altLang="zh-CN" sz="2000" b="1" dirty="0" smtClean="0">
                <a:solidFill>
                  <a:schemeClr val="tx1">
                    <a:lumMod val="75000"/>
                    <a:lumOff val="25000"/>
                  </a:schemeClr>
                </a:solidFill>
              </a:rPr>
              <a:t>θ</a:t>
            </a:r>
            <a:r>
              <a:rPr lang="zh-CN" altLang="en-US" sz="2000" b="1" dirty="0" smtClean="0">
                <a:solidFill>
                  <a:schemeClr val="tx1">
                    <a:lumMod val="75000"/>
                    <a:lumOff val="25000"/>
                  </a:schemeClr>
                </a:solidFill>
              </a:rPr>
              <a:t>和</a:t>
            </a:r>
            <a:r>
              <a:rPr lang="en-US" altLang="zh-CN" sz="2000" b="1" dirty="0" smtClean="0">
                <a:solidFill>
                  <a:schemeClr val="tx1">
                    <a:lumMod val="75000"/>
                    <a:lumOff val="25000"/>
                  </a:schemeClr>
                </a:solidFill>
              </a:rPr>
              <a:t>x</a:t>
            </a:r>
            <a:r>
              <a:rPr lang="zh-CN" altLang="en-US" sz="2000" b="1" dirty="0" smtClean="0">
                <a:solidFill>
                  <a:schemeClr val="tx1">
                    <a:lumMod val="75000"/>
                    <a:lumOff val="25000"/>
                  </a:schemeClr>
                </a:solidFill>
              </a:rPr>
              <a:t>预测出来的</a:t>
            </a:r>
            <a:r>
              <a:rPr lang="en-US" altLang="zh-CN" sz="2000" b="1" dirty="0" smtClean="0">
                <a:solidFill>
                  <a:schemeClr val="tx1">
                    <a:lumMod val="75000"/>
                    <a:lumOff val="25000"/>
                  </a:schemeClr>
                </a:solidFill>
              </a:rPr>
              <a:t>y</a:t>
            </a:r>
            <a:r>
              <a:rPr lang="zh-CN" altLang="en-US" sz="2000" b="1" dirty="0" smtClean="0">
                <a:solidFill>
                  <a:schemeClr val="tx1">
                    <a:lumMod val="75000"/>
                    <a:lumOff val="25000"/>
                  </a:schemeClr>
                </a:solidFill>
              </a:rPr>
              <a:t>值；</a:t>
            </a:r>
          </a:p>
          <a:p>
            <a:r>
              <a:rPr lang="en-US" altLang="zh-CN" sz="2000" b="1" dirty="0" smtClean="0">
                <a:solidFill>
                  <a:schemeClr val="tx1">
                    <a:lumMod val="75000"/>
                    <a:lumOff val="25000"/>
                  </a:schemeClr>
                </a:solidFill>
              </a:rPr>
              <a:t>y</a:t>
            </a:r>
            <a:r>
              <a:rPr lang="zh-CN" altLang="en-US" sz="2000" b="1" dirty="0" smtClean="0">
                <a:solidFill>
                  <a:schemeClr val="tx1">
                    <a:lumMod val="75000"/>
                    <a:lumOff val="25000"/>
                  </a:schemeClr>
                </a:solidFill>
              </a:rPr>
              <a:t>：原训练样本中的</a:t>
            </a:r>
            <a:r>
              <a:rPr lang="en-US" altLang="zh-CN" sz="2000" b="1" dirty="0" smtClean="0">
                <a:solidFill>
                  <a:schemeClr val="tx1">
                    <a:lumMod val="75000"/>
                    <a:lumOff val="25000"/>
                  </a:schemeClr>
                </a:solidFill>
              </a:rPr>
              <a:t>y</a:t>
            </a:r>
            <a:r>
              <a:rPr lang="zh-CN" altLang="en-US" sz="2000" b="1" dirty="0" smtClean="0">
                <a:solidFill>
                  <a:schemeClr val="tx1">
                    <a:lumMod val="75000"/>
                    <a:lumOff val="25000"/>
                  </a:schemeClr>
                </a:solidFill>
              </a:rPr>
              <a:t>值，也就是标准答案</a:t>
            </a:r>
          </a:p>
          <a:p>
            <a:r>
              <a:rPr lang="zh-CN" altLang="en-US" sz="2000" b="1" dirty="0" smtClean="0">
                <a:solidFill>
                  <a:schemeClr val="tx1">
                    <a:lumMod val="75000"/>
                    <a:lumOff val="25000"/>
                  </a:schemeClr>
                </a:solidFill>
              </a:rPr>
              <a:t>上角标</a:t>
            </a:r>
            <a:r>
              <a:rPr lang="en-US" altLang="zh-CN" sz="2000" b="1" dirty="0" smtClean="0">
                <a:solidFill>
                  <a:schemeClr val="tx1">
                    <a:lumMod val="75000"/>
                    <a:lumOff val="25000"/>
                  </a:schemeClr>
                </a:solidFill>
              </a:rPr>
              <a:t>(</a:t>
            </a:r>
            <a:r>
              <a:rPr lang="en-US" altLang="zh-CN" sz="2000" b="1" dirty="0" err="1" smtClean="0">
                <a:solidFill>
                  <a:schemeClr val="tx1">
                    <a:lumMod val="75000"/>
                    <a:lumOff val="25000"/>
                  </a:schemeClr>
                </a:solidFill>
              </a:rPr>
              <a:t>i</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：第</a:t>
            </a:r>
            <a:r>
              <a:rPr lang="en-US" altLang="zh-CN" sz="2000" b="1" dirty="0" err="1" smtClean="0">
                <a:solidFill>
                  <a:schemeClr val="tx1">
                    <a:lumMod val="75000"/>
                    <a:lumOff val="25000"/>
                  </a:schemeClr>
                </a:solidFill>
              </a:rPr>
              <a:t>i</a:t>
            </a:r>
            <a:r>
              <a:rPr lang="zh-CN" altLang="en-US" sz="2000" b="1" dirty="0" smtClean="0">
                <a:solidFill>
                  <a:schemeClr val="tx1">
                    <a:lumMod val="75000"/>
                    <a:lumOff val="25000"/>
                  </a:schemeClr>
                </a:solidFill>
              </a:rPr>
              <a:t>个样本</a:t>
            </a:r>
          </a:p>
        </p:txBody>
      </p:sp>
      <p:pic>
        <p:nvPicPr>
          <p:cNvPr id="46082" name="Picture 2"/>
          <p:cNvPicPr>
            <a:picLocks noChangeAspect="1" noChangeArrowheads="1"/>
          </p:cNvPicPr>
          <p:nvPr/>
        </p:nvPicPr>
        <p:blipFill>
          <a:blip r:embed="rId2" cstate="print"/>
          <a:srcRect/>
          <a:stretch>
            <a:fillRect/>
          </a:stretch>
        </p:blipFill>
        <p:spPr bwMode="auto">
          <a:xfrm>
            <a:off x="2219480" y="2322100"/>
            <a:ext cx="8361097" cy="1283724"/>
          </a:xfrm>
          <a:prstGeom prst="rect">
            <a:avLst/>
          </a:prstGeom>
          <a:noFill/>
          <a:ln w="9525">
            <a:noFill/>
            <a:miter lim="800000"/>
            <a:headEnd/>
            <a:tailEnd/>
          </a:ln>
          <a:effectLst/>
        </p:spPr>
      </p:pic>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3</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信息量</a:t>
            </a:r>
            <a:endParaRPr lang="zh-CN" altLang="en-US" sz="2800" b="1" dirty="0"/>
          </a:p>
        </p:txBody>
      </p:sp>
      <p:sp>
        <p:nvSpPr>
          <p:cNvPr id="22" name="矩形 21"/>
          <p:cNvSpPr/>
          <p:nvPr/>
        </p:nvSpPr>
        <p:spPr>
          <a:xfrm>
            <a:off x="1299702" y="942542"/>
            <a:ext cx="9867690" cy="4708981"/>
          </a:xfrm>
          <a:prstGeom prst="rect">
            <a:avLst/>
          </a:prstGeom>
        </p:spPr>
        <p:txBody>
          <a:bodyPr wrap="square">
            <a:spAutoFit/>
          </a:bodyPr>
          <a:lstStyle/>
          <a:p>
            <a:pPr indent="457200">
              <a:lnSpc>
                <a:spcPct val="150000"/>
              </a:lnSpc>
            </a:pPr>
            <a:r>
              <a:rPr lang="en-US" altLang="zh-CN" sz="2000" b="1" dirty="0" smtClean="0">
                <a:solidFill>
                  <a:schemeClr val="tx1">
                    <a:lumMod val="75000"/>
                    <a:lumOff val="25000"/>
                  </a:schemeClr>
                </a:solidFill>
              </a:rPr>
              <a:t>1.</a:t>
            </a:r>
            <a:r>
              <a:rPr lang="zh-CN" altLang="en-US" sz="2000" b="1" dirty="0" smtClean="0">
                <a:solidFill>
                  <a:schemeClr val="tx1">
                    <a:lumMod val="75000"/>
                    <a:lumOff val="25000"/>
                  </a:schemeClr>
                </a:solidFill>
              </a:rPr>
              <a:t>什么是信息量</a:t>
            </a:r>
            <a:endParaRPr lang="en-US" altLang="zh-CN" sz="2000" b="1" dirty="0" smtClean="0">
              <a:solidFill>
                <a:schemeClr val="tx1">
                  <a:lumMod val="75000"/>
                  <a:lumOff val="25000"/>
                </a:schemeClr>
              </a:solidFill>
            </a:endParaRPr>
          </a:p>
          <a:p>
            <a:pPr indent="457200">
              <a:lnSpc>
                <a:spcPct val="150000"/>
              </a:lnSpc>
            </a:pPr>
            <a:r>
              <a:rPr lang="zh-CN" altLang="en-US" sz="2000" b="1" dirty="0" smtClean="0">
                <a:solidFill>
                  <a:schemeClr val="tx1">
                    <a:lumMod val="75000"/>
                    <a:lumOff val="25000"/>
                  </a:schemeClr>
                </a:solidFill>
              </a:rPr>
              <a:t>我们定义事件</a:t>
            </a:r>
            <a:r>
              <a:rPr lang="en-US" altLang="zh-CN" sz="2000" b="1" dirty="0" smtClean="0">
                <a:solidFill>
                  <a:schemeClr val="tx1">
                    <a:lumMod val="75000"/>
                    <a:lumOff val="25000"/>
                  </a:schemeClr>
                </a:solidFill>
              </a:rPr>
              <a:t>X=x0X=x0</a:t>
            </a:r>
            <a:r>
              <a:rPr lang="zh-CN" altLang="en-US" sz="2000" b="1" dirty="0" smtClean="0">
                <a:solidFill>
                  <a:schemeClr val="tx1">
                    <a:lumMod val="75000"/>
                    <a:lumOff val="25000"/>
                  </a:schemeClr>
                </a:solidFill>
              </a:rPr>
              <a:t>的信息量为： </a:t>
            </a:r>
            <a:r>
              <a:rPr lang="en-US" altLang="zh-CN" sz="2000" b="1" dirty="0" smtClean="0">
                <a:solidFill>
                  <a:schemeClr val="tx1">
                    <a:lumMod val="75000"/>
                    <a:lumOff val="25000"/>
                  </a:schemeClr>
                </a:solidFill>
              </a:rPr>
              <a:t>I(x0)=−log(p(x0))I(x0)=−log(p(x0))</a:t>
            </a:r>
            <a:r>
              <a:rPr lang="zh-CN" altLang="en-US" sz="2000" b="1" dirty="0" smtClean="0">
                <a:solidFill>
                  <a:schemeClr val="tx1">
                    <a:lumMod val="75000"/>
                    <a:lumOff val="25000"/>
                  </a:schemeClr>
                </a:solidFill>
              </a:rPr>
              <a:t>，可以理解为，一个事件发生的概率越大，则它所携带的信息量就越小，而当</a:t>
            </a:r>
            <a:r>
              <a:rPr lang="en-US" altLang="zh-CN" sz="2000" b="1" dirty="0" smtClean="0">
                <a:solidFill>
                  <a:schemeClr val="tx1">
                    <a:lumMod val="75000"/>
                    <a:lumOff val="25000"/>
                  </a:schemeClr>
                </a:solidFill>
              </a:rPr>
              <a:t>p(x0)=1p(x0)=1</a:t>
            </a:r>
            <a:r>
              <a:rPr lang="zh-CN" altLang="en-US" sz="2000" b="1" dirty="0" smtClean="0">
                <a:solidFill>
                  <a:schemeClr val="tx1">
                    <a:lumMod val="75000"/>
                    <a:lumOff val="25000"/>
                  </a:schemeClr>
                </a:solidFill>
              </a:rPr>
              <a:t>时，熵将等于</a:t>
            </a:r>
            <a:r>
              <a:rPr lang="en-US" altLang="zh-CN" sz="2000" b="1" dirty="0" smtClean="0">
                <a:solidFill>
                  <a:schemeClr val="tx1">
                    <a:lumMod val="75000"/>
                    <a:lumOff val="25000"/>
                  </a:schemeClr>
                </a:solidFill>
              </a:rPr>
              <a:t>0</a:t>
            </a:r>
            <a:r>
              <a:rPr lang="zh-CN" altLang="en-US" sz="2000" b="1" dirty="0" smtClean="0">
                <a:solidFill>
                  <a:schemeClr val="tx1">
                    <a:lumMod val="75000"/>
                    <a:lumOff val="25000"/>
                  </a:schemeClr>
                </a:solidFill>
              </a:rPr>
              <a:t>，也就是说该事件的发生不会导致任何信息量的增加。举个例子，小明平时不爱学习，考试经常不及格，而小王是个勤奋学习的好学生，经常得满分，所以我们可以做如下假设： </a:t>
            </a:r>
          </a:p>
          <a:p>
            <a:pPr indent="457200">
              <a:lnSpc>
                <a:spcPct val="150000"/>
              </a:lnSpc>
            </a:pPr>
            <a:r>
              <a:rPr lang="zh-CN" altLang="en-US" sz="2000" b="1" dirty="0" smtClean="0">
                <a:solidFill>
                  <a:schemeClr val="tx1">
                    <a:lumMod val="75000"/>
                    <a:lumOff val="25000"/>
                  </a:schemeClr>
                </a:solidFill>
              </a:rPr>
              <a:t>事件</a:t>
            </a:r>
            <a:r>
              <a:rPr lang="en-US" altLang="zh-CN" sz="2000" b="1" dirty="0" smtClean="0">
                <a:solidFill>
                  <a:schemeClr val="tx1">
                    <a:lumMod val="75000"/>
                    <a:lumOff val="25000"/>
                  </a:schemeClr>
                </a:solidFill>
              </a:rPr>
              <a:t>A</a:t>
            </a:r>
            <a:r>
              <a:rPr lang="zh-CN" altLang="en-US" sz="2000" b="1" dirty="0" smtClean="0">
                <a:solidFill>
                  <a:schemeClr val="tx1">
                    <a:lumMod val="75000"/>
                    <a:lumOff val="25000"/>
                  </a:schemeClr>
                </a:solidFill>
              </a:rPr>
              <a:t>：小明考试及格，对应的概率</a:t>
            </a:r>
            <a:r>
              <a:rPr lang="en-US" altLang="en-US" sz="2000" b="1" dirty="0" smtClean="0">
                <a:solidFill>
                  <a:schemeClr val="tx1">
                    <a:lumMod val="75000"/>
                    <a:lumOff val="25000"/>
                  </a:schemeClr>
                </a:solidFill>
              </a:rPr>
              <a:t>P(</a:t>
            </a:r>
            <a:r>
              <a:rPr lang="en-US" altLang="en-US" sz="2000" b="1" dirty="0" err="1" smtClean="0">
                <a:solidFill>
                  <a:schemeClr val="tx1">
                    <a:lumMod val="75000"/>
                    <a:lumOff val="25000"/>
                  </a:schemeClr>
                </a:solidFill>
              </a:rPr>
              <a:t>xA</a:t>
            </a:r>
            <a:r>
              <a:rPr lang="en-US" altLang="en-US" sz="2000" b="1" dirty="0" smtClean="0">
                <a:solidFill>
                  <a:schemeClr val="tx1">
                    <a:lumMod val="75000"/>
                    <a:lumOff val="25000"/>
                  </a:schemeClr>
                </a:solidFill>
              </a:rPr>
              <a:t>)=0.1</a:t>
            </a:r>
            <a:r>
              <a:rPr lang="zh-CN" altLang="en-US" sz="2000" b="1" dirty="0" smtClean="0">
                <a:solidFill>
                  <a:schemeClr val="tx1">
                    <a:lumMod val="75000"/>
                    <a:lumOff val="25000"/>
                  </a:schemeClr>
                </a:solidFill>
              </a:rPr>
              <a:t>，信息量为</a:t>
            </a:r>
            <a:r>
              <a:rPr lang="en-US" altLang="zh-CN" sz="2000" b="1" dirty="0" smtClean="0">
                <a:solidFill>
                  <a:schemeClr val="tx1">
                    <a:lumMod val="75000"/>
                    <a:lumOff val="25000"/>
                  </a:schemeClr>
                </a:solidFill>
              </a:rPr>
              <a:t>	</a:t>
            </a:r>
            <a:r>
              <a:rPr lang="en-US" altLang="en-US" sz="2000" b="1" dirty="0" smtClean="0">
                <a:solidFill>
                  <a:schemeClr val="tx1">
                    <a:lumMod val="75000"/>
                    <a:lumOff val="25000"/>
                  </a:schemeClr>
                </a:solidFill>
              </a:rPr>
              <a:t>I(</a:t>
            </a:r>
            <a:r>
              <a:rPr lang="en-US" altLang="en-US" sz="2000" b="1" dirty="0" err="1" smtClean="0">
                <a:solidFill>
                  <a:schemeClr val="tx1">
                    <a:lumMod val="75000"/>
                    <a:lumOff val="25000"/>
                  </a:schemeClr>
                </a:solidFill>
              </a:rPr>
              <a:t>xA</a:t>
            </a:r>
            <a:r>
              <a:rPr lang="en-US" altLang="en-US" sz="2000" b="1" dirty="0" smtClean="0">
                <a:solidFill>
                  <a:schemeClr val="tx1">
                    <a:lumMod val="75000"/>
                    <a:lumOff val="25000"/>
                  </a:schemeClr>
                </a:solidFill>
              </a:rPr>
              <a:t>)=−log(0.1)=3.3219</a:t>
            </a:r>
          </a:p>
          <a:p>
            <a:pPr indent="457200">
              <a:lnSpc>
                <a:spcPct val="150000"/>
              </a:lnSpc>
            </a:pPr>
            <a:r>
              <a:rPr lang="zh-CN" altLang="en-US" sz="2000" b="1" dirty="0" smtClean="0">
                <a:solidFill>
                  <a:schemeClr val="tx1">
                    <a:lumMod val="75000"/>
                    <a:lumOff val="25000"/>
                  </a:schemeClr>
                </a:solidFill>
              </a:rPr>
              <a:t>事件</a:t>
            </a:r>
            <a:r>
              <a:rPr lang="en-US" altLang="zh-CN" sz="2000" b="1" dirty="0" smtClean="0">
                <a:solidFill>
                  <a:schemeClr val="tx1">
                    <a:lumMod val="75000"/>
                    <a:lumOff val="25000"/>
                  </a:schemeClr>
                </a:solidFill>
              </a:rPr>
              <a:t>B</a:t>
            </a:r>
            <a:r>
              <a:rPr lang="zh-CN" altLang="en-US" sz="2000" b="1" dirty="0" smtClean="0">
                <a:solidFill>
                  <a:schemeClr val="tx1">
                    <a:lumMod val="75000"/>
                    <a:lumOff val="25000"/>
                  </a:schemeClr>
                </a:solidFill>
              </a:rPr>
              <a:t>：小王考试及格，对应的概率</a:t>
            </a:r>
            <a:r>
              <a:rPr lang="en-US" altLang="en-US" sz="2000" b="1" dirty="0" smtClean="0">
                <a:solidFill>
                  <a:schemeClr val="tx1">
                    <a:lumMod val="75000"/>
                    <a:lumOff val="25000"/>
                  </a:schemeClr>
                </a:solidFill>
              </a:rPr>
              <a:t>P(</a:t>
            </a:r>
            <a:r>
              <a:rPr lang="en-US" altLang="en-US" sz="2000" b="1" dirty="0" err="1" smtClean="0">
                <a:solidFill>
                  <a:schemeClr val="tx1">
                    <a:lumMod val="75000"/>
                    <a:lumOff val="25000"/>
                  </a:schemeClr>
                </a:solidFill>
              </a:rPr>
              <a:t>xB</a:t>
            </a:r>
            <a:r>
              <a:rPr lang="en-US" altLang="en-US" sz="2000" b="1" dirty="0" smtClean="0">
                <a:solidFill>
                  <a:schemeClr val="tx1">
                    <a:lumMod val="75000"/>
                    <a:lumOff val="25000"/>
                  </a:schemeClr>
                </a:solidFill>
              </a:rPr>
              <a:t>)=0.999</a:t>
            </a:r>
            <a:r>
              <a:rPr lang="zh-CN" altLang="en-US" sz="2000" b="1" dirty="0" smtClean="0">
                <a:solidFill>
                  <a:schemeClr val="tx1">
                    <a:lumMod val="75000"/>
                    <a:lumOff val="25000"/>
                  </a:schemeClr>
                </a:solidFill>
              </a:rPr>
              <a:t>，信息量为</a:t>
            </a:r>
            <a:r>
              <a:rPr lang="en-US" altLang="en-US" sz="2000" b="1" dirty="0" smtClean="0">
                <a:solidFill>
                  <a:schemeClr val="tx1">
                    <a:lumMod val="75000"/>
                    <a:lumOff val="25000"/>
                  </a:schemeClr>
                </a:solidFill>
              </a:rPr>
              <a:t>I(</a:t>
            </a:r>
            <a:r>
              <a:rPr lang="en-US" altLang="en-US" sz="2000" b="1" dirty="0" err="1" smtClean="0">
                <a:solidFill>
                  <a:schemeClr val="tx1">
                    <a:lumMod val="75000"/>
                    <a:lumOff val="25000"/>
                  </a:schemeClr>
                </a:solidFill>
              </a:rPr>
              <a:t>xB</a:t>
            </a:r>
            <a:r>
              <a:rPr lang="en-US" altLang="en-US" sz="2000" b="1" dirty="0" smtClean="0">
                <a:solidFill>
                  <a:schemeClr val="tx1">
                    <a:lumMod val="75000"/>
                    <a:lumOff val="25000"/>
                  </a:schemeClr>
                </a:solidFill>
              </a:rPr>
              <a:t>)=−log(0.999)=0.0014</a:t>
            </a:r>
            <a:endParaRPr lang="zh-CN" altLang="en-US" sz="2000" b="1" dirty="0" smtClean="0">
              <a:solidFill>
                <a:schemeClr val="tx1">
                  <a:lumMod val="75000"/>
                  <a:lumOff val="25000"/>
                </a:schemeClr>
              </a:solidFill>
            </a:endParaRPr>
          </a:p>
        </p:txBody>
      </p:sp>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3</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熵</a:t>
            </a:r>
            <a:endParaRPr lang="zh-CN" altLang="en-US" sz="2800" b="1" dirty="0"/>
          </a:p>
        </p:txBody>
      </p:sp>
      <p:sp>
        <p:nvSpPr>
          <p:cNvPr id="22" name="矩形 21"/>
          <p:cNvSpPr/>
          <p:nvPr/>
        </p:nvSpPr>
        <p:spPr>
          <a:xfrm>
            <a:off x="1286054" y="1201850"/>
            <a:ext cx="9867690" cy="4247317"/>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那么什么又是熵呢？还是通过上边的例子来说明，假设小明的考试结果是一个</a:t>
            </a:r>
            <a:r>
              <a:rPr lang="en-US" altLang="zh-CN" sz="2000" b="1" dirty="0" smtClean="0">
                <a:solidFill>
                  <a:schemeClr val="tx1">
                    <a:lumMod val="75000"/>
                    <a:lumOff val="25000"/>
                  </a:schemeClr>
                </a:solidFill>
              </a:rPr>
              <a:t>0-1</a:t>
            </a:r>
            <a:r>
              <a:rPr lang="zh-CN" altLang="en-US" sz="2000" b="1" dirty="0" smtClean="0">
                <a:solidFill>
                  <a:schemeClr val="tx1">
                    <a:lumMod val="75000"/>
                    <a:lumOff val="25000"/>
                  </a:schemeClr>
                </a:solidFill>
              </a:rPr>
              <a:t>分布</a:t>
            </a:r>
            <a:r>
              <a:rPr lang="en-US" altLang="zh-CN" sz="2000" b="1" dirty="0" smtClean="0">
                <a:solidFill>
                  <a:schemeClr val="tx1">
                    <a:lumMod val="75000"/>
                    <a:lumOff val="25000"/>
                  </a:schemeClr>
                </a:solidFill>
              </a:rPr>
              <a:t>XAXA</a:t>
            </a:r>
            <a:r>
              <a:rPr lang="zh-CN" altLang="en-US" sz="2000" b="1" dirty="0" smtClean="0">
                <a:solidFill>
                  <a:schemeClr val="tx1">
                    <a:lumMod val="75000"/>
                    <a:lumOff val="25000"/>
                  </a:schemeClr>
                </a:solidFill>
              </a:rPr>
              <a:t>只有两个取值</a:t>
            </a:r>
            <a:r>
              <a:rPr lang="en-US" altLang="zh-CN" sz="2000" b="1" dirty="0" smtClean="0">
                <a:solidFill>
                  <a:schemeClr val="tx1">
                    <a:lumMod val="75000"/>
                    <a:lumOff val="25000"/>
                  </a:schemeClr>
                </a:solidFill>
              </a:rPr>
              <a:t>{0</a:t>
            </a:r>
            <a:r>
              <a:rPr lang="zh-CN" altLang="en-US" sz="2000" b="1" dirty="0" smtClean="0">
                <a:solidFill>
                  <a:schemeClr val="tx1">
                    <a:lumMod val="75000"/>
                    <a:lumOff val="25000"/>
                  </a:schemeClr>
                </a:solidFill>
              </a:rPr>
              <a:t>：不及格，</a:t>
            </a:r>
            <a:r>
              <a:rPr lang="en-US" altLang="zh-CN" sz="2000" b="1" dirty="0" smtClean="0">
                <a:solidFill>
                  <a:schemeClr val="tx1">
                    <a:lumMod val="75000"/>
                    <a:lumOff val="25000"/>
                  </a:schemeClr>
                </a:solidFill>
              </a:rPr>
              <a:t>1</a:t>
            </a:r>
            <a:r>
              <a:rPr lang="zh-CN" altLang="en-US" sz="2000" b="1" dirty="0" smtClean="0">
                <a:solidFill>
                  <a:schemeClr val="tx1">
                    <a:lumMod val="75000"/>
                    <a:lumOff val="25000"/>
                  </a:schemeClr>
                </a:solidFill>
              </a:rPr>
              <a:t>：及格</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，在某次考试结果公布前，小明的考试结果有多大的不确定度呢？你肯定会说：十有八九不及格！因为根据先验知识，小明及格的概率仅有</a:t>
            </a:r>
            <a:r>
              <a:rPr lang="en-US" altLang="zh-CN" sz="2000" b="1" dirty="0" smtClean="0">
                <a:solidFill>
                  <a:schemeClr val="tx1">
                    <a:lumMod val="75000"/>
                    <a:lumOff val="25000"/>
                  </a:schemeClr>
                </a:solidFill>
              </a:rPr>
              <a:t>0.1,90%</a:t>
            </a:r>
            <a:r>
              <a:rPr lang="zh-CN" altLang="en-US" sz="2000" b="1" dirty="0" smtClean="0">
                <a:solidFill>
                  <a:schemeClr val="tx1">
                    <a:lumMod val="75000"/>
                    <a:lumOff val="25000"/>
                  </a:schemeClr>
                </a:solidFill>
              </a:rPr>
              <a:t>的可能都是不及格的。怎么来度量这个不确定度？求期望！不错，我们对所有可能结果带来的额外信息量求取均值（期望），其结果不就能够衡量出小明考试成绩的不确定度了吗。 </a:t>
            </a:r>
            <a:r>
              <a:rPr lang="zh-CN" altLang="en-US" sz="2000" b="1" dirty="0" smtClean="0">
                <a:solidFill>
                  <a:schemeClr val="tx1">
                    <a:lumMod val="75000"/>
                    <a:lumOff val="25000"/>
                  </a:schemeClr>
                </a:solidFill>
              </a:rPr>
              <a:t>即</a:t>
            </a:r>
            <a:endParaRPr lang="en-US" altLang="zh-CN" sz="2000" b="1" smtClean="0">
              <a:solidFill>
                <a:schemeClr val="tx1">
                  <a:lumMod val="75000"/>
                  <a:lumOff val="25000"/>
                </a:schemeClr>
              </a:solidFill>
            </a:endParaRPr>
          </a:p>
          <a:p>
            <a:pPr indent="457200">
              <a:lnSpc>
                <a:spcPct val="150000"/>
              </a:lnSpc>
            </a:pPr>
            <a:r>
              <a:rPr lang="zh-CN" altLang="en-US" sz="2000" b="1" smtClean="0">
                <a:solidFill>
                  <a:schemeClr val="tx1">
                    <a:lumMod val="75000"/>
                    <a:lumOff val="25000"/>
                  </a:schemeClr>
                </a:solidFill>
              </a:rPr>
              <a:t>小</a:t>
            </a:r>
            <a:r>
              <a:rPr lang="zh-CN" altLang="en-US" sz="2000" b="1" dirty="0" smtClean="0">
                <a:solidFill>
                  <a:schemeClr val="tx1">
                    <a:lumMod val="75000"/>
                    <a:lumOff val="25000"/>
                  </a:schemeClr>
                </a:solidFill>
              </a:rPr>
              <a:t>明的熵： </a:t>
            </a:r>
            <a:r>
              <a:rPr lang="en-US" altLang="zh-CN" sz="2000" b="1" dirty="0" smtClean="0">
                <a:solidFill>
                  <a:schemeClr val="tx1">
                    <a:lumMod val="75000"/>
                    <a:lumOff val="25000"/>
                  </a:schemeClr>
                </a:solidFill>
              </a:rPr>
              <a:t>     HA(x)=−[p(</a:t>
            </a:r>
            <a:r>
              <a:rPr lang="en-US" altLang="zh-CN" sz="2000" b="1" dirty="0" err="1" smtClean="0">
                <a:solidFill>
                  <a:schemeClr val="tx1">
                    <a:lumMod val="75000"/>
                    <a:lumOff val="25000"/>
                  </a:schemeClr>
                </a:solidFill>
              </a:rPr>
              <a:t>xA</a:t>
            </a:r>
            <a:r>
              <a:rPr lang="en-US" altLang="zh-CN" sz="2000" b="1" dirty="0" smtClean="0">
                <a:solidFill>
                  <a:schemeClr val="tx1">
                    <a:lumMod val="75000"/>
                    <a:lumOff val="25000"/>
                  </a:schemeClr>
                </a:solidFill>
              </a:rPr>
              <a:t>)log(p(</a:t>
            </a:r>
            <a:r>
              <a:rPr lang="en-US" altLang="zh-CN" sz="2000" b="1" dirty="0" err="1" smtClean="0">
                <a:solidFill>
                  <a:schemeClr val="tx1">
                    <a:lumMod val="75000"/>
                    <a:lumOff val="25000"/>
                  </a:schemeClr>
                </a:solidFill>
              </a:rPr>
              <a:t>xA</a:t>
            </a:r>
            <a:r>
              <a:rPr lang="en-US" altLang="zh-CN" sz="2000" b="1" dirty="0" smtClean="0">
                <a:solidFill>
                  <a:schemeClr val="tx1">
                    <a:lumMod val="75000"/>
                    <a:lumOff val="25000"/>
                  </a:schemeClr>
                </a:solidFill>
              </a:rPr>
              <a:t>))+(1−p(</a:t>
            </a:r>
            <a:r>
              <a:rPr lang="en-US" altLang="zh-CN" sz="2000" b="1" dirty="0" err="1" smtClean="0">
                <a:solidFill>
                  <a:schemeClr val="tx1">
                    <a:lumMod val="75000"/>
                    <a:lumOff val="25000"/>
                  </a:schemeClr>
                </a:solidFill>
              </a:rPr>
              <a:t>xA</a:t>
            </a:r>
            <a:r>
              <a:rPr lang="en-US" altLang="zh-CN" sz="2000" b="1" dirty="0" smtClean="0">
                <a:solidFill>
                  <a:schemeClr val="tx1">
                    <a:lumMod val="75000"/>
                    <a:lumOff val="25000"/>
                  </a:schemeClr>
                </a:solidFill>
              </a:rPr>
              <a:t>))log(1−p(</a:t>
            </a:r>
            <a:r>
              <a:rPr lang="en-US" altLang="zh-CN" sz="2000" b="1" dirty="0" err="1" smtClean="0">
                <a:solidFill>
                  <a:schemeClr val="tx1">
                    <a:lumMod val="75000"/>
                    <a:lumOff val="25000"/>
                  </a:schemeClr>
                </a:solidFill>
              </a:rPr>
              <a:t>xA</a:t>
            </a:r>
            <a:r>
              <a:rPr lang="en-US" altLang="zh-CN" sz="2000" b="1" dirty="0" smtClean="0">
                <a:solidFill>
                  <a:schemeClr val="tx1">
                    <a:lumMod val="75000"/>
                    <a:lumOff val="25000"/>
                  </a:schemeClr>
                </a:solidFill>
              </a:rPr>
              <a:t>))]=0.4690                                         </a:t>
            </a:r>
            <a:r>
              <a:rPr lang="zh-CN" altLang="en-US" sz="2000" b="1" dirty="0" smtClean="0">
                <a:solidFill>
                  <a:schemeClr val="tx1">
                    <a:lumMod val="75000"/>
                    <a:lumOff val="25000"/>
                  </a:schemeClr>
                </a:solidFill>
              </a:rPr>
              <a:t>对应小王的熵： </a:t>
            </a:r>
            <a:r>
              <a:rPr lang="en-US" altLang="zh-CN" sz="2000" b="1" dirty="0" smtClean="0">
                <a:solidFill>
                  <a:schemeClr val="tx1">
                    <a:lumMod val="75000"/>
                    <a:lumOff val="25000"/>
                  </a:schemeClr>
                </a:solidFill>
              </a:rPr>
              <a:t>HB(x)=−[p(</a:t>
            </a:r>
            <a:r>
              <a:rPr lang="en-US" altLang="zh-CN" sz="2000" b="1" dirty="0" err="1" smtClean="0">
                <a:solidFill>
                  <a:schemeClr val="tx1">
                    <a:lumMod val="75000"/>
                    <a:lumOff val="25000"/>
                  </a:schemeClr>
                </a:solidFill>
              </a:rPr>
              <a:t>xB</a:t>
            </a:r>
            <a:r>
              <a:rPr lang="en-US" altLang="zh-CN" sz="2000" b="1" dirty="0" smtClean="0">
                <a:solidFill>
                  <a:schemeClr val="tx1">
                    <a:lumMod val="75000"/>
                    <a:lumOff val="25000"/>
                  </a:schemeClr>
                </a:solidFill>
              </a:rPr>
              <a:t>)log(p(</a:t>
            </a:r>
            <a:r>
              <a:rPr lang="en-US" altLang="zh-CN" sz="2000" b="1" dirty="0" err="1" smtClean="0">
                <a:solidFill>
                  <a:schemeClr val="tx1">
                    <a:lumMod val="75000"/>
                    <a:lumOff val="25000"/>
                  </a:schemeClr>
                </a:solidFill>
              </a:rPr>
              <a:t>xB</a:t>
            </a:r>
            <a:r>
              <a:rPr lang="en-US" altLang="zh-CN" sz="2000" b="1" dirty="0" smtClean="0">
                <a:solidFill>
                  <a:schemeClr val="tx1">
                    <a:lumMod val="75000"/>
                    <a:lumOff val="25000"/>
                  </a:schemeClr>
                </a:solidFill>
              </a:rPr>
              <a:t>))+(1−p(</a:t>
            </a:r>
            <a:r>
              <a:rPr lang="en-US" altLang="zh-CN" sz="2000" b="1" dirty="0" err="1" smtClean="0">
                <a:solidFill>
                  <a:schemeClr val="tx1">
                    <a:lumMod val="75000"/>
                    <a:lumOff val="25000"/>
                  </a:schemeClr>
                </a:solidFill>
              </a:rPr>
              <a:t>xB</a:t>
            </a:r>
            <a:r>
              <a:rPr lang="en-US" altLang="zh-CN" sz="2000" b="1" dirty="0" smtClean="0">
                <a:solidFill>
                  <a:schemeClr val="tx1">
                    <a:lumMod val="75000"/>
                    <a:lumOff val="25000"/>
                  </a:schemeClr>
                </a:solidFill>
              </a:rPr>
              <a:t>))log(1−p(</a:t>
            </a:r>
            <a:r>
              <a:rPr lang="en-US" altLang="zh-CN" sz="2000" b="1" dirty="0" err="1" smtClean="0">
                <a:solidFill>
                  <a:schemeClr val="tx1">
                    <a:lumMod val="75000"/>
                    <a:lumOff val="25000"/>
                  </a:schemeClr>
                </a:solidFill>
              </a:rPr>
              <a:t>xB</a:t>
            </a:r>
            <a:r>
              <a:rPr lang="en-US" altLang="zh-CN" sz="2000" b="1" dirty="0" smtClean="0">
                <a:solidFill>
                  <a:schemeClr val="tx1">
                    <a:lumMod val="75000"/>
                    <a:lumOff val="25000"/>
                  </a:schemeClr>
                </a:solidFill>
              </a:rPr>
              <a:t>))]=0.0114</a:t>
            </a:r>
          </a:p>
          <a:p>
            <a:pPr indent="457200">
              <a:lnSpc>
                <a:spcPct val="150000"/>
              </a:lnSpc>
            </a:pPr>
            <a:endParaRPr lang="zh-CN" altLang="en-US" sz="2000" b="1" dirty="0" smtClean="0">
              <a:solidFill>
                <a:schemeClr val="tx1">
                  <a:lumMod val="75000"/>
                  <a:lumOff val="25000"/>
                </a:schemeClr>
              </a:solidFill>
            </a:endParaRPr>
          </a:p>
        </p:txBody>
      </p:sp>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3</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熵</a:t>
            </a:r>
            <a:endParaRPr lang="zh-CN" altLang="en-US" sz="2800" b="1" dirty="0"/>
          </a:p>
        </p:txBody>
      </p:sp>
      <p:sp>
        <p:nvSpPr>
          <p:cNvPr id="22" name="矩形 21"/>
          <p:cNvSpPr/>
          <p:nvPr/>
        </p:nvSpPr>
        <p:spPr>
          <a:xfrm>
            <a:off x="1367938" y="1297382"/>
            <a:ext cx="9867690" cy="2400657"/>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我们再假设一个成绩相对普通的学生小东，他及格的概率是</a:t>
            </a:r>
            <a:r>
              <a:rPr lang="en-US" altLang="zh-CN" sz="2000" b="1" dirty="0" smtClean="0">
                <a:solidFill>
                  <a:schemeClr val="tx1">
                    <a:lumMod val="75000"/>
                    <a:lumOff val="25000"/>
                  </a:schemeClr>
                </a:solidFill>
              </a:rPr>
              <a:t>P(</a:t>
            </a:r>
            <a:r>
              <a:rPr lang="en-US" altLang="zh-CN" sz="2000" b="1" dirty="0" err="1" smtClean="0">
                <a:solidFill>
                  <a:schemeClr val="tx1">
                    <a:lumMod val="75000"/>
                    <a:lumOff val="25000"/>
                  </a:schemeClr>
                </a:solidFill>
              </a:rPr>
              <a:t>xC</a:t>
            </a:r>
            <a:r>
              <a:rPr lang="en-US" altLang="zh-CN" sz="2000" b="1" dirty="0" smtClean="0">
                <a:solidFill>
                  <a:schemeClr val="tx1">
                    <a:lumMod val="75000"/>
                    <a:lumOff val="25000"/>
                  </a:schemeClr>
                </a:solidFill>
              </a:rPr>
              <a:t>)=0.5,</a:t>
            </a:r>
            <a:r>
              <a:rPr lang="zh-CN" altLang="en-US" sz="2000" b="1" dirty="0" smtClean="0">
                <a:solidFill>
                  <a:schemeClr val="tx1">
                    <a:lumMod val="75000"/>
                    <a:lumOff val="25000"/>
                  </a:schemeClr>
                </a:solidFill>
              </a:rPr>
              <a:t>即及格与否的概率是一样的，对应的熵： </a:t>
            </a:r>
            <a:r>
              <a:rPr lang="en-US" altLang="zh-CN" sz="2000" b="1" dirty="0" smtClean="0">
                <a:solidFill>
                  <a:schemeClr val="tx1">
                    <a:lumMod val="75000"/>
                    <a:lumOff val="25000"/>
                  </a:schemeClr>
                </a:solidFill>
              </a:rPr>
              <a:t>HC(x)=−[p(</a:t>
            </a:r>
            <a:r>
              <a:rPr lang="en-US" altLang="zh-CN" sz="2000" b="1" dirty="0" err="1" smtClean="0">
                <a:solidFill>
                  <a:schemeClr val="tx1">
                    <a:lumMod val="75000"/>
                    <a:lumOff val="25000"/>
                  </a:schemeClr>
                </a:solidFill>
              </a:rPr>
              <a:t>xC</a:t>
            </a:r>
            <a:r>
              <a:rPr lang="en-US" altLang="zh-CN" sz="2000" b="1" dirty="0" smtClean="0">
                <a:solidFill>
                  <a:schemeClr val="tx1">
                    <a:lumMod val="75000"/>
                    <a:lumOff val="25000"/>
                  </a:schemeClr>
                </a:solidFill>
              </a:rPr>
              <a:t>)log(p(</a:t>
            </a:r>
            <a:r>
              <a:rPr lang="en-US" altLang="zh-CN" sz="2000" b="1" dirty="0" err="1" smtClean="0">
                <a:solidFill>
                  <a:schemeClr val="tx1">
                    <a:lumMod val="75000"/>
                    <a:lumOff val="25000"/>
                  </a:schemeClr>
                </a:solidFill>
              </a:rPr>
              <a:t>xC</a:t>
            </a:r>
            <a:r>
              <a:rPr lang="en-US" altLang="zh-CN" sz="2000" b="1" dirty="0" smtClean="0">
                <a:solidFill>
                  <a:schemeClr val="tx1">
                    <a:lumMod val="75000"/>
                    <a:lumOff val="25000"/>
                  </a:schemeClr>
                </a:solidFill>
              </a:rPr>
              <a:t>))+(1−p(</a:t>
            </a:r>
            <a:r>
              <a:rPr lang="en-US" altLang="zh-CN" sz="2000" b="1" dirty="0" err="1" smtClean="0">
                <a:solidFill>
                  <a:schemeClr val="tx1">
                    <a:lumMod val="75000"/>
                    <a:lumOff val="25000"/>
                  </a:schemeClr>
                </a:solidFill>
              </a:rPr>
              <a:t>xC</a:t>
            </a:r>
            <a:r>
              <a:rPr lang="en-US" altLang="zh-CN" sz="2000" b="1" dirty="0" smtClean="0">
                <a:solidFill>
                  <a:schemeClr val="tx1">
                    <a:lumMod val="75000"/>
                    <a:lumOff val="25000"/>
                  </a:schemeClr>
                </a:solidFill>
              </a:rPr>
              <a:t>))log(1−p(</a:t>
            </a:r>
            <a:r>
              <a:rPr lang="en-US" altLang="zh-CN" sz="2000" b="1" dirty="0" err="1" smtClean="0">
                <a:solidFill>
                  <a:schemeClr val="tx1">
                    <a:lumMod val="75000"/>
                    <a:lumOff val="25000"/>
                  </a:schemeClr>
                </a:solidFill>
              </a:rPr>
              <a:t>xC</a:t>
            </a:r>
            <a:r>
              <a:rPr lang="en-US" altLang="zh-CN" sz="2000" b="1" dirty="0" smtClean="0">
                <a:solidFill>
                  <a:schemeClr val="tx1">
                    <a:lumMod val="75000"/>
                    <a:lumOff val="25000"/>
                  </a:schemeClr>
                </a:solidFill>
              </a:rPr>
              <a:t>))]=1 </a:t>
            </a:r>
            <a:r>
              <a:rPr lang="zh-CN" altLang="en-US" sz="2000" b="1" dirty="0" smtClean="0">
                <a:solidFill>
                  <a:schemeClr val="tx1">
                    <a:lumMod val="75000"/>
                    <a:lumOff val="25000"/>
                  </a:schemeClr>
                </a:solidFill>
              </a:rPr>
              <a:t>其熵为</a:t>
            </a:r>
            <a:r>
              <a:rPr lang="en-US" altLang="zh-CN" sz="2000" b="1" dirty="0" smtClean="0">
                <a:solidFill>
                  <a:schemeClr val="tx1">
                    <a:lumMod val="75000"/>
                    <a:lumOff val="25000"/>
                  </a:schemeClr>
                </a:solidFill>
              </a:rPr>
              <a:t>1</a:t>
            </a:r>
            <a:r>
              <a:rPr lang="zh-CN" altLang="en-US" sz="2000" b="1" dirty="0" smtClean="0">
                <a:solidFill>
                  <a:schemeClr val="tx1">
                    <a:lumMod val="75000"/>
                    <a:lumOff val="25000"/>
                  </a:schemeClr>
                </a:solidFill>
              </a:rPr>
              <a:t>，他的不确定性比前边两位同学要高很多，在成绩公布之前，很难准确猜测出他的考试结果。 可以看出，熵其实是信息量的期望值，它是一个随机变量的确定性的度量。熵越大，变量的取值越不确定，反之就越确定。</a:t>
            </a:r>
          </a:p>
        </p:txBody>
      </p:sp>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3</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神经网络中的代价函数</a:t>
            </a:r>
            <a:endParaRPr lang="zh-CN" altLang="en-US" sz="2800" b="1" dirty="0"/>
          </a:p>
        </p:txBody>
      </p:sp>
      <p:sp>
        <p:nvSpPr>
          <p:cNvPr id="22" name="矩形 21"/>
          <p:cNvSpPr/>
          <p:nvPr/>
        </p:nvSpPr>
        <p:spPr>
          <a:xfrm>
            <a:off x="1518066" y="1256438"/>
            <a:ext cx="9867690" cy="499111"/>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神经网络中的代价函数与逻辑回归中的代价函数非常相似：</a:t>
            </a:r>
          </a:p>
        </p:txBody>
      </p:sp>
      <p:pic>
        <p:nvPicPr>
          <p:cNvPr id="1026" name="Picture 2"/>
          <p:cNvPicPr>
            <a:picLocks noChangeAspect="1" noChangeArrowheads="1"/>
          </p:cNvPicPr>
          <p:nvPr/>
        </p:nvPicPr>
        <p:blipFill>
          <a:blip r:embed="rId2" cstate="print"/>
          <a:srcRect/>
          <a:stretch>
            <a:fillRect/>
          </a:stretch>
        </p:blipFill>
        <p:spPr bwMode="auto">
          <a:xfrm>
            <a:off x="2439478" y="2080121"/>
            <a:ext cx="6405153" cy="836971"/>
          </a:xfrm>
          <a:prstGeom prst="rect">
            <a:avLst/>
          </a:prstGeom>
          <a:noFill/>
          <a:ln w="9525">
            <a:noFill/>
            <a:miter lim="800000"/>
            <a:headEnd/>
            <a:tailEnd/>
          </a:ln>
          <a:effectLst/>
        </p:spPr>
      </p:pic>
      <p:sp>
        <p:nvSpPr>
          <p:cNvPr id="7" name="矩形 6"/>
          <p:cNvSpPr/>
          <p:nvPr/>
        </p:nvSpPr>
        <p:spPr>
          <a:xfrm>
            <a:off x="1581976" y="3374775"/>
            <a:ext cx="9867690" cy="1323439"/>
          </a:xfrm>
          <a:prstGeom prst="rect">
            <a:avLst/>
          </a:prstGeom>
        </p:spPr>
        <p:txBody>
          <a:bodyPr wrap="square">
            <a:spAutoFit/>
          </a:bodyPr>
          <a:lstStyle/>
          <a:p>
            <a:r>
              <a:rPr lang="zh-CN" altLang="en-US" sz="2000" b="1" dirty="0" smtClean="0">
                <a:solidFill>
                  <a:schemeClr val="tx1">
                    <a:lumMod val="75000"/>
                    <a:lumOff val="25000"/>
                  </a:schemeClr>
                </a:solidFill>
              </a:rPr>
              <a:t>这里之所以多了一层求和项，是因为神经网络的输出一般都不是单一的值，</a:t>
            </a:r>
            <a:r>
              <a:rPr lang="en-US" altLang="zh-CN" sz="2000" b="1" dirty="0" smtClean="0">
                <a:solidFill>
                  <a:schemeClr val="tx1">
                    <a:lumMod val="75000"/>
                    <a:lumOff val="25000"/>
                  </a:schemeClr>
                </a:solidFill>
              </a:rPr>
              <a:t>K</a:t>
            </a:r>
            <a:r>
              <a:rPr lang="zh-CN" altLang="en-US" sz="2000" b="1" dirty="0" smtClean="0">
                <a:solidFill>
                  <a:schemeClr val="tx1">
                    <a:lumMod val="75000"/>
                    <a:lumOff val="25000"/>
                  </a:schemeClr>
                </a:solidFill>
              </a:rPr>
              <a:t>表示在多分类中的类型数。</a:t>
            </a:r>
          </a:p>
          <a:p>
            <a:r>
              <a:rPr lang="zh-CN" altLang="en-US" sz="2000" b="1" dirty="0" smtClean="0">
                <a:solidFill>
                  <a:schemeClr val="tx1">
                    <a:lumMod val="75000"/>
                    <a:lumOff val="25000"/>
                  </a:schemeClr>
                </a:solidFill>
              </a:rPr>
              <a:t>例如在数字识别中，</a:t>
            </a:r>
            <a:r>
              <a:rPr lang="en-US" altLang="zh-CN" sz="2000" b="1" dirty="0" smtClean="0">
                <a:solidFill>
                  <a:schemeClr val="tx1">
                    <a:lumMod val="75000"/>
                    <a:lumOff val="25000"/>
                  </a:schemeClr>
                </a:solidFill>
              </a:rPr>
              <a:t>K=10</a:t>
            </a:r>
            <a:r>
              <a:rPr lang="zh-CN" altLang="en-US" sz="2000" b="1" dirty="0" smtClean="0">
                <a:solidFill>
                  <a:schemeClr val="tx1">
                    <a:lumMod val="75000"/>
                    <a:lumOff val="25000"/>
                  </a:schemeClr>
                </a:solidFill>
              </a:rPr>
              <a:t>，表示分了</a:t>
            </a:r>
            <a:r>
              <a:rPr lang="en-US" altLang="zh-CN" sz="2000" b="1" dirty="0" smtClean="0">
                <a:solidFill>
                  <a:schemeClr val="tx1">
                    <a:lumMod val="75000"/>
                    <a:lumOff val="25000"/>
                  </a:schemeClr>
                </a:solidFill>
              </a:rPr>
              <a:t>10</a:t>
            </a:r>
            <a:r>
              <a:rPr lang="zh-CN" altLang="en-US" sz="2000" b="1" dirty="0" smtClean="0">
                <a:solidFill>
                  <a:schemeClr val="tx1">
                    <a:lumMod val="75000"/>
                    <a:lumOff val="25000"/>
                  </a:schemeClr>
                </a:solidFill>
              </a:rPr>
              <a:t>类。此时对于某一个样本来说，输出的结果如下：</a:t>
            </a:r>
          </a:p>
        </p:txBody>
      </p:sp>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3</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神经网络中的代价函数</a:t>
            </a:r>
            <a:endParaRPr lang="zh-CN" altLang="en-US" sz="2800" b="1" dirty="0"/>
          </a:p>
        </p:txBody>
      </p:sp>
      <p:sp>
        <p:nvSpPr>
          <p:cNvPr id="7" name="矩形 6"/>
          <p:cNvSpPr/>
          <p:nvPr/>
        </p:nvSpPr>
        <p:spPr>
          <a:xfrm>
            <a:off x="1346001" y="3828017"/>
            <a:ext cx="9867690" cy="2807435"/>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一个</a:t>
            </a:r>
            <a:r>
              <a:rPr lang="en-US" altLang="zh-CN" sz="2000" b="1" dirty="0" smtClean="0">
                <a:solidFill>
                  <a:schemeClr val="tx1">
                    <a:lumMod val="75000"/>
                    <a:lumOff val="25000"/>
                  </a:schemeClr>
                </a:solidFill>
              </a:rPr>
              <a:t>10</a:t>
            </a:r>
            <a:r>
              <a:rPr lang="zh-CN" altLang="en-US" sz="2000" b="1" dirty="0" smtClean="0">
                <a:solidFill>
                  <a:schemeClr val="tx1">
                    <a:lumMod val="75000"/>
                    <a:lumOff val="25000"/>
                  </a:schemeClr>
                </a:solidFill>
              </a:rPr>
              <a:t>维的列向量，预测的结果表示输入的数字是</a:t>
            </a:r>
            <a:r>
              <a:rPr lang="en-US" altLang="zh-CN" sz="2000" b="1" dirty="0" smtClean="0">
                <a:solidFill>
                  <a:schemeClr val="tx1">
                    <a:lumMod val="75000"/>
                    <a:lumOff val="25000"/>
                  </a:schemeClr>
                </a:solidFill>
              </a:rPr>
              <a:t>0~9</a:t>
            </a:r>
            <a:r>
              <a:rPr lang="zh-CN" altLang="en-US" sz="2000" b="1" dirty="0" smtClean="0">
                <a:solidFill>
                  <a:schemeClr val="tx1">
                    <a:lumMod val="75000"/>
                    <a:lumOff val="25000"/>
                  </a:schemeClr>
                </a:solidFill>
              </a:rPr>
              <a:t>中的某一个的概率，概率最大的就被当做是预测结果。例如上面的预测结果是</a:t>
            </a:r>
            <a:r>
              <a:rPr lang="en-US" altLang="zh-CN" sz="2000" b="1" dirty="0" smtClean="0">
                <a:solidFill>
                  <a:schemeClr val="tx1">
                    <a:lumMod val="75000"/>
                    <a:lumOff val="25000"/>
                  </a:schemeClr>
                </a:solidFill>
              </a:rPr>
              <a:t>9</a:t>
            </a:r>
            <a:r>
              <a:rPr lang="zh-CN" altLang="en-US" sz="2000" b="1" dirty="0" smtClean="0">
                <a:solidFill>
                  <a:schemeClr val="tx1">
                    <a:lumMod val="75000"/>
                    <a:lumOff val="25000"/>
                  </a:schemeClr>
                </a:solidFill>
              </a:rPr>
              <a:t>。理想情况下的预测结果应该如下（</a:t>
            </a:r>
            <a:r>
              <a:rPr lang="en-US" altLang="zh-CN" sz="2000" b="1" dirty="0" smtClean="0">
                <a:solidFill>
                  <a:schemeClr val="tx1">
                    <a:lumMod val="75000"/>
                    <a:lumOff val="25000"/>
                  </a:schemeClr>
                </a:solidFill>
              </a:rPr>
              <a:t>9</a:t>
            </a:r>
            <a:r>
              <a:rPr lang="zh-CN" altLang="en-US" sz="2000" b="1" dirty="0" smtClean="0">
                <a:solidFill>
                  <a:schemeClr val="tx1">
                    <a:lumMod val="75000"/>
                    <a:lumOff val="25000"/>
                  </a:schemeClr>
                </a:solidFill>
              </a:rPr>
              <a:t>的概率是</a:t>
            </a:r>
            <a:r>
              <a:rPr lang="en-US" altLang="zh-CN" sz="2000" b="1" dirty="0" smtClean="0">
                <a:solidFill>
                  <a:schemeClr val="tx1">
                    <a:lumMod val="75000"/>
                    <a:lumOff val="25000"/>
                  </a:schemeClr>
                </a:solidFill>
              </a:rPr>
              <a:t>1</a:t>
            </a:r>
            <a:r>
              <a:rPr lang="zh-CN" altLang="en-US" sz="2000" b="1" dirty="0" smtClean="0">
                <a:solidFill>
                  <a:schemeClr val="tx1">
                    <a:lumMod val="75000"/>
                    <a:lumOff val="25000"/>
                  </a:schemeClr>
                </a:solidFill>
              </a:rPr>
              <a:t>，其他都是</a:t>
            </a:r>
            <a:r>
              <a:rPr lang="en-US" altLang="zh-CN" sz="2000" b="1" dirty="0" smtClean="0">
                <a:solidFill>
                  <a:schemeClr val="tx1">
                    <a:lumMod val="75000"/>
                    <a:lumOff val="25000"/>
                  </a:schemeClr>
                </a:solidFill>
              </a:rPr>
              <a:t>0</a:t>
            </a:r>
            <a:r>
              <a:rPr lang="zh-CN" altLang="en-US" sz="2000" b="1" dirty="0" smtClean="0">
                <a:solidFill>
                  <a:schemeClr val="tx1">
                    <a:lumMod val="75000"/>
                    <a:lumOff val="25000"/>
                  </a:schemeClr>
                </a:solidFill>
              </a:rPr>
              <a:t>）如右图。</a:t>
            </a:r>
            <a:endParaRPr lang="en-US" altLang="zh-CN" sz="2000" b="1" dirty="0" smtClean="0">
              <a:solidFill>
                <a:schemeClr val="tx1">
                  <a:lumMod val="75000"/>
                  <a:lumOff val="25000"/>
                </a:schemeClr>
              </a:solidFill>
            </a:endParaRPr>
          </a:p>
          <a:p>
            <a:pPr indent="457200">
              <a:lnSpc>
                <a:spcPct val="150000"/>
              </a:lnSpc>
            </a:pPr>
            <a:r>
              <a:rPr lang="zh-CN" altLang="en-US" sz="2000" b="1" dirty="0" smtClean="0">
                <a:solidFill>
                  <a:schemeClr val="tx1">
                    <a:lumMod val="75000"/>
                    <a:lumOff val="25000"/>
                  </a:schemeClr>
                </a:solidFill>
              </a:rPr>
              <a:t>比较预测结果和理想情况下的结果，可以看到这两个向量的对应元素之间都存在差异，共有</a:t>
            </a:r>
            <a:r>
              <a:rPr lang="en-US" altLang="zh-CN" sz="2000" b="1" dirty="0" smtClean="0">
                <a:solidFill>
                  <a:schemeClr val="tx1">
                    <a:lumMod val="75000"/>
                    <a:lumOff val="25000"/>
                  </a:schemeClr>
                </a:solidFill>
              </a:rPr>
              <a:t>10</a:t>
            </a:r>
            <a:r>
              <a:rPr lang="zh-CN" altLang="en-US" sz="2000" b="1" dirty="0" smtClean="0">
                <a:solidFill>
                  <a:schemeClr val="tx1">
                    <a:lumMod val="75000"/>
                    <a:lumOff val="25000"/>
                  </a:schemeClr>
                </a:solidFill>
              </a:rPr>
              <a:t>组，这里的</a:t>
            </a:r>
            <a:r>
              <a:rPr lang="en-US" altLang="zh-CN" sz="2000" b="1" dirty="0" smtClean="0">
                <a:solidFill>
                  <a:schemeClr val="tx1">
                    <a:lumMod val="75000"/>
                    <a:lumOff val="25000"/>
                  </a:schemeClr>
                </a:solidFill>
              </a:rPr>
              <a:t>10</a:t>
            </a:r>
            <a:r>
              <a:rPr lang="zh-CN" altLang="en-US" sz="2000" b="1" dirty="0" smtClean="0">
                <a:solidFill>
                  <a:schemeClr val="tx1">
                    <a:lumMod val="75000"/>
                    <a:lumOff val="25000"/>
                  </a:schemeClr>
                </a:solidFill>
              </a:rPr>
              <a:t>就表示代价函数里的</a:t>
            </a:r>
            <a:r>
              <a:rPr lang="en-US" altLang="zh-CN" sz="2000" b="1" dirty="0" smtClean="0">
                <a:solidFill>
                  <a:schemeClr val="tx1">
                    <a:lumMod val="75000"/>
                    <a:lumOff val="25000"/>
                  </a:schemeClr>
                </a:solidFill>
              </a:rPr>
              <a:t>K</a:t>
            </a:r>
            <a:r>
              <a:rPr lang="zh-CN" altLang="en-US" sz="2000" b="1" dirty="0" smtClean="0">
                <a:solidFill>
                  <a:schemeClr val="tx1">
                    <a:lumMod val="75000"/>
                    <a:lumOff val="25000"/>
                  </a:schemeClr>
                </a:solidFill>
              </a:rPr>
              <a:t>，相当于把每一种类型的差异都累加起来了。</a:t>
            </a:r>
          </a:p>
        </p:txBody>
      </p:sp>
      <p:pic>
        <p:nvPicPr>
          <p:cNvPr id="2052" name="Picture 4"/>
          <p:cNvPicPr>
            <a:picLocks noChangeAspect="1" noChangeArrowheads="1"/>
          </p:cNvPicPr>
          <p:nvPr/>
        </p:nvPicPr>
        <p:blipFill>
          <a:blip r:embed="rId2" cstate="print"/>
          <a:srcRect/>
          <a:stretch>
            <a:fillRect/>
          </a:stretch>
        </p:blipFill>
        <p:spPr bwMode="auto">
          <a:xfrm>
            <a:off x="1569473" y="1073406"/>
            <a:ext cx="1763661" cy="2840013"/>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cstate="print"/>
          <a:srcRect/>
          <a:stretch>
            <a:fillRect/>
          </a:stretch>
        </p:blipFill>
        <p:spPr bwMode="auto">
          <a:xfrm>
            <a:off x="9246473" y="907332"/>
            <a:ext cx="1196486" cy="2971493"/>
          </a:xfrm>
          <a:prstGeom prst="rect">
            <a:avLst/>
          </a:prstGeom>
          <a:noFill/>
          <a:ln w="9525">
            <a:noFill/>
            <a:miter lim="800000"/>
            <a:headEnd/>
            <a:tailEnd/>
          </a:ln>
          <a:effectLst/>
        </p:spPr>
      </p:pic>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流程图: 手动输入 57"/>
          <p:cNvSpPr/>
          <p:nvPr/>
        </p:nvSpPr>
        <p:spPr>
          <a:xfrm rot="5400000">
            <a:off x="-57150" y="1714500"/>
            <a:ext cx="1695450" cy="1619250"/>
          </a:xfrm>
          <a:prstGeom prst="flowChartManualInp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1543050" y="1162050"/>
            <a:ext cx="1333500" cy="2708434"/>
          </a:xfrm>
          <a:prstGeom prst="rect">
            <a:avLst/>
          </a:prstGeom>
          <a:noFill/>
        </p:spPr>
        <p:txBody>
          <a:bodyPr wrap="square" rtlCol="0">
            <a:spAutoFit/>
          </a:bodyPr>
          <a:lstStyle/>
          <a:p>
            <a:r>
              <a:rPr lang="en-US" altLang="zh-CN" sz="17000" b="1" dirty="0" smtClean="0">
                <a:solidFill>
                  <a:schemeClr val="bg1"/>
                </a:solidFill>
              </a:rPr>
              <a:t>4</a:t>
            </a:r>
            <a:endParaRPr lang="zh-CN" altLang="en-US" sz="17000" b="1" dirty="0">
              <a:solidFill>
                <a:schemeClr val="bg1"/>
              </a:solidFill>
            </a:endParaRPr>
          </a:p>
        </p:txBody>
      </p:sp>
      <p:sp>
        <p:nvSpPr>
          <p:cNvPr id="62" name="文本框 61"/>
          <p:cNvSpPr txBox="1"/>
          <p:nvPr/>
        </p:nvSpPr>
        <p:spPr>
          <a:xfrm>
            <a:off x="2743200" y="1676400"/>
            <a:ext cx="7610168" cy="1015663"/>
          </a:xfrm>
          <a:prstGeom prst="rect">
            <a:avLst/>
          </a:prstGeom>
          <a:noFill/>
        </p:spPr>
        <p:txBody>
          <a:bodyPr wrap="square" rtlCol="0">
            <a:spAutoFit/>
          </a:bodyPr>
          <a:lstStyle/>
          <a:p>
            <a:r>
              <a:rPr lang="en-US" altLang="zh-CN" sz="6000" dirty="0" smtClean="0">
                <a:solidFill>
                  <a:schemeClr val="bg1"/>
                </a:solidFill>
              </a:rPr>
              <a:t>Fully connected layer</a:t>
            </a:r>
            <a:endParaRPr lang="zh-CN" altLang="en-US" sz="6000" dirty="0">
              <a:solidFill>
                <a:schemeClr val="bg1"/>
              </a:solidFill>
            </a:endParaRPr>
          </a:p>
        </p:txBody>
      </p:sp>
    </p:spTree>
    <p:extLst>
      <p:ext uri="{BB962C8B-B14F-4D97-AF65-F5344CB8AC3E}">
        <p14:creationId xmlns:p14="http://schemas.microsoft.com/office/powerpoint/2010/main" xmlns="" val="4169445754"/>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4</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全连接层</a:t>
            </a:r>
            <a:endParaRPr lang="zh-CN" altLang="en-US" sz="2800" b="1" dirty="0"/>
          </a:p>
        </p:txBody>
      </p:sp>
      <p:sp>
        <p:nvSpPr>
          <p:cNvPr id="7" name="矩形 6"/>
          <p:cNvSpPr/>
          <p:nvPr/>
        </p:nvSpPr>
        <p:spPr>
          <a:xfrm>
            <a:off x="1242763" y="1306043"/>
            <a:ext cx="9867690" cy="960776"/>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在卷积神经网络的最后，往往会出现一两层全连接层，全连接一般会把卷积输出的二维特征图转化成一维的一个向量，这是怎么来的呢？目的何在呢？</a:t>
            </a:r>
          </a:p>
        </p:txBody>
      </p:sp>
      <p:pic>
        <p:nvPicPr>
          <p:cNvPr id="3074" name="Picture 2" descr="https://img-blog.csdn.net/20170928110946345?watermark/2/text/aHR0cDovL2Jsb2cuY3Nkbi5uZXQvdTAxMTAyMTc3Mw==/font/5a6L5L2T/fontsize/400/fill/I0JBQkFCMA==/dissolve/70/gravity/Center"/>
          <p:cNvPicPr>
            <a:picLocks noChangeAspect="1" noChangeArrowheads="1"/>
          </p:cNvPicPr>
          <p:nvPr/>
        </p:nvPicPr>
        <p:blipFill>
          <a:blip r:embed="rId2" cstate="print"/>
          <a:srcRect/>
          <a:stretch>
            <a:fillRect/>
          </a:stretch>
        </p:blipFill>
        <p:spPr bwMode="auto">
          <a:xfrm>
            <a:off x="2574309" y="2756156"/>
            <a:ext cx="7687073" cy="2582760"/>
          </a:xfrm>
          <a:prstGeom prst="rect">
            <a:avLst/>
          </a:prstGeom>
          <a:noFill/>
        </p:spPr>
      </p:pic>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4</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全连接层</a:t>
            </a:r>
            <a:endParaRPr lang="zh-CN" altLang="en-US" sz="2800" b="1" dirty="0"/>
          </a:p>
        </p:txBody>
      </p:sp>
      <p:sp>
        <p:nvSpPr>
          <p:cNvPr id="7" name="矩形 6"/>
          <p:cNvSpPr/>
          <p:nvPr/>
        </p:nvSpPr>
        <p:spPr>
          <a:xfrm>
            <a:off x="1242763" y="1306043"/>
            <a:ext cx="9867690" cy="2400657"/>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最后的两列小圆球就是两个全连接层，在最后一层卷积结束后，进行了最后一次池化，输出了</a:t>
            </a:r>
            <a:r>
              <a:rPr lang="en-US" altLang="zh-CN" sz="2000" b="1" dirty="0" smtClean="0">
                <a:solidFill>
                  <a:schemeClr val="tx1">
                    <a:lumMod val="75000"/>
                    <a:lumOff val="25000"/>
                  </a:schemeClr>
                </a:solidFill>
              </a:rPr>
              <a:t>20</a:t>
            </a:r>
            <a:r>
              <a:rPr lang="zh-CN" altLang="en-US" sz="2000" b="1" dirty="0" smtClean="0">
                <a:solidFill>
                  <a:schemeClr val="tx1">
                    <a:lumMod val="75000"/>
                    <a:lumOff val="25000"/>
                  </a:schemeClr>
                </a:solidFill>
              </a:rPr>
              <a:t>个</a:t>
            </a:r>
            <a:r>
              <a:rPr lang="en-US" altLang="zh-CN" sz="2000" b="1" dirty="0" smtClean="0">
                <a:solidFill>
                  <a:schemeClr val="tx1">
                    <a:lumMod val="75000"/>
                    <a:lumOff val="25000"/>
                  </a:schemeClr>
                </a:solidFill>
              </a:rPr>
              <a:t>12*12</a:t>
            </a:r>
            <a:r>
              <a:rPr lang="zh-CN" altLang="en-US" sz="2000" b="1" dirty="0" smtClean="0">
                <a:solidFill>
                  <a:schemeClr val="tx1">
                    <a:lumMod val="75000"/>
                    <a:lumOff val="25000"/>
                  </a:schemeClr>
                </a:solidFill>
              </a:rPr>
              <a:t>的图像，然后通过了一个全连接层变成了</a:t>
            </a:r>
            <a:r>
              <a:rPr lang="en-US" altLang="zh-CN" sz="2000" b="1" dirty="0" smtClean="0">
                <a:solidFill>
                  <a:schemeClr val="tx1">
                    <a:lumMod val="75000"/>
                    <a:lumOff val="25000"/>
                  </a:schemeClr>
                </a:solidFill>
              </a:rPr>
              <a:t>1*100</a:t>
            </a:r>
            <a:r>
              <a:rPr lang="zh-CN" altLang="en-US" sz="2000" b="1" dirty="0" smtClean="0">
                <a:solidFill>
                  <a:schemeClr val="tx1">
                    <a:lumMod val="75000"/>
                    <a:lumOff val="25000"/>
                  </a:schemeClr>
                </a:solidFill>
              </a:rPr>
              <a:t>的向量。</a:t>
            </a:r>
            <a:endParaRPr lang="en-US" altLang="zh-CN" sz="2000" b="1" dirty="0" smtClean="0">
              <a:solidFill>
                <a:schemeClr val="tx1">
                  <a:lumMod val="75000"/>
                  <a:lumOff val="25000"/>
                </a:schemeClr>
              </a:solidFill>
            </a:endParaRPr>
          </a:p>
          <a:p>
            <a:pPr indent="457200">
              <a:lnSpc>
                <a:spcPct val="150000"/>
              </a:lnSpc>
            </a:pPr>
            <a:r>
              <a:rPr lang="zh-CN" altLang="en-US" sz="2000" b="1" dirty="0" smtClean="0">
                <a:solidFill>
                  <a:schemeClr val="tx1">
                    <a:lumMod val="75000"/>
                    <a:lumOff val="25000"/>
                  </a:schemeClr>
                </a:solidFill>
              </a:rPr>
              <a:t>全连接的目的是什么呢？因为传统的网络我们的输出都是分类，也就是几个类别的概率甚至就是一个数</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类别号，那么全连接层就是高度提纯的特征了，方便交给最后的分类器或者回归。</a:t>
            </a:r>
          </a:p>
        </p:txBody>
      </p:sp>
      <p:pic>
        <p:nvPicPr>
          <p:cNvPr id="3074" name="Picture 2" descr="https://img-blog.csdn.net/20170928110946345?watermark/2/text/aHR0cDovL2Jsb2cuY3Nkbi5uZXQvdTAxMTAyMTc3Mw==/font/5a6L5L2T/fontsize/400/fill/I0JBQkFCMA==/dissolve/70/gravity/Center"/>
          <p:cNvPicPr>
            <a:picLocks noChangeAspect="1" noChangeArrowheads="1"/>
          </p:cNvPicPr>
          <p:nvPr/>
        </p:nvPicPr>
        <p:blipFill>
          <a:blip r:embed="rId2" cstate="print"/>
          <a:srcRect/>
          <a:stretch>
            <a:fillRect/>
          </a:stretch>
        </p:blipFill>
        <p:spPr bwMode="auto">
          <a:xfrm>
            <a:off x="1851638" y="3552569"/>
            <a:ext cx="7687073" cy="2582760"/>
          </a:xfrm>
          <a:prstGeom prst="rect">
            <a:avLst/>
          </a:prstGeom>
          <a:noFill/>
        </p:spPr>
      </p:pic>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引言</a:t>
            </a:r>
            <a:endParaRPr lang="zh-CN" altLang="en-US" sz="2800" dirty="0"/>
          </a:p>
        </p:txBody>
      </p:sp>
      <p:sp>
        <p:nvSpPr>
          <p:cNvPr id="9" name="矩形 8"/>
          <p:cNvSpPr/>
          <p:nvPr/>
        </p:nvSpPr>
        <p:spPr>
          <a:xfrm>
            <a:off x="1221117" y="1206253"/>
            <a:ext cx="9867690" cy="2862322"/>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假如有一串数字，已知前六个是</a:t>
            </a:r>
            <a:r>
              <a:rPr lang="en-US" altLang="zh-CN" sz="2000" b="1" dirty="0" smtClean="0">
                <a:solidFill>
                  <a:schemeClr val="tx1">
                    <a:lumMod val="75000"/>
                    <a:lumOff val="25000"/>
                  </a:schemeClr>
                </a:solidFill>
              </a:rPr>
              <a:t>1</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3</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5</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7</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9</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11</a:t>
            </a:r>
            <a:r>
              <a:rPr lang="zh-CN" altLang="en-US" sz="2000" b="1" dirty="0" smtClean="0">
                <a:solidFill>
                  <a:schemeClr val="tx1">
                    <a:lumMod val="75000"/>
                    <a:lumOff val="25000"/>
                  </a:schemeClr>
                </a:solidFill>
              </a:rPr>
              <a:t>，请问第七个是几？</a:t>
            </a:r>
            <a:br>
              <a:rPr lang="zh-CN" altLang="en-US" sz="2000" b="1" dirty="0" smtClean="0">
                <a:solidFill>
                  <a:schemeClr val="tx1">
                    <a:lumMod val="75000"/>
                    <a:lumOff val="25000"/>
                  </a:schemeClr>
                </a:solidFill>
              </a:rPr>
            </a:br>
            <a:r>
              <a:rPr lang="zh-CN" altLang="en-US" sz="2000" b="1" dirty="0" smtClean="0">
                <a:solidFill>
                  <a:schemeClr val="tx1">
                    <a:lumMod val="75000"/>
                    <a:lumOff val="25000"/>
                  </a:schemeClr>
                </a:solidFill>
              </a:rPr>
              <a:t>你一眼能看出来，是</a:t>
            </a:r>
            <a:r>
              <a:rPr lang="en-US" altLang="zh-CN" sz="2000" b="1" dirty="0" smtClean="0">
                <a:solidFill>
                  <a:schemeClr val="tx1">
                    <a:lumMod val="75000"/>
                    <a:lumOff val="25000"/>
                  </a:schemeClr>
                </a:solidFill>
              </a:rPr>
              <a:t>13</a:t>
            </a:r>
            <a:r>
              <a:rPr lang="zh-CN" altLang="en-US" sz="2000" b="1" dirty="0" smtClean="0">
                <a:solidFill>
                  <a:schemeClr val="tx1">
                    <a:lumMod val="75000"/>
                    <a:lumOff val="25000"/>
                  </a:schemeClr>
                </a:solidFill>
              </a:rPr>
              <a:t>。对，这串数字之间有明显的数学规律，都是奇数，而且是按顺序排列的。</a:t>
            </a:r>
            <a:br>
              <a:rPr lang="zh-CN" altLang="en-US" sz="2000" b="1" dirty="0" smtClean="0">
                <a:solidFill>
                  <a:schemeClr val="tx1">
                    <a:lumMod val="75000"/>
                    <a:lumOff val="25000"/>
                  </a:schemeClr>
                </a:solidFill>
              </a:rPr>
            </a:br>
            <a:r>
              <a:rPr lang="zh-CN" altLang="en-US" sz="2000" b="1" dirty="0" smtClean="0">
                <a:solidFill>
                  <a:schemeClr val="tx1">
                    <a:lumMod val="75000"/>
                    <a:lumOff val="25000"/>
                  </a:schemeClr>
                </a:solidFill>
              </a:rPr>
              <a:t>那么这个呢？前六个是</a:t>
            </a:r>
            <a:r>
              <a:rPr lang="en-US" altLang="zh-CN" sz="2000" b="1" dirty="0" smtClean="0">
                <a:solidFill>
                  <a:schemeClr val="tx1">
                    <a:lumMod val="75000"/>
                    <a:lumOff val="25000"/>
                  </a:schemeClr>
                </a:solidFill>
              </a:rPr>
              <a:t>0.14</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0.57</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1.29</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2.29</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3.57</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5.14</a:t>
            </a:r>
            <a:r>
              <a:rPr lang="zh-CN" altLang="en-US" sz="2000" b="1" dirty="0" smtClean="0">
                <a:solidFill>
                  <a:schemeClr val="tx1">
                    <a:lumMod val="75000"/>
                    <a:lumOff val="25000"/>
                  </a:schemeClr>
                </a:solidFill>
              </a:rPr>
              <a:t>，请问第七个是几？</a:t>
            </a:r>
            <a:br>
              <a:rPr lang="zh-CN" altLang="en-US" sz="2000" b="1" dirty="0" smtClean="0">
                <a:solidFill>
                  <a:schemeClr val="tx1">
                    <a:lumMod val="75000"/>
                    <a:lumOff val="25000"/>
                  </a:schemeClr>
                </a:solidFill>
              </a:rPr>
            </a:br>
            <a:r>
              <a:rPr lang="zh-CN" altLang="en-US" sz="2000" b="1" dirty="0" smtClean="0">
                <a:solidFill>
                  <a:schemeClr val="tx1">
                    <a:lumMod val="75000"/>
                    <a:lumOff val="25000"/>
                  </a:schemeClr>
                </a:solidFill>
              </a:rPr>
              <a:t>这个就不那么容易看出来了吧！我们把这几个数字在坐标轴上标识一下，可以看到如下图形：用曲线连接这几个点，延着曲线的走势，可以推算出第七个数字</a:t>
            </a:r>
            <a:r>
              <a:rPr lang="en-US" altLang="zh-CN" sz="2000" b="1" dirty="0" smtClean="0">
                <a:solidFill>
                  <a:schemeClr val="tx1">
                    <a:lumMod val="75000"/>
                    <a:lumOff val="25000"/>
                  </a:schemeClr>
                </a:solidFill>
              </a:rPr>
              <a:t>——7</a:t>
            </a:r>
            <a:endParaRPr lang="zh-CN" altLang="en-US" sz="2000" b="1" dirty="0" smtClean="0">
              <a:solidFill>
                <a:schemeClr val="tx1">
                  <a:lumMod val="75000"/>
                  <a:lumOff val="25000"/>
                </a:schemeClr>
              </a:solidFill>
            </a:endParaRPr>
          </a:p>
        </p:txBody>
      </p:sp>
      <p:pic>
        <p:nvPicPr>
          <p:cNvPr id="47106" name="Picture 2" descr="https://img-blog.csdn.net/20160105223218836"/>
          <p:cNvPicPr>
            <a:picLocks noChangeAspect="1" noChangeArrowheads="1"/>
          </p:cNvPicPr>
          <p:nvPr/>
        </p:nvPicPr>
        <p:blipFill>
          <a:blip r:embed="rId2" cstate="print"/>
          <a:srcRect/>
          <a:stretch>
            <a:fillRect/>
          </a:stretch>
        </p:blipFill>
        <p:spPr bwMode="auto">
          <a:xfrm>
            <a:off x="1247395" y="4174435"/>
            <a:ext cx="2423852" cy="1715125"/>
          </a:xfrm>
          <a:prstGeom prst="rect">
            <a:avLst/>
          </a:prstGeom>
          <a:noFill/>
        </p:spPr>
      </p:pic>
    </p:spTree>
    <p:extLst>
      <p:ext uri="{BB962C8B-B14F-4D97-AF65-F5344CB8AC3E}">
        <p14:creationId xmlns:p14="http://schemas.microsoft.com/office/powerpoint/2010/main" xmlns="" val="2881580415"/>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4</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全连接层</a:t>
            </a:r>
            <a:endParaRPr lang="zh-CN" altLang="en-US" sz="2800" b="1" dirty="0"/>
          </a:p>
        </p:txBody>
      </p:sp>
      <p:sp>
        <p:nvSpPr>
          <p:cNvPr id="7" name="矩形 6"/>
          <p:cNvSpPr/>
          <p:nvPr/>
        </p:nvSpPr>
        <p:spPr>
          <a:xfrm>
            <a:off x="2142414" y="863591"/>
            <a:ext cx="7974979" cy="1938992"/>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全连接层的每一个输出都可以看成前一层的每一个结点乘以一个权重系数</a:t>
            </a:r>
            <a:r>
              <a:rPr lang="en-US" altLang="zh-CN" sz="2000" b="1" dirty="0" smtClean="0">
                <a:solidFill>
                  <a:schemeClr val="tx1">
                    <a:lumMod val="75000"/>
                    <a:lumOff val="25000"/>
                  </a:schemeClr>
                </a:solidFill>
              </a:rPr>
              <a:t>W</a:t>
            </a:r>
            <a:r>
              <a:rPr lang="zh-CN" altLang="en-US" sz="2000" b="1" dirty="0" smtClean="0">
                <a:solidFill>
                  <a:schemeClr val="tx1">
                    <a:lumMod val="75000"/>
                    <a:lumOff val="25000"/>
                  </a:schemeClr>
                </a:solidFill>
              </a:rPr>
              <a:t>，最后加上一个偏置值</a:t>
            </a:r>
            <a:r>
              <a:rPr lang="en-US" altLang="zh-CN" sz="2000" b="1" dirty="0" smtClean="0">
                <a:solidFill>
                  <a:schemeClr val="tx1">
                    <a:lumMod val="75000"/>
                    <a:lumOff val="25000"/>
                  </a:schemeClr>
                </a:solidFill>
              </a:rPr>
              <a:t>b</a:t>
            </a:r>
            <a:r>
              <a:rPr lang="zh-CN" altLang="en-US" sz="2000" b="1" dirty="0" smtClean="0">
                <a:solidFill>
                  <a:schemeClr val="tx1">
                    <a:lumMod val="75000"/>
                    <a:lumOff val="25000"/>
                  </a:schemeClr>
                </a:solidFill>
              </a:rPr>
              <a:t>得到</a:t>
            </a:r>
            <a:endParaRPr lang="en-US" altLang="zh-CN" sz="2000" b="1" dirty="0" smtClean="0">
              <a:solidFill>
                <a:schemeClr val="tx1">
                  <a:lumMod val="75000"/>
                  <a:lumOff val="25000"/>
                </a:schemeClr>
              </a:solidFill>
            </a:endParaRPr>
          </a:p>
          <a:p>
            <a:pPr indent="457200">
              <a:lnSpc>
                <a:spcPct val="150000"/>
              </a:lnSpc>
            </a:pPr>
            <a:r>
              <a:rPr lang="zh-CN" altLang="en-US" sz="2000" b="1" dirty="0" smtClean="0">
                <a:solidFill>
                  <a:schemeClr val="tx1">
                    <a:lumMod val="75000"/>
                    <a:lumOff val="25000"/>
                  </a:schemeClr>
                </a:solidFill>
              </a:rPr>
              <a:t>下面用一个简单的网络具体介绍一下推导过程，其中，</a:t>
            </a:r>
            <a:r>
              <a:rPr lang="en-US" altLang="zh-CN" sz="2000" b="1" dirty="0" smtClean="0">
                <a:solidFill>
                  <a:schemeClr val="tx1">
                    <a:lumMod val="75000"/>
                    <a:lumOff val="25000"/>
                  </a:schemeClr>
                </a:solidFill>
              </a:rPr>
              <a:t>x1</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x2</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x3</a:t>
            </a:r>
            <a:r>
              <a:rPr lang="zh-CN" altLang="en-US" sz="2000" b="1" dirty="0" smtClean="0">
                <a:solidFill>
                  <a:schemeClr val="tx1">
                    <a:lumMod val="75000"/>
                    <a:lumOff val="25000"/>
                  </a:schemeClr>
                </a:solidFill>
              </a:rPr>
              <a:t>为全连接层的输入，</a:t>
            </a:r>
            <a:r>
              <a:rPr lang="en-US" altLang="zh-CN" sz="2000" b="1" dirty="0" smtClean="0">
                <a:solidFill>
                  <a:schemeClr val="tx1">
                    <a:lumMod val="75000"/>
                    <a:lumOff val="25000"/>
                  </a:schemeClr>
                </a:solidFill>
              </a:rPr>
              <a:t>a1</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a2</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a3</a:t>
            </a:r>
            <a:r>
              <a:rPr lang="zh-CN" altLang="en-US" sz="2000" b="1" dirty="0" smtClean="0">
                <a:solidFill>
                  <a:schemeClr val="tx1">
                    <a:lumMod val="75000"/>
                    <a:lumOff val="25000"/>
                  </a:schemeClr>
                </a:solidFill>
              </a:rPr>
              <a:t>为输出，则</a:t>
            </a:r>
          </a:p>
        </p:txBody>
      </p:sp>
      <p:pic>
        <p:nvPicPr>
          <p:cNvPr id="49154" name="Picture 2" descr="https://img-blog.csdn.net/20160821142639705"/>
          <p:cNvPicPr>
            <a:picLocks noChangeAspect="1" noChangeArrowheads="1"/>
          </p:cNvPicPr>
          <p:nvPr/>
        </p:nvPicPr>
        <p:blipFill>
          <a:blip r:embed="rId2" cstate="print"/>
          <a:srcRect/>
          <a:stretch>
            <a:fillRect/>
          </a:stretch>
        </p:blipFill>
        <p:spPr bwMode="auto">
          <a:xfrm>
            <a:off x="642271" y="2217070"/>
            <a:ext cx="2395896" cy="2672809"/>
          </a:xfrm>
          <a:prstGeom prst="rect">
            <a:avLst/>
          </a:prstGeom>
          <a:noFill/>
        </p:spPr>
      </p:pic>
      <p:pic>
        <p:nvPicPr>
          <p:cNvPr id="49155" name="Picture 3"/>
          <p:cNvPicPr>
            <a:picLocks noChangeAspect="1" noChangeArrowheads="1"/>
          </p:cNvPicPr>
          <p:nvPr/>
        </p:nvPicPr>
        <p:blipFill>
          <a:blip r:embed="rId3" cstate="print"/>
          <a:srcRect/>
          <a:stretch>
            <a:fillRect/>
          </a:stretch>
        </p:blipFill>
        <p:spPr bwMode="auto">
          <a:xfrm>
            <a:off x="3692934" y="2827236"/>
            <a:ext cx="4456107" cy="948351"/>
          </a:xfrm>
          <a:prstGeom prst="rect">
            <a:avLst/>
          </a:prstGeom>
          <a:noFill/>
          <a:ln w="9525">
            <a:noFill/>
            <a:miter lim="800000"/>
            <a:headEnd/>
            <a:tailEnd/>
          </a:ln>
          <a:effectLst/>
        </p:spPr>
      </p:pic>
      <p:sp>
        <p:nvSpPr>
          <p:cNvPr id="9" name="矩形 8"/>
          <p:cNvSpPr/>
          <p:nvPr/>
        </p:nvSpPr>
        <p:spPr>
          <a:xfrm>
            <a:off x="2987988" y="3685450"/>
            <a:ext cx="4750293" cy="553998"/>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可以写成如下矩阵形式：</a:t>
            </a:r>
          </a:p>
        </p:txBody>
      </p:sp>
      <p:pic>
        <p:nvPicPr>
          <p:cNvPr id="49156" name="Picture 4"/>
          <p:cNvPicPr>
            <a:picLocks noChangeAspect="1" noChangeArrowheads="1"/>
          </p:cNvPicPr>
          <p:nvPr/>
        </p:nvPicPr>
        <p:blipFill>
          <a:blip r:embed="rId4" cstate="print"/>
          <a:srcRect/>
          <a:stretch>
            <a:fillRect/>
          </a:stretch>
        </p:blipFill>
        <p:spPr bwMode="auto">
          <a:xfrm>
            <a:off x="3948727" y="4231865"/>
            <a:ext cx="4029075" cy="1314450"/>
          </a:xfrm>
          <a:prstGeom prst="rect">
            <a:avLst/>
          </a:prstGeom>
          <a:noFill/>
          <a:ln w="9525">
            <a:noFill/>
            <a:miter lim="800000"/>
            <a:headEnd/>
            <a:tailEnd/>
          </a:ln>
          <a:effectLst/>
        </p:spPr>
      </p:pic>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4</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全连接层</a:t>
            </a:r>
            <a:endParaRPr lang="zh-CN" altLang="en-US" sz="2800" b="1" dirty="0"/>
          </a:p>
        </p:txBody>
      </p:sp>
      <p:sp>
        <p:nvSpPr>
          <p:cNvPr id="7" name="矩形 6"/>
          <p:cNvSpPr/>
          <p:nvPr/>
        </p:nvSpPr>
        <p:spPr>
          <a:xfrm>
            <a:off x="2142414" y="863591"/>
            <a:ext cx="7974979" cy="496996"/>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举例：</a:t>
            </a:r>
          </a:p>
        </p:txBody>
      </p:sp>
      <p:pic>
        <p:nvPicPr>
          <p:cNvPr id="58370" name="Picture 2" descr="https://img-blog.csdn.net/20180703215141565?watermark/2/text/aHR0cHM6Ly9ibG9nLmNzZG4ubmV0L20wXzM3NDA3NzU2/font/5a6L5L2T/fontsize/400/fill/I0JBQkFCMA==/dissolve/70"/>
          <p:cNvPicPr>
            <a:picLocks noChangeAspect="1" noChangeArrowheads="1"/>
          </p:cNvPicPr>
          <p:nvPr/>
        </p:nvPicPr>
        <p:blipFill>
          <a:blip r:embed="rId2" cstate="print"/>
          <a:srcRect/>
          <a:stretch>
            <a:fillRect/>
          </a:stretch>
        </p:blipFill>
        <p:spPr bwMode="auto">
          <a:xfrm>
            <a:off x="169222" y="2057946"/>
            <a:ext cx="2695575" cy="1981201"/>
          </a:xfrm>
          <a:prstGeom prst="rect">
            <a:avLst/>
          </a:prstGeom>
          <a:noFill/>
        </p:spPr>
      </p:pic>
      <p:pic>
        <p:nvPicPr>
          <p:cNvPr id="58372" name="Picture 4" descr="https://img-blog.csdn.net/20180703215332447?watermark/2/text/aHR0cHM6Ly9ibG9nLmNzZG4ubmV0L20wXzM3NDA3NzU2/font/5a6L5L2T/fontsize/400/fill/I0JBQkFCMA==/dissolve/70"/>
          <p:cNvPicPr>
            <a:picLocks noChangeAspect="1" noChangeArrowheads="1"/>
          </p:cNvPicPr>
          <p:nvPr/>
        </p:nvPicPr>
        <p:blipFill>
          <a:blip r:embed="rId3" cstate="print"/>
          <a:srcRect/>
          <a:stretch>
            <a:fillRect/>
          </a:stretch>
        </p:blipFill>
        <p:spPr bwMode="auto">
          <a:xfrm>
            <a:off x="3608460" y="1270913"/>
            <a:ext cx="4743970" cy="3742579"/>
          </a:xfrm>
          <a:prstGeom prst="rect">
            <a:avLst/>
          </a:prstGeom>
          <a:noFill/>
        </p:spPr>
      </p:pic>
      <p:pic>
        <p:nvPicPr>
          <p:cNvPr id="58374" name="Picture 6" descr="https://img-blog.csdn.net/20180703215202714?watermark/2/text/aHR0cHM6Ly9ibG9nLmNzZG4ubmV0L20wXzM3NDA3NzU2/font/5a6L5L2T/fontsize/400/fill/I0JBQkFCMA==/dissolve/70"/>
          <p:cNvPicPr>
            <a:picLocks noChangeAspect="1" noChangeArrowheads="1"/>
          </p:cNvPicPr>
          <p:nvPr/>
        </p:nvPicPr>
        <p:blipFill>
          <a:blip r:embed="rId4" cstate="print"/>
          <a:srcRect/>
          <a:stretch>
            <a:fillRect/>
          </a:stretch>
        </p:blipFill>
        <p:spPr bwMode="auto">
          <a:xfrm>
            <a:off x="8935635" y="1342303"/>
            <a:ext cx="3010706" cy="2817872"/>
          </a:xfrm>
          <a:prstGeom prst="rect">
            <a:avLst/>
          </a:prstGeom>
          <a:noFill/>
        </p:spPr>
      </p:pic>
      <p:sp>
        <p:nvSpPr>
          <p:cNvPr id="13" name="右箭头 12"/>
          <p:cNvSpPr/>
          <p:nvPr/>
        </p:nvSpPr>
        <p:spPr>
          <a:xfrm>
            <a:off x="3261815" y="2497540"/>
            <a:ext cx="764275" cy="545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8065826" y="2347415"/>
            <a:ext cx="764275" cy="736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4</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全连接层</a:t>
            </a:r>
            <a:endParaRPr lang="zh-CN" altLang="en-US" sz="2800" b="1" dirty="0"/>
          </a:p>
        </p:txBody>
      </p:sp>
      <p:sp>
        <p:nvSpPr>
          <p:cNvPr id="7" name="矩形 6"/>
          <p:cNvSpPr/>
          <p:nvPr/>
        </p:nvSpPr>
        <p:spPr>
          <a:xfrm>
            <a:off x="2142414" y="863591"/>
            <a:ext cx="7974979" cy="496996"/>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全连接层存在的问题：</a:t>
            </a:r>
          </a:p>
        </p:txBody>
      </p:sp>
      <p:sp>
        <p:nvSpPr>
          <p:cNvPr id="9" name="矩形 8"/>
          <p:cNvSpPr/>
          <p:nvPr/>
        </p:nvSpPr>
        <p:spPr>
          <a:xfrm>
            <a:off x="2987988" y="3685450"/>
            <a:ext cx="7974979" cy="499111"/>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可以写成如下矩阵形式：</a:t>
            </a:r>
          </a:p>
        </p:txBody>
      </p:sp>
      <p:pic>
        <p:nvPicPr>
          <p:cNvPr id="51202" name="Picture 2" descr="https://img-blog.csdn.net/20160821142608048"/>
          <p:cNvPicPr>
            <a:picLocks noChangeAspect="1" noChangeArrowheads="1"/>
          </p:cNvPicPr>
          <p:nvPr/>
        </p:nvPicPr>
        <p:blipFill>
          <a:blip r:embed="rId2" cstate="print"/>
          <a:srcRect/>
          <a:stretch>
            <a:fillRect/>
          </a:stretch>
        </p:blipFill>
        <p:spPr bwMode="auto">
          <a:xfrm>
            <a:off x="1347583" y="1396426"/>
            <a:ext cx="8722644" cy="3669763"/>
          </a:xfrm>
          <a:prstGeom prst="rect">
            <a:avLst/>
          </a:prstGeom>
          <a:noFill/>
        </p:spPr>
      </p:pic>
      <p:sp>
        <p:nvSpPr>
          <p:cNvPr id="11" name="矩形 10"/>
          <p:cNvSpPr/>
          <p:nvPr/>
        </p:nvSpPr>
        <p:spPr>
          <a:xfrm>
            <a:off x="1489596" y="5219502"/>
            <a:ext cx="9073771" cy="2062103"/>
          </a:xfrm>
          <a:prstGeom prst="rect">
            <a:avLst/>
          </a:prstGeom>
        </p:spPr>
        <p:txBody>
          <a:bodyPr wrap="square">
            <a:spAutoFit/>
          </a:bodyPr>
          <a:lstStyle/>
          <a:p>
            <a:r>
              <a:rPr lang="zh-CN" altLang="en-US" sz="2000" b="1" dirty="0" smtClean="0">
                <a:solidFill>
                  <a:schemeClr val="tx1">
                    <a:lumMod val="75000"/>
                    <a:lumOff val="25000"/>
                  </a:schemeClr>
                </a:solidFill>
              </a:rPr>
              <a:t>如下图中第一个全连接层，输入有</a:t>
            </a:r>
            <a:r>
              <a:rPr lang="en-US" altLang="zh-CN" sz="2000" b="1" dirty="0" smtClean="0">
                <a:solidFill>
                  <a:schemeClr val="tx1">
                    <a:lumMod val="75000"/>
                    <a:lumOff val="25000"/>
                  </a:schemeClr>
                </a:solidFill>
              </a:rPr>
              <a:t>50*4*4</a:t>
            </a:r>
            <a:r>
              <a:rPr lang="zh-CN" altLang="en-US" sz="2000" b="1" dirty="0" smtClean="0">
                <a:solidFill>
                  <a:schemeClr val="tx1">
                    <a:lumMod val="75000"/>
                    <a:lumOff val="25000"/>
                  </a:schemeClr>
                </a:solidFill>
              </a:rPr>
              <a:t>个神经元结点，输出有</a:t>
            </a:r>
            <a:r>
              <a:rPr lang="en-US" altLang="zh-CN" sz="2000" b="1" dirty="0" smtClean="0">
                <a:solidFill>
                  <a:schemeClr val="tx1">
                    <a:lumMod val="75000"/>
                    <a:lumOff val="25000"/>
                  </a:schemeClr>
                </a:solidFill>
              </a:rPr>
              <a:t>500</a:t>
            </a:r>
            <a:r>
              <a:rPr lang="zh-CN" altLang="en-US" sz="2000" b="1" dirty="0" smtClean="0">
                <a:solidFill>
                  <a:schemeClr val="tx1">
                    <a:lumMod val="75000"/>
                    <a:lumOff val="25000"/>
                  </a:schemeClr>
                </a:solidFill>
              </a:rPr>
              <a:t>个结点，则一共需要</a:t>
            </a:r>
            <a:r>
              <a:rPr lang="en-US" altLang="zh-CN" sz="2000" b="1" dirty="0" smtClean="0">
                <a:solidFill>
                  <a:schemeClr val="tx1">
                    <a:lumMod val="75000"/>
                    <a:lumOff val="25000"/>
                  </a:schemeClr>
                </a:solidFill>
              </a:rPr>
              <a:t>50*4*4*500=400000</a:t>
            </a:r>
            <a:r>
              <a:rPr lang="zh-CN" altLang="en-US" sz="2000" b="1" dirty="0" smtClean="0">
                <a:solidFill>
                  <a:schemeClr val="tx1">
                    <a:lumMod val="75000"/>
                    <a:lumOff val="25000"/>
                  </a:schemeClr>
                </a:solidFill>
              </a:rPr>
              <a:t>个权值参数</a:t>
            </a:r>
            <a:r>
              <a:rPr lang="en-US" altLang="zh-CN" sz="2000" b="1" dirty="0" smtClean="0">
                <a:solidFill>
                  <a:schemeClr val="tx1">
                    <a:lumMod val="75000"/>
                    <a:lumOff val="25000"/>
                  </a:schemeClr>
                </a:solidFill>
              </a:rPr>
              <a:t>W</a:t>
            </a:r>
            <a:r>
              <a:rPr lang="zh-CN" altLang="en-US" sz="2000" b="1" dirty="0" smtClean="0">
                <a:solidFill>
                  <a:schemeClr val="tx1">
                    <a:lumMod val="75000"/>
                    <a:lumOff val="25000"/>
                  </a:schemeClr>
                </a:solidFill>
              </a:rPr>
              <a:t>和</a:t>
            </a:r>
            <a:r>
              <a:rPr lang="en-US" altLang="zh-CN" sz="2000" b="1" dirty="0" smtClean="0">
                <a:solidFill>
                  <a:schemeClr val="tx1">
                    <a:lumMod val="75000"/>
                    <a:lumOff val="25000"/>
                  </a:schemeClr>
                </a:solidFill>
              </a:rPr>
              <a:t>500</a:t>
            </a:r>
            <a:r>
              <a:rPr lang="zh-CN" altLang="en-US" sz="2000" b="1" dirty="0" smtClean="0">
                <a:solidFill>
                  <a:schemeClr val="tx1">
                    <a:lumMod val="75000"/>
                    <a:lumOff val="25000"/>
                  </a:schemeClr>
                </a:solidFill>
              </a:rPr>
              <a:t>个偏置参数</a:t>
            </a:r>
            <a:r>
              <a:rPr lang="en-US" altLang="zh-CN" sz="2000" b="1" dirty="0" smtClean="0">
                <a:solidFill>
                  <a:schemeClr val="tx1">
                    <a:lumMod val="75000"/>
                    <a:lumOff val="25000"/>
                  </a:schemeClr>
                </a:solidFill>
              </a:rPr>
              <a:t>b</a:t>
            </a:r>
            <a:r>
              <a:rPr lang="zh-CN" altLang="en-US" sz="2000" b="1" dirty="0" smtClean="0">
                <a:solidFill>
                  <a:schemeClr val="tx1">
                    <a:lumMod val="75000"/>
                    <a:lumOff val="25000"/>
                  </a:schemeClr>
                </a:solidFill>
              </a:rPr>
              <a:t>。所以，全连接层有一个非常致命的弱点就是</a:t>
            </a:r>
            <a:r>
              <a:rPr lang="zh-CN" altLang="en-US" sz="2400" b="1" dirty="0" smtClean="0">
                <a:solidFill>
                  <a:schemeClr val="tx1">
                    <a:lumMod val="75000"/>
                    <a:lumOff val="25000"/>
                  </a:schemeClr>
                </a:solidFill>
              </a:rPr>
              <a:t>参数量过大，另外一方面参数量过大容易过拟合。</a:t>
            </a:r>
          </a:p>
          <a:p>
            <a:r>
              <a:rPr lang="zh-CN" altLang="en-US" sz="2000" dirty="0" smtClean="0"/>
              <a:t/>
            </a:r>
            <a:br>
              <a:rPr lang="zh-CN" altLang="en-US" sz="2000" dirty="0" smtClean="0"/>
            </a:br>
            <a:endParaRPr lang="zh-CN" altLang="en-US" sz="2000" b="1" dirty="0" smtClean="0">
              <a:solidFill>
                <a:schemeClr val="tx1">
                  <a:lumMod val="75000"/>
                  <a:lumOff val="25000"/>
                </a:schemeClr>
              </a:solidFill>
            </a:endParaRPr>
          </a:p>
        </p:txBody>
      </p:sp>
    </p:spTree>
    <p:extLst>
      <p:ext uri="{BB962C8B-B14F-4D97-AF65-F5344CB8AC3E}">
        <p14:creationId xmlns:p14="http://schemas.microsoft.com/office/powerpoint/2010/main" xmlns="" val="4028359678"/>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03928" y="1492608"/>
            <a:ext cx="1528394" cy="1569660"/>
            <a:chOff x="3471636" y="1203878"/>
            <a:chExt cx="1219201" cy="1252119"/>
          </a:xfrm>
        </p:grpSpPr>
        <p:sp>
          <p:nvSpPr>
            <p:cNvPr id="3" name="矩形 2"/>
            <p:cNvSpPr/>
            <p:nvPr/>
          </p:nvSpPr>
          <p:spPr>
            <a:xfrm>
              <a:off x="3471636" y="1242157"/>
              <a:ext cx="1181100" cy="1181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3509737" y="1203878"/>
              <a:ext cx="1181100" cy="1252119"/>
            </a:xfrm>
            <a:prstGeom prst="rect">
              <a:avLst/>
            </a:prstGeom>
            <a:noFill/>
          </p:spPr>
          <p:txBody>
            <a:bodyPr wrap="square" rtlCol="0">
              <a:spAutoFit/>
            </a:bodyPr>
            <a:lstStyle/>
            <a:p>
              <a:r>
                <a:rPr lang="zh-CN" altLang="en-US" sz="4800" b="1" dirty="0" smtClean="0">
                  <a:solidFill>
                    <a:schemeClr val="bg1"/>
                  </a:solidFill>
                </a:rPr>
                <a:t>深度学习</a:t>
              </a:r>
              <a:endParaRPr lang="en-US" altLang="zh-CN" sz="4800" b="1" dirty="0" smtClean="0">
                <a:solidFill>
                  <a:schemeClr val="bg1"/>
                </a:solidFill>
              </a:endParaRPr>
            </a:p>
          </p:txBody>
        </p:sp>
      </p:grpSp>
      <p:sp>
        <p:nvSpPr>
          <p:cNvPr id="5" name="文本框 4"/>
          <p:cNvSpPr txBox="1"/>
          <p:nvPr/>
        </p:nvSpPr>
        <p:spPr>
          <a:xfrm>
            <a:off x="5083941" y="1395442"/>
            <a:ext cx="3856341" cy="1015663"/>
          </a:xfrm>
          <a:prstGeom prst="rect">
            <a:avLst/>
          </a:prstGeom>
          <a:noFill/>
        </p:spPr>
        <p:txBody>
          <a:bodyPr wrap="square" rtlCol="0">
            <a:spAutoFit/>
          </a:bodyPr>
          <a:lstStyle/>
          <a:p>
            <a:r>
              <a:rPr lang="zh-CN" altLang="en-US" sz="6000" b="1" dirty="0" smtClean="0"/>
              <a:t>谢谢观赏</a:t>
            </a:r>
            <a:endParaRPr lang="en-US" altLang="zh-CN" sz="6000" b="1" dirty="0" smtClean="0"/>
          </a:p>
        </p:txBody>
      </p:sp>
    </p:spTree>
    <p:extLst>
      <p:ext uri="{BB962C8B-B14F-4D97-AF65-F5344CB8AC3E}">
        <p14:creationId xmlns:p14="http://schemas.microsoft.com/office/powerpoint/2010/main" xmlns="" val="55083463"/>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引言</a:t>
            </a:r>
            <a:endParaRPr lang="zh-CN" altLang="en-US" sz="2800" dirty="0"/>
          </a:p>
        </p:txBody>
      </p:sp>
      <p:sp>
        <p:nvSpPr>
          <p:cNvPr id="9" name="矩形 8"/>
          <p:cNvSpPr/>
          <p:nvPr/>
        </p:nvSpPr>
        <p:spPr>
          <a:xfrm>
            <a:off x="1221117" y="1206253"/>
            <a:ext cx="9867690" cy="496996"/>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梯度下降</a:t>
            </a:r>
          </a:p>
        </p:txBody>
      </p:sp>
      <p:pic>
        <p:nvPicPr>
          <p:cNvPr id="52226" name="Picture 2" descr="https://img-blog.csdn.net/20160105223252318"/>
          <p:cNvPicPr>
            <a:picLocks noChangeAspect="1" noChangeArrowheads="1"/>
          </p:cNvPicPr>
          <p:nvPr/>
        </p:nvPicPr>
        <p:blipFill>
          <a:blip r:embed="rId2" cstate="print"/>
          <a:srcRect/>
          <a:stretch>
            <a:fillRect/>
          </a:stretch>
        </p:blipFill>
        <p:spPr bwMode="auto">
          <a:xfrm>
            <a:off x="742429" y="2182505"/>
            <a:ext cx="2724103" cy="1770667"/>
          </a:xfrm>
          <a:prstGeom prst="rect">
            <a:avLst/>
          </a:prstGeom>
          <a:noFill/>
        </p:spPr>
      </p:pic>
      <p:pic>
        <p:nvPicPr>
          <p:cNvPr id="52228" name="Picture 4" descr="https://img-blog.csdn.net/20160105223342716"/>
          <p:cNvPicPr>
            <a:picLocks noChangeAspect="1" noChangeArrowheads="1"/>
          </p:cNvPicPr>
          <p:nvPr/>
        </p:nvPicPr>
        <p:blipFill>
          <a:blip r:embed="rId3" cstate="print"/>
          <a:srcRect/>
          <a:stretch>
            <a:fillRect/>
          </a:stretch>
        </p:blipFill>
        <p:spPr bwMode="auto">
          <a:xfrm>
            <a:off x="5396315" y="2267236"/>
            <a:ext cx="3418122" cy="1649673"/>
          </a:xfrm>
          <a:prstGeom prst="rect">
            <a:avLst/>
          </a:prstGeom>
          <a:noFill/>
        </p:spPr>
      </p:pic>
      <p:sp>
        <p:nvSpPr>
          <p:cNvPr id="10" name="右箭头 9"/>
          <p:cNvSpPr/>
          <p:nvPr/>
        </p:nvSpPr>
        <p:spPr>
          <a:xfrm>
            <a:off x="4026090" y="2947916"/>
            <a:ext cx="1064525" cy="532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230" name="Picture 6" descr="https://img-blog.csdn.net/20160105223428156"/>
          <p:cNvPicPr>
            <a:picLocks noChangeAspect="1" noChangeArrowheads="1"/>
          </p:cNvPicPr>
          <p:nvPr/>
        </p:nvPicPr>
        <p:blipFill>
          <a:blip r:embed="rId4" cstate="print"/>
          <a:srcRect/>
          <a:stretch>
            <a:fillRect/>
          </a:stretch>
        </p:blipFill>
        <p:spPr bwMode="auto">
          <a:xfrm>
            <a:off x="633245" y="4022701"/>
            <a:ext cx="2928821" cy="2212889"/>
          </a:xfrm>
          <a:prstGeom prst="rect">
            <a:avLst/>
          </a:prstGeom>
          <a:noFill/>
        </p:spPr>
      </p:pic>
      <p:pic>
        <p:nvPicPr>
          <p:cNvPr id="52234" name="Picture 10" descr="https://img-blog.csdn.net/20160105223441308"/>
          <p:cNvPicPr>
            <a:picLocks noChangeAspect="1" noChangeArrowheads="1"/>
          </p:cNvPicPr>
          <p:nvPr/>
        </p:nvPicPr>
        <p:blipFill>
          <a:blip r:embed="rId5" cstate="print"/>
          <a:srcRect/>
          <a:stretch>
            <a:fillRect/>
          </a:stretch>
        </p:blipFill>
        <p:spPr bwMode="auto">
          <a:xfrm>
            <a:off x="5437259" y="4232535"/>
            <a:ext cx="2963077" cy="1758833"/>
          </a:xfrm>
          <a:prstGeom prst="rect">
            <a:avLst/>
          </a:prstGeom>
          <a:noFill/>
        </p:spPr>
      </p:pic>
    </p:spTree>
    <p:extLst>
      <p:ext uri="{BB962C8B-B14F-4D97-AF65-F5344CB8AC3E}">
        <p14:creationId xmlns:p14="http://schemas.microsoft.com/office/powerpoint/2010/main" xmlns="" val="2881580415"/>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引言</a:t>
            </a:r>
            <a:endParaRPr lang="zh-CN" altLang="en-US" sz="2800" dirty="0"/>
          </a:p>
        </p:txBody>
      </p:sp>
      <p:sp>
        <p:nvSpPr>
          <p:cNvPr id="9" name="矩形 8"/>
          <p:cNvSpPr/>
          <p:nvPr/>
        </p:nvSpPr>
        <p:spPr>
          <a:xfrm>
            <a:off x="1221117" y="1206253"/>
            <a:ext cx="9867690" cy="1938992"/>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曲线回归，在多数情况下，曲线回归会比直线回归更精确，但它也增加了拟合的复杂程度。直线方程</a:t>
            </a:r>
            <a:r>
              <a:rPr lang="en-US" altLang="zh-CN" sz="2000" b="1" dirty="0" smtClean="0">
                <a:solidFill>
                  <a:schemeClr val="tx1">
                    <a:lumMod val="75000"/>
                    <a:lumOff val="25000"/>
                  </a:schemeClr>
                </a:solidFill>
              </a:rPr>
              <a:t>y=</a:t>
            </a:r>
            <a:r>
              <a:rPr lang="en-US" altLang="zh-CN" sz="2000" b="1" dirty="0" err="1" smtClean="0">
                <a:solidFill>
                  <a:schemeClr val="tx1">
                    <a:lumMod val="75000"/>
                    <a:lumOff val="25000"/>
                  </a:schemeClr>
                </a:solidFill>
              </a:rPr>
              <a:t>kx+b</a:t>
            </a:r>
            <a:r>
              <a:rPr lang="zh-CN" altLang="en-US" sz="2000" b="1" dirty="0" smtClean="0">
                <a:solidFill>
                  <a:schemeClr val="tx1">
                    <a:lumMod val="75000"/>
                    <a:lumOff val="25000"/>
                  </a:schemeClr>
                </a:solidFill>
              </a:rPr>
              <a:t>改为二次曲线方程</a:t>
            </a:r>
            <a:r>
              <a:rPr lang="en-US" altLang="zh-CN" sz="2000" b="1" dirty="0" smtClean="0">
                <a:solidFill>
                  <a:schemeClr val="tx1">
                    <a:lumMod val="75000"/>
                    <a:lumOff val="25000"/>
                  </a:schemeClr>
                </a:solidFill>
              </a:rPr>
              <a:t>y=ax^2+bx+c</a:t>
            </a:r>
            <a:r>
              <a:rPr lang="zh-CN" altLang="en-US" sz="2000" b="1" dirty="0" smtClean="0">
                <a:solidFill>
                  <a:schemeClr val="tx1">
                    <a:lumMod val="75000"/>
                    <a:lumOff val="25000"/>
                  </a:schemeClr>
                </a:solidFill>
              </a:rPr>
              <a:t>时，参数</a:t>
            </a:r>
            <a:r>
              <a:rPr lang="en-US" altLang="zh-CN" sz="2000" b="1" dirty="0" smtClean="0">
                <a:solidFill>
                  <a:schemeClr val="tx1">
                    <a:lumMod val="75000"/>
                    <a:lumOff val="25000"/>
                  </a:schemeClr>
                </a:solidFill>
              </a:rPr>
              <a:t>(Parameter)</a:t>
            </a:r>
            <a:r>
              <a:rPr lang="zh-CN" altLang="en-US" sz="2000" b="1" dirty="0" smtClean="0">
                <a:solidFill>
                  <a:schemeClr val="tx1">
                    <a:lumMod val="75000"/>
                    <a:lumOff val="25000"/>
                  </a:schemeClr>
                </a:solidFill>
              </a:rPr>
              <a:t>由</a:t>
            </a:r>
            <a:r>
              <a:rPr lang="en-US" altLang="zh-CN" sz="2000" b="1" dirty="0" smtClean="0">
                <a:solidFill>
                  <a:schemeClr val="tx1">
                    <a:lumMod val="75000"/>
                    <a:lumOff val="25000"/>
                  </a:schemeClr>
                </a:solidFill>
              </a:rPr>
              <a:t>2</a:t>
            </a:r>
            <a:r>
              <a:rPr lang="zh-CN" altLang="en-US" sz="2000" b="1" dirty="0" smtClean="0">
                <a:solidFill>
                  <a:schemeClr val="tx1">
                    <a:lumMod val="75000"/>
                    <a:lumOff val="25000"/>
                  </a:schemeClr>
                </a:solidFill>
              </a:rPr>
              <a:t>个</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分别是</a:t>
            </a:r>
            <a:r>
              <a:rPr lang="en-US" altLang="zh-CN" sz="2000" b="1" dirty="0" smtClean="0">
                <a:solidFill>
                  <a:schemeClr val="tx1">
                    <a:lumMod val="75000"/>
                    <a:lumOff val="25000"/>
                  </a:schemeClr>
                </a:solidFill>
              </a:rPr>
              <a:t>k</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b)</a:t>
            </a:r>
            <a:r>
              <a:rPr lang="zh-CN" altLang="en-US" sz="2000" b="1" dirty="0" smtClean="0">
                <a:solidFill>
                  <a:schemeClr val="tx1">
                    <a:lumMod val="75000"/>
                    <a:lumOff val="25000"/>
                  </a:schemeClr>
                </a:solidFill>
              </a:rPr>
              <a:t>变为</a:t>
            </a:r>
            <a:r>
              <a:rPr lang="en-US" altLang="zh-CN" sz="2000" b="1" dirty="0" smtClean="0">
                <a:solidFill>
                  <a:schemeClr val="tx1">
                    <a:lumMod val="75000"/>
                    <a:lumOff val="25000"/>
                  </a:schemeClr>
                </a:solidFill>
              </a:rPr>
              <a:t>3</a:t>
            </a:r>
            <a:r>
              <a:rPr lang="zh-CN" altLang="en-US" sz="2000" b="1" dirty="0" smtClean="0">
                <a:solidFill>
                  <a:schemeClr val="tx1">
                    <a:lumMod val="75000"/>
                    <a:lumOff val="25000"/>
                  </a:schemeClr>
                </a:solidFill>
              </a:rPr>
              <a:t>个</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分别是</a:t>
            </a:r>
            <a:r>
              <a:rPr lang="en-US" altLang="zh-CN" sz="2000" b="1" dirty="0" smtClean="0">
                <a:solidFill>
                  <a:schemeClr val="tx1">
                    <a:lumMod val="75000"/>
                    <a:lumOff val="25000"/>
                  </a:schemeClr>
                </a:solidFill>
              </a:rPr>
              <a:t>a</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b</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c)</a:t>
            </a:r>
            <a:r>
              <a:rPr lang="zh-CN" altLang="en-US" sz="2000" b="1" dirty="0" smtClean="0">
                <a:solidFill>
                  <a:schemeClr val="tx1">
                    <a:lumMod val="75000"/>
                    <a:lumOff val="25000"/>
                  </a:schemeClr>
                </a:solidFill>
              </a:rPr>
              <a:t>，特征</a:t>
            </a:r>
            <a:r>
              <a:rPr lang="en-US" altLang="zh-CN" sz="2000" b="1" dirty="0" smtClean="0">
                <a:solidFill>
                  <a:schemeClr val="tx1">
                    <a:lumMod val="75000"/>
                    <a:lumOff val="25000"/>
                  </a:schemeClr>
                </a:solidFill>
              </a:rPr>
              <a:t>(Feature)</a:t>
            </a:r>
            <a:r>
              <a:rPr lang="zh-CN" altLang="en-US" sz="2000" b="1" dirty="0" smtClean="0">
                <a:solidFill>
                  <a:schemeClr val="tx1">
                    <a:lumMod val="75000"/>
                    <a:lumOff val="25000"/>
                  </a:schemeClr>
                </a:solidFill>
              </a:rPr>
              <a:t>由</a:t>
            </a:r>
            <a:r>
              <a:rPr lang="en-US" altLang="zh-CN" sz="2000" b="1" dirty="0" smtClean="0">
                <a:solidFill>
                  <a:schemeClr val="tx1">
                    <a:lumMod val="75000"/>
                    <a:lumOff val="25000"/>
                  </a:schemeClr>
                </a:solidFill>
              </a:rPr>
              <a:t>1</a:t>
            </a:r>
            <a:r>
              <a:rPr lang="zh-CN" altLang="en-US" sz="2000" b="1" dirty="0" smtClean="0">
                <a:solidFill>
                  <a:schemeClr val="tx1">
                    <a:lumMod val="75000"/>
                    <a:lumOff val="25000"/>
                  </a:schemeClr>
                </a:solidFill>
              </a:rPr>
              <a:t>个</a:t>
            </a:r>
            <a:r>
              <a:rPr lang="en-US" altLang="zh-CN" sz="2000" b="1" dirty="0" smtClean="0">
                <a:solidFill>
                  <a:schemeClr val="tx1">
                    <a:lumMod val="75000"/>
                    <a:lumOff val="25000"/>
                  </a:schemeClr>
                </a:solidFill>
              </a:rPr>
              <a:t>(x)</a:t>
            </a:r>
            <a:r>
              <a:rPr lang="zh-CN" altLang="en-US" sz="2000" b="1" dirty="0" smtClean="0">
                <a:solidFill>
                  <a:schemeClr val="tx1">
                    <a:lumMod val="75000"/>
                    <a:lumOff val="25000"/>
                  </a:schemeClr>
                </a:solidFill>
              </a:rPr>
              <a:t>变为</a:t>
            </a:r>
            <a:r>
              <a:rPr lang="en-US" altLang="zh-CN" sz="2000" b="1" dirty="0" smtClean="0">
                <a:solidFill>
                  <a:schemeClr val="tx1">
                    <a:lumMod val="75000"/>
                    <a:lumOff val="25000"/>
                  </a:schemeClr>
                </a:solidFill>
              </a:rPr>
              <a:t>2</a:t>
            </a:r>
            <a:r>
              <a:rPr lang="zh-CN" altLang="en-US" sz="2000" b="1" dirty="0" smtClean="0">
                <a:solidFill>
                  <a:schemeClr val="tx1">
                    <a:lumMod val="75000"/>
                    <a:lumOff val="25000"/>
                  </a:schemeClr>
                </a:solidFill>
              </a:rPr>
              <a:t>个</a:t>
            </a:r>
            <a:r>
              <a:rPr lang="en-US" altLang="zh-CN" sz="2000" b="1" dirty="0" smtClean="0">
                <a:solidFill>
                  <a:schemeClr val="tx1">
                    <a:lumMod val="75000"/>
                    <a:lumOff val="25000"/>
                  </a:schemeClr>
                </a:solidFill>
              </a:rPr>
              <a:t>(x^2</a:t>
            </a:r>
            <a:r>
              <a:rPr lang="zh-CN" altLang="en-US" sz="2000" b="1" dirty="0" smtClean="0">
                <a:solidFill>
                  <a:schemeClr val="tx1">
                    <a:lumMod val="75000"/>
                    <a:lumOff val="25000"/>
                  </a:schemeClr>
                </a:solidFill>
              </a:rPr>
              <a:t>和</a:t>
            </a:r>
            <a:r>
              <a:rPr lang="en-US" altLang="zh-CN" sz="2000" b="1" dirty="0" smtClean="0">
                <a:solidFill>
                  <a:schemeClr val="tx1">
                    <a:lumMod val="75000"/>
                    <a:lumOff val="25000"/>
                  </a:schemeClr>
                </a:solidFill>
              </a:rPr>
              <a:t>x)</a:t>
            </a:r>
            <a:r>
              <a:rPr lang="zh-CN" altLang="en-US" sz="2000" b="1" dirty="0" smtClean="0">
                <a:solidFill>
                  <a:schemeClr val="tx1">
                    <a:lumMod val="75000"/>
                    <a:lumOff val="25000"/>
                  </a:schemeClr>
                </a:solidFill>
              </a:rPr>
              <a:t>。三次曲线和复杂的多项式回归会增加更多的参数和特征。</a:t>
            </a:r>
          </a:p>
        </p:txBody>
      </p:sp>
      <p:pic>
        <p:nvPicPr>
          <p:cNvPr id="53250" name="Picture 2" descr="https://img-blog.csdn.net/20160105223542695"/>
          <p:cNvPicPr>
            <a:picLocks noChangeAspect="1" noChangeArrowheads="1"/>
          </p:cNvPicPr>
          <p:nvPr/>
        </p:nvPicPr>
        <p:blipFill>
          <a:blip r:embed="rId2" cstate="print"/>
          <a:srcRect/>
          <a:stretch>
            <a:fillRect/>
          </a:stretch>
        </p:blipFill>
        <p:spPr bwMode="auto">
          <a:xfrm>
            <a:off x="646896" y="3800854"/>
            <a:ext cx="4657616" cy="1644603"/>
          </a:xfrm>
          <a:prstGeom prst="rect">
            <a:avLst/>
          </a:prstGeom>
          <a:noFill/>
        </p:spPr>
      </p:pic>
    </p:spTree>
    <p:extLst>
      <p:ext uri="{BB962C8B-B14F-4D97-AF65-F5344CB8AC3E}">
        <p14:creationId xmlns:p14="http://schemas.microsoft.com/office/powerpoint/2010/main" xmlns="" val="2881580415"/>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引言</a:t>
            </a:r>
            <a:endParaRPr lang="zh-CN" altLang="en-US" sz="2800" dirty="0"/>
          </a:p>
        </p:txBody>
      </p:sp>
      <p:sp>
        <p:nvSpPr>
          <p:cNvPr id="9" name="矩形 8"/>
          <p:cNvSpPr/>
          <p:nvPr/>
        </p:nvSpPr>
        <p:spPr>
          <a:xfrm>
            <a:off x="1234765" y="1124366"/>
            <a:ext cx="9867690" cy="3785652"/>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前面讲的是总结一串数字的规律，现实生活中我们往往要根据多个特征</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多串数字</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来分析一件事情，每个原始特征我们都看作是一个维度</a:t>
            </a:r>
            <a:r>
              <a:rPr lang="en-US" altLang="zh-CN" sz="2000" b="1" dirty="0" smtClean="0">
                <a:solidFill>
                  <a:schemeClr val="tx1">
                    <a:lumMod val="75000"/>
                    <a:lumOff val="25000"/>
                  </a:schemeClr>
                </a:solidFill>
              </a:rPr>
              <a:t>(Dimension)</a:t>
            </a:r>
            <a:r>
              <a:rPr lang="zh-CN" altLang="en-US" sz="2000" b="1" dirty="0" smtClean="0">
                <a:solidFill>
                  <a:schemeClr val="tx1">
                    <a:lumMod val="75000"/>
                    <a:lumOff val="25000"/>
                  </a:schemeClr>
                </a:solidFill>
              </a:rPr>
              <a:t>。例如一个学生的学习成绩好坏要根据语文、数学、英语等多门课程的分数来综合判断，这里每门课程都是一个维度。当使用二次曲线和多变量</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多维</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拟合的情况下，特征的数量会剧增，特征数</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维度</a:t>
            </a:r>
            <a:r>
              <a:rPr lang="en-US" altLang="zh-CN" sz="2000" b="1" dirty="0" smtClean="0">
                <a:solidFill>
                  <a:schemeClr val="tx1">
                    <a:lumMod val="75000"/>
                    <a:lumOff val="25000"/>
                  </a:schemeClr>
                </a:solidFill>
              </a:rPr>
              <a:t>^2/2 </a:t>
            </a:r>
            <a:r>
              <a:rPr lang="zh-CN" altLang="en-US" sz="2000" b="1" dirty="0" smtClean="0">
                <a:solidFill>
                  <a:schemeClr val="tx1">
                    <a:lumMod val="75000"/>
                    <a:lumOff val="25000"/>
                  </a:schemeClr>
                </a:solidFill>
              </a:rPr>
              <a:t>这个公式可以大概计算出特征增加的情况，例如一个</a:t>
            </a:r>
            <a:r>
              <a:rPr lang="en-US" altLang="zh-CN" sz="2000" b="1" dirty="0" smtClean="0">
                <a:solidFill>
                  <a:schemeClr val="tx1">
                    <a:lumMod val="75000"/>
                    <a:lumOff val="25000"/>
                  </a:schemeClr>
                </a:solidFill>
              </a:rPr>
              <a:t>100</a:t>
            </a:r>
            <a:r>
              <a:rPr lang="zh-CN" altLang="en-US" sz="2000" b="1" dirty="0" smtClean="0">
                <a:solidFill>
                  <a:schemeClr val="tx1">
                    <a:lumMod val="75000"/>
                    <a:lumOff val="25000"/>
                  </a:schemeClr>
                </a:solidFill>
              </a:rPr>
              <a:t>维的数据，二次多项式拟合后，特征会增加到</a:t>
            </a:r>
            <a:r>
              <a:rPr lang="en-US" altLang="zh-CN" sz="2000" b="1" dirty="0" smtClean="0">
                <a:solidFill>
                  <a:schemeClr val="tx1">
                    <a:lumMod val="75000"/>
                    <a:lumOff val="25000"/>
                  </a:schemeClr>
                </a:solidFill>
              </a:rPr>
              <a:t>100*100/2=5000</a:t>
            </a:r>
            <a:r>
              <a:rPr lang="zh-CN" altLang="en-US" sz="2000" b="1" dirty="0" smtClean="0">
                <a:solidFill>
                  <a:schemeClr val="tx1">
                    <a:lumMod val="75000"/>
                    <a:lumOff val="25000"/>
                  </a:schemeClr>
                </a:solidFill>
              </a:rPr>
              <a:t>个。</a:t>
            </a:r>
          </a:p>
          <a:p>
            <a:pPr indent="457200">
              <a:lnSpc>
                <a:spcPct val="150000"/>
              </a:lnSpc>
            </a:pPr>
            <a:r>
              <a:rPr lang="zh-CN" altLang="en-US" sz="2000" b="1" dirty="0" smtClean="0">
                <a:solidFill>
                  <a:schemeClr val="tx1">
                    <a:lumMod val="75000"/>
                    <a:lumOff val="25000"/>
                  </a:schemeClr>
                </a:solidFill>
              </a:rPr>
              <a:t>下面是一张</a:t>
            </a:r>
            <a:r>
              <a:rPr lang="en-US" altLang="zh-CN" sz="2000" b="1" dirty="0" smtClean="0">
                <a:solidFill>
                  <a:schemeClr val="tx1">
                    <a:lumMod val="75000"/>
                    <a:lumOff val="25000"/>
                  </a:schemeClr>
                </a:solidFill>
              </a:rPr>
              <a:t>50*50</a:t>
            </a:r>
            <a:r>
              <a:rPr lang="zh-CN" altLang="en-US" sz="2000" b="1" dirty="0" smtClean="0">
                <a:solidFill>
                  <a:schemeClr val="tx1">
                    <a:lumMod val="75000"/>
                    <a:lumOff val="25000"/>
                  </a:schemeClr>
                </a:solidFill>
              </a:rPr>
              <a:t>像素的灰度图片，如果用二次多项式拟合</a:t>
            </a:r>
            <a:endParaRPr lang="en-US" altLang="zh-CN" sz="2000" b="1" dirty="0" smtClean="0">
              <a:solidFill>
                <a:schemeClr val="tx1">
                  <a:lumMod val="75000"/>
                  <a:lumOff val="25000"/>
                </a:schemeClr>
              </a:solidFill>
            </a:endParaRPr>
          </a:p>
          <a:p>
            <a:pPr indent="457200">
              <a:lnSpc>
                <a:spcPct val="150000"/>
              </a:lnSpc>
            </a:pPr>
            <a:r>
              <a:rPr lang="zh-CN" altLang="en-US" sz="2000" b="1" dirty="0" smtClean="0">
                <a:solidFill>
                  <a:schemeClr val="tx1">
                    <a:lumMod val="75000"/>
                    <a:lumOff val="25000"/>
                  </a:schemeClr>
                </a:solidFill>
              </a:rPr>
              <a:t>的话，它有多少个特征呢？</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大约有</a:t>
            </a:r>
            <a:r>
              <a:rPr lang="en-US" altLang="zh-CN" sz="2000" b="1" dirty="0" smtClean="0">
                <a:solidFill>
                  <a:schemeClr val="tx1">
                    <a:lumMod val="75000"/>
                    <a:lumOff val="25000"/>
                  </a:schemeClr>
                </a:solidFill>
              </a:rPr>
              <a:t>3</a:t>
            </a:r>
            <a:r>
              <a:rPr lang="zh-CN" altLang="en-US" sz="2000" b="1" dirty="0" smtClean="0">
                <a:solidFill>
                  <a:schemeClr val="tx1">
                    <a:lumMod val="75000"/>
                    <a:lumOff val="25000"/>
                  </a:schemeClr>
                </a:solidFill>
              </a:rPr>
              <a:t>百万！</a:t>
            </a:r>
          </a:p>
        </p:txBody>
      </p:sp>
      <p:sp>
        <p:nvSpPr>
          <p:cNvPr id="54276" name="AutoShape 4" descr="data:image/jpeg;base64,/9j/4AAQSkZJRgABAQAAAQABAAD/2wBDAAgGBgcGBQgHBwcJCQgKDBQNDAsLDBkSEw8UHRofHh0aHBwgJC4nICIsIxwcKDcpLDAxNDQ0Hyc5PTgyPC4zNDL/2wBDAQkJCQwLDBgNDRgyIRwhMjIyMjIyMjIyMjIyMjIyMjIyMjIyMjIyMjIyMjIyMjIyMjIyMjIyMjIyMjIyMjIyMjL/wAARCAHq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5/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1fD1kL7VkDDKRAyt+HT9cVSv4vIvpo8cBjj6V1HgW33jUpsD5Y1QfiSf6VleIrYx3fmAdeDQBiUUUUAFFFFABRRRQAUUUUAFFFFABRRRQAUUUUAFFFFABRRRQAUUUUAFFFFABRRRQAUUUUAFFFFABRRRQAUVPbWVzePst4Hlb/AGRmtu28FaxOMtGkQ/22/wAKAOdorso/h3fsfnuY1HspNPb4c3gU4u0J9DH/APXoA4qiuon8B6tCpKmGTHYEj+lY82i30EhjkhKuO2aAM+ipZrea3OJUK/WoqACiiigAooooAKKKKACiiigAooooAKKKKACiiigAooooAKKKKACiiigAooooAKKKKAO1+HkmZdSt8/eiVwPocf1qTxFZeYj8Vi+Db5bHxLbl2xHNmFv+BdP1xXd6xabtwxQB5MylWKnqKStfV7BopTIo471kUAFFFFABRRRQAUUUUAFFFFABRRRQAUUUUAFFFFABRRRQAUUUUAFbmh2GkXs6RXd1KsjdFxtBPpmsOlBIII4IoA9Xt/AmkMmREXyOpc1DdfDuwZf3XmRn2bP86l8H6081jCk75fGNx713MRWRaAPF9V8EX9iC8B89B2Aw1cy6NG5R1KsOCCMEV9GTWquDkCuL8T+EINQjaWJRHcAcMB19jQB5LRUtzbS2lw8EyFZEOCDUVABXSeF/DR1ibzpsi2U4wP4j/hXNgZOK9f8ADyw2OnwRcAhRQBuado1taQrHDEqKOwFaiWiAdBVWG9QgYIq0t0vqKAJBbr6UjRIByBTGu0A61l3+tQW0ZLyAfjQA7U7uK1gZjgYFcMXE9w88n8Rzz6U3WNfS4ctJIBGOgz1rlr7XXlBjgyq/3qAL3iDUbZozbRorOep9K5ilJLHJOSaSgAooooAKKKKACiiigAooooAKKKKACiiigAooooAKKKKACiiigAooooAKKKKACiiigBVJVgwOCDkGvXdL1BNe0KG7yDMBsmA7OOv59fxryGt7wrrx0TUv3pJs58JMo7ejD3H+NAHT6pYBw3FcRqFi1tIWA+X+VesXtssiCSMh0YblYcgg965bU9PDqwK0AcFRVm8tWtpSMfKelVqACiiigAooooAKKKKACiiigAooooAKKKKACiiigAooooAKKKKAOv8ADErPYkIcSRNxXo+i6mLiIBjhxwRXkXhu/FlqarIcRS/KfY9q9ACSWkouIOQeoHegDvUcMKjnhDqeKy9O1RJ4wQ3PcVrLKrr1oA8x8faEph+3xJh4/v47r/8AWrzmvfdbtkuLKWNhlWUg14LNGYp5Iz1Riv5GgCxplv8Aa9UtoD0eQA/TNbPiTUprXW3htJXiSEBcKeM1U8KDd4nsQf75/kara4xbXL4nr5zD9aALkHi3VoBxMrf7y1dHjzVQMbIfyP8AjXLUUAdBceM9ZnBAnSMf7C/41kTaheTtuluZXPqWqtRQApYsckkn3q9p2k3OpFzEoCIMs7dBVa1t3u7mOCMZeRgor1m20aLS/DE6RrysLEnHU460AeS3FvJaztDKu1161FXY69pn2rw7Zaoi/vFiG/3FcdQAUUUUAFFFFABRRRQAUUUUAFFFFABRRRQAUUUUAFFFFABRRRQAUUUUAFFFFABRRRQAUUUUAdn4P8Ura7dL1GTFo3EMjf8ALI+hP93+VdffWQK5GGUjII5BFeO11vhjxe2nKlhqO6Sy6K/Vov8AEe1AFjVtMDq3y1x9xA1vIVYfQ165dWcVzbrPA6ywuMq6nIIrjtY0ncGO3mgDj6KfLE0UhRhgimUAFFFFABRRRQAUUUUAFFFFABRRRQAUUUUAFFFFABRRRQAV3/hXxHHcxLY3rgTDhGb+Mf41wFKpKsCCQR0IoA9jks2RvNt32t7d6ki1e4t+Joifda4HR/GtzZKsN4pniHG7+If411tr4m0i+UEXCIx/hf5T+tAGpca7BJCVcsCRj7pryjXdLudOv3MwyspLq46HPNd3q2saXbQMTNG7Y4VTkmsjSNZstet20nVgqFj+5kPb0GfWgDnfDMoh8SWDnp5oX8+P60vii3Nt4kvkIxmQsPx5qTU9Gu/DeqRvIpaJZA0co6Ng5/Otvx/Y73s9WiGY7iMKxHr1FAHE0UUUAFFFFAHW+A9PFzqclwwyIgAv1Nem6yrJoFxHGuZJU8tB6k8Vx3w7jUWDP3aQ5/SvSEjRwrMoJXpntQBzVxpCw+HI7FxkLCEP5V4vNGYZ5Im6oxU/hX0JqCgxMPavCdfj8rXbxR/z0z+fNAGbRRRQAUUUUAFFFFABRRRQAUUUUAFFFFABRRRQAUUUUAFFFFABRRRQAUUUUAFFFFABRRRQAUUUUAbegeJbvQ5dq/vrVj+8gY8H3Hoa76OWx12y+02MgYfxxn7yH0Iryarenald6Xdrc2kpjkHB9GHoR3FAG/rejkZZVwRXLMpRirDBFemWGpWfiayYxqI7tFzLCf5r6j+Vclr2lGCQyKvTrQBz9FFFABRRRQAUUUUAFFFFABRRT0jeUkIpYgZwKAGUUUUAFFFFABRRRQAUUUUAFFFFABQCQcg4NFFAHZ6J4pt7u0/snX1Etu3CTN1X6/412/8AYMV/4WbTfOWaIL+4lByQP4fyrxWt/wAPeK77QZlVXMtsT80THp9PSgDIvbObT7yW1uFKyRtgj+tV69P8Q6ZaeL9HXV9MwblF5UcFh3U+9eYspVirAgg4IPagBKKKKAPQPAd0qWjR55DmvSraYMg5rxDw3fm0vtmflf8AnXq+mXfmIvNAGveNmJvpXhnib/kYrz/eH8hXtV1L+5P0rxDXpfO128cHI8wj8uKAM6iiigAooooAKKKMUAFFLtPofyo2n0NACUUUUAFFFFABRRRQAUUUUAFFFFABRRRQAUUUUAFFFFABRRRQAUUUUAFFFFAE9pdz2N1Hc28jRyxnKsK7yK7g8SaU0yqqXKDE0Y7H1Hsa88q7pWpS6Xfx3MXIHDp2de4NADL+1a1uWQjjPFVa6/xDZw3dsl5bHdHIu9T/AErkDwcUAFFFFABRRRQAUUUUAFdV4P0d724Mu3joK5q3ga5uEiQZLHFe+eBPDiwWUeU7UAeW+NPC76S630SYglOHH91v/r1yFfSPxB0mF/CmoB1Hyws4+oGR/Kvm6gAooooAKKKKACiiigAooooAKKKKACirOntEt/AZ1DQ7wHB/ung1f1/QZ9Fu8EF7Z+YpR0Yf40AW/B2vto2rIkjH7LOQkgPQehrS+IGgpZXaalbLiC4PzgdA3r+NcVXrEitq/wAMg84JkWDcC3qvf9KAPJ6tWenXl/II7W3eQn0HA/Guo8P+HbRIPt2qkBAMhGOAB71rXHjnStNjMOm2vmFeAQNq0AVLXwsmj6XLdXkii425yei+1XNC1yGWMHeAfTNcbrPiO/1p/wB+4WIdI04H/wBeskMy9CR9DQB6nrXie2tLNwJA0pHyoDya8tkdpJGdjlmJJPvSZZj3JqaK0kkPTAoAgqRIJZPuofrWva6XnBK5NbNvpZ4+WgDmU02Rupx9KsJpBPUE12MGjlsfJ+lW3062soxJeTxQL2MjBc0AcdFowP8AB+lXotFJ/g/StOfxHoFnkRtLdMP+eSYH5nFZk/jpxxaadDGPWVi5/TFAFtNCYj7lSf8ACOOw/wBWfyrnZ/F2sz5xd+UPSJAv64zWbNqN7c5868nkz/ekJoA6yXw9En+seNOcfMwFVX0TTgSr3VqD/wBdVH9a5Qknqc0lAHSSeH7J+ItRtwx6DzVP9az7nQbyAFkCToO8LBv0rLpQSOhNACdDRRRQAUUUUAFFFFABRRRQAUUUUAFFFFABRRRQAUUUUAFFFFABRRRQB1XhW+imjk0i85iky0Z7qe+P51la9pUulX5jcZRuUcdGHrWdBM8E6SxnDocivRY0tfE+ipBM20kbo3HVG/w9aAPNqKsX1lPp15La3CbZI2wR6+49qr0AFFFFABRRRQB1ngfTPtepCVhkA4FfSWgWiwWi8Y4rxL4cW4wjY68171Y/JaD6UAeffGDVl0/wrNArDzbphCo9up/QfrXzrXpXxo1WS78UxWIJ8m2iz7Fm5J/ICvNaACilVWc4UEn2qY2dyF3GF8fSgCCgDPSlVWZwoHzE4xXpPgzwObopPOmSeRkdKAOM03wzqupkeRbEKf4n4FdTb/CnUpIvMmvIYh3ypIH48V6jezaV4UtQrqkl1jiIHp7n0rjrjxVPqNz88ny5+VF4A/CgDg/E3hF/DUFvI97FcecxUBFIIwOtc3Xb/EC6MqadGeoDv+eB/SuIoAKKKKACvR/CXiGw1PTl0XWAjFRtjMg4Ydh9a84oBIORQB7PF8PvD5mEyw7h12mQkflV7xJc2Wj+HZEYqkW3Yqj8sAVwPg6+1SbzgbyYwxgAKTnFYPiTVLq/1OVJrh5I4m2qpPAoAZq+tSahiJMpbr0X1+tZNFSRQvKcKOPWgCOp4rV5D0wK0bXTCSOMmt2y0knHy0AZFppecfLW5aaQTj5a1vstnpkAnvp44I+248n6DqaxNQ8cJEDFpNsB/wBN5hk/gv8AjQBvx6ZFbQ+bcOkMQ6vIwUfrWdeeLNHsMpaRveSDuPkT8zyfyrhb3ULvUZvNu7iSZu248D6DtVagDob7xnq138sUi2kf92AYP/fXWsGSWSaQySyM7nqzHJNMooAKKKKACiiigAooooAKKKKACiiigAooooAKKKKACiiigAooooAKKKKACiiigAooooAKKKKACiiigAro/C2omC4a2ZuD8y/XvXOVJBK0E6Sp95DkUAei+ItIXXdL+0QKDe265GOsi91+vpXmx616do2oB0jkVuGAIrnPGeiLZ3S6jbLi2uT8wA4R+4+h6/nQBylFFFABRRRQB7B8PECxxfhXs0T4tB9K8M8A3yiGHntivY4LtXs+D2oA831XQrfxi+oRSMEuPOfyJscqQcAfQ45rxzUNNu9M1KWwu4WjuYn2Mh9f6j3r2zwbKXmcsSSZGJJ+tXviP4MTWbGDXLSPN9ZY80KOZYgf5jr9M+1AHCeE/CSSxq8iZY9Tiuo1Pw1DBaE7B09K1fCPl/ZkxjpV/wASuq2b49KAPF9P0YXXiny1X5FOT9a9kub+HwroKsgX7VIv7sEfd9643wTZC51iecjPz4qh8QNZMt9Ntb5F+RR7DigDnta1yW8u3ZpGd2OSSck1Y0G3kuJlOD1rmLFWu7sd+a9W0DT47DTpL2YfJChc++O1AHnfjWcSeIGgU5FvGsf49T/Oucrto/DwdLjV9V5Z2MrL2yTnHvVTxBpLWujRXDxLG7ODsAxtB7UAcpRU0FrcXT7LeCWZv7saFj+lTT6TqNrH5lxYXMSf3pIWUfmRQBTooqeytmvL2G2QfNI4UfjQB6B4dgXSvBst/KMF1aT/AArzqR2lkZ25ZiSfqa9H8c3C6foFppUPBkwCB/dH+RXF2GmNIwZxk+lAFe0sHmILAgeldDZaXnA21pafpJOPlq5qOqad4ej2y4mu8cQIen+8e386AHW+mRwQtNOyxxIMs7nAArI1Pxjb2gMGkRiR+huJF4H+6vf8fyrmtV1y91iXdcyYjB+SJOEX6D+tZtAE93e3N9OZ7qd5ZD/E5zUFFFABRRRQAUUUUAFFFFABRRRQAUUUUAFFFFABRRRQAUUUUAFFFFABRRRQAUUUUAFFTWsMc86xyzpAp48xwSo+uMmtm58G61BbLdRWwvLVhlZ7RhKpH4c/mKAMCinOjIxVlKsOoIwRTaACiiigAooooAKKKKACiiigDpPDl6VBgJ+6cj6V3CRQ6rpstjcf6uVcZ/unsR9DXlljObe8jfPGcH6V6FpdwRtOaAPPL6zl0+9mtJ1xJExVv8ar133jnSvtNrFq8KjdGBHPjuP4W/p+VcDQAUUUUAb3hnVjYXYjZsIxyPrXseka+slsAX7V8/VvaV4jms8JKSVHRhQB6n4WcRahcpwAJnxj0ya9TsZQYwPavDPDWsRy3jyK4IZs8etes6VqAdF5oAwL2z/4RzxC8MY22lxmWDHRRnlfwP6EVW8Q3fmWTc9q6rxXZjUdCaWMZntT5sZ74H3h+X8hXmepX2+yIz2oA0fBpFnpF3eHjarsD79q8v8AE97592yg55rvry+Gl+EUtwcSTjLf7o/+v/KvKrh2ur098mgDoPCViZ7lSRnmvWLi3D2tvpkfVyJJQP7o6D8+fwri/DEUOl2X2u54VcBR3ZuwFejeGrSS5zdz8yyncfb2oAxdT0f7Vq2l6Wq/uQTcTe4XoPz/AJVmeN7K3e2Ecy/u9wyBx0NelSWCQ38t4QNxjCD2FeZ+OPNvJY7WAFnZ+3pQBl2XiGDS7cRWkSRIOyDFaFr40lmbY3zKeCDyDWdY+GIsDz2Z37qvb6mrdzZ2emRF9kabRnLHNAFXxH4VstbsZL/S7dbe+QF2ijGFlHfjs1c/8PtL+06u97Iv7u2HGf7x/wDrUlx441GGcx6ZKFGcA+Up/LIrq9PgfQ/CheTH2y5y78Yy7UAc3rrtrHiKWTrHF+7T8Ov61q6bpQC7mAVQMkngAU2xsobS3a6u5FihTl3auX8QeKJdTza2gaCxB+7n5pPdv8KANXW/F8dsrWejEE9Hucf+gf41xTu0jl3YszHJJOSTTaKACiiigAooooAKKKKACiiigAooooAKKKKACiiigAooooAKKKKACiiigAooooAKKKKACiiigArV0TxHqfh+483T7lkBPzxNyj/VayqKAPXNN8R+FvGSLba1Z29pftwGfhHP+y/UfQ/nVPXPhSY90ml3BXuIpuR+DCvL67Lwv8RNT0DZbXH+naeOPJkb5kH+w3b6dKAOc1LRdQ0iXZfWskXPDEZU/Q9KoV9Eafd6H4x01pLF0nXH722lUb0/3l/qOK4zX/hjA5eXTHNvJ18p+UP07j9aAPKqKu6lpN9pM/k3tu8TdiRw30PQ1SAJOAMmgAoq1Fpt7MMpaykeu3Aqyugag3WJV+rD+lAGZRWuPDt7j70Q/E/4Uf8ACO3n9+L8z/hQBkV2ehXXm2sbZ5HB+tc8+h3qfwofo1aGipPZyPHNGVU4IPbNAHoFr5V3bSWs43RSoUYexryfUrGTTdRns5R80TlfqOx/EV6TYT9CDWP4+07zIrbVoxz/AKmXH/jp/mPyoA4SiiigAooooA0NI1FtPug2TsJ5r13w7r6yInz5/GvEq1tI1qXTpAGJMWe3agD6Nh1hDFgsCCOa8v1iNYtReAHEQcnPovWobfxQr24ZJQRjsa5zxFrrzkJGfmYfMw9PSgB2v6x9tkKIflA2qPQVX0XSw8hnlIWNfmZm6AVmWUeW8+4fbGOpNP1DV3uY/s0AMdsP4e7+5/woA6XTr9tf8S2trACLK35Rf7x6bjX0FotmILNOMcV5H8K/C0q/8TC4jKmTBUEdF7V7S8qWtvjOMCgDN1q4EUDc9q8su9QjfUJSXA5wT3x6Ctjx74rj02xkIcGZsrGmep/wrw6XUbyZmZ7hyWOTzQB6bqHi6y023KQlS2OAK8+1XW7zWJsMxCE8ID/OssB5XAGWY102kaLjDuMsep9KALPhHw8brUo5JlykZ3HP6V2esTQmRpJ5BHaWw+Zj0z/jVjT7ePSNJaV9qM4zluMV5l4m186tc+RAxFlEfk7Fz3Y/0oAi8QeIJdYnCRgxWcZ/dxev+0ff+VYtFFABRRRQAUUUUAFFFFABRRRQAUUUUAFFFFABRRRQAUUUUAFFFFABRRRQAUUUUAFFFFABRRRQAUUUUAFFFFABRRWnY6LcXWGf93H6kcn8KAKlje3Wn3cd1ZTyQXEZykkZwRXtHhPx4dXiS18QW629weFuxgI/+8P4T79PpXDWWiQ24Hlx5b+8eTWzb6W7kYU0Aei6roFve27RXEKTQuM4IyD7iuNufCEdgS1jCoX+7jn8+9XNM8WW3htRbX+oQvbDrAX3Mn+7jJH0rrbC80vxHYfbdJuUuIs4YDhkPow6igDzoWjdCpBHY0GxJ7V293pi79xTn1rgfEWu6voE58zSLdrYnCTBmIP19DQBKbE+lNNifSsNPiLJg+ZpUJP+zIR/jVmL4hWTYE+lyL0yUlB+vUCgC69l7VWksvarcHjDw9c4DyTW5/6aR5H/AI7mtO3fTtQA+x3tvMT/AAq43fl1oA5r7M0bZQlT6g4qae4uLjTp7GciSGVcfMOVPYg1vTaay5ytUpLIjtQB59daHdW4LIPNQd16/lWYQQcEYNelvbEdqytQ0iC7BLJtk7OvX/69AHE0VeudJurecRLE0u44UopOfwre0/4d69eqJJoUsoz/ABXLbT/3yMmgDk6K7uXwLYWC5u9VaVh1WJAo/M5rLltNOgcrbQ7iP4nO6gDJ0uwlubmPJZIyQMg4LewrqtH0bTNa1m7ttzxi3bhQB83PY0/RLI5lv5hiK3Uvk+vb/PtXM6RrT6XrwvxkqznePVSaAHaxot9a6xLZ+W8gB/dkDjaeldP4T8FRNcR3WpsrbTlYu34+tdddW0Gvact1ZyqJWXKOBmuC1PUPEmiSMk8Kqg6SKpKmgD3Szv7PT7YKhUYFcl4t+IdnYRvGsokmxxGh5/H0rx658UaxdKVe8dVPZPlrIZixJYkk9SaAL2ratdazetc3T5Y8Ko6KPQVRALEADJNJW1penHIkkX5uw9KALGj6ZgiRxlz+ld3ouniWVRj5F5asixtiWVVXLHgCuzRF0zTcDmVh+ZoA4f4ia23nR6XbSFVUZlCnrnoDXCRWlzN/qoJH/wB1Sa9R/seJ7h7hoEaZzlnK5JNWV01v7tAHmCaHqL9LVh/vECn/APCPal/zxX/vsV6d/Zrf3aadNb+7QB5kdA1FRnyR/wB9ioX0m+j62z/hz/KvTm09v7tV5LA/3aAPL3ikjOHRlPuMUyvR5tPyMFcj3FZdxodvJnMIB9V4oA4yit648OsMmGT8GH9aybiyuLU/vYyB/eHIoAr0UUqozsFRSzHoAMmgBKK2LTw1f3WCyCFD3fr+Vb1p4PtkwZmeY+n3RQBxIBJ4FW4dMvZ+Y7WUj124Fek2mhwQAeTbonuF5/OtOLSmb+GgDzGLwxqUmMxon+83+FWV8H3xHM0IPpz/AIV6nFobt/Afyq9F4clfpGfyoA8hPgy7wNtxGT3yDTH8G6io+R4W/Ej+leyNosEP+ungi4z88irx+NQNHokaF31nTQo7/ak/xoA8Wn8N6rACTaM49UIasySKSFysiMjDswwa95RvD8jBU1vTSx6D7Sn+NE2iaNqKmM3mm3OBkqJ0bA/OgDwOivWNX+E/nxtNpTmN+oQnch/HtXmep6Ve6NetaX9u8My9mHUeoPcUAU6KKKACiiigAooooAKKKKACpIYJLiQJGpJ/lUtnZSXkmFGFHVq7HSdFCgKiYHcmgChpehLGQ7jfJ6noPpXTx2UNrbm4upUhhXq7nA/+vWTqHiWy0kGCxVLq5HBc/cQ/1/lXHX+pXepTmW7neVuwJ4X6DoKAOvvvGdla5j022+0OOPNl4X8B1P44rmb/AMQ6pqOVnu38s/8ALNPlX8hWXRQAE5rT0PX9R8O6il7ptwYpV4YdVcejDuKzKKAPorwn400vxnAIcLa6oq5e2Y8P6lD3Ht1H61o6jpUc0TwzRLJGwwysMgivmiC4mtZ0nt5XiljO5HRiGU+oIr2/wN8S4NeEela86Q6icLFcdFnPoeyt+hoA4zxV8PJbMveaQjSQ9Xt+rL/u+o9utcAQQSCMEV9S3liVJBFeceL/AAJFqm+7sQsN71YdFl+vofegDyClBKnIOCO4qS5tZrO4e3uI2jlQ4ZWHIqKgDp/D/iTUrY+V9reRBjCSneMenPT8K7my1e3vVAuIfKc/xJyv5df515PYyeXdL78V2+ly8LQB1stgHTfGQ6HoRUFtocl7KQSI4l+/Ie3+Jqzp7s8bRxuUZ1IDYzjjrirGoXzQWiwo2Sq4LAY3HuaAEkvtN0CIpZxKHx80rcu341ymqeMpHLBXP51nao1zcyEDPNZ9t4euruQARuxPYDNAFW81i4u3IBJzV/QtIu9TukijjLMxrqtJ+HNyQst4BbQ9S0vB/Adat634j0jwjYPZaYA9y4wW/ib6+goAxPGt9b6NpSaLZuGduZWHc9zXm9T3l5Nf3T3Fw5aRzkmoKANzQPFF7oMuIj5luTlomPH4elei2HjTQ9WiCXLpE5HKTcfr0NePVPZ2dxf3KW9rC0srdFUUAevS+H/DF+d/k25J5ynGfyqsPB3hiM7igPsZG/xrM0bwraaMFub5luLwchP4I/8AE1a1HUlKsWYADrQBeTSPClsR+4t8ju2D/OtBNH0e8hP2ZYx6FP8A61eW6jru5ylv83+0elW/Bd1qkniCP7OzPGf9cCflC/40Aej6RpH2WaSWbohwufSuS8W+M7i21Y22nmL90MO7LuwfQdq6fxd4gXRtIO0j7RINqL7+v4V4s7tJIzuxZmOST3NAG1J4w16XOdQdcjHyIq/yFVn8RazIctql3n2mYfyrMooA0f7e1j/oKXv/AH/b/GnJ4j1qMkrql3z6yk/zrMooA3ovGWvRY/08uP8AbjVv5itCD4gaivFxa2s49dpU/ocfpXI0UAehW/jrSpyBdWU8BP8AEhDj+hrWtrvSNTIFnfwu56Ix2t+Rwa8nqSGGWeQRxIzuegAoA9Wn0tlzlTWZcWHVduc9qreH49W09R5185jxj7Ox3qPz6fhW/b20t3MFVWkkY4AAyTQBzB8LW08od8pzkrHxmtux0W3tVAggVPcDk/jXTJoFzDP5M0JWQYyvXFbUOhR2tubi8kSCEdXkOBQBzFvpbNj5a27Pw/LL0jP5VR1fxnZaXEyaLZC8nA4luMrHn2HU/pXlWv8AjHxFrcjRajfSpF/z7Rfu4x/wEdfxzQB63qGseGNABW+1WFpl6wW/718+nHA/EiuYv/izZQ5TSNGL+kt2+P8Axxf/AIqvKaKAOyvvih4nuyRFdQ2af3baEDH4nJ/Wufu/EGs35Ju9UvJs9nnYj8s1m0UAKWLdST9aSiigAooooAngvLq2bdBcSxN6xuVP6VPfazqWpxRRX19PcpDnyxM5fbn0JqjRQAUUUUAFFFFABRRRQAVd03TpNQn2qCEH3mqtBEZ544gQC7BQT2zXosFrZeH9K8+5O2JOg/ikb0HvQBFa6da6dZme4ZYbeMcsf88mub1rxNLfhrazBgs+mP4pPdj/AEqnrWt3Gs3O+TEcK8RwqeFH9T71l0AFFFFABRRRQAUUUUAFKCQcg4NJRQB7B8P/AImrIkWieI5icnbb3znp6K59PRvzr0m9sSpPFfK1et/Df4jrGkWga/N+44S1u3P+r9Ec/wB30Pb6dADU8WeD7fXICwCxXiD5JsdfY+orxrUNPudMvZLS7jMcqHkHv7j1FfUN7ZbSeK4vxX4Tt9etCrAR3SD91Njp7H1FAHhSNtcMOxzXY6XJwprltQ0+50y9ktLuMxzRnBB7+49q39Fk3QRn2xQB6l4R0qTUxJIXWONcLvbt613tr4e8P2o3Swrcv3aY5H5dK8k0y5khIMUjof8AZbFQ+NNb1nT9NtLqxv5YlLmOQDBzkZHUexoA9mlbQLVMLYWKgf8ATFf8Kxb7xRZ2iFbKCMEcYiQD+VfONz4m1u7z52p3LZ7B9v8AKtfwf4mbT7s2V9IWs7hvvMc+W/8Ae+nr+dAHca/r2o6grqsjRKQQCvUV5HepNHdyLcMWlB5YnOfevXdQtcE8VwfiewyguUHzJw3uKAOWoorT0PRLjW75YIgVjHMsuOEX1+vtQA3R9Fu9au/Itk4XmSRvuoPU/wCFek2NjY+H7Qw2a5kI/eTN95z/AEHtUkcVno1kLOxTZGOWJ5Zz6k+tc7q+sJbRlmOWP3V9aALOp6xHbxl5HwOw7muJ1DVZr9yCSsXZR/Wq91dy3kxklbJ7DsKgoAlt7eW6uEghQvI52qB3NexaDpNr4V0MyzFRJt3yyH1/wrC8AeHBDD/a12mHYfuwey+v41m+PPExvZzptq/7mM/vSP4j6UAc94i1uTXNUe4YkRL8sSnsKyKKKACilUZYCur8WeFn0zUnNnGTAVVgoHqB0/WgDk6KUgg4IwaSgAoqSC3luJBHEhZj6V1GmaAkJDzYkl/QUAZGn6JNdkPJmOM/ma7HTtLitYwsUYX1Pc/Wr1rY8jit200t5MYWgDIt7KW4uI4IULyOcKor1HQ9JtvD9i0hCyXIUmSXH6D0FZmhaZFYK96+0ytlU/2R3/z7Vd1C8/4l8oB5OB+tAHDeLPiZLoUjWtjZJJfyZc3E3KoD0wO5+v61hWnjiHxNIseqymC7PClm/dt9P7v0/WsHx/Aw1COYjg5Ga46gD1a805kJ+Wuc1LSY7hSHXDDow6iqOg+LbjTAttdhrmyzjaT80f8Aun+n8q7Ty7XUbQXVlKs0Ld16g+hHY0AeXXdlLZybZBwejDoar131/p6yIySJlT2rjtQ06Sykzy0Z6N/Q0AUqKKKACiiigAooooAKKKKACiiigAooooAKKKKAJbaRYrqGRwSqOGIHXANXta1mfWb0zSErEvEUWeEX/H1NZlFABRRRQAUUUUAFFFFABRRRQAUUUUAFLyKStFrb7XpguohmWH5ZV9R2NAHqfwv8frPHF4b1qYbgNtncyN19I2J/Q/h6V6ReWZUnivlQEqcg4I7ivffhp44Hiaw/sfUpAdVt0+R2PNwg7/7w7+o59aAKXjLwlFrtmXjVUvoh+6kx1/2T7fyry3ShLazSW06NHLG+GRhyDX0TeW2CeK868Y+GvOkOqWkeLhB+9VR99R3+ooAzbCTIFWvEVt9u8J3sYGWjUSr/AMBOT+may9Nf5RXTWyrcQSQN92VCh+hGKAPEqKkniaCeSJhhkYqfqDio6APUvCeqHWNA8mZi1xaYRierL/Cf6fhUOqWwZHVhkEEGuX8D332PxHFEx/d3KmFvqeR+oFd1qcOC3FAHmdnot1f6x/Z8C5fdyx6Kv94+1em29ta6Jpy2VoOF5d8cu3cmqOjyw2huwI1E0m0l+5A7VW1PUUgieR2wooAraxqqWsLOxyeirnqa4a5uZLqZpZWyT0HYU++vZL64Mrnjoq+gqtQAVv8AhPQm1vVlV1P2eLDSH19BWFHG0sixopZmOAB3NetWEVv4N8KGabHnFdzY6sx7f0oAj8Z+Ik0bT10+zYC4dcDH8A9a8oJLEknJPJJqxqF9NqV7LdXDZeQ5+g9KrUAFFFFACrwQa961GFNS0+1uo1DN5SsB1ypGa8Er2bwfqX2/wlaMGzJbfuHGemOn6YoAYfCOk62m54QJD/Ehwaw9Q+FU8R32l0Sn911yfzFd9Zy2zzbj+7k7svf6iupt0EsQAKyDHbrQB4gmjHSF8owlPVj3/GtOzjVyK9H1XSoLhGUoAfQiuCv0g8OtLdXAcwJyFUZJPpQBvWlpBb2zXd3KkNvGNzyOcACuL8S/EOS8Y6Z4eBggc7Dc4w8n+7/dH6/SuW8Q+Kr/AMQSBJX8q0Q/u7dD8o9z6n3qloKeb4h02PON11EM+nzCgD6Akkj0jTLWxjPy28Sx59cDk/jVNb8XFvIgbJxn8qwfFOqGKVvmrK0LV/MuQCc5NAEXjyBZdP8AMA5XmvM69P8AGwMdg6diMj3FeYUAFaOka1eaLdebbP8AK3+sib7rj0I/rWdRQB6taXdnr1ibqzOCvEkTfeQ/4e9Zd9YK6sjqCp6g1xWl6pc6RepdWr7WHDKejDuCPSvSrO8tNf0/7Xa/Kw4liPWNv8PQ0Aeb6lpr2UmQCYieG9PY1Qr0G/sUkRo5Fyp6iuJv7F7KcqeUP3W9aAKlFFFABRRRQAUUUUAFFFFABRRRQAUUUUAFFFFABRRRQAUUUUAFFFFABRRRQAUUUUAFamg3Ihv/ACm+5MNpB9e1ZdORzG6upwVORQBf1jTzY3ZCj90/K/4VX0+/udMv4L6zmaG4gcPG69QRXW3NsusaKrr9/aGU+hrimUqxVhgg4IoA+nvDPiK28ZeHY9RhCpcL+7uYR/yzkx/I9RTbyDrxXhfgPxZJ4T8RR3DMxspsR3UY7p649R1//XX0NdpHPCs8DrJFIodHU5DA8gigDyzVtMGnX/mxLiCU5wP4T6Vc0+Tla6DVbJbmB4nHB6H0PrXKWjNBOYpOHQ4NAHnni22+y+KL9MYDSeYPo3P9axa6/wCIcAXWre4H/LaAZ+oJH8sVyFAE1rO1rdwzocNG6uPwOa9i1LDqHHRhuH415j4Y0Q63qqxvkW0XzzN/s+n1NepakqCFBGoVAo2gdAMUAchNN5F1uzgHINcpq+pNezlVP7pDx7n1rf1vlHHqDXHUAFFFORGkdUUZZjgAdzQB1/gHRRe6i1/Mv7m2+7noW/8ArVB44106nqhtYm/0e3O3jozdzXT3Tr4S8ErFGQLmVcZ77j1P4V5eSSSSck0AJRRRQAUUUUAFeh/D5J9NllN23l212AuwjoR0Y+n/ANesHQ9FClbq6XnqiH+ZrqENAHR6jbTWkpZc4p+neIpLZgGYjFGlaxBLAtlqPCjiOY9vY+3vSar4fZV82DDIRlWU5BFAHWWniO1vIxHcBXHvWf4h0CPU9PlayxOrKd0B+9j29a82uJrvT5D94AVpaT42kglVHcj8aAPML61ayvprZgQY3K8jBq14fOPEemH0uov/AEIV6L400K18Sae+t6agXUIl3Tog/wBcvc/7w/WvPvDUe/xFZZHCSbz/AMB5/pQB1PjO5Pnvg96yfDErNeL1607xNP8Aablsc81c8I6ezXCHHegDo/iIEj8KWc5IEjuYgO5GM/pg/nXktekfFPUY9umaRG2XhUzSgHoWwFH5An8a83oAKKKKACtDR9XuNGv0uYDkdJIyeHXuDWfRQB6yWt9TsI760bdFIM47qe4PuKwNS05bmFo3H0PoaxvCuv8A9kXphnJNlOcSD+4ezD/PSu4vrQA7lwVPII6EUAeV3EEltO0Ugwyn86irrtc0z7TCZI1/fRjI/wBoelcjQAUUUUAFFFFABRRRQAUUUUAFFFFABRRRQAUUUUAFFFFABRRRQAUUUUAFFFFABRRRQB2PhK4820kt2PKHj6H/ACay/E+n/Zb4TIMJL1+tR+GbnyNXRSflkG38a67XbAX2muoGXA3L9RQB5xXt/wAIvFA1LSpPDt3Jm4tFL2xPVo+6/gf0PtXiJGDg9a0dA1ifQNctNTt/9ZbyBiP7y91/EZFAH0bfW+CeK4zXLUwzpdqOM7X/AKGvQWmt9T0+3v7Vt8FxGJEPsRmuf1KzWaGSNhwwIoA8u8ep5um6fcjqrshP1AP9DXCKpZgqgkk4AHevQ/FcTHwzLG/37edSf1H9ayPAukfa9SbUZkzb2nK56NJ2H4dfyoA63RdMXQNDSBgBcy/vJz/tf3fw6fnWjdfPYwt6oKo6hc5J5q6fm0q2J7xA0AcXrKZDVxTDDkehrv8AVY8hq4O4G24kHoxoAjrpPBGl/wBo+II3dcxQDzG+vb/PtXN16h4FtF07w1PqEgw0uWz/ALI6f1oA534gan9r1oWqN+7tlxj/AGj1/pXI1PeXDXd7NcOctI5Y/iabbW013OsMEbSSMcBVGaAIqt2OmXupSiOztpJm/wBkcD6ntXe+H/hyDtn1Q7j18pTwPqe9dddalo3hWyGRFEB91EAyT7CgDi9I+FGpXm17+5jtUPVVG9v8B+tdxpfwv8K6aUlvJZLiRTnMsmBn6DFVNN17UtaiN0Yza2jf6pD99x/ePoKsvEz8sSx9zQB0X/FIWIwlvbsR3CbjVO417Rx8tvYZ7DEYFZ9hotxqU4jhXjPLHoK9A0nwfaabCJXjDS45dhz/APWoA4WQS3S7hpQRDyDJgfpWY+pTaZJ5cMIy3HlKcg/hWx8QfFltoNu0ceDK3CqO5rkPh/cjV7qa/v5A0hk2qp6KKANW4tLjVIiZtNEZI+8rf0/+vXFal4VvFlZ4UAI7bq95utPgutLcCZoUC5Zo+uPauV8OaNo81/MsdvMs3VTcSlnYeuO1AHnGh6rd6TcrDcqy9sN3qncWcGla1eXcBXy5hmFQfuBuSPbnj6V6T4w8Mw+S0iIAy8jFeX3sltG4NxOE9sEmgCGK2e+uQcE5NdfHd2fhPSvtl1hpiMQw93b/AA9TXIf8JPb2CFbC38yXtJKMAfh3rnr2+udQuWuLqZpZD3Y9B6D0FAC6hf3Gp3817dOXmmYsx/oPaq1FFABRRRQAUUUUAFd/4N1f7fZNpNw2ZoVzAT1ZO6/h/L6VwFT2d1NZXcVzAxWWJgymgD0a8hKMeK4jXLD7PcedGMRyHn2NehCeLVtMhv4Puyrkr/dbuPzrB1G0WeF4nHDDr6GgDhaKfNE0MrRuMMpwaZQAUUUUAFFFFABRRRQAUUUUAFFFFABRRRQAUUUUAFFFFABRRRQAUUUUAFFFFAEtvKYLiOUdUYNXqluRcWisOQVzXk1ek+Fbj7RpEOTkqNp/DigDi/ENl9i1aQAYST51/Hr+tZVd140sN9mtyo+aJufof8iuFoA9z+Dmuf2h4eutFmfM1i3mRAnny26gfRv/AEIV1t9DgnivCvhzrZ0PxvYTM+2Cdvs02em1+OfocH8K+g9RiwzUAeYeL7F5LK7SJSTPHwB3YEGlsrFNE0SCwXG9V3SkfxOev+H0FdNfxqCHZc+Wdw+tcvqFxkk5oA57X9Q+y2ruD85+VfrXVxoYdGsoznK26A56/dFeY61cm+1dLdTlVYJ+JPNeqX5CKEHRRgUAczqK5Brz27x9smx03n+dehXzda87nbdcSN6sT+tACRRtLKkajLOwUD3Neua6o0jwI8KcYhEYx78V5z4VtftniSyjIyA+8/hzXpfjm0mu9CjtbdS0kkiKAPrQB5TpWlXOr3qW1smWP3m7KPU17F4e8L2Og2wOA0p+9I3U07w1oFtoGmqMAyEZkc9WNcd408ZSvcmx06YoEPzyof0FAHoV7qcEMLKrgHFcbF4Zi1rVxqN1NJLCrZCMcq3t9K5fw3Yal4jvyZruf7LGQZXLnn/ZHvXrtnapDEkcahUUAAegoAWK2AUADAFXbLSpL64EaA47mrEFvuxxXc6Hp8FjY+bJgORk5oAdo+kwafCvygYFVvE2vQafYSHeBgHvXAeOPjHY6Jqf9nafD9ukXImaOQBYz6Zwcn+Vec65rvinxfARa6XNFbv3LckfjigDkvFetSa5rs9yXJjDFYxnt61t/DawN5q7sZnVI8fIGIBJ7muUvdJ1DTji8s5ofd0IB/GrnhzXptA1MXKDch4dfUUAfVunRpHbBGIIxjmuav8ATZtC1O41a0COr9S5wqDqzN/QVw//AAt2yjt0K+Yzd1CnIrr9O8Z6fqdgGaVHRhnBoAm1i/jv9F+0DOGXqyFc++DXhDypPrElncDNvK+FJ/hz0Ir1HxJrzaoGs7H5s8Mw6KK8z1G3SPVVVOfLULmgDB1TTZdLvpLaUHKng+oqlXp/xJ0dRZ296o+cIpJ9cjmvMKACiiigAooooAKKKKACiiigDrPBGqiG8fS5j+6uv9WSfuyD/Hp+VdFqFvsY8V5nHI0UiyIxV1IKkdQa9RhvE1nR4L9cb2XbIB2cdf8AH8aAOH161wy3Cj/Zb+lYldrqFuJI3jYcMMVxkiNHIyN1U4NADaKKKACiiigAooooAKKKKACiiigAooooAKKKKACiiigAooooAKKKKACiiigArs/BFx8k0BP3WDD8f/1VxldB4Rn8vVimeHT9RQB3eq263VjLEw4dSK8mkRo5GRuGUkGvYpBvg/CvL/ENt9m1iYYwH+cfjQBmKxVgwOCDkV9TadfjWvDOm6lnLXFujuf9rGG/UGvlivf/AITXpvfh/wDZ2OWs7l4x7KcMP1Y0AaGoRghgehrzXWrw2cM5b70eQPr0Feo36cmvGviA/lar9nXgOBKf5f40AYfh2E3fiWwRsnM6uT9Dk/yr1DUZcs3NcF4Dt/N19pyPlghZs+54H8zXX38vJoAx9Rm2RSP/AHVJrgDyc11utz7LGXnlvl/OuSoA7H4cW/m+IHkIyI4j+ZIr1+aOLYGkxxzXmHwuiBub2U442L/OtDx74pubFhYWp2vIuWfPKjpxQBB418ZbA+m6e/zkbZJFP3fYe9cJpGlXGs6ilrB1bl3PRR3JqrFFLdXCRRq0ksjYAHJJNeweFvD0ei2ATAa4kw0r+p9B7CgDU0bSoNMso7W3TCIOvdj3Jret4ulQ28XStW1hLEDFAE8Pl2sLXMxxHGNzVyV9H4v8XvMk+qPpumSMdlrbAB9nYM/XPr2q5qXinSjA00l5GlhDIyBy3EzqcEgdwDkfrXJ3nxetLdilhayyqOAxAUH+tAHS6F8JNGsLuO6k8yaROR5rZGfXFei2uj2UEYUIox7V4OPjRfBv+PAbf+uvP8qnT403B+9ZuPo4NAHtt7oOnXcTJJFGynqCAQa85134R6JdO0lsGtnP/PI4H5dK5aT4z3LD5baT8WFUJ/i7qEn3bf8ANqALr/CAJIc6i5TPTaM/nWnYeANL0r95LMzEdcvXGXPxN1qYERiKP3OTWh4Qt9X8Z6hLcaleStp9rgyIDtWRj0XA6juf/r0AdDqt/bWdq0OnxqBj74FcHEGu9WihXl5ZAo+pOK7HxOEto2RAABxgVl/DjSm1Txvauy5ityZ39tvT/wAexQB2PxLt1TRJI1HCJgfgK8Hr3/4nMF0i4J/umvAKACiiigAooooAKKKKACiiigArrvA+obbqbTJG/d3A3Rg9nA/qP5CuRqW2uJLW6iuIjiSNgyn3FAHoWoQbWPFcZrVv5VyJQOHHP1Feg3Lx39lDew/6uZA49vUVyWt2++0fjlPmFAHL0UUUAFFFFABRRRQAUUUUAFFFFABRRRQAUUUUAFFFFABRRRQAUqkBgSAcdj3pKKAOi8T+HxpsVlqlmC2l6jGJYW6+W2PmjPuDn8K52vXPh6tr4p8EX3hq/bIik3Rt3j3cqw+hz+deY6xpVzomrXOnXi7Z4H2tjofQj2IwfxoAo1o6FL5WtWzerbfz4rOqa0fyryCT+7Ip/WgD2GIbofwrhfGlrteGcDuVNd1aHMI+lc94utvN0uU45T5h+FAHnNe2fBOGRNF1Z2P7uWRCi4/uggn9cfhXiYBJwOtfQnw+gGmiPTsAFLL5wf7+QT+pNAGxqAwTXkHxLt8XVlcgfeVoyfoQR/M17DqXBavL/iLD5ulQuBlknHQdiCP8KAKPgS08nSbu8I5mkEa/RRk/qf0q7fPya0LK0GmaHa2eMMkYL/7x5P6msq9bJNAHKeIJuI4vUljWFV3VpvO1CTHRPlH4VSoA9L+GieXp11Kf4pMfkBXK+NLn7T4ln5zsAT+v9a67wd/onhkMeC+5/wBawtI0c634jur2dSbaKY9f42HQfSgDV8EeHPs0a6ldJ+/kH7pSPuL6/U/yr0O3i6VUtYcAcVsW8XSgCe3hzjiuU+JXi3+wNK/smxl26jdp87L1iiPU+xPQfifSup1XVbXw5olxql2fkiX5EzzI56KPrXzhq2qXOs6pcahePvnncsx7D0A9gOKAKryySKiu7MqDCgnIUe1MpQCxAAyT0Fdn4f8AhrrOrhZ7pRp9oed84+dh7L1/PFAHFgZOBXQ6f4N1S8tvtlysen2IGTc3h2Lj2HU/gK6+8vvCXgUGDTLVNT1ZOs0xDCNvr0H0HPvXB634h1PxBcmfULlpMH5UHCJ9BQBPcyaLpxMdgj6jMODcXC7IwfVUByf+BH8KxSdxJOOfQYpKKACvojwzpsfhzwFYwlQs80f2iY9yz88/QYH4V4HpVr9u1eytOf386R8D1YCvoXxVciOExpwqjAA9KAPNvEl2bm4ZQc816N8LtA/svQZtUmXE15wmeyD/ABP8hXEaD4fl8R+IY7cZEQO+V/7qDr/hXs9/NDY2KwxAJFEgVVHYAcUAeUfFe/AsHiB5c4rxiu1+Iuri+1YW6tkJya4qgAooooAKKKKACiiigAooooAKKKKAO88G3outIuNPc5eBvMQH+6ev5H+dGoQj51I4Iwa5rwzfjTtet5GIETnypM9NrcZ/Dg/hXa6tBskYYoA81kQxyMh6qSKbVzVI/L1CUepzVOgAooooAKKKKACiiigAooooAKKKKACiiigAooooAKKKKACiiigDsfhpqh0/xbFEThLpDEfr1H8sfjXefFPwwNX0VdetEzd2S4nAHLxev1X+RPpXjVjdPZX9vdIfmhkVx+BzX03pdxFdWy7gskMycqeQykdPyNAHy5QOtdF438Ot4Y8T3NioP2Zj5tux7xt0/LkfhXO0Aex6Y++1jbplQf0qnrkYktZUPRlIp+gOH0m1YdDEv8qfqw/ct9KAPOvDNh9u8SWkDDKJJ5j/AEXk/wAsfjXtPhOTzPFDf9cX/pXnXgyzEd/qt4R/qwIk/wCBHJ/kPzrvPBb58UH/AK4P/SgDpdUPLVxuqW8N28aTjKJIsmPUqciuv1VuWrjNUk2hj6UAV7yfcSc1zmqXQt7aWU/wjj69qvTXOR1rk/EV5vZLZT0+Zv6UAYRJYkk5J60KCzADqTikq5pkPnX8S4yAdxoA9EsYyNNhs4jghAufSt/TLGO0t0hiXCr+p7mqOlWhjiBf77dfb2robaLpQBat48YrXtY8kCqUKdKyvGGq3lnpaaVpEUk2r6lmOFIxlkT+J/b0z757UAecfEzxX/bus/YLSTOn2RKqVPEkn8Tf0H/16zfC/gLWfFDLLBF9nsc/NdzDCe+3ux+n5ivSPC3wnsdKCXviFkvLrqLVeYkP+0f4j+n1rb8V+NNP8NWgR9pmK4hto+Mjt9BQBRsPDfhjwHZG+lKS3EY+a7uOuf8AZXoPw596898WfEm+1lpLbTme1szwWziSQe57D2Fc1r3iLUPEN4bi9lJAPyRL91B7D+tZNAAeTmiiigAooooA3vBao3jXRxI21ftSHPvnj9a9g8VSEswrwrT7yTT9Qt7yL/WQSLIv1BzXt1zfWev2ttf2sgeCYrux1Q9wfcUAdV4WsoPD3h9ZpMC6ugJJCeoHZfy/U1xnjjx1FaxPFE+6VshVBrK8c+P2SZ7KybLjgkHha8qnnluZWlmcu7dSaACeeS5neaVtzuck1HRRQAUUUUAFFFFABRRRQAUUUUAFFFFABXpkNx/aeg2l4Tl2j2v/ALw4P8s/jXmddt4KufO0+9sWPKETIPY8H+S/nQBz/iCPZfKfVP61k1v+KU2XMPHOD/SsCgAooooAKKKKACiiigAooooAKKKKACiiigAooooAKKKKACiiigAr3r4faibzwtYsT80amJv+AnA/TFeC16n8J73NnfWZP+rkWQf8CGD/AOg0AdR8VtBGseEl1OJM3WnHcSOpiPDD8Dg/nXglfWFqsdzbyW06hopkMbqe6kYIr5i8Q6RJoPiC+0yXk28pQH+8vVT+IwaAPQvDLhtFtMdolH6Va1X/AFJ+lZnheTGjWw/2K09QO6E0AVdIg+yaGWIw1xK0p+nQfyroPAgD+Ip3OfktmI/MCsy9UW9tFAP+WcYX8cVs/D2PN1qc/wDdiVPzOf6UAbWqty1cTrD/ALqT6Guw1V+WriNZf9zL9DQBzN1diGJpGPCiuWv0njvpVulKTZ+ZT29q6fw/YnxJ4us9PA3W0b+ZOexVeT/h+NY3iqUTeLNWkDFgbuTBPoGIFAGRXX+DNL8xnvZB8oO1Pc1y9payXl1Hbxj5nOPp716lpVollZxW8fKoMZ9T60AbdsoGK1ICABWXC2K6PS9LMiLcXWUh6qvd/wD61AFrTrZ7k7sbYh1c9Pw9a0CLS0nkmgiUTyKFaU8sQOgz2Ht05NQz3qogjjAVBwFHQV5r468e/wBnK+m6bIGvWGJJB0hH/wAV/KgDR8b/ABBh0VXs7Nlm1AjBHVYvc+/tXil5eXF/dPc3UryzSHLOxyTUUkjyyNJI7O7HLMxySfU02gAooooAKKKKACiiigAq7Yavf6YW+x3LxBvvKDwfw6VSooAc7tI5d2LMxySepNNop8UMkzbY0Z29AKAGUVrQ+HNSnGRBtHualfwtqSDJQUAYlFXZ9Jvbfl4Wx7VTKlTggg+9ACUUUUAFFFFABRRRQAUUUUAFbnhG6+zeIYFJwswMR98jj9cVh1LbTNb3MUy/ejcMPqDmgDovGSbLqAezf0rmK6nxxIr6hbFD8rRbx9D0rlqACiiigAooooAKKKKACiiigAopQCegJpfLf+435UANopSCOoNJQAUUUUAFFFFABRRRQAV2vwxu/J8SyQE8TQMMe4IP8s1xVbvg24+zeLtOfOA0mz/voFf60AfRVjJgivL/AI26R5ep6frUa/LcxmGUj++nQ/iD+lej2j4IrO+JWnDVfh5esBmSzZblPwOG/wDHSfyoA818NMV0yAZ/hFb23zpoozyGcA/nWF4ejK2EA/2B/KuitU/0tD/dBP6UAVtVkzK31rq/AcPlaBeXBHMs+0fRR/8AXNcZqD5dq9E0KD7F4QsYyMM6GU/8CJI/TFAGdqj/AHq4DxPJjTLkg4+XrXbanJ96uK1i0l1NVsYR888ixj2ywyfwHNAG38ItGFnps+sTrhp8hCe0a9T+J/lXkN7Mbm/uJySTJIz5J9Tmvom6EOgeB79ofkjtrJkj9jtwP1Ir54sLRr69jgX+I/MfQd6AOm8Kaf5cZvJF+Z+Ez2X1/GuxhOMVm20axoqIMKoAA9BXb6Footo1vr5fn6xRN29z/hQBa0jSFhjW7vRyeUhI/U/4Veur8setVby+LE81w3i/xX/ZNsbe2cG9lHy/9Mx/eP8ASgBvjXxudPV9P0983jDDyD/lkP8A4r+VeUMzO5ZiWZjkknJJpZJHlkaSRizscsxOSTTaACiiigAooooAKKKfFDLPIEijZ3PQKMmgBlFbtv4Q1m5UMtrsB/vmi48IazbglrbcB/dNAGFRUs9tNbPsmieNvRhio1UuwUdScCgDR0jSZdUuRGoIQHk16xoHhCC3iXEQz34qp4K0NIbaMleTyTXp+kQRSl0QDMZ2tQBjw+H41UYjH5UTaAmPuD8q6608ua/ntQBmIAn8asCCKaSSNMEpwaAPMbzw6jA5jH5Vxmu+EY3jZkTaw6ECvdLrTl545rmNV04bW4oA+bLm3e1uGhkGGU1FXXeONOFtdrMoxk4NcjQAUUUUAFFFFABRRRQAUUUUAaGrX4v5LVgc+VbRxH6gc1n0UUAFFFFABRRRQAUUUUAFFFFAHqWj6YlxoVlKADuhUk+pxT5NDU/wVteC4xP4P05tuMIV/JiK22s19KAOBfQFPVB+VULnw5CQcwr9cV6O9mvpVKezUg8UAeTXvh8xZMRI9jzWJLC8L7XUg163eaeGzxXPX2hx3A2svfOR1oA4Kiuu/wCEYg/uN+Zpr+GIscKR+JoA5Oit+bw4y/dLCs+bSbmLOF3UAUKt6XMbfVrOYdY5kbrjowqs6MjbXUqfQikU4YGgD6XtT0rcjgS/sbiyl/1dxE0TZHZgQf51zlhJ5kETkYLKD+ldHp7YZaAPH9MtGtIxA4w0XyH6jite34aVvSPH61oeILIW3iG+AXAeQyD/AIF839az4uIrg49B/OgDJeF7y+ito+XlkCD6k4r1HUikESwx8JGoRR7AYri/CNl9q8SrOwzHaqZT9eg/U5/Cum1WfJbmgDm9Sk+9TfDlj5t2944+6dsf17mq94WmlEa8sxwK6jSLVYYo4lHCigDH+KF79g8AvADh7yZIsZ7D5j/6CPzry/wxZ7IXumHzSfKv0H+f0rq/jFem61nStFiOTDH5jgf3nOB+g/WtLwb4bS5VLi4TFjBgKp/5aMO309aANXwzoQjjTU71eOsMTDr/ALR9vStW+vSzHJqbULzOQOAOABXN6hfR28Mk8zhY0BZiewoAoeItfj0ixadiGlb5Ykz94/4V5DdXU17dSXE7l5ZDliau65q8us6g07kiMcRp/dX/ABrMoAKKKKACiiigAooooAuaXps2q30drCOW6n0HrXuXhPwNbWUCYiBY9WI5Ncf8MtMQobl1BZ24PsK960a3QIvFAFS28NxBBiMflSXPhuIqcxj8q7AvDbLEGxmRwij1NVtYuo7G4s43A23Enl/jjNAHk+v+CrW6hdXgU/hXkGoeFpdH1yFcFrdn4J7e1fT+oNbvcSW4I8xFDEexrzXxlp6Pbu6j5l5FAE3hmNVgjHtWx4ZuWh8WavZyHg7JU+hGP6Vyvh3UAtuhY9q20u4U1qO/RgG2eW/uO1AHQaLclfGWtBvuiOMj8jV7wfcm7g1G7kPD3T4z6A4/pWLa3cI1K4ulYZmjCn8M1Y0/fb6A9lbNtkmZst/dyeTQBpaZetrF7f3K/wDHrE/kxH+8R1P5/wAqq6rENrVWa4ubW3g0TQogoQYlunHyxjv9Wp935dvbiDzjJIBkljlj70AeOfEaIC2LdwwrzSvSfiROPJCA9XFebUAFFFFABRRRQAUUUUAFFFFABRRRQAUUUUAFFFFABRRRQAUUUUAe2/DmTf4MthuyUkkU+3zE4/WuoZq4z4YyFvCrrjGy5cfXgGuudqAGuwqtKQadI9VZJKAIZkBqk9upPSrTvUe4UAVxar6U/wCxqR0qdWFSBhQBRn0hxCJTEfLbowGR+dVLbT7I3QjvU/0eT5GdfvR/7Q+n8q6jS9VbTp8MBJbucSRkZBFb+q+D7XVLH7fo5Cll3eX/AAt9PSgDyLxH4UfS7kwToskbcxygcOPUVxt5pDxEtDyP7p617xb241nQ59Lv0K3NmdvI+YDsfw6V5nq2nvY3clvKMMh6+o9aAPR9DYnSbIknPkJnP+6K6axbkVzWk8WFqP8Apkn8hXQ2Z5FAGT4vgA1NJQP9ZCpJ9xkf0FcsuRb3B7bh/Wu18XqPKs5O5V1/LH+NchZQNeyPax/ekkUZ9M0AdD4VtPsWhyXTjEl0+R/ujgf1qpqU/Lc1uX7pbW6W8fCRqEUewFcneSGWXYvUmgCPT4fNuTMRwOFrsdLiGQTwByTWHYW4UKoHSrHiu/k0jwddG3UteXeLS2VerO/HHuBk/hQB5tp9pL47+I+oX4Y/ZVkOJOyxj5Vx74H616rM8Nnapa2yhIYl2qorI8L6DD4T0FbRSGupcSXMg7tjoPYf4067uM55oArXc5JPNebeNtSnmItIc/Z0OZGHdvT6Cu01C4KRnb948CubksBIGDruDdc96APOqK6PUvDMiEy2Y3DvGeo+lc9JG8TlJEZWHUEYNADaKKKACiiigAooooA9T+Hl+kdlGm7kcV7NpeqJHDvLcAZr5b0TWJNLuQQT5ZPPtXqWkeLopIR+8GCOeaAPVNX14TaVpmr253QwXCSSAc/Icgn8M5qx4nuRfvpMkLAqlysmR6YNebeHtSlsJJrMOtxpsrFkUnmPPVfcV0EuoJaWYjRjsT7gJ+6PSgBLzUXj8VX9474h8hIl9yCSf51zesa0L/dBCpkc8YWs67v7jWNS+x27EDOXYdhXbaF4agtYQxQE4ySaAOK07w7qjxgA+WK2I/CV8Rk3Mma76ZLey037UACDgJ7k8CtmKxSK1Dy4GFyxNAHlMmg6rajdHOWx2IqKPWr7TZNt3GygfxDpXri2MdzbrKq/KwyPpXP6z4finiYFAfwoA5V9Znv7by7S/FqG+86oC34Z4qt9otNLtnRJXlkbl5ZX3O59zXK+Iba68OXBkh3NC7bdo7E9Kn0rRLzWMS3TsFP8AoA4fxlqQvtRCIcqnJrmK+h7fwPaKn+oXJ6nHWszVfh3Yzxn/RlB9VGDQB4XRXSeIvCN1orNIgaSAd8crXN0AFFFFABRRRQAUUUUAFFFFABRRRQAUUUUAFFFFABRRRQB6r8LJQdFvo92StwDj0BUf4V20hrz34WSkRanHxgNG3/oVd+7UAV5TVSRqsyGqklAEDNU1tBFcHabpIn9JAQPzqBhURoA2JNC1CNdyRrMvrE2f061QJeGTa6FWU8qwx+lOs9XubFgFctH/dJ/l6V0sF/Y61BsuY1k7HPDr+NAGQlol/bmSzOJ1GZICf1X/Ct/wLrptL5tNuCRG+Sgbse4rCv9KudHkF9ZuZbZT97uvs3+NSzqL5ItTs+LuPDkD+MD+tAHc67p0MepQ6lAArMPLlx/Eh9focGvNfHWmboDcovzwn5vdf8A61d8mpi9sFDHORWH4ljSaBsjKypyPqKAKGlf8eFt/wBcl/kK6Gz6isOzXZEi+igVt2nUUAReL8/2VaP2DsPzA/wrF8J25j+138ijZnZGT69z+tbviiF7nTLKCMZeSfA/75NVLporCyjtIfuRrj6nuaAM7VLzJbms+ygMjecw5bp9KibdeXW3+ActW3awDgYoAu6fbZYcVHqUKXGtQzyYMWnqywr6yt95vwGFHuWrXt1W1t2nYcKOPrWBd3Bd2YnqSTQBHc3G4nmsm4lznmpp5OtU2tbm9ykIwD96RuiigDMkbz5Se3QVObJkQFxtJ6A9TWl5drpaARjzJz/G39B2qFd0rF3OWPUmgDPNpkdKp3ejQXS4mgR/qK6y20ue4xsjwPU8CtaDwwHwZpT9EH9aAPIrjwhZsSUWRP8Adb/GqEvhKNT8skn6V7ZcabolkCJI2nkH8Ic/riufvbWGZ8w2iQKOysST9STQB5cfDKA9ZD+NSxeGoc8qx+prvm04elItgAelAHJW/hq14zAD9ea1rfw5Zr/y6Rf98CuhitAO1XorcDtQBgR+HrHHNlB/37FWE0S0jB2WsK59EAroFgHpT/IHpQByc9tJpsq3ECYhxh1UdPepbrVhNaHD9q6RrcHtWTd+G7O4JIVomPUxHH6dKAK/gOFZJZrh8FmkPP0r08zolhKqkbjGQPrivNdN0ybRkZLecuCc/MKtvq+oRdUDD/ZNAG+upm58NeGg563EQl+o/wDrium8T6iz2dnp9u2JL2dYiR2Xq36CvLf7bjjtlt5EaIJKJEyOAc5rqbLW4b69s7hnB8nJHPcigD0q/v7bR9Fe4kICRJgD1PYVQh3/ANjLc3nyu672B/hz2rHbGt31u104FlbtvWPP337E+wqLWNWfXdQTStPP+iQkNdzj7oA/gB9aAOc8ZW0c1iZQoxjcM1J4WCyW8fA6UnjG6jXTmEZBUjAqDwddI7yQA8wKpb8RmgD0S2tEdQMDNFzpqlT8tZOg62j2t1fyHKNP5MQ9cHH867ORFFt5j8Dbk0AeX+I9CjngdWQHI9K+efEmkHSNVeIAiNuU9vavrPVYEkhLLyCMivBPihp6rCJwOUcc/XigDy6iiigAooooAKKKKACiiigAooooAKKKKACiiigAooooA7n4azCO/v0zy0Sn8j/9evRGmryvwJMYtYnA6NAc/mK783PvQBoPIDUDMDVM3XvSfaM96ALDGoHOKaZh61XmnwOtABLLjvUMWoPazLLE+GWqNzdYzzWXNfYPWgD1vQ9div4D0zjbJGef8ih7L+y7gy2pP2OQ7lXP+rbuv09PxryrS9fbTb+OcElM4dfVe9esWeoQz24BYPDKoIPqD0NAFksEQSR8I3YdjVTV5/MtbcZ5b5f1xViJD9nmh+8V+ZT61Rlsry6ltVSByq5JOMAdaAJ7ftWxaEDFVrfR7v8AiVV+pq+um3CJ8rLu+lABqN/FHCi4BZMkH0JGK47Ub0ysVU5JrevNCu5iSLkfin/16w5vD2oQMX+SU9tpx/OgBtmqxKBnJPJPqa37ABmFcsWmtnAmidP94Vs2l+ILdpRy3RR70AaWs6gBIlnGflj5cju3/wBasWV81CGZmLsSWY5JPetKztVAE9wPlHKqe/uaAK9vp3mL51xlY+y92/8ArVDqOox28RRMKijgCpdU1MKp5rJtNLk1OYS3WRB1CZ5b/wCtQBBYW9zqk5kVSEz949BXYafo0UIBK729TVmxs0jRURAqgYAA4FWb/U7bSYgGIedh8sYPP1PtQBOVhs4vMmYKOw7n6Vl3WpS3GUizHF6DqfqayZdQlvJjLM+Seg7AegqVJRQA8xCo2hHpUwkFBYEUAUnhHpUDIBV5xVdloAiQc1ajFQqvNWIxQBOoqTbTVpxdV6kCgAK00oKeGB6GoJryCFsSSqp9zigBrxA9qqTQA54qa51C3ggMzyDyx1I5qhFq9peoXt50kH+yc0AVLm1VgQQCKxnhms5PNtWKkfwdj/hW1PdJ61mzToxPNAG/oWuC+i8meR0xw65wa1b7VnnhTSNDh8qI/wCvuQMLGvfB7sa4GGXyL2OePucMPWum1HxAljpu7vjgLQBU8RXiz3dvp8Ryq4z9BV7wfBJBe6+5BGSu3/vgVxum34kvXu7nIdjxkdBXb6ZrNqm/awBkHze/agDX0m1kTS/DMHOHuPMk/ImvQ/E2qJp/hu7nzysZC+57VwtjqVsIrVd4/cHK1Pqd8NYuII5n22UDCRwT99h0H0oA01vwttbWUp/fG2EhryT4oTINOlHGSQB+ddQurNca1f6tKdkGwQW6nuo6n8T/ACryfx5ry6nfC3ibciHLEevpQBxtFFFABRRRQAUUUUAFFFFABRRRQAUUUUAFFFFABRRRQBueE32a4v8AtRsB/P8ApXbyTEd65L4f2K6n410+xaQxiYuu4Dp8jH+le4P8NbEtlrm5I9MqP6UAeaG55609LjPevQW+HOnJnm4b6v8A4CkHgWwjIxCxx6uaAOCMxxVW4nIBr0c+D7RekA/Ek1EfCVrn/j3T/vmgDyK7uTziqMdnqN9IFtbSeUnuqHH517lB4Wto2ytvGD7IK1bfRlQABAPwoA8e0b4daleOsmoSC3i6lE+Zz/QfrXqOmeHo7S2it41PlxqFUMc8V0kGnKuPlq/FaBe1AGba6WqgfLWrDYqO1W4oAO1W0jAoAqLagdqU2wx0q8FpNtAGa9qD2qrLYq3atspUbRigDlbrSUkUgoCD2IrDudBC/wCrG32HSvQHgB7VWksw3agDzr7FJA+XQsB6d6q3upFQQcj2r0OXTUbPy1m3WgQXCkSRKw9xQB53br9rmEkvKA8A966WyA4q83heFD+7Qr9DSf2PNGrCNypIwDjOKAKGt+J4NEhEMRV71x8q9kHqf8K4ptVkuJmmnkLyOcsxNb0vw6EkjStf3LSucs74JJqvJ8OrgA+XqBHpui/+vQBQj1NR/FVyPVFP8VRj4e3yk79RXHtEf8aUeCrmHO69ZvomP60AXo9QVv4qtJdBu9YMmh3ttkrLvA9VxUK3M9s22ZSPftQB1Hmg0dayIL4MBzV6OcHvQBaVanQYqssop3ngd6ALgNV7u0gu0KyZ+oODURugO9RteAd6AMS803WdMYz6XftMg5ME/Ofoagg1ey16N7PUbbyrpeHifr9RWxNfgA81ymuCG4dbhD5dxHyrjrQBBeR3Hh+Uy2kzzWJP7yBzu2j1FUZUU3sd3pOUlkILRr0cfSr9vaajrCgbDHGRhnYdfoO9dbofhaGxjUIhLd2bqaAKFhpU86h5/vH+HsK2otFUD7g/KujtdNCgfLWiliAOlAHHnRl/u03+xl/u12Zsh6Uw2Q9KAORGkqP4aRtGibrEp/CutNmPSkNoPSgDjW0fZzGzp9GNQyQXsalRMxB7MK7R7MelV3sAe1AHmWs2GtXkTRRXaRJjshzXGT+DdRjyRJG56nORXu0mmA/w1Tl0ZW/hoA+fbzSr2x5ngZV/vDkVTr3q80BXRgYwQeoIrzjxP4Oksg93ZRnyxy8Y7e4oA4yiiigAooooAKKKKACiiigAooooAKK1vD/hzUvE+oNY6XGkk6p5hDyBBjIHU+5FbF98Odd060ubi5+zKtvaC8cCQkmMtt44xnPbNAHI0V1dv8O9fuorWWGFHiubeK5Vk3PtWTdtBCqTn5G7dqSfwBq0OqT2AmtHkh04akzrIdphIBGMjOcEcYoAb8OZVi+ImhMwJBu1Xj1PA/nX1u0QPavmTwx4G1vTNasNadrdIbC9gacMWDIDJGO6gH/WL36GvqLFAFNrcHtUDWg9K0sUm0UAZZswe1NNivpWtsFINm7bkbvSgDLFiB2qRbQDtWh8m/ZkbsZxRsoAprAB2qVYsVPspwUCgBqpin4paKACiilwcZxxQAlNIp1FAEZXNNKVLigr6igCuYge1IYQe1WdvGcUYoAptbL6VE1ovpWgVppWgDNNovpTDZr6VplKTZQBkNZA9qry6epzxW6Y80xoR6UAcrPpasD8tYWoaGkin5P0rv5IB6VRntQwPFAHjGo20uk3YBz5T/dPofSpbe+4HNdz4h0BdQsZIsYfGUb0btXle6W2leGVSsiMVZT2NAHS/bgB1qGTUwO9Z1tZanfY+zWsrA/xEYH5mtW38E6hPg3VwsY/uoNx/OgChJq4H8VRJfz3LbYI3kP+yM111n4GsoSC0TSt6yHP6dK37bQY4wAsYAHYCgDz+HR9Su/v4iU+vJrYsfCUKMHkUyP6vzXdRaUq4+WrkdgF7UAc7aaOqYwtbNvp4XHy1qR2gHarSQAdqAKUVoB2qwLfjpVxYqf5dAFA23tUbW/tWkUppSgDMNv7Uw2/tWmY6QxigDLNv7VG1t7VqmKkMXtQBjm1z2pPsYPatjyR6UogHpQBgy6cGH3axr/RldTlf0ruTbgjpVS4swQeKAPmLx34VbQr8XUCYtLhjgAcI3p9O4/GuPr6o1zw/aapaPa3kCywvglT7fSuIv8A4daIxYpYBCf7jsP60AeHUV6RqHwxBybG4ZG7LKMj8xXE6toOo6JN5d9bNGD91xyrfQ0AZtFFFABRRRQAUUUUAdj8Ntb0rQfEct1q80kVu1uUDIpY7t6nGB7A13Hi3xVoHiPwrd2tpqFjHLau0SNcI3mSxrGpGzA7vuAz068ZrxaigD2a18V2NnpenCLWNODL4cS18qUu+2fc2VYAYUFSQSPm5qO58Q6Mniq+nOqWwhPhWO0WWBsjzgiAonvwcCvHaKAPbtV+JGkat4O1t7Z2trt/3kMdxNvdpWlhcqq4+6NnX2PtmPw98XLi804nW9cgtb1XnBLWhIdWhxFjYp+7Jyc9vWvFaKAPfE+K1jLLLH/b8MIjVlWRrRyspNsoBGFyMTbmOQODRH8VrKS4kjbxBDEkeQJGtHKy5tQoK4XIxPljkDivA6KAPa7v4tzwz3v2fXLeeBbELboLM83Ijjy/zL90v5nB9PpWpZfE5dUnlittUgidLe4lMktudiYtoyDjHOJRJwAf5V4BRQB7x/wuCy89Y/7SB/5ZNP8AZDs3fZ8eZtxnZ53O3rjt2rM0/wCKuoxNeW9/4mspTJE6200dg3lxSDYQ7LsBKkb1xg4IzivGqKAPb7f4uCPTQbjWYpbmKCaKRI7MgzTFz5cqNgBUC4ypweDwc06++MgH202d/ECGvvsx+yYON6/Zu393dnP414dRQB6H/wALs8b/APP/AG//AICp/hXd+E/jE9z4eZ9b1a0jv43n371KEoYx5exVQhzuznJX8a8BooA9uufjLqd8+g29ldwQSTQF9QkAQbZeRtG8bR90N/wLGao2vxt1g6P5d1qCrfbHAkW0QhWMsW046f6vzvxxXj9FAHvOs/G1IpoBpGqyTwC5tt/m2ARvJAfzsnJBZiUIwBjoKl1b442cmkwyaXdXMWoeQ6yRSWylBJ5ZCsDju+0/SvAaKAPo6H4mNqHhybWYvEtlZPa2dwpsJoovMup/KOxlG7cuHK8bSDt96zdK+N1rLqt//a+o3cVmbydrRre0Qt5JI8sNkem736V4HRQB7L4s+N2otdj/AIRq9xB5r5M1quSm1NvUdc7653/hdnjf/n/t/wDwFT/CvPKKAPQ/+F2eN/8An/t//AVP8KT/AIXZ43/5/wC3/wDAVP8ACvPaKAPQv+F1+N/+f+3/APAVP8KP+F1+N/8An/t//AVP8K89ooA9C/4XX43/AOf+3/8AAVP8KP8AhdXjb/n/ALf/AMBU/wAK89ooA9APxn8anrf2/wD4Cp/hTD8Y/GTdb63/APAZP8K4KigDuH+LXi6T715Af+3ZP8KzR491sXb3Ra1adzku1shP8q5migDsh8UfFK9LqAf9u6f4VIPit4sHS7g/8B0/wriaKAO4Hxb8XDpeW/8A4DJ/hTx8X/GA6Xtv/wCAyf4VwlFAHe/8Li8ZDpe2/wD4DJ/hS/8AC5PGY/5frf8A8Bk/wrgaKAO/Hxn8aj/l/t//AAFT/CnD40+Nh/y/2/8A4Cp/hXn1FAHoX/C6/G//AD/2/wD4Cp/hR/wuvxv/AM/9v/4Cp/hXntFAHoX/AAurxv8A8/8Ab/8AgKn+FJ/wunxt/wA/9v8A+Aqf4V59RQB6D/wunxt/z/2//gKn+FH/AAunxt/z/wBv/wCAqf4V59RQB6B/wujxr/z/ANv/AOAqf4Uf8Lo8a/8AP/b/APgKn+Fef0UAegf8Lo8a/wDP/b/+Aqf4Uv8Awujxr/z/ANv/AOAqf4V59RQB6D/wurxt/wA/9v8A+Aqf4VuaF8aNUaNxrl4pO8spitlyQFPHA7nH5DtmvIqKAPWX+LGqPLEDqtk2yNjKWtWCSNngLhMjjjJ9D04pbj4nvJcrsv7YRed8262b/VkP7dvkH1z1FeS0UAepn4klhARd24IeAyBrdvu7jvHA9Ov6VFc+PLW8sVt7ueGeJots0UltkMwkTlflGCV8zGe2OhrzGigDtEufCn7wTR27Esu0xxyAdB5n5/Nt9CRnGOYorjw2s0UjxWrEFA4CyBT8koY/dPQmI9Oo7jk8hRQB1083hoqDbi1ICoGWWOVWPTJ+XIzneTz0KgHioo7zw8kdxbzWsUg2zmKdFZWGTiMdOexycYz+B5aigAoooo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54278" name="Picture 6" descr="https://timgsa.baidu.com/timg?image&amp;quality=80&amp;size=b9999_10000&amp;sec=1542082560571&amp;di=82ce7dfe933ccc29cd721e6a2ad6412e&amp;imgtype=0&amp;src=http%3A%2F%2Fpic12.nipic.com%2F20110116%2F3961114_103031502179_2.jpg"/>
          <p:cNvPicPr>
            <a:picLocks noChangeAspect="1" noChangeArrowheads="1"/>
          </p:cNvPicPr>
          <p:nvPr/>
        </p:nvPicPr>
        <p:blipFill>
          <a:blip r:embed="rId2" cstate="print"/>
          <a:srcRect r="595" b="4413"/>
          <a:stretch>
            <a:fillRect/>
          </a:stretch>
        </p:blipFill>
        <p:spPr bwMode="auto">
          <a:xfrm>
            <a:off x="9669502" y="4288045"/>
            <a:ext cx="2040278" cy="1921687"/>
          </a:xfrm>
          <a:prstGeom prst="rect">
            <a:avLst/>
          </a:prstGeom>
          <a:noFill/>
        </p:spPr>
      </p:pic>
      <p:sp>
        <p:nvSpPr>
          <p:cNvPr id="8" name="TextBox 7"/>
          <p:cNvSpPr txBox="1"/>
          <p:nvPr/>
        </p:nvSpPr>
        <p:spPr>
          <a:xfrm>
            <a:off x="1692320" y="4940485"/>
            <a:ext cx="6141493" cy="923330"/>
          </a:xfrm>
          <a:prstGeom prst="rect">
            <a:avLst/>
          </a:prstGeom>
          <a:noFill/>
        </p:spPr>
        <p:txBody>
          <a:bodyPr wrap="square" rtlCol="0">
            <a:spAutoFit/>
          </a:bodyPr>
          <a:lstStyle/>
          <a:p>
            <a:r>
              <a:rPr lang="zh-CN" altLang="en-US" dirty="0" smtClean="0"/>
              <a:t>它的维度是</a:t>
            </a:r>
            <a:r>
              <a:rPr lang="en-US" altLang="zh-CN" dirty="0" smtClean="0"/>
              <a:t>50*</a:t>
            </a:r>
            <a:r>
              <a:rPr lang="en-US" altLang="zh-CN" dirty="0" err="1" smtClean="0"/>
              <a:t>50</a:t>
            </a:r>
            <a:r>
              <a:rPr lang="en-US" altLang="zh-CN" dirty="0" smtClean="0"/>
              <a:t>=2500</a:t>
            </a:r>
            <a:r>
              <a:rPr lang="zh-CN" altLang="en-US" dirty="0" smtClean="0"/>
              <a:t>，特征数</a:t>
            </a:r>
            <a:r>
              <a:rPr lang="en-US" altLang="zh-CN" dirty="0" smtClean="0"/>
              <a:t>=2500*2500/2=3,125,000</a:t>
            </a:r>
            <a:r>
              <a:rPr lang="zh-CN" altLang="en-US" dirty="0" smtClean="0"/>
              <a:t>。如果是彩色图片，维度会增加到原来的</a:t>
            </a:r>
            <a:r>
              <a:rPr lang="en-US" altLang="zh-CN" dirty="0" smtClean="0"/>
              <a:t>3</a:t>
            </a:r>
            <a:r>
              <a:rPr lang="zh-CN" altLang="en-US" dirty="0" smtClean="0"/>
              <a:t>倍，那么特征数将增加到接近</a:t>
            </a:r>
            <a:r>
              <a:rPr lang="en-US" altLang="zh-CN" dirty="0" smtClean="0"/>
              <a:t>3</a:t>
            </a:r>
            <a:r>
              <a:rPr lang="zh-CN" altLang="en-US" dirty="0" smtClean="0"/>
              <a:t>千万了！</a:t>
            </a:r>
            <a:endParaRPr lang="zh-CN" altLang="en-US" dirty="0"/>
          </a:p>
        </p:txBody>
      </p:sp>
    </p:spTree>
    <p:extLst>
      <p:ext uri="{BB962C8B-B14F-4D97-AF65-F5344CB8AC3E}">
        <p14:creationId xmlns:p14="http://schemas.microsoft.com/office/powerpoint/2010/main" xmlns="" val="2881580415"/>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引言</a:t>
            </a:r>
            <a:endParaRPr lang="zh-CN" altLang="en-US" sz="2800" dirty="0"/>
          </a:p>
        </p:txBody>
      </p:sp>
      <p:sp>
        <p:nvSpPr>
          <p:cNvPr id="9" name="矩形 8"/>
          <p:cNvSpPr/>
          <p:nvPr/>
        </p:nvSpPr>
        <p:spPr>
          <a:xfrm>
            <a:off x="1234765" y="1124366"/>
            <a:ext cx="9867690" cy="3323987"/>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这么小的一张图片，就有这么巨大的特征量，可以想像一下我们的数码相机拍下来的照片会有多大的特征量！而我们要做的是从十万乃至亿万张这样的图片中找规律，这可能吗？</a:t>
            </a:r>
            <a:br>
              <a:rPr lang="zh-CN" altLang="en-US" sz="2000" b="1" dirty="0" smtClean="0">
                <a:solidFill>
                  <a:schemeClr val="tx1">
                    <a:lumMod val="75000"/>
                    <a:lumOff val="25000"/>
                  </a:schemeClr>
                </a:solidFill>
              </a:rPr>
            </a:br>
            <a:r>
              <a:rPr lang="zh-CN" altLang="en-US" sz="2000" b="1" dirty="0" smtClean="0">
                <a:solidFill>
                  <a:schemeClr val="tx1">
                    <a:lumMod val="75000"/>
                    <a:lumOff val="25000"/>
                  </a:schemeClr>
                </a:solidFill>
              </a:rPr>
              <a:t>很显然，前面的那些回归方法已经不够用了，我们急需找到一种数学模型，能够在此基础上不断减少特征，降低维度。</a:t>
            </a:r>
            <a:endParaRPr lang="en-US" altLang="zh-CN" sz="2000" b="1" dirty="0" smtClean="0">
              <a:solidFill>
                <a:schemeClr val="tx1">
                  <a:lumMod val="75000"/>
                  <a:lumOff val="25000"/>
                </a:schemeClr>
              </a:solidFill>
            </a:endParaRPr>
          </a:p>
          <a:p>
            <a:pPr indent="457200">
              <a:lnSpc>
                <a:spcPct val="150000"/>
              </a:lnSpc>
            </a:pPr>
            <a:r>
              <a:rPr lang="zh-CN" altLang="en-US" sz="2000" b="1" dirty="0" smtClean="0">
                <a:solidFill>
                  <a:schemeClr val="tx1">
                    <a:lumMod val="75000"/>
                    <a:lumOff val="25000"/>
                  </a:schemeClr>
                </a:solidFill>
              </a:rPr>
              <a:t>于是，“人工神经网络</a:t>
            </a:r>
            <a:r>
              <a:rPr lang="en-US" altLang="zh-CN" sz="2000" b="1" dirty="0" smtClean="0">
                <a:solidFill>
                  <a:schemeClr val="tx1">
                    <a:lumMod val="75000"/>
                    <a:lumOff val="25000"/>
                  </a:schemeClr>
                </a:solidFill>
              </a:rPr>
              <a:t>(ANN, Artificial Neural Network)”</a:t>
            </a:r>
            <a:r>
              <a:rPr lang="zh-CN" altLang="en-US" sz="2000" b="1" dirty="0" smtClean="0">
                <a:solidFill>
                  <a:schemeClr val="tx1">
                    <a:lumMod val="75000"/>
                    <a:lumOff val="25000"/>
                  </a:schemeClr>
                </a:solidFill>
              </a:rPr>
              <a:t>就在这样苛刻的条件下粉墨登场了，神经科学的研究成果为机器学习领域开辟了广阔的道路。</a:t>
            </a:r>
          </a:p>
        </p:txBody>
      </p:sp>
      <p:sp>
        <p:nvSpPr>
          <p:cNvPr id="54276" name="AutoShape 4" descr="data:image/jpeg;base64,/9j/4AAQSkZJRgABAQAAAQABAAD/2wBDAAgGBgcGBQgHBwcJCQgKDBQNDAsLDBkSEw8UHRofHh0aHBwgJC4nICIsIxwcKDcpLDAxNDQ0Hyc5PTgyPC4zNDL/2wBDAQkJCQwLDBgNDRgyIRwhMjIyMjIyMjIyMjIyMjIyMjIyMjIyMjIyMjIyMjIyMjIyMjIyMjIyMjIyMjIyMjIyMjL/wAARCAHq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5/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1fD1kL7VkDDKRAyt+HT9cVSv4vIvpo8cBjj6V1HgW33jUpsD5Y1QfiSf6VleIrYx3fmAdeDQBiUUUUAFFFFABRRRQAUUUUAFFFFABRRRQAUUUUAFFFFABRRRQAUUUUAFFFFABRRRQAUUUUAFFFFABRRRQAUVPbWVzePst4Hlb/AGRmtu28FaxOMtGkQ/22/wAKAOdorso/h3fsfnuY1HspNPb4c3gU4u0J9DH/APXoA4qiuon8B6tCpKmGTHYEj+lY82i30EhjkhKuO2aAM+ipZrea3OJUK/WoqACiiigAooooAKKKKACiiigAooooAKKKKACiiigAooooAKKKKACiiigAooooAKKKKAO1+HkmZdSt8/eiVwPocf1qTxFZeYj8Vi+Db5bHxLbl2xHNmFv+BdP1xXd6xabtwxQB5MylWKnqKStfV7BopTIo471kUAFFFFABRRRQAUUUUAFFFFABRRRQAUUUUAFFFFABRRRQAUUUUAFbmh2GkXs6RXd1KsjdFxtBPpmsOlBIII4IoA9Xt/AmkMmREXyOpc1DdfDuwZf3XmRn2bP86l8H6081jCk75fGNx713MRWRaAPF9V8EX9iC8B89B2Aw1cy6NG5R1KsOCCMEV9GTWquDkCuL8T+EINQjaWJRHcAcMB19jQB5LRUtzbS2lw8EyFZEOCDUVABXSeF/DR1ibzpsi2U4wP4j/hXNgZOK9f8ADyw2OnwRcAhRQBuado1taQrHDEqKOwFaiWiAdBVWG9QgYIq0t0vqKAJBbr6UjRIByBTGu0A61l3+tQW0ZLyAfjQA7U7uK1gZjgYFcMXE9w88n8Rzz6U3WNfS4ctJIBGOgz1rlr7XXlBjgyq/3qAL3iDUbZozbRorOep9K5ilJLHJOSaSgAooooAKKKKACiiigAooooAKKKKACiiigAooooAKKKKACiiigAooooAKKKKACiiigBVJVgwOCDkGvXdL1BNe0KG7yDMBsmA7OOv59fxryGt7wrrx0TUv3pJs58JMo7ejD3H+NAHT6pYBw3FcRqFi1tIWA+X+VesXtssiCSMh0YblYcgg965bU9PDqwK0AcFRVm8tWtpSMfKelVqACiiigAooooAKKKKACiiigAooooAKKKKACiiigAooooAKKKKAOv8ADErPYkIcSRNxXo+i6mLiIBjhxwRXkXhu/FlqarIcRS/KfY9q9ACSWkouIOQeoHegDvUcMKjnhDqeKy9O1RJ4wQ3PcVrLKrr1oA8x8faEph+3xJh4/v47r/8AWrzmvfdbtkuLKWNhlWUg14LNGYp5Iz1Riv5GgCxplv8Aa9UtoD0eQA/TNbPiTUprXW3htJXiSEBcKeM1U8KDd4nsQf75/kara4xbXL4nr5zD9aALkHi3VoBxMrf7y1dHjzVQMbIfyP8AjXLUUAdBceM9ZnBAnSMf7C/41kTaheTtuluZXPqWqtRQApYsckkn3q9p2k3OpFzEoCIMs7dBVa1t3u7mOCMZeRgor1m20aLS/DE6RrysLEnHU460AeS3FvJaztDKu1161FXY69pn2rw7Zaoi/vFiG/3FcdQAUUUUAFFFFABRRRQAUUUUAFFFFABRRRQAUUUUAFFFFABRRRQAUUUUAFFFFABRRRQAUUUUAdn4P8Ura7dL1GTFo3EMjf8ALI+hP93+VdffWQK5GGUjII5BFeO11vhjxe2nKlhqO6Sy6K/Vov8AEe1AFjVtMDq3y1x9xA1vIVYfQ165dWcVzbrPA6ywuMq6nIIrjtY0ncGO3mgDj6KfLE0UhRhgimUAFFFFABRRRQAUUUUAFFFFABRRRQAUUUUAFFFFABRRRQAV3/hXxHHcxLY3rgTDhGb+Mf41wFKpKsCCQR0IoA9jks2RvNt32t7d6ki1e4t+Joifda4HR/GtzZKsN4pniHG7+If411tr4m0i+UEXCIx/hf5T+tAGpca7BJCVcsCRj7pryjXdLudOv3MwyspLq46HPNd3q2saXbQMTNG7Y4VTkmsjSNZstet20nVgqFj+5kPb0GfWgDnfDMoh8SWDnp5oX8+P60vii3Nt4kvkIxmQsPx5qTU9Gu/DeqRvIpaJZA0co6Ng5/Otvx/Y73s9WiGY7iMKxHr1FAHE0UUUAFFFFAHW+A9PFzqclwwyIgAv1Nem6yrJoFxHGuZJU8tB6k8Vx3w7jUWDP3aQ5/SvSEjRwrMoJXpntQBzVxpCw+HI7FxkLCEP5V4vNGYZ5Im6oxU/hX0JqCgxMPavCdfj8rXbxR/z0z+fNAGbRRRQAUUUUAFFFFABRRRQAUUUUAFFFFABRRRQAUUUUAFFFFABRRRQAUUUUAFFFFABRRRQAUUUUAbegeJbvQ5dq/vrVj+8gY8H3Hoa76OWx12y+02MgYfxxn7yH0Iryarenald6Xdrc2kpjkHB9GHoR3FAG/rejkZZVwRXLMpRirDBFemWGpWfiayYxqI7tFzLCf5r6j+Vclr2lGCQyKvTrQBz9FFFABRRRQAUUUUAFFFFABRRT0jeUkIpYgZwKAGUUUUAFFFFABRRRQAUUUUAFFFFABQCQcg4NFFAHZ6J4pt7u0/snX1Etu3CTN1X6/412/8AYMV/4WbTfOWaIL+4lByQP4fyrxWt/wAPeK77QZlVXMtsT80THp9PSgDIvbObT7yW1uFKyRtgj+tV69P8Q6ZaeL9HXV9MwblF5UcFh3U+9eYspVirAgg4IPagBKKKKAPQPAd0qWjR55DmvSraYMg5rxDw3fm0vtmflf8AnXq+mXfmIvNAGveNmJvpXhnib/kYrz/eH8hXtV1L+5P0rxDXpfO128cHI8wj8uKAM6iiigAooooAKKKMUAFFLtPofyo2n0NACUUUUAFFFFABRRRQAUUUUAFFFFABRRRQAUUUUAFFFFABRRRQAUUUUAFFFFAE9pdz2N1Hc28jRyxnKsK7yK7g8SaU0yqqXKDE0Y7H1Hsa88q7pWpS6Xfx3MXIHDp2de4NADL+1a1uWQjjPFVa6/xDZw3dsl5bHdHIu9T/AErkDwcUAFFFFABRRRQAUUUUAFdV4P0d724Mu3joK5q3ga5uEiQZLHFe+eBPDiwWUeU7UAeW+NPC76S630SYglOHH91v/r1yFfSPxB0mF/CmoB1Hyws4+oGR/Kvm6gAooooAKKKKACiiigAooooAKKKKACirOntEt/AZ1DQ7wHB/ung1f1/QZ9Fu8EF7Z+YpR0Yf40AW/B2vto2rIkjH7LOQkgPQehrS+IGgpZXaalbLiC4PzgdA3r+NcVXrEitq/wAMg84JkWDcC3qvf9KAPJ6tWenXl/II7W3eQn0HA/Guo8P+HbRIPt2qkBAMhGOAB71rXHjnStNjMOm2vmFeAQNq0AVLXwsmj6XLdXkii425yei+1XNC1yGWMHeAfTNcbrPiO/1p/wB+4WIdI04H/wBeskMy9CR9DQB6nrXie2tLNwJA0pHyoDya8tkdpJGdjlmJJPvSZZj3JqaK0kkPTAoAgqRIJZPuofrWva6XnBK5NbNvpZ4+WgDmU02Rupx9KsJpBPUE12MGjlsfJ+lW3062soxJeTxQL2MjBc0AcdFowP8AB+lXotFJ/g/StOfxHoFnkRtLdMP+eSYH5nFZk/jpxxaadDGPWVi5/TFAFtNCYj7lSf8ACOOw/wBWfyrnZ/F2sz5xd+UPSJAv64zWbNqN7c5868nkz/ekJoA6yXw9En+seNOcfMwFVX0TTgSr3VqD/wBdVH9a5Qknqc0lAHSSeH7J+ItRtwx6DzVP9az7nQbyAFkCToO8LBv0rLpQSOhNACdDRRRQAUUUUAFFFFABRRRQAUUUUAFFFFABRRRQAUUUUAFFFFABRRRQB1XhW+imjk0i85iky0Z7qe+P51la9pUulX5jcZRuUcdGHrWdBM8E6SxnDocivRY0tfE+ipBM20kbo3HVG/w9aAPNqKsX1lPp15La3CbZI2wR6+49qr0AFFFFABRRRQB1ngfTPtepCVhkA4FfSWgWiwWi8Y4rxL4cW4wjY68171Y/JaD6UAeffGDVl0/wrNArDzbphCo9up/QfrXzrXpXxo1WS78UxWIJ8m2iz7Fm5J/ICvNaACilVWc4UEn2qY2dyF3GF8fSgCCgDPSlVWZwoHzE4xXpPgzwObopPOmSeRkdKAOM03wzqupkeRbEKf4n4FdTb/CnUpIvMmvIYh3ypIH48V6jezaV4UtQrqkl1jiIHp7n0rjrjxVPqNz88ny5+VF4A/CgDg/E3hF/DUFvI97FcecxUBFIIwOtc3Xb/EC6MqadGeoDv+eB/SuIoAKKKKACvR/CXiGw1PTl0XWAjFRtjMg4Ydh9a84oBIORQB7PF8PvD5mEyw7h12mQkflV7xJc2Wj+HZEYqkW3Yqj8sAVwPg6+1SbzgbyYwxgAKTnFYPiTVLq/1OVJrh5I4m2qpPAoAZq+tSahiJMpbr0X1+tZNFSRQvKcKOPWgCOp4rV5D0wK0bXTCSOMmt2y0knHy0AZFppecfLW5aaQTj5a1vstnpkAnvp44I+248n6DqaxNQ8cJEDFpNsB/wBN5hk/gv8AjQBvx6ZFbQ+bcOkMQ6vIwUfrWdeeLNHsMpaRveSDuPkT8zyfyrhb3ULvUZvNu7iSZu248D6DtVagDob7xnq138sUi2kf92AYP/fXWsGSWSaQySyM7nqzHJNMooAKKKKACiiigAooooAKKKKACiiigAooooAKKKKACiiigAooooAKKKKACiiigAooooAKKKKACiiigAro/C2omC4a2ZuD8y/XvXOVJBK0E6Sp95DkUAei+ItIXXdL+0QKDe265GOsi91+vpXmx616do2oB0jkVuGAIrnPGeiLZ3S6jbLi2uT8wA4R+4+h6/nQBylFFFABRRRQB7B8PECxxfhXs0T4tB9K8M8A3yiGHntivY4LtXs+D2oA831XQrfxi+oRSMEuPOfyJscqQcAfQ45rxzUNNu9M1KWwu4WjuYn2Mh9f6j3r2zwbKXmcsSSZGJJ+tXviP4MTWbGDXLSPN9ZY80KOZYgf5jr9M+1AHCeE/CSSxq8iZY9Tiuo1Pw1DBaE7B09K1fCPl/ZkxjpV/wASuq2b49KAPF9P0YXXiny1X5FOT9a9kub+HwroKsgX7VIv7sEfd9643wTZC51iecjPz4qh8QNZMt9Ntb5F+RR7DigDnta1yW8u3ZpGd2OSSck1Y0G3kuJlOD1rmLFWu7sd+a9W0DT47DTpL2YfJChc++O1AHnfjWcSeIGgU5FvGsf49T/Oucrto/DwdLjV9V5Z2MrL2yTnHvVTxBpLWujRXDxLG7ODsAxtB7UAcpRU0FrcXT7LeCWZv7saFj+lTT6TqNrH5lxYXMSf3pIWUfmRQBTooqeytmvL2G2QfNI4UfjQB6B4dgXSvBst/KMF1aT/AArzqR2lkZ25ZiSfqa9H8c3C6foFppUPBkwCB/dH+RXF2GmNIwZxk+lAFe0sHmILAgeldDZaXnA21pafpJOPlq5qOqad4ej2y4mu8cQIen+8e386AHW+mRwQtNOyxxIMs7nAArI1Pxjb2gMGkRiR+huJF4H+6vf8fyrmtV1y91iXdcyYjB+SJOEX6D+tZtAE93e3N9OZ7qd5ZD/E5zUFFFABRRRQAUUUUAFFFFABRRRQAUUUUAFFFFABRRRQAUUUUAFFFFABRRRQAUUUUAFFTWsMc86xyzpAp48xwSo+uMmtm58G61BbLdRWwvLVhlZ7RhKpH4c/mKAMCinOjIxVlKsOoIwRTaACiiigAooooAKKKKACiiigDpPDl6VBgJ+6cj6V3CRQ6rpstjcf6uVcZ/unsR9DXlljObe8jfPGcH6V6FpdwRtOaAPPL6zl0+9mtJ1xJExVv8ar133jnSvtNrFq8KjdGBHPjuP4W/p+VcDQAUUUUAb3hnVjYXYjZsIxyPrXseka+slsAX7V8/VvaV4jms8JKSVHRhQB6n4WcRahcpwAJnxj0ya9TsZQYwPavDPDWsRy3jyK4IZs8etes6VqAdF5oAwL2z/4RzxC8MY22lxmWDHRRnlfwP6EVW8Q3fmWTc9q6rxXZjUdCaWMZntT5sZ74H3h+X8hXmepX2+yIz2oA0fBpFnpF3eHjarsD79q8v8AE97592yg55rvry+Gl+EUtwcSTjLf7o/+v/KvKrh2ur098mgDoPCViZ7lSRnmvWLi3D2tvpkfVyJJQP7o6D8+fwri/DEUOl2X2u54VcBR3ZuwFejeGrSS5zdz8yyncfb2oAxdT0f7Vq2l6Wq/uQTcTe4XoPz/AJVmeN7K3e2Ecy/u9wyBx0NelSWCQ38t4QNxjCD2FeZ+OPNvJY7WAFnZ+3pQBl2XiGDS7cRWkSRIOyDFaFr40lmbY3zKeCDyDWdY+GIsDz2Z37qvb6mrdzZ2emRF9kabRnLHNAFXxH4VstbsZL/S7dbe+QF2ijGFlHfjs1c/8PtL+06u97Iv7u2HGf7x/wDrUlx441GGcx6ZKFGcA+Up/LIrq9PgfQ/CheTH2y5y78Yy7UAc3rrtrHiKWTrHF+7T8Ov61q6bpQC7mAVQMkngAU2xsobS3a6u5FihTl3auX8QeKJdTza2gaCxB+7n5pPdv8KANXW/F8dsrWejEE9Hucf+gf41xTu0jl3YszHJJOSTTaKACiiigAooooAKKKKACiiigAooooAKKKKACiiigAooooAKKKKACiiigAooooAKKKKACiiigArV0TxHqfh+483T7lkBPzxNyj/VayqKAPXNN8R+FvGSLba1Z29pftwGfhHP+y/UfQ/nVPXPhSY90ml3BXuIpuR+DCvL67Lwv8RNT0DZbXH+naeOPJkb5kH+w3b6dKAOc1LRdQ0iXZfWskXPDEZU/Q9KoV9Eafd6H4x01pLF0nXH722lUb0/3l/qOK4zX/hjA5eXTHNvJ18p+UP07j9aAPKqKu6lpN9pM/k3tu8TdiRw30PQ1SAJOAMmgAoq1Fpt7MMpaykeu3Aqyugag3WJV+rD+lAGZRWuPDt7j70Q/E/4Uf8ACO3n9+L8z/hQBkV2ehXXm2sbZ5HB+tc8+h3qfwofo1aGipPZyPHNGVU4IPbNAHoFr5V3bSWs43RSoUYexryfUrGTTdRns5R80TlfqOx/EV6TYT9CDWP4+07zIrbVoxz/AKmXH/jp/mPyoA4SiiigAooooA0NI1FtPug2TsJ5r13w7r6yInz5/GvEq1tI1qXTpAGJMWe3agD6Nh1hDFgsCCOa8v1iNYtReAHEQcnPovWobfxQr24ZJQRjsa5zxFrrzkJGfmYfMw9PSgB2v6x9tkKIflA2qPQVX0XSw8hnlIWNfmZm6AVmWUeW8+4fbGOpNP1DV3uY/s0AMdsP4e7+5/woA6XTr9tf8S2trACLK35Rf7x6bjX0FotmILNOMcV5H8K/C0q/8TC4jKmTBUEdF7V7S8qWtvjOMCgDN1q4EUDc9q8su9QjfUJSXA5wT3x6Ctjx74rj02xkIcGZsrGmep/wrw6XUbyZmZ7hyWOTzQB6bqHi6y023KQlS2OAK8+1XW7zWJsMxCE8ID/OssB5XAGWY102kaLjDuMsep9KALPhHw8brUo5JlykZ3HP6V2esTQmRpJ5BHaWw+Zj0z/jVjT7ePSNJaV9qM4zluMV5l4m186tc+RAxFlEfk7Fz3Y/0oAi8QeIJdYnCRgxWcZ/dxev+0ff+VYtFFABRRRQAUUUUAFFFFABRRRQAUUUUAFFFFABRRRQAUUUUAFFFFABRRRQAUUUUAFFFFABRRRQAUUUUAFFFFABRRWnY6LcXWGf93H6kcn8KAKlje3Wn3cd1ZTyQXEZykkZwRXtHhPx4dXiS18QW629weFuxgI/+8P4T79PpXDWWiQ24Hlx5b+8eTWzb6W7kYU0Aei6roFve27RXEKTQuM4IyD7iuNufCEdgS1jCoX+7jn8+9XNM8WW3htRbX+oQvbDrAX3Mn+7jJH0rrbC80vxHYfbdJuUuIs4YDhkPow6igDzoWjdCpBHY0GxJ7V293pi79xTn1rgfEWu6voE58zSLdrYnCTBmIP19DQBKbE+lNNifSsNPiLJg+ZpUJP+zIR/jVmL4hWTYE+lyL0yUlB+vUCgC69l7VWksvarcHjDw9c4DyTW5/6aR5H/AI7mtO3fTtQA+x3tvMT/AAq43fl1oA5r7M0bZQlT6g4qae4uLjTp7GciSGVcfMOVPYg1vTaay5ytUpLIjtQB59daHdW4LIPNQd16/lWYQQcEYNelvbEdqytQ0iC7BLJtk7OvX/69AHE0VeudJurecRLE0u44UopOfwre0/4d69eqJJoUsoz/ABXLbT/3yMmgDk6K7uXwLYWC5u9VaVh1WJAo/M5rLltNOgcrbQ7iP4nO6gDJ0uwlubmPJZIyQMg4LewrqtH0bTNa1m7ttzxi3bhQB83PY0/RLI5lv5hiK3Uvk+vb/PtXM6RrT6XrwvxkqznePVSaAHaxot9a6xLZ+W8gB/dkDjaeldP4T8FRNcR3WpsrbTlYu34+tdddW0Gvact1ZyqJWXKOBmuC1PUPEmiSMk8Kqg6SKpKmgD3Szv7PT7YKhUYFcl4t+IdnYRvGsokmxxGh5/H0rx658UaxdKVe8dVPZPlrIZixJYkk9SaAL2ratdazetc3T5Y8Ko6KPQVRALEADJNJW1penHIkkX5uw9KALGj6ZgiRxlz+ld3ouniWVRj5F5asixtiWVVXLHgCuzRF0zTcDmVh+ZoA4f4ia23nR6XbSFVUZlCnrnoDXCRWlzN/qoJH/wB1Sa9R/seJ7h7hoEaZzlnK5JNWV01v7tAHmCaHqL9LVh/vECn/APCPal/zxX/vsV6d/Zrf3aadNb+7QB5kdA1FRnyR/wB9ioX0m+j62z/hz/KvTm09v7tV5LA/3aAPL3ikjOHRlPuMUyvR5tPyMFcj3FZdxodvJnMIB9V4oA4yit648OsMmGT8GH9aybiyuLU/vYyB/eHIoAr0UUqozsFRSzHoAMmgBKK2LTw1f3WCyCFD3fr+Vb1p4PtkwZmeY+n3RQBxIBJ4FW4dMvZ+Y7WUj124Fek2mhwQAeTbonuF5/OtOLSmb+GgDzGLwxqUmMxon+83+FWV8H3xHM0IPpz/AIV6nFobt/Afyq9F4clfpGfyoA8hPgy7wNtxGT3yDTH8G6io+R4W/Ej+leyNosEP+ungi4z88irx+NQNHokaF31nTQo7/ak/xoA8Wn8N6rACTaM49UIasySKSFysiMjDswwa95RvD8jBU1vTSx6D7Sn+NE2iaNqKmM3mm3OBkqJ0bA/OgDwOivWNX+E/nxtNpTmN+oQnch/HtXmep6Ve6NetaX9u8My9mHUeoPcUAU6KKKACiiigAooooAKKKKACpIYJLiQJGpJ/lUtnZSXkmFGFHVq7HSdFCgKiYHcmgChpehLGQ7jfJ6noPpXTx2UNrbm4upUhhXq7nA/+vWTqHiWy0kGCxVLq5HBc/cQ/1/lXHX+pXepTmW7neVuwJ4X6DoKAOvvvGdla5j022+0OOPNl4X8B1P44rmb/AMQ6pqOVnu38s/8ALNPlX8hWXRQAE5rT0PX9R8O6il7ptwYpV4YdVcejDuKzKKAPorwn400vxnAIcLa6oq5e2Y8P6lD3Ht1H61o6jpUc0TwzRLJGwwysMgivmiC4mtZ0nt5XiljO5HRiGU+oIr2/wN8S4NeEela86Q6icLFcdFnPoeyt+hoA4zxV8PJbMveaQjSQ9Xt+rL/u+o9utcAQQSCMEV9S3liVJBFeceL/AAJFqm+7sQsN71YdFl+vofegDyClBKnIOCO4qS5tZrO4e3uI2jlQ4ZWHIqKgDp/D/iTUrY+V9reRBjCSneMenPT8K7my1e3vVAuIfKc/xJyv5df515PYyeXdL78V2+ly8LQB1stgHTfGQ6HoRUFtocl7KQSI4l+/Ie3+Jqzp7s8bRxuUZ1IDYzjjrirGoXzQWiwo2Sq4LAY3HuaAEkvtN0CIpZxKHx80rcu341ymqeMpHLBXP51nao1zcyEDPNZ9t4euruQARuxPYDNAFW81i4u3IBJzV/QtIu9TukijjLMxrqtJ+HNyQst4BbQ9S0vB/Adat634j0jwjYPZaYA9y4wW/ib6+goAxPGt9b6NpSaLZuGduZWHc9zXm9T3l5Nf3T3Fw5aRzkmoKANzQPFF7oMuIj5luTlomPH4elei2HjTQ9WiCXLpE5HKTcfr0NePVPZ2dxf3KW9rC0srdFUUAevS+H/DF+d/k25J5ynGfyqsPB3hiM7igPsZG/xrM0bwraaMFub5luLwchP4I/8AE1a1HUlKsWYADrQBeTSPClsR+4t8ju2D/OtBNH0e8hP2ZYx6FP8A61eW6jru5ylv83+0elW/Bd1qkniCP7OzPGf9cCflC/40Aej6RpH2WaSWbohwufSuS8W+M7i21Y22nmL90MO7LuwfQdq6fxd4gXRtIO0j7RINqL7+v4V4s7tJIzuxZmOST3NAG1J4w16XOdQdcjHyIq/yFVn8RazIctql3n2mYfyrMooA0f7e1j/oKXv/AH/b/GnJ4j1qMkrql3z6yk/zrMooA3ovGWvRY/08uP8AbjVv5itCD4gaivFxa2s49dpU/ocfpXI0UAehW/jrSpyBdWU8BP8AEhDj+hrWtrvSNTIFnfwu56Ix2t+Rwa8nqSGGWeQRxIzuegAoA9Wn0tlzlTWZcWHVduc9qreH49W09R5185jxj7Ox3qPz6fhW/b20t3MFVWkkY4AAyTQBzB8LW08od8pzkrHxmtux0W3tVAggVPcDk/jXTJoFzDP5M0JWQYyvXFbUOhR2tubi8kSCEdXkOBQBzFvpbNj5a27Pw/LL0jP5VR1fxnZaXEyaLZC8nA4luMrHn2HU/pXlWv8AjHxFrcjRajfSpF/z7Rfu4x/wEdfxzQB63qGseGNABW+1WFpl6wW/718+nHA/EiuYv/izZQ5TSNGL+kt2+P8Axxf/AIqvKaKAOyvvih4nuyRFdQ2af3baEDH4nJ/Wufu/EGs35Ju9UvJs9nnYj8s1m0UAKWLdST9aSiigAooooAngvLq2bdBcSxN6xuVP6VPfazqWpxRRX19PcpDnyxM5fbn0JqjRQAUUUUAFFFFABRRRQAVd03TpNQn2qCEH3mqtBEZ544gQC7BQT2zXosFrZeH9K8+5O2JOg/ikb0HvQBFa6da6dZme4ZYbeMcsf88mub1rxNLfhrazBgs+mP4pPdj/AEqnrWt3Gs3O+TEcK8RwqeFH9T71l0AFFFFABRRRQAUUUUAFKCQcg4NJRQB7B8P/AImrIkWieI5icnbb3znp6K59PRvzr0m9sSpPFfK1et/Df4jrGkWga/N+44S1u3P+r9Ec/wB30Pb6dADU8WeD7fXICwCxXiD5JsdfY+orxrUNPudMvZLS7jMcqHkHv7j1FfUN7ZbSeK4vxX4Tt9etCrAR3SD91Njp7H1FAHhSNtcMOxzXY6XJwprltQ0+50y9ktLuMxzRnBB7+49q39Fk3QRn2xQB6l4R0qTUxJIXWONcLvbt613tr4e8P2o3Swrcv3aY5H5dK8k0y5khIMUjof8AZbFQ+NNb1nT9NtLqxv5YlLmOQDBzkZHUexoA9mlbQLVMLYWKgf8ATFf8Kxb7xRZ2iFbKCMEcYiQD+VfONz4m1u7z52p3LZ7B9v8AKtfwf4mbT7s2V9IWs7hvvMc+W/8Ae+nr+dAHca/r2o6grqsjRKQQCvUV5HepNHdyLcMWlB5YnOfevXdQtcE8VwfiewyguUHzJw3uKAOWoorT0PRLjW75YIgVjHMsuOEX1+vtQA3R9Fu9au/Itk4XmSRvuoPU/wCFek2NjY+H7Qw2a5kI/eTN95z/AEHtUkcVno1kLOxTZGOWJ5Zz6k+tc7q+sJbRlmOWP3V9aALOp6xHbxl5HwOw7muJ1DVZr9yCSsXZR/Wq91dy3kxklbJ7DsKgoAlt7eW6uEghQvI52qB3NexaDpNr4V0MyzFRJt3yyH1/wrC8AeHBDD/a12mHYfuwey+v41m+PPExvZzptq/7mM/vSP4j6UAc94i1uTXNUe4YkRL8sSnsKyKKKACilUZYCur8WeFn0zUnNnGTAVVgoHqB0/WgDk6KUgg4IwaSgAoqSC3luJBHEhZj6V1GmaAkJDzYkl/QUAZGn6JNdkPJmOM/ma7HTtLitYwsUYX1Pc/Wr1rY8jit200t5MYWgDIt7KW4uI4IULyOcKor1HQ9JtvD9i0hCyXIUmSXH6D0FZmhaZFYK96+0ytlU/2R3/z7Vd1C8/4l8oB5OB+tAHDeLPiZLoUjWtjZJJfyZc3E3KoD0wO5+v61hWnjiHxNIseqymC7PClm/dt9P7v0/WsHx/Aw1COYjg5Ga46gD1a805kJ+Wuc1LSY7hSHXDDow6iqOg+LbjTAttdhrmyzjaT80f8Aun+n8q7Ty7XUbQXVlKs0Ld16g+hHY0AeXXdlLZybZBwejDoar131/p6yIySJlT2rjtQ06Sykzy0Z6N/Q0AUqKKKACiiigAooooAKKKKACiiigAooooAKKKKAJbaRYrqGRwSqOGIHXANXta1mfWb0zSErEvEUWeEX/H1NZlFABRRRQAUUUUAFFFFABRRRQAUUUUAFLyKStFrb7XpguohmWH5ZV9R2NAHqfwv8frPHF4b1qYbgNtncyN19I2J/Q/h6V6ReWZUnivlQEqcg4I7ivffhp44Hiaw/sfUpAdVt0+R2PNwg7/7w7+o59aAKXjLwlFrtmXjVUvoh+6kx1/2T7fyry3ShLazSW06NHLG+GRhyDX0TeW2CeK868Y+GvOkOqWkeLhB+9VR99R3+ooAzbCTIFWvEVt9u8J3sYGWjUSr/AMBOT+may9Nf5RXTWyrcQSQN92VCh+hGKAPEqKkniaCeSJhhkYqfqDio6APUvCeqHWNA8mZi1xaYRierL/Cf6fhUOqWwZHVhkEEGuX8D332PxHFEx/d3KmFvqeR+oFd1qcOC3FAHmdnot1f6x/Z8C5fdyx6Kv94+1em29ta6Jpy2VoOF5d8cu3cmqOjyw2huwI1E0m0l+5A7VW1PUUgieR2wooAraxqqWsLOxyeirnqa4a5uZLqZpZWyT0HYU++vZL64Mrnjoq+gqtQAVv8AhPQm1vVlV1P2eLDSH19BWFHG0sixopZmOAB3NetWEVv4N8KGabHnFdzY6sx7f0oAj8Z+Ik0bT10+zYC4dcDH8A9a8oJLEknJPJJqxqF9NqV7LdXDZeQ5+g9KrUAFFFFACrwQa961GFNS0+1uo1DN5SsB1ypGa8Er2bwfqX2/wlaMGzJbfuHGemOn6YoAYfCOk62m54QJD/Ehwaw9Q+FU8R32l0Sn911yfzFd9Zy2zzbj+7k7svf6iupt0EsQAKyDHbrQB4gmjHSF8owlPVj3/GtOzjVyK9H1XSoLhGUoAfQiuCv0g8OtLdXAcwJyFUZJPpQBvWlpBb2zXd3KkNvGNzyOcACuL8S/EOS8Y6Z4eBggc7Dc4w8n+7/dH6/SuW8Q+Kr/AMQSBJX8q0Q/u7dD8o9z6n3qloKeb4h02PON11EM+nzCgD6Akkj0jTLWxjPy28Sx59cDk/jVNb8XFvIgbJxn8qwfFOqGKVvmrK0LV/MuQCc5NAEXjyBZdP8AMA5XmvM69P8AGwMdg6diMj3FeYUAFaOka1eaLdebbP8AK3+sib7rj0I/rWdRQB6taXdnr1ibqzOCvEkTfeQ/4e9Zd9YK6sjqCp6g1xWl6pc6RepdWr7WHDKejDuCPSvSrO8tNf0/7Xa/Kw4liPWNv8PQ0Aeb6lpr2UmQCYieG9PY1Qr0G/sUkRo5Fyp6iuJv7F7KcqeUP3W9aAKlFFFABRRRQAUUUUAFFFFABRRRQAUUUUAFFFFABRRRQAUUUUAFFFFABRRRQAUUUUAFamg3Ihv/ACm+5MNpB9e1ZdORzG6upwVORQBf1jTzY3ZCj90/K/4VX0+/udMv4L6zmaG4gcPG69QRXW3NsusaKrr9/aGU+hrimUqxVhgg4IoA+nvDPiK28ZeHY9RhCpcL+7uYR/yzkx/I9RTbyDrxXhfgPxZJ4T8RR3DMxspsR3UY7p649R1//XX0NdpHPCs8DrJFIodHU5DA8gigDyzVtMGnX/mxLiCU5wP4T6Vc0+Tla6DVbJbmB4nHB6H0PrXKWjNBOYpOHQ4NAHnni22+y+KL9MYDSeYPo3P9axa6/wCIcAXWre4H/LaAZ+oJH8sVyFAE1rO1rdwzocNG6uPwOa9i1LDqHHRhuH415j4Y0Q63qqxvkW0XzzN/s+n1NepakqCFBGoVAo2gdAMUAchNN5F1uzgHINcpq+pNezlVP7pDx7n1rf1vlHHqDXHUAFFFORGkdUUZZjgAdzQB1/gHRRe6i1/Mv7m2+7noW/8ArVB44106nqhtYm/0e3O3jozdzXT3Tr4S8ErFGQLmVcZ77j1P4V5eSSSSck0AJRRRQAUUUUAFeh/D5J9NllN23l212AuwjoR0Y+n/ANesHQ9FClbq6XnqiH+ZrqENAHR6jbTWkpZc4p+neIpLZgGYjFGlaxBLAtlqPCjiOY9vY+3vSar4fZV82DDIRlWU5BFAHWWniO1vIxHcBXHvWf4h0CPU9PlayxOrKd0B+9j29a82uJrvT5D94AVpaT42kglVHcj8aAPML61ayvprZgQY3K8jBq14fOPEemH0uov/AEIV6L400K18Sae+t6agXUIl3Tog/wBcvc/7w/WvPvDUe/xFZZHCSbz/AMB5/pQB1PjO5Pnvg96yfDErNeL1607xNP8Aablsc81c8I6ezXCHHegDo/iIEj8KWc5IEjuYgO5GM/pg/nXktekfFPUY9umaRG2XhUzSgHoWwFH5An8a83oAKKKKACtDR9XuNGv0uYDkdJIyeHXuDWfRQB6yWt9TsI760bdFIM47qe4PuKwNS05bmFo3H0PoaxvCuv8A9kXphnJNlOcSD+4ezD/PSu4vrQA7lwVPII6EUAeV3EEltO0Ugwyn86irrtc0z7TCZI1/fRjI/wBoelcjQAUUUUAFFFFABRRRQAUUUUAFFFFABRRRQAUUUUAFFFFABRRRQAUUUUAFFFFABRRRQB2PhK4820kt2PKHj6H/ACay/E+n/Zb4TIMJL1+tR+GbnyNXRSflkG38a67XbAX2muoGXA3L9RQB5xXt/wAIvFA1LSpPDt3Jm4tFL2xPVo+6/gf0PtXiJGDg9a0dA1ifQNctNTt/9ZbyBiP7y91/EZFAH0bfW+CeK4zXLUwzpdqOM7X/AKGvQWmt9T0+3v7Vt8FxGJEPsRmuf1KzWaGSNhwwIoA8u8ep5um6fcjqrshP1AP9DXCKpZgqgkk4AHevQ/FcTHwzLG/37edSf1H9ayPAukfa9SbUZkzb2nK56NJ2H4dfyoA63RdMXQNDSBgBcy/vJz/tf3fw6fnWjdfPYwt6oKo6hc5J5q6fm0q2J7xA0AcXrKZDVxTDDkehrv8AVY8hq4O4G24kHoxoAjrpPBGl/wBo+II3dcxQDzG+vb/PtXN16h4FtF07w1PqEgw0uWz/ALI6f1oA534gan9r1oWqN+7tlxj/AGj1/pXI1PeXDXd7NcOctI5Y/iabbW013OsMEbSSMcBVGaAIqt2OmXupSiOztpJm/wBkcD6ntXe+H/hyDtn1Q7j18pTwPqe9dddalo3hWyGRFEB91EAyT7CgDi9I+FGpXm17+5jtUPVVG9v8B+tdxpfwv8K6aUlvJZLiRTnMsmBn6DFVNN17UtaiN0Yza2jf6pD99x/ePoKsvEz8sSx9zQB0X/FIWIwlvbsR3CbjVO417Rx8tvYZ7DEYFZ9hotxqU4jhXjPLHoK9A0nwfaabCJXjDS45dhz/APWoA4WQS3S7hpQRDyDJgfpWY+pTaZJ5cMIy3HlKcg/hWx8QfFltoNu0ceDK3CqO5rkPh/cjV7qa/v5A0hk2qp6KKANW4tLjVIiZtNEZI+8rf0/+vXFal4VvFlZ4UAI7bq95utPgutLcCZoUC5Zo+uPauV8OaNo81/MsdvMs3VTcSlnYeuO1AHnGh6rd6TcrDcqy9sN3qncWcGla1eXcBXy5hmFQfuBuSPbnj6V6T4w8Mw+S0iIAy8jFeX3sltG4NxOE9sEmgCGK2e+uQcE5NdfHd2fhPSvtl1hpiMQw93b/AA9TXIf8JPb2CFbC38yXtJKMAfh3rnr2+udQuWuLqZpZD3Y9B6D0FAC6hf3Gp3817dOXmmYsx/oPaq1FFABRRRQAUUUUAFd/4N1f7fZNpNw2ZoVzAT1ZO6/h/L6VwFT2d1NZXcVzAxWWJgymgD0a8hKMeK4jXLD7PcedGMRyHn2NehCeLVtMhv4Puyrkr/dbuPzrB1G0WeF4nHDDr6GgDhaKfNE0MrRuMMpwaZQAUUUUAFFFFABRRRQAUUUUAFFFFABRRRQAUUUUAFFFFABRRRQAUUUUAFFFFAEtvKYLiOUdUYNXqluRcWisOQVzXk1ek+Fbj7RpEOTkqNp/DigDi/ENl9i1aQAYST51/Hr+tZVd140sN9mtyo+aJufof8iuFoA9z+Dmuf2h4eutFmfM1i3mRAnny26gfRv/AEIV1t9DgnivCvhzrZ0PxvYTM+2Cdvs02em1+OfocH8K+g9RiwzUAeYeL7F5LK7SJSTPHwB3YEGlsrFNE0SCwXG9V3SkfxOev+H0FdNfxqCHZc+Wdw+tcvqFxkk5oA57X9Q+y2ruD85+VfrXVxoYdGsoznK26A56/dFeY61cm+1dLdTlVYJ+JPNeqX5CKEHRRgUAczqK5Brz27x9smx03n+dehXzda87nbdcSN6sT+tACRRtLKkajLOwUD3Neua6o0jwI8KcYhEYx78V5z4VtftniSyjIyA+8/hzXpfjm0mu9CjtbdS0kkiKAPrQB5TpWlXOr3qW1smWP3m7KPU17F4e8L2Og2wOA0p+9I3U07w1oFtoGmqMAyEZkc9WNcd408ZSvcmx06YoEPzyof0FAHoV7qcEMLKrgHFcbF4Zi1rVxqN1NJLCrZCMcq3t9K5fw3Yal4jvyZruf7LGQZXLnn/ZHvXrtnapDEkcahUUAAegoAWK2AUADAFXbLSpL64EaA47mrEFvuxxXc6Hp8FjY+bJgORk5oAdo+kwafCvygYFVvE2vQafYSHeBgHvXAeOPjHY6Jqf9nafD9ukXImaOQBYz6Zwcn+Vec65rvinxfARa6XNFbv3LckfjigDkvFetSa5rs9yXJjDFYxnt61t/DawN5q7sZnVI8fIGIBJ7muUvdJ1DTji8s5ofd0IB/GrnhzXptA1MXKDch4dfUUAfVunRpHbBGIIxjmuav8ATZtC1O41a0COr9S5wqDqzN/QVw//AAt2yjt0K+Yzd1CnIrr9O8Z6fqdgGaVHRhnBoAm1i/jv9F+0DOGXqyFc++DXhDypPrElncDNvK+FJ/hz0Ir1HxJrzaoGs7H5s8Mw6KK8z1G3SPVVVOfLULmgDB1TTZdLvpLaUHKng+oqlXp/xJ0dRZ296o+cIpJ9cjmvMKACiiigAooooAKKKKACiiigDrPBGqiG8fS5j+6uv9WSfuyD/Hp+VdFqFvsY8V5nHI0UiyIxV1IKkdQa9RhvE1nR4L9cb2XbIB2cdf8AH8aAOH161wy3Cj/Zb+lYldrqFuJI3jYcMMVxkiNHIyN1U4NADaKKKACiiigAooooAKKKKACiiigAooooAKKKKACiiigAooooAKKKKACiiigArs/BFx8k0BP3WDD8f/1VxldB4Rn8vVimeHT9RQB3eq263VjLEw4dSK8mkRo5GRuGUkGvYpBvg/CvL/ENt9m1iYYwH+cfjQBmKxVgwOCDkV9TadfjWvDOm6lnLXFujuf9rGG/UGvlivf/AITXpvfh/wDZ2OWs7l4x7KcMP1Y0AaGoRghgehrzXWrw2cM5b70eQPr0Feo36cmvGviA/lar9nXgOBKf5f40AYfh2E3fiWwRsnM6uT9Dk/yr1DUZcs3NcF4Dt/N19pyPlghZs+54H8zXX38vJoAx9Rm2RSP/AHVJrgDyc11utz7LGXnlvl/OuSoA7H4cW/m+IHkIyI4j+ZIr1+aOLYGkxxzXmHwuiBub2U442L/OtDx74pubFhYWp2vIuWfPKjpxQBB418ZbA+m6e/zkbZJFP3fYe9cJpGlXGs6ilrB1bl3PRR3JqrFFLdXCRRq0ksjYAHJJNeweFvD0ei2ATAa4kw0r+p9B7CgDU0bSoNMso7W3TCIOvdj3Jret4ulQ28XStW1hLEDFAE8Pl2sLXMxxHGNzVyV9H4v8XvMk+qPpumSMdlrbAB9nYM/XPr2q5qXinSjA00l5GlhDIyBy3EzqcEgdwDkfrXJ3nxetLdilhayyqOAxAUH+tAHS6F8JNGsLuO6k8yaROR5rZGfXFei2uj2UEYUIox7V4OPjRfBv+PAbf+uvP8qnT403B+9ZuPo4NAHtt7oOnXcTJJFGynqCAQa85134R6JdO0lsGtnP/PI4H5dK5aT4z3LD5baT8WFUJ/i7qEn3bf8ANqALr/CAJIc6i5TPTaM/nWnYeANL0r95LMzEdcvXGXPxN1qYERiKP3OTWh4Qt9X8Z6hLcaleStp9rgyIDtWRj0XA6juf/r0AdDqt/bWdq0OnxqBj74FcHEGu9WihXl5ZAo+pOK7HxOEto2RAABxgVl/DjSm1Txvauy5ityZ39tvT/wAexQB2PxLt1TRJI1HCJgfgK8Hr3/4nMF0i4J/umvAKACiiigAooooAKKKKACiiigArrvA+obbqbTJG/d3A3Rg9nA/qP5CuRqW2uJLW6iuIjiSNgyn3FAHoWoQbWPFcZrVv5VyJQOHHP1Feg3Lx39lDew/6uZA49vUVyWt2++0fjlPmFAHL0UUUAFFFFABRRRQAUUUUAFFFFABRRRQAUUUUAFFFFABRRRQAUqkBgSAcdj3pKKAOi8T+HxpsVlqlmC2l6jGJYW6+W2PmjPuDn8K52vXPh6tr4p8EX3hq/bIik3Rt3j3cqw+hz+deY6xpVzomrXOnXi7Z4H2tjofQj2IwfxoAo1o6FL5WtWzerbfz4rOqa0fyryCT+7Ip/WgD2GIbofwrhfGlrteGcDuVNd1aHMI+lc94utvN0uU45T5h+FAHnNe2fBOGRNF1Z2P7uWRCi4/uggn9cfhXiYBJwOtfQnw+gGmiPTsAFLL5wf7+QT+pNAGxqAwTXkHxLt8XVlcgfeVoyfoQR/M17DqXBavL/iLD5ulQuBlknHQdiCP8KAKPgS08nSbu8I5mkEa/RRk/qf0q7fPya0LK0GmaHa2eMMkYL/7x5P6msq9bJNAHKeIJuI4vUljWFV3VpvO1CTHRPlH4VSoA9L+GieXp11Kf4pMfkBXK+NLn7T4ln5zsAT+v9a67wd/onhkMeC+5/wBawtI0c634jur2dSbaKY9f42HQfSgDV8EeHPs0a6ldJ+/kH7pSPuL6/U/yr0O3i6VUtYcAcVsW8XSgCe3hzjiuU+JXi3+wNK/smxl26jdp87L1iiPU+xPQfifSup1XVbXw5olxql2fkiX5EzzI56KPrXzhq2qXOs6pcahePvnncsx7D0A9gOKAKryySKiu7MqDCgnIUe1MpQCxAAyT0Fdn4f8AhrrOrhZ7pRp9oed84+dh7L1/PFAHFgZOBXQ6f4N1S8tvtlysen2IGTc3h2Lj2HU/gK6+8vvCXgUGDTLVNT1ZOs0xDCNvr0H0HPvXB634h1PxBcmfULlpMH5UHCJ9BQBPcyaLpxMdgj6jMODcXC7IwfVUByf+BH8KxSdxJOOfQYpKKACvojwzpsfhzwFYwlQs80f2iY9yz88/QYH4V4HpVr9u1eytOf386R8D1YCvoXxVciOExpwqjAA9KAPNvEl2bm4ZQc816N8LtA/svQZtUmXE15wmeyD/ABP8hXEaD4fl8R+IY7cZEQO+V/7qDr/hXs9/NDY2KwxAJFEgVVHYAcUAeUfFe/AsHiB5c4rxiu1+Iuri+1YW6tkJya4qgAooooAKKKKACiiigAooooAKKKKAO88G3outIuNPc5eBvMQH+6ev5H+dGoQj51I4Iwa5rwzfjTtet5GIETnypM9NrcZ/Dg/hXa6tBskYYoA81kQxyMh6qSKbVzVI/L1CUepzVOgAooooAKKKKACiiigAooooAKKKKACiiigAooooAKKKKACiiigDsfhpqh0/xbFEThLpDEfr1H8sfjXefFPwwNX0VdetEzd2S4nAHLxev1X+RPpXjVjdPZX9vdIfmhkVx+BzX03pdxFdWy7gskMycqeQykdPyNAHy5QOtdF438Ot4Y8T3NioP2Zj5tux7xt0/LkfhXO0Aex6Y++1jbplQf0qnrkYktZUPRlIp+gOH0m1YdDEv8qfqw/ct9KAPOvDNh9u8SWkDDKJJ5j/AEXk/wAsfjXtPhOTzPFDf9cX/pXnXgyzEd/qt4R/qwIk/wCBHJ/kPzrvPBb58UH/AK4P/SgDpdUPLVxuqW8N28aTjKJIsmPUqciuv1VuWrjNUk2hj6UAV7yfcSc1zmqXQt7aWU/wjj69qvTXOR1rk/EV5vZLZT0+Zv6UAYRJYkk5J60KCzADqTikq5pkPnX8S4yAdxoA9EsYyNNhs4jghAufSt/TLGO0t0hiXCr+p7mqOlWhjiBf77dfb2robaLpQBat48YrXtY8kCqUKdKyvGGq3lnpaaVpEUk2r6lmOFIxlkT+J/b0z757UAecfEzxX/bus/YLSTOn2RKqVPEkn8Tf0H/16zfC/gLWfFDLLBF9nsc/NdzDCe+3ux+n5ivSPC3wnsdKCXviFkvLrqLVeYkP+0f4j+n1rb8V+NNP8NWgR9pmK4hto+Mjt9BQBRsPDfhjwHZG+lKS3EY+a7uOuf8AZXoPw596898WfEm+1lpLbTme1szwWziSQe57D2Fc1r3iLUPEN4bi9lJAPyRL91B7D+tZNAAeTmiiigAooooA3vBao3jXRxI21ftSHPvnj9a9g8VSEswrwrT7yTT9Qt7yL/WQSLIv1BzXt1zfWev2ttf2sgeCYrux1Q9wfcUAdV4WsoPD3h9ZpMC6ugJJCeoHZfy/U1xnjjx1FaxPFE+6VshVBrK8c+P2SZ7KybLjgkHha8qnnluZWlmcu7dSaACeeS5neaVtzuck1HRRQAUUUUAFFFFABRRRQAUUUUAFFFFABXpkNx/aeg2l4Tl2j2v/ALw4P8s/jXmddt4KufO0+9sWPKETIPY8H+S/nQBz/iCPZfKfVP61k1v+KU2XMPHOD/SsCgAooooAKKKKACiiigAooooAKKKKACiiigAooooAKKKKACiiigAr3r4faibzwtYsT80amJv+AnA/TFeC16n8J73NnfWZP+rkWQf8CGD/AOg0AdR8VtBGseEl1OJM3WnHcSOpiPDD8Dg/nXglfWFqsdzbyW06hopkMbqe6kYIr5i8Q6RJoPiC+0yXk28pQH+8vVT+IwaAPQvDLhtFtMdolH6Va1X/AFJ+lZnheTGjWw/2K09QO6E0AVdIg+yaGWIw1xK0p+nQfyroPAgD+Ip3OfktmI/MCsy9UW9tFAP+WcYX8cVs/D2PN1qc/wDdiVPzOf6UAbWqty1cTrD/ALqT6Guw1V+WriNZf9zL9DQBzN1diGJpGPCiuWv0njvpVulKTZ+ZT29q6fw/YnxJ4us9PA3W0b+ZOexVeT/h+NY3iqUTeLNWkDFgbuTBPoGIFAGRXX+DNL8xnvZB8oO1Pc1y9payXl1Hbxj5nOPp716lpVollZxW8fKoMZ9T60AbdsoGK1ICABWXC2K6PS9LMiLcXWUh6qvd/wD61AFrTrZ7k7sbYh1c9Pw9a0CLS0nkmgiUTyKFaU8sQOgz2Ht05NQz3qogjjAVBwFHQV5r468e/wBnK+m6bIGvWGJJB0hH/wAV/KgDR8b/ABBh0VXs7Nlm1AjBHVYvc+/tXil5eXF/dPc3UryzSHLOxyTUUkjyyNJI7O7HLMxySfU02gAooooAKKKKACiiigAq7Yavf6YW+x3LxBvvKDwfw6VSooAc7tI5d2LMxySepNNop8UMkzbY0Z29AKAGUVrQ+HNSnGRBtHualfwtqSDJQUAYlFXZ9Jvbfl4Wx7VTKlTggg+9ACUUUUAFFFFABRRRQAUUUUAFbnhG6+zeIYFJwswMR98jj9cVh1LbTNb3MUy/ejcMPqDmgDovGSbLqAezf0rmK6nxxIr6hbFD8rRbx9D0rlqACiiigAooooAKKKKACiiigAopQCegJpfLf+435UANopSCOoNJQAUUUUAFFFFABRRRQAV2vwxu/J8SyQE8TQMMe4IP8s1xVbvg24+zeLtOfOA0mz/voFf60AfRVjJgivL/AI26R5ep6frUa/LcxmGUj++nQ/iD+lej2j4IrO+JWnDVfh5esBmSzZblPwOG/wDHSfyoA818NMV0yAZ/hFb23zpoozyGcA/nWF4ejK2EA/2B/KuitU/0tD/dBP6UAVtVkzK31rq/AcPlaBeXBHMs+0fRR/8AXNcZqD5dq9E0KD7F4QsYyMM6GU/8CJI/TFAGdqj/AHq4DxPJjTLkg4+XrXbanJ96uK1i0l1NVsYR888ixj2ywyfwHNAG38ItGFnps+sTrhp8hCe0a9T+J/lXkN7Mbm/uJySTJIz5J9Tmvom6EOgeB79ofkjtrJkj9jtwP1Ir54sLRr69jgX+I/MfQd6AOm8Kaf5cZvJF+Z+Ez2X1/GuxhOMVm20axoqIMKoAA9BXb6Footo1vr5fn6xRN29z/hQBa0jSFhjW7vRyeUhI/U/4Veur8setVby+LE81w3i/xX/ZNsbe2cG9lHy/9Mx/eP8ASgBvjXxudPV9P0983jDDyD/lkP8A4r+VeUMzO5ZiWZjkknJJpZJHlkaSRizscsxOSTTaACiiigAooooAKKKfFDLPIEijZ3PQKMmgBlFbtv4Q1m5UMtrsB/vmi48IazbglrbcB/dNAGFRUs9tNbPsmieNvRhio1UuwUdScCgDR0jSZdUuRGoIQHk16xoHhCC3iXEQz34qp4K0NIbaMleTyTXp+kQRSl0QDMZ2tQBjw+H41UYjH5UTaAmPuD8q6608ua/ntQBmIAn8asCCKaSSNMEpwaAPMbzw6jA5jH5Vxmu+EY3jZkTaw6ECvdLrTl545rmNV04bW4oA+bLm3e1uGhkGGU1FXXeONOFtdrMoxk4NcjQAUUUUAFFFFABRRRQAUUUUAaGrX4v5LVgc+VbRxH6gc1n0UUAFFFFABRRRQAUUUUAFFFFAHqWj6YlxoVlKADuhUk+pxT5NDU/wVteC4xP4P05tuMIV/JiK22s19KAOBfQFPVB+VULnw5CQcwr9cV6O9mvpVKezUg8UAeTXvh8xZMRI9jzWJLC8L7XUg163eaeGzxXPX2hx3A2svfOR1oA4Kiuu/wCEYg/uN+Zpr+GIscKR+JoA5Oit+bw4y/dLCs+bSbmLOF3UAUKt6XMbfVrOYdY5kbrjowqs6MjbXUqfQikU4YGgD6XtT0rcjgS/sbiyl/1dxE0TZHZgQf51zlhJ5kETkYLKD+ldHp7YZaAPH9MtGtIxA4w0XyH6jite34aVvSPH61oeILIW3iG+AXAeQyD/AIF839az4uIrg49B/OgDJeF7y+ito+XlkCD6k4r1HUikESwx8JGoRR7AYri/CNl9q8SrOwzHaqZT9eg/U5/Cum1WfJbmgDm9Sk+9TfDlj5t2944+6dsf17mq94WmlEa8sxwK6jSLVYYo4lHCigDH+KF79g8AvADh7yZIsZ7D5j/6CPzry/wxZ7IXumHzSfKv0H+f0rq/jFem61nStFiOTDH5jgf3nOB+g/WtLwb4bS5VLi4TFjBgKp/5aMO309aANXwzoQjjTU71eOsMTDr/ALR9vStW+vSzHJqbULzOQOAOABXN6hfR28Mk8zhY0BZiewoAoeItfj0ixadiGlb5Ykz94/4V5DdXU17dSXE7l5ZDliau65q8us6g07kiMcRp/dX/ABrMoAKKKKACiiigAooooAuaXps2q30drCOW6n0HrXuXhPwNbWUCYiBY9WI5Ncf8MtMQobl1BZ24PsK960a3QIvFAFS28NxBBiMflSXPhuIqcxj8q7AvDbLEGxmRwij1NVtYuo7G4s43A23Enl/jjNAHk+v+CrW6hdXgU/hXkGoeFpdH1yFcFrdn4J7e1fT+oNbvcSW4I8xFDEexrzXxlp6Pbu6j5l5FAE3hmNVgjHtWx4ZuWh8WavZyHg7JU+hGP6Vyvh3UAtuhY9q20u4U1qO/RgG2eW/uO1AHQaLclfGWtBvuiOMj8jV7wfcm7g1G7kPD3T4z6A4/pWLa3cI1K4ulYZmjCn8M1Y0/fb6A9lbNtkmZst/dyeTQBpaZetrF7f3K/wDHrE/kxH+8R1P5/wAqq6rENrVWa4ubW3g0TQogoQYlunHyxjv9Wp935dvbiDzjJIBkljlj70AeOfEaIC2LdwwrzSvSfiROPJCA9XFebUAFFFFABRRRQAUUUUAFFFFABRRRQAUUUUAFFFFABRRRQAUUUUAe2/DmTf4MthuyUkkU+3zE4/WuoZq4z4YyFvCrrjGy5cfXgGuudqAGuwqtKQadI9VZJKAIZkBqk9upPSrTvUe4UAVxar6U/wCxqR0qdWFSBhQBRn0hxCJTEfLbowGR+dVLbT7I3QjvU/0eT5GdfvR/7Q+n8q6jS9VbTp8MBJbucSRkZBFb+q+D7XVLH7fo5Cll3eX/AAt9PSgDyLxH4UfS7kwToskbcxygcOPUVxt5pDxEtDyP7p617xb241nQ59Lv0K3NmdvI+YDsfw6V5nq2nvY3clvKMMh6+o9aAPR9DYnSbIknPkJnP+6K6axbkVzWk8WFqP8Apkn8hXQ2Z5FAGT4vgA1NJQP9ZCpJ9xkf0FcsuRb3B7bh/Wu18XqPKs5O5V1/LH+NchZQNeyPax/ekkUZ9M0AdD4VtPsWhyXTjEl0+R/ujgf1qpqU/Lc1uX7pbW6W8fCRqEUewFcneSGWXYvUmgCPT4fNuTMRwOFrsdLiGQTwByTWHYW4UKoHSrHiu/k0jwddG3UteXeLS2VerO/HHuBk/hQB5tp9pL47+I+oX4Y/ZVkOJOyxj5Vx74H616rM8Nnapa2yhIYl2qorI8L6DD4T0FbRSGupcSXMg7tjoPYf4067uM55oArXc5JPNebeNtSnmItIc/Z0OZGHdvT6Cu01C4KRnb948CubksBIGDruDdc96APOqK6PUvDMiEy2Y3DvGeo+lc9JG8TlJEZWHUEYNADaKKKACiiigAooooA9T+Hl+kdlGm7kcV7NpeqJHDvLcAZr5b0TWJNLuQQT5ZPPtXqWkeLopIR+8GCOeaAPVNX14TaVpmr253QwXCSSAc/Icgn8M5qx4nuRfvpMkLAqlysmR6YNebeHtSlsJJrMOtxpsrFkUnmPPVfcV0EuoJaWYjRjsT7gJ+6PSgBLzUXj8VX9474h8hIl9yCSf51zesa0L/dBCpkc8YWs67v7jWNS+x27EDOXYdhXbaF4agtYQxQE4ySaAOK07w7qjxgA+WK2I/CV8Rk3Mma76ZLey037UACDgJ7k8CtmKxSK1Dy4GFyxNAHlMmg6rajdHOWx2IqKPWr7TZNt3GygfxDpXri2MdzbrKq/KwyPpXP6z4finiYFAfwoA5V9Znv7by7S/FqG+86oC34Z4qt9otNLtnRJXlkbl5ZX3O59zXK+Iba68OXBkh3NC7bdo7E9Kn0rRLzWMS3TsFP8AoA4fxlqQvtRCIcqnJrmK+h7fwPaKn+oXJ6nHWszVfh3Yzxn/RlB9VGDQB4XRXSeIvCN1orNIgaSAd8crXN0AFFFFABRRRQAUUUUAFFFFABRRRQAUUUUAFFFFABRRRQB6r8LJQdFvo92StwDj0BUf4V20hrz34WSkRanHxgNG3/oVd+7UAV5TVSRqsyGqklAEDNU1tBFcHabpIn9JAQPzqBhURoA2JNC1CNdyRrMvrE2f061QJeGTa6FWU8qwx+lOs9XubFgFctH/dJ/l6V0sF/Y61BsuY1k7HPDr+NAGQlol/bmSzOJ1GZICf1X/Ct/wLrptL5tNuCRG+Sgbse4rCv9KudHkF9ZuZbZT97uvs3+NSzqL5ItTs+LuPDkD+MD+tAHc67p0MepQ6lAArMPLlx/Eh9focGvNfHWmboDcovzwn5vdf8A61d8mpi9sFDHORWH4ljSaBsjKypyPqKAKGlf8eFt/wBcl/kK6Gz6isOzXZEi+igVt2nUUAReL8/2VaP2DsPzA/wrF8J25j+138ijZnZGT69z+tbviiF7nTLKCMZeSfA/75NVLporCyjtIfuRrj6nuaAM7VLzJbms+ygMjecw5bp9KibdeXW3+ActW3awDgYoAu6fbZYcVHqUKXGtQzyYMWnqywr6yt95vwGFHuWrXt1W1t2nYcKOPrWBd3Bd2YnqSTQBHc3G4nmsm4lznmpp5OtU2tbm9ykIwD96RuiigDMkbz5Se3QVObJkQFxtJ6A9TWl5drpaARjzJz/G39B2qFd0rF3OWPUmgDPNpkdKp3ejQXS4mgR/qK6y20ue4xsjwPU8CtaDwwHwZpT9EH9aAPIrjwhZsSUWRP8Adb/GqEvhKNT8skn6V7ZcabolkCJI2nkH8Ic/riufvbWGZ8w2iQKOysST9STQB5cfDKA9ZD+NSxeGoc8qx+prvm04elItgAelAHJW/hq14zAD9ea1rfw5Zr/y6Rf98CuhitAO1XorcDtQBgR+HrHHNlB/37FWE0S0jB2WsK59EAroFgHpT/IHpQByc9tJpsq3ECYhxh1UdPepbrVhNaHD9q6RrcHtWTd+G7O4JIVomPUxHH6dKAK/gOFZJZrh8FmkPP0r08zolhKqkbjGQPrivNdN0ybRkZLecuCc/MKtvq+oRdUDD/ZNAG+upm58NeGg563EQl+o/wDrium8T6iz2dnp9u2JL2dYiR2Xq36CvLf7bjjtlt5EaIJKJEyOAc5rqbLW4b69s7hnB8nJHPcigD0q/v7bR9Fe4kICRJgD1PYVQh3/ANjLc3nyu672B/hz2rHbGt31u104FlbtvWPP337E+wqLWNWfXdQTStPP+iQkNdzj7oA/gB9aAOc8ZW0c1iZQoxjcM1J4WCyW8fA6UnjG6jXTmEZBUjAqDwddI7yQA8wKpb8RmgD0S2tEdQMDNFzpqlT8tZOg62j2t1fyHKNP5MQ9cHH867ORFFt5j8Dbk0AeX+I9CjngdWQHI9K+efEmkHSNVeIAiNuU9vavrPVYEkhLLyCMivBPihp6rCJwOUcc/XigDy6iiigAooooAKKKKACiiigAooooAKKKKACiiigAooooA7n4azCO/v0zy0Sn8j/9evRGmryvwJMYtYnA6NAc/mK783PvQBoPIDUDMDVM3XvSfaM96ALDGoHOKaZh61XmnwOtABLLjvUMWoPazLLE+GWqNzdYzzWXNfYPWgD1vQ9div4D0zjbJGef8ih7L+y7gy2pP2OQ7lXP+rbuv09PxryrS9fbTb+OcElM4dfVe9esWeoQz24BYPDKoIPqD0NAFksEQSR8I3YdjVTV5/MtbcZ5b5f1xViJD9nmh+8V+ZT61Rlsry6ltVSByq5JOMAdaAJ7ftWxaEDFVrfR7v8AiVV+pq+um3CJ8rLu+lABqN/FHCi4BZMkH0JGK47Ub0ysVU5JrevNCu5iSLkfin/16w5vD2oQMX+SU9tpx/OgBtmqxKBnJPJPqa37ABmFcsWmtnAmidP94Vs2l+ILdpRy3RR70AaWs6gBIlnGflj5cju3/wBasWV81CGZmLsSWY5JPetKztVAE9wPlHKqe/uaAK9vp3mL51xlY+y92/8ArVDqOox28RRMKijgCpdU1MKp5rJtNLk1OYS3WRB1CZ5b/wCtQBBYW9zqk5kVSEz949BXYafo0UIBK729TVmxs0jRURAqgYAA4FWb/U7bSYgGIedh8sYPP1PtQBOVhs4vMmYKOw7n6Vl3WpS3GUizHF6DqfqayZdQlvJjLM+Seg7AegqVJRQA8xCo2hHpUwkFBYEUAUnhHpUDIBV5xVdloAiQc1ajFQqvNWIxQBOoqTbTVpxdV6kCgAK00oKeGB6GoJryCFsSSqp9zigBrxA9qqTQA54qa51C3ggMzyDyx1I5qhFq9peoXt50kH+yc0AVLm1VgQQCKxnhms5PNtWKkfwdj/hW1PdJ61mzToxPNAG/oWuC+i8meR0xw65wa1b7VnnhTSNDh8qI/wCvuQMLGvfB7sa4GGXyL2OePucMPWum1HxAljpu7vjgLQBU8RXiz3dvp8Ryq4z9BV7wfBJBe6+5BGSu3/vgVxum34kvXu7nIdjxkdBXb6ZrNqm/awBkHze/agDX0m1kTS/DMHOHuPMk/ImvQ/E2qJp/hu7nzysZC+57VwtjqVsIrVd4/cHK1Pqd8NYuII5n22UDCRwT99h0H0oA01vwttbWUp/fG2EhryT4oTINOlHGSQB+ddQurNca1f6tKdkGwQW6nuo6n8T/ACryfx5ry6nfC3ibciHLEevpQBxtFFFABRRRQAUUUUAFFFFABRRRQAUUUUAFFFFABRRRQBueE32a4v8AtRsB/P8ApXbyTEd65L4f2K6n410+xaQxiYuu4Dp8jH+le4P8NbEtlrm5I9MqP6UAeaG55609LjPevQW+HOnJnm4b6v8A4CkHgWwjIxCxx6uaAOCMxxVW4nIBr0c+D7RekA/Ek1EfCVrn/j3T/vmgDyK7uTziqMdnqN9IFtbSeUnuqHH517lB4Wto2ytvGD7IK1bfRlQABAPwoA8e0b4daleOsmoSC3i6lE+Zz/QfrXqOmeHo7S2it41PlxqFUMc8V0kGnKuPlq/FaBe1AGba6WqgfLWrDYqO1W4oAO1W0jAoAqLagdqU2wx0q8FpNtAGa9qD2qrLYq3atspUbRigDlbrSUkUgoCD2IrDudBC/wCrG32HSvQHgB7VWksw3agDzr7FJA+XQsB6d6q3upFQQcj2r0OXTUbPy1m3WgQXCkSRKw9xQB53br9rmEkvKA8A966WyA4q83heFD+7Qr9DSf2PNGrCNypIwDjOKAKGt+J4NEhEMRV71x8q9kHqf8K4ptVkuJmmnkLyOcsxNb0vw6EkjStf3LSucs74JJqvJ8OrgA+XqBHpui/+vQBQj1NR/FVyPVFP8VRj4e3yk79RXHtEf8aUeCrmHO69ZvomP60AXo9QVv4qtJdBu9YMmh3ttkrLvA9VxUK3M9s22ZSPftQB1Hmg0dayIL4MBzV6OcHvQBaVanQYqssop3ngd6ALgNV7u0gu0KyZ+oODURugO9RteAd6AMS803WdMYz6XftMg5ME/Ofoagg1ey16N7PUbbyrpeHifr9RWxNfgA81ymuCG4dbhD5dxHyrjrQBBeR3Hh+Uy2kzzWJP7yBzu2j1FUZUU3sd3pOUlkILRr0cfSr9vaajrCgbDHGRhnYdfoO9dbofhaGxjUIhLd2bqaAKFhpU86h5/vH+HsK2otFUD7g/KujtdNCgfLWiliAOlAHHnRl/u03+xl/u12Zsh6Uw2Q9KAORGkqP4aRtGibrEp/CutNmPSkNoPSgDjW0fZzGzp9GNQyQXsalRMxB7MK7R7MelV3sAe1AHmWs2GtXkTRRXaRJjshzXGT+DdRjyRJG56nORXu0mmA/w1Tl0ZW/hoA+fbzSr2x5ngZV/vDkVTr3q80BXRgYwQeoIrzjxP4Oksg93ZRnyxy8Y7e4oA4yiiigAooooAKKKKACiiigAooooAKK1vD/hzUvE+oNY6XGkk6p5hDyBBjIHU+5FbF98Odd060ubi5+zKtvaC8cCQkmMtt44xnPbNAHI0V1dv8O9fuorWWGFHiubeK5Vk3PtWTdtBCqTn5G7dqSfwBq0OqT2AmtHkh04akzrIdphIBGMjOcEcYoAb8OZVi+ImhMwJBu1Xj1PA/nX1u0QPavmTwx4G1vTNasNadrdIbC9gacMWDIDJGO6gH/WL36GvqLFAFNrcHtUDWg9K0sUm0UAZZswe1NNivpWtsFINm7bkbvSgDLFiB2qRbQDtWh8m/ZkbsZxRsoAprAB2qVYsVPspwUCgBqpin4paKACiilwcZxxQAlNIp1FAEZXNNKVLigr6igCuYge1IYQe1WdvGcUYoAptbL6VE1ovpWgVppWgDNNovpTDZr6VplKTZQBkNZA9qry6epzxW6Y80xoR6UAcrPpasD8tYWoaGkin5P0rv5IB6VRntQwPFAHjGo20uk3YBz5T/dPofSpbe+4HNdz4h0BdQsZIsYfGUb0btXle6W2leGVSsiMVZT2NAHS/bgB1qGTUwO9Z1tZanfY+zWsrA/xEYH5mtW38E6hPg3VwsY/uoNx/OgChJq4H8VRJfz3LbYI3kP+yM111n4GsoSC0TSt6yHP6dK37bQY4wAsYAHYCgDz+HR9Su/v4iU+vJrYsfCUKMHkUyP6vzXdRaUq4+WrkdgF7UAc7aaOqYwtbNvp4XHy1qR2gHarSQAdqAKUVoB2qwLfjpVxYqf5dAFA23tUbW/tWkUppSgDMNv7Uw2/tWmY6QxigDLNv7VG1t7VqmKkMXtQBjm1z2pPsYPatjyR6UogHpQBgy6cGH3axr/RldTlf0ruTbgjpVS4swQeKAPmLx34VbQr8XUCYtLhjgAcI3p9O4/GuPr6o1zw/aapaPa3kCywvglT7fSuIv8A4daIxYpYBCf7jsP60AeHUV6RqHwxBybG4ZG7LKMj8xXE6toOo6JN5d9bNGD91xyrfQ0AZtFFFABRRRQAUUUUAdj8Ntb0rQfEct1q80kVu1uUDIpY7t6nGB7A13Hi3xVoHiPwrd2tpqFjHLau0SNcI3mSxrGpGzA7vuAz068ZrxaigD2a18V2NnpenCLWNODL4cS18qUu+2fc2VYAYUFSQSPm5qO58Q6Mniq+nOqWwhPhWO0WWBsjzgiAonvwcCvHaKAPbtV+JGkat4O1t7Z2trt/3kMdxNvdpWlhcqq4+6NnX2PtmPw98XLi804nW9cgtb1XnBLWhIdWhxFjYp+7Jyc9vWvFaKAPfE+K1jLLLH/b8MIjVlWRrRyspNsoBGFyMTbmOQODRH8VrKS4kjbxBDEkeQJGtHKy5tQoK4XIxPljkDivA6KAPa7v4tzwz3v2fXLeeBbELboLM83Ijjy/zL90v5nB9PpWpZfE5dUnlittUgidLe4lMktudiYtoyDjHOJRJwAf5V4BRQB7x/wuCy89Y/7SB/5ZNP8AZDs3fZ8eZtxnZ53O3rjt2rM0/wCKuoxNeW9/4mspTJE6200dg3lxSDYQ7LsBKkb1xg4IzivGqKAPb7f4uCPTQbjWYpbmKCaKRI7MgzTFz5cqNgBUC4ypweDwc06++MgH202d/ECGvvsx+yYON6/Zu393dnP414dRQB6H/wALs8b/APP/AG//AICp/hXd+E/jE9z4eZ9b1a0jv43n371KEoYx5exVQhzuznJX8a8BooA9uufjLqd8+g29ldwQSTQF9QkAQbZeRtG8bR90N/wLGao2vxt1g6P5d1qCrfbHAkW0QhWMsW046f6vzvxxXj9FAHvOs/G1IpoBpGqyTwC5tt/m2ARvJAfzsnJBZiUIwBjoKl1b442cmkwyaXdXMWoeQ6yRSWylBJ5ZCsDju+0/SvAaKAPo6H4mNqHhybWYvEtlZPa2dwpsJoovMup/KOxlG7cuHK8bSDt96zdK+N1rLqt//a+o3cVmbydrRre0Qt5JI8sNkem736V4HRQB7L4s+N2otdj/AIRq9xB5r5M1quSm1NvUdc7653/hdnjf/n/t/wDwFT/CvPKKAPQ/+F2eN/8An/t//AVP8KT/AIXZ43/5/wC3/wDAVP8ACvPaKAPQv+F1+N/+f+3/APAVP8KP+F1+N/8An/t//AVP8K89ooA9C/4XX43/AOf+3/8AAVP8KP8AhdXjb/n/ALf/AMBU/wAK89ooA9APxn8anrf2/wD4Cp/hTD8Y/GTdb63/APAZP8K4KigDuH+LXi6T715Af+3ZP8KzR491sXb3Ra1adzku1shP8q5migDsh8UfFK9LqAf9u6f4VIPit4sHS7g/8B0/wriaKAO4Hxb8XDpeW/8A4DJ/hTx8X/GA6Xtv/wCAyf4VwlFAHe/8Li8ZDpe2/wD4DJ/hS/8AC5PGY/5frf8A8Bk/wrgaKAO/Hxn8aj/l/t//AAFT/CnD40+Nh/y/2/8A4Cp/hXn1FAHoX/C6/G//AD/2/wD4Cp/hR/wuvxv/AM/9v/4Cp/hXntFAHoX/AAurxv8A8/8Ab/8AgKn+FJ/wunxt/wA/9v8A+Aqf4V59RQB6D/wunxt/z/2//gKn+FH/AAunxt/z/wBv/wCAqf4V59RQB6B/wujxr/z/ANv/AOAqf4Uf8Lo8a/8AP/b/APgKn+Fef0UAegf8Lo8a/wDP/b/+Aqf4Uv8Awujxr/z/ANv/AOAqf4V59RQB6D/wurxt/wA/9v8A+Aqf4VuaF8aNUaNxrl4pO8spitlyQFPHA7nH5DtmvIqKAPWX+LGqPLEDqtk2yNjKWtWCSNngLhMjjjJ9D04pbj4nvJcrsv7YRed8262b/VkP7dvkH1z1FeS0UAepn4klhARd24IeAyBrdvu7jvHA9Ov6VFc+PLW8sVt7ueGeJots0UltkMwkTlflGCV8zGe2OhrzGigDtEufCn7wTR27Esu0xxyAdB5n5/Nt9CRnGOYorjw2s0UjxWrEFA4CyBT8koY/dPQmI9Oo7jk8hRQB1083hoqDbi1ICoGWWOVWPTJ+XIzneTz0KgHioo7zw8kdxbzWsUg2zmKdFZWGTiMdOexycYz+B5aigAoooo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2881580415"/>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流程图: 手动输入 57"/>
          <p:cNvSpPr/>
          <p:nvPr/>
        </p:nvSpPr>
        <p:spPr>
          <a:xfrm rot="5400000">
            <a:off x="-57150" y="1714500"/>
            <a:ext cx="1695450" cy="16192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1543050" y="1162050"/>
            <a:ext cx="1333500" cy="2708434"/>
          </a:xfrm>
          <a:prstGeom prst="rect">
            <a:avLst/>
          </a:prstGeom>
          <a:noFill/>
        </p:spPr>
        <p:txBody>
          <a:bodyPr wrap="square" rtlCol="0">
            <a:spAutoFit/>
          </a:bodyPr>
          <a:lstStyle/>
          <a:p>
            <a:r>
              <a:rPr lang="en-US" altLang="zh-CN" sz="17000" b="1" dirty="0" smtClean="0">
                <a:solidFill>
                  <a:schemeClr val="bg1"/>
                </a:solidFill>
              </a:rPr>
              <a:t>1</a:t>
            </a:r>
            <a:endParaRPr lang="zh-CN" altLang="en-US" sz="17000" b="1" dirty="0">
              <a:solidFill>
                <a:schemeClr val="bg1"/>
              </a:solidFill>
            </a:endParaRPr>
          </a:p>
        </p:txBody>
      </p:sp>
      <p:sp>
        <p:nvSpPr>
          <p:cNvPr id="62" name="文本框 61"/>
          <p:cNvSpPr txBox="1"/>
          <p:nvPr/>
        </p:nvSpPr>
        <p:spPr>
          <a:xfrm>
            <a:off x="2743199" y="1676400"/>
            <a:ext cx="7197214" cy="1015663"/>
          </a:xfrm>
          <a:prstGeom prst="rect">
            <a:avLst/>
          </a:prstGeom>
          <a:noFill/>
        </p:spPr>
        <p:txBody>
          <a:bodyPr wrap="square" rtlCol="0">
            <a:spAutoFit/>
          </a:bodyPr>
          <a:lstStyle/>
          <a:p>
            <a:r>
              <a:rPr lang="zh-CN" altLang="en-US" sz="6000" dirty="0" smtClean="0">
                <a:solidFill>
                  <a:schemeClr val="bg1"/>
                </a:solidFill>
              </a:rPr>
              <a:t>神经网络的基本概述</a:t>
            </a:r>
            <a:endParaRPr lang="zh-CN" altLang="en-US" sz="6000" dirty="0">
              <a:solidFill>
                <a:schemeClr val="bg1"/>
              </a:solidFill>
            </a:endParaRPr>
          </a:p>
        </p:txBody>
      </p:sp>
    </p:spTree>
    <p:extLst>
      <p:ext uri="{BB962C8B-B14F-4D97-AF65-F5344CB8AC3E}">
        <p14:creationId xmlns:p14="http://schemas.microsoft.com/office/powerpoint/2010/main" xmlns="" val="356361490"/>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自定义 179">
      <a:dk1>
        <a:sysClr val="windowText" lastClr="000000"/>
      </a:dk1>
      <a:lt1>
        <a:sysClr val="window" lastClr="FFFFFF"/>
      </a:lt1>
      <a:dk2>
        <a:srgbClr val="44546A"/>
      </a:dk2>
      <a:lt2>
        <a:srgbClr val="E7E6E6"/>
      </a:lt2>
      <a:accent1>
        <a:srgbClr val="CD054C"/>
      </a:accent1>
      <a:accent2>
        <a:srgbClr val="EA8908"/>
      </a:accent2>
      <a:accent3>
        <a:srgbClr val="0FC1B9"/>
      </a:accent3>
      <a:accent4>
        <a:srgbClr val="FFC000"/>
      </a:accent4>
      <a:accent5>
        <a:srgbClr val="00B0F0"/>
      </a:accent5>
      <a:accent6>
        <a:srgbClr val="70AD47"/>
      </a:accent6>
      <a:hlink>
        <a:srgbClr val="0563C1"/>
      </a:hlink>
      <a:folHlink>
        <a:srgbClr val="954F72"/>
      </a:folHlink>
    </a:clrScheme>
    <a:fontScheme name="Aria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798</TotalTime>
  <Words>4360</Words>
  <Application>Microsoft Office PowerPoint</Application>
  <PresentationFormat>自定义</PresentationFormat>
  <Paragraphs>174</Paragraphs>
  <Slides>43</Slides>
  <Notes>0</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Administrator</cp:lastModifiedBy>
  <cp:revision>98</cp:revision>
  <dcterms:created xsi:type="dcterms:W3CDTF">2015-10-16T04:07:06Z</dcterms:created>
  <dcterms:modified xsi:type="dcterms:W3CDTF">2018-11-15T07:24:48Z</dcterms:modified>
</cp:coreProperties>
</file>