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23"/>
  </p:notesMasterIdLst>
  <p:handoutMasterIdLst>
    <p:handoutMasterId r:id="rId24"/>
  </p:handoutMasterIdLst>
  <p:sldIdLst>
    <p:sldId id="4622" r:id="rId2"/>
    <p:sldId id="4646" r:id="rId3"/>
    <p:sldId id="4647" r:id="rId4"/>
    <p:sldId id="4670" r:id="rId5"/>
    <p:sldId id="4666" r:id="rId6"/>
    <p:sldId id="4668" r:id="rId7"/>
    <p:sldId id="4648" r:id="rId8"/>
    <p:sldId id="4651" r:id="rId9"/>
    <p:sldId id="4672" r:id="rId10"/>
    <p:sldId id="4671" r:id="rId11"/>
    <p:sldId id="4673" r:id="rId12"/>
    <p:sldId id="4649" r:id="rId13"/>
    <p:sldId id="4664" r:id="rId14"/>
    <p:sldId id="4674" r:id="rId15"/>
    <p:sldId id="4652" r:id="rId16"/>
    <p:sldId id="4650" r:id="rId17"/>
    <p:sldId id="4678" r:id="rId18"/>
    <p:sldId id="4679" r:id="rId19"/>
    <p:sldId id="4680" r:id="rId20"/>
    <p:sldId id="4681" r:id="rId21"/>
    <p:sldId id="4669" r:id="rId22"/>
  </p:sldIdLst>
  <p:sldSz cx="12858750" cy="7232650"/>
  <p:notesSz cx="6858000" cy="9144000"/>
  <p:custDataLst>
    <p:tags r:id="rId2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CA3"/>
    <a:srgbClr val="10517A"/>
    <a:srgbClr val="FFFFFF"/>
    <a:srgbClr val="19B7F4"/>
    <a:srgbClr val="4BC1DD"/>
    <a:srgbClr val="EE9167"/>
    <a:srgbClr val="C00000"/>
    <a:srgbClr val="D14E5B"/>
    <a:srgbClr val="CA8F45"/>
    <a:srgbClr val="58A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2" autoAdjust="0"/>
    <p:restoredTop sz="95274" autoAdjust="0"/>
  </p:normalViewPr>
  <p:slideViewPr>
    <p:cSldViewPr>
      <p:cViewPr varScale="1">
        <p:scale>
          <a:sx n="86" d="100"/>
          <a:sy n="86" d="100"/>
        </p:scale>
        <p:origin x="102" y="90"/>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pPr/>
              <a:t>2020/10/29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pPr/>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613948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extLst>
      <p:ext uri="{BB962C8B-B14F-4D97-AF65-F5344CB8AC3E}">
        <p14:creationId xmlns:p14="http://schemas.microsoft.com/office/powerpoint/2010/main" val="49378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extLst>
      <p:ext uri="{BB962C8B-B14F-4D97-AF65-F5344CB8AC3E}">
        <p14:creationId xmlns:p14="http://schemas.microsoft.com/office/powerpoint/2010/main" val="493780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67993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439706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439706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432318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16</a:t>
            </a:fld>
            <a:endParaRPr lang="en-US" dirty="0"/>
          </a:p>
        </p:txBody>
      </p:sp>
    </p:spTree>
    <p:extLst>
      <p:ext uri="{BB962C8B-B14F-4D97-AF65-F5344CB8AC3E}">
        <p14:creationId xmlns:p14="http://schemas.microsoft.com/office/powerpoint/2010/main" val="60671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30391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a:t>
            </a:fld>
            <a:endParaRPr lang="zh-CN" altLang="en-US"/>
          </a:p>
        </p:txBody>
      </p:sp>
    </p:spTree>
    <p:extLst>
      <p:ext uri="{BB962C8B-B14F-4D97-AF65-F5344CB8AC3E}">
        <p14:creationId xmlns:p14="http://schemas.microsoft.com/office/powerpoint/2010/main" val="131289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70918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59069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85602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93568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17544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extLst>
      <p:ext uri="{BB962C8B-B14F-4D97-AF65-F5344CB8AC3E}">
        <p14:creationId xmlns:p14="http://schemas.microsoft.com/office/powerpoint/2010/main" val="49378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extLst>
      <p:ext uri="{BB962C8B-B14F-4D97-AF65-F5344CB8AC3E}">
        <p14:creationId xmlns:p14="http://schemas.microsoft.com/office/powerpoint/2010/main" val="49378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2020/10/29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pPr/>
              <a:t>2020/10/29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Lst>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18.png"/><Relationship Id="rId4" Type="http://schemas.microsoft.com/office/2007/relationships/hdphoto" Target="../media/hdphoto8.wdp"/></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microsoft.com/office/2007/relationships/hdphoto" Target="../media/hdphoto10.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microsoft.com/office/2007/relationships/hdphoto" Target="../media/hdphoto11.wdp"/><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microsoft.com/office/2007/relationships/hdphoto" Target="../media/hdphoto12.wdp"/><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notesSlide" Target="../notesSlides/notesSlide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microsoft.com/office/2007/relationships/hdphoto" Target="../media/hdphoto4.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5.wdp"/><Relationship Id="rId10" Type="http://schemas.microsoft.com/office/2007/relationships/hdphoto" Target="../media/hdphoto7.wdp"/><Relationship Id="rId4" Type="http://schemas.openxmlformats.org/officeDocument/2006/relationships/image" Target="../media/image10.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p:cNvSpPr>
          <p:nvPr/>
        </p:nvSpPr>
        <p:spPr>
          <a:xfrm>
            <a:off x="0" y="0"/>
            <a:ext cx="9000000" cy="7232650"/>
          </a:xfrm>
          <a:prstGeom prst="rect">
            <a:avLst/>
          </a:prstGeom>
          <a:blipFill dpi="0"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l="-4413" t="-1935" r="-3825" b="-1220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141343" y="0"/>
            <a:ext cx="6717407" cy="7232650"/>
          </a:xfrm>
          <a:prstGeom prst="rect">
            <a:avLst/>
          </a:prstGeom>
          <a:solidFill>
            <a:srgbClr val="166CA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50942" y="663997"/>
            <a:ext cx="5498208" cy="54982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59"/>
          <p:cNvSpPr>
            <a:spLocks noChangeArrowheads="1"/>
          </p:cNvSpPr>
          <p:nvPr/>
        </p:nvSpPr>
        <p:spPr bwMode="auto">
          <a:xfrm>
            <a:off x="6884293" y="2539117"/>
            <a:ext cx="5231508"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600" b="1" dirty="0">
                <a:solidFill>
                  <a:schemeClr val="bg1"/>
                </a:solidFill>
                <a:latin typeface="Arial" panose="020B0604020202020204" pitchFamily="34" charset="0"/>
                <a:cs typeface="Arial" panose="020B0604020202020204" pitchFamily="34" charset="0"/>
              </a:rPr>
              <a:t>逻辑回归</a:t>
            </a:r>
            <a:endParaRPr lang="en-US" altLang="zh-CN" sz="6600" b="1" dirty="0">
              <a:solidFill>
                <a:schemeClr val="bg1"/>
              </a:solidFill>
              <a:latin typeface="Arial" panose="020B0604020202020204" pitchFamily="34" charset="0"/>
              <a:cs typeface="Arial" panose="020B0604020202020204" pitchFamily="34" charset="0"/>
            </a:endParaRPr>
          </a:p>
        </p:txBody>
      </p:sp>
      <p:sp>
        <p:nvSpPr>
          <p:cNvPr id="14" name="矩形 259"/>
          <p:cNvSpPr>
            <a:spLocks noChangeArrowheads="1"/>
          </p:cNvSpPr>
          <p:nvPr/>
        </p:nvSpPr>
        <p:spPr bwMode="auto">
          <a:xfrm>
            <a:off x="7307028" y="4373371"/>
            <a:ext cx="4386038"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dirty="0">
                <a:solidFill>
                  <a:schemeClr val="bg1"/>
                </a:solidFill>
                <a:cs typeface="Arial" panose="020B0604020202020204" pitchFamily="34" charset="0"/>
              </a:rPr>
              <a:t>主讲</a:t>
            </a:r>
            <a:r>
              <a:rPr lang="zh-CN" altLang="en-US" sz="1400" smtClean="0">
                <a:solidFill>
                  <a:schemeClr val="bg1"/>
                </a:solidFill>
                <a:cs typeface="Arial" panose="020B0604020202020204" pitchFamily="34" charset="0"/>
              </a:rPr>
              <a:t>人：卢玉洁</a:t>
            </a:r>
            <a:endParaRPr lang="en-US" altLang="zh-CN" sz="1400" smtClean="0">
              <a:solidFill>
                <a:schemeClr val="bg1"/>
              </a:solidFill>
              <a:cs typeface="Arial" panose="020B0604020202020204" pitchFamily="34" charset="0"/>
            </a:endParaRPr>
          </a:p>
        </p:txBody>
      </p:sp>
      <p:sp>
        <p:nvSpPr>
          <p:cNvPr id="2" name="TextBox 1"/>
          <p:cNvSpPr txBox="1"/>
          <p:nvPr/>
        </p:nvSpPr>
        <p:spPr>
          <a:xfrm>
            <a:off x="8589615" y="3679041"/>
            <a:ext cx="2016224" cy="369332"/>
          </a:xfrm>
          <a:prstGeom prst="rect">
            <a:avLst/>
          </a:prstGeom>
          <a:noFill/>
        </p:spPr>
        <p:txBody>
          <a:bodyPr wrap="square" rtlCol="0">
            <a:spAutoFit/>
          </a:bodyPr>
          <a:lstStyle/>
          <a:p>
            <a:r>
              <a:rPr lang="zh-CN" altLang="en-US" dirty="0" smtClean="0">
                <a:solidFill>
                  <a:schemeClr val="bg1"/>
                </a:solidFill>
              </a:rPr>
              <a:t>人工智能实验课</a:t>
            </a:r>
            <a:endParaRPr lang="zh-CN" altLang="en-US" dirty="0">
              <a:solidFill>
                <a:schemeClr val="bg1"/>
              </a:solidFill>
            </a:endParaRPr>
          </a:p>
        </p:txBody>
      </p:sp>
    </p:spTree>
    <p:extLst>
      <p:ext uri="{BB962C8B-B14F-4D97-AF65-F5344CB8AC3E}">
        <p14:creationId xmlns:p14="http://schemas.microsoft.com/office/powerpoint/2010/main" val="404008635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Horizontal)">
                                      <p:cBhvr>
                                        <p:cTn id="11" dur="500"/>
                                        <p:tgtEl>
                                          <p:spTgt spid="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3"/>
                                        </p:tgtEl>
                                        <p:attrNameLst>
                                          <p:attrName>ppt_y</p:attrName>
                                        </p:attrNameLst>
                                      </p:cBhvr>
                                      <p:tavLst>
                                        <p:tav tm="0">
                                          <p:val>
                                            <p:strVal val="#ppt_y"/>
                                          </p:val>
                                        </p:tav>
                                        <p:tav tm="100000">
                                          <p:val>
                                            <p:strVal val="#ppt_y"/>
                                          </p:val>
                                        </p:tav>
                                      </p:tavLst>
                                    </p:anim>
                                    <p:anim calcmode="lin" valueType="num">
                                      <p:cBhvr>
                                        <p:cTn id="23"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3"/>
                                        </p:tgtEl>
                                      </p:cBhvr>
                                    </p:animEffect>
                                  </p:childTnLst>
                                </p:cTn>
                              </p:par>
                            </p:childTnLst>
                          </p:cTn>
                        </p:par>
                        <p:par>
                          <p:cTn id="26" fill="hold">
                            <p:stCondLst>
                              <p:cond delay="2150"/>
                            </p:stCondLst>
                            <p:childTnLst>
                              <p:par>
                                <p:cTn id="27" presetID="26" presetClass="emph" presetSubtype="0" fill="hold" grpId="1" nodeType="afterEffect">
                                  <p:stCondLst>
                                    <p:cond delay="0"/>
                                  </p:stCondLst>
                                  <p:iterate type="lt">
                                    <p:tmPct val="0"/>
                                  </p:iterate>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childTnLst>
                          </p:cTn>
                        </p:par>
                        <p:par>
                          <p:cTn id="30" fill="hold">
                            <p:stCondLst>
                              <p:cond delay="2650"/>
                            </p:stCondLst>
                            <p:childTnLst>
                              <p:par>
                                <p:cTn id="31" presetID="5" presetClass="entr" presetSubtype="1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heckerboard(across)">
                                      <p:cBhvr>
                                        <p:cTn id="33" dur="500"/>
                                        <p:tgtEl>
                                          <p:spTgt spid="2"/>
                                        </p:tgtEl>
                                      </p:cBhvr>
                                    </p:animEffect>
                                  </p:childTnLst>
                                </p:cTn>
                              </p:par>
                            </p:childTnLst>
                          </p:cTn>
                        </p:par>
                        <p:par>
                          <p:cTn id="34" fill="hold">
                            <p:stCondLst>
                              <p:cond delay="31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4"/>
                                        </p:tgtEl>
                                        <p:attrNameLst>
                                          <p:attrName>ppt_y</p:attrName>
                                        </p:attrNameLst>
                                      </p:cBhvr>
                                      <p:tavLst>
                                        <p:tav tm="0">
                                          <p:val>
                                            <p:strVal val="#ppt_y"/>
                                          </p:val>
                                        </p:tav>
                                        <p:tav tm="100000">
                                          <p:val>
                                            <p:strVal val="#ppt_y"/>
                                          </p:val>
                                        </p:tav>
                                      </p:tavLst>
                                    </p:anim>
                                    <p:anim calcmode="lin" valueType="num">
                                      <p:cBhvr>
                                        <p:cTn id="3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4"/>
                                        </p:tgtEl>
                                      </p:cBhvr>
                                    </p:animEffect>
                                  </p:childTnLst>
                                </p:cTn>
                              </p:par>
                            </p:childTnLst>
                          </p:cTn>
                        </p:par>
                        <p:par>
                          <p:cTn id="42" fill="hold">
                            <p:stCondLst>
                              <p:cond delay="395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14"/>
                                        </p:tgtEl>
                                      </p:cBhvr>
                                    </p:animEffect>
                                    <p:animScale>
                                      <p:cBhvr>
                                        <p:cTn id="45"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3" grpId="0"/>
      <p:bldP spid="13" grpId="1"/>
      <p:bldP spid="14" grpId="0"/>
      <p:bldP spid="14" grpId="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逻辑回归</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
          <p:cNvSpPr txBox="1"/>
          <p:nvPr/>
        </p:nvSpPr>
        <p:spPr>
          <a:xfrm>
            <a:off x="1100783" y="1312069"/>
            <a:ext cx="10009112" cy="646331"/>
          </a:xfrm>
          <a:prstGeom prst="rect">
            <a:avLst/>
          </a:prstGeom>
          <a:noFill/>
        </p:spPr>
        <p:txBody>
          <a:bodyPr wrap="square" rtlCol="0">
            <a:spAutoFit/>
          </a:bodyPr>
          <a:lstStyle/>
          <a:p>
            <a:r>
              <a:rPr lang="zh-CN" altLang="en-US" dirty="0">
                <a:latin typeface="仿宋" pitchFamily="49" charset="-122"/>
                <a:ea typeface="仿宋" pitchFamily="49" charset="-122"/>
              </a:rPr>
              <a:t>如果我们想知道对于一个二类分类问题，对于具体的一个样例，我们不仅想知道该类属于某一类，而且还想知道该类属于某一类的概率多大</a:t>
            </a:r>
            <a:r>
              <a:rPr lang="en-US" altLang="zh-CN" dirty="0">
                <a:latin typeface="仿宋" pitchFamily="49" charset="-122"/>
                <a:ea typeface="仿宋" pitchFamily="49" charset="-122"/>
              </a:rPr>
              <a:t>,</a:t>
            </a:r>
            <a:r>
              <a:rPr lang="zh-CN" altLang="en-US" dirty="0">
                <a:latin typeface="仿宋" pitchFamily="49" charset="-122"/>
                <a:ea typeface="仿宋" pitchFamily="49" charset="-122"/>
              </a:rPr>
              <a:t>有什么办法呢？</a:t>
            </a:r>
          </a:p>
        </p:txBody>
      </p:sp>
      <p:sp>
        <p:nvSpPr>
          <p:cNvPr id="3" name="TextBox 2"/>
          <p:cNvSpPr txBox="1"/>
          <p:nvPr/>
        </p:nvSpPr>
        <p:spPr>
          <a:xfrm>
            <a:off x="1100783" y="2032149"/>
            <a:ext cx="9721080" cy="646331"/>
          </a:xfrm>
          <a:prstGeom prst="rect">
            <a:avLst/>
          </a:prstGeom>
          <a:noFill/>
        </p:spPr>
        <p:txBody>
          <a:bodyPr wrap="square" rtlCol="0">
            <a:spAutoFit/>
          </a:bodyPr>
          <a:lstStyle/>
          <a:p>
            <a:r>
              <a:rPr lang="zh-CN" altLang="en-US" dirty="0">
                <a:latin typeface="仿宋" pitchFamily="49" charset="-122"/>
                <a:ea typeface="仿宋" pitchFamily="49" charset="-122"/>
              </a:rPr>
              <a:t>线性回归和非线性回归的分类问题都不能给予解答，因为线性回归和非线性回归的问题，假设其分类函数如下</a:t>
            </a:r>
            <a:r>
              <a:rPr lang="zh-CN" altLang="en-US" dirty="0" smtClean="0">
                <a:latin typeface="仿宋" pitchFamily="49" charset="-122"/>
                <a:ea typeface="仿宋" pitchFamily="49" charset="-122"/>
              </a:rPr>
              <a:t>：</a:t>
            </a:r>
            <a:endParaRPr lang="zh-CN" altLang="en-US" dirty="0">
              <a:latin typeface="仿宋" pitchFamily="49" charset="-122"/>
              <a:ea typeface="仿宋" pitchFamily="49" charset="-122"/>
            </a:endParaRPr>
          </a:p>
        </p:txBody>
      </p:sp>
      <p:pic>
        <p:nvPicPr>
          <p:cNvPr id="3074"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287486" y="2706363"/>
            <a:ext cx="1991311" cy="47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矩形 33"/>
          <p:cNvSpPr/>
          <p:nvPr/>
        </p:nvSpPr>
        <p:spPr>
          <a:xfrm>
            <a:off x="1231677" y="3472309"/>
            <a:ext cx="10094242" cy="1200329"/>
          </a:xfrm>
          <a:prstGeom prst="rect">
            <a:avLst/>
          </a:prstGeom>
        </p:spPr>
        <p:txBody>
          <a:bodyPr wrap="square">
            <a:spAutoFit/>
          </a:bodyPr>
          <a:lstStyle/>
          <a:p>
            <a:r>
              <a:rPr lang="zh-CN" altLang="en-US" dirty="0">
                <a:latin typeface="仿宋" pitchFamily="49" charset="-122"/>
                <a:ea typeface="仿宋" pitchFamily="49" charset="-122"/>
              </a:rPr>
              <a:t> </a:t>
            </a:r>
            <a:r>
              <a:rPr lang="en-US" altLang="zh-CN" dirty="0">
                <a:latin typeface="仿宋" pitchFamily="49" charset="-122"/>
                <a:ea typeface="仿宋" pitchFamily="49" charset="-122"/>
              </a:rPr>
              <a:t>y</a:t>
            </a:r>
            <a:r>
              <a:rPr lang="zh-CN" altLang="en-US" dirty="0">
                <a:latin typeface="仿宋" pitchFamily="49" charset="-122"/>
                <a:ea typeface="仿宋" pitchFamily="49" charset="-122"/>
              </a:rPr>
              <a:t>的阈值处于（−∞，</a:t>
            </a:r>
            <a:r>
              <a:rPr lang="en-US" altLang="zh-CN" dirty="0">
                <a:latin typeface="仿宋" pitchFamily="49" charset="-122"/>
                <a:ea typeface="仿宋" pitchFamily="49" charset="-122"/>
              </a:rPr>
              <a:t>+∞</a:t>
            </a:r>
            <a:r>
              <a:rPr lang="zh-CN" altLang="en-US" dirty="0" smtClean="0">
                <a:latin typeface="仿宋" pitchFamily="49" charset="-122"/>
                <a:ea typeface="仿宋" pitchFamily="49" charset="-122"/>
              </a:rPr>
              <a:t>），</a:t>
            </a:r>
            <a:r>
              <a:rPr lang="zh-CN" altLang="en-US" dirty="0">
                <a:latin typeface="仿宋" pitchFamily="49" charset="-122"/>
                <a:ea typeface="仿宋" pitchFamily="49" charset="-122"/>
              </a:rPr>
              <a:t>此时不能很好的给出属于某一类的概率，因为概率的范围是</a:t>
            </a:r>
            <a:r>
              <a:rPr lang="en-US" altLang="zh-CN" dirty="0">
                <a:latin typeface="仿宋" pitchFamily="49" charset="-122"/>
                <a:ea typeface="仿宋" pitchFamily="49" charset="-122"/>
              </a:rPr>
              <a:t>[0,1],</a:t>
            </a:r>
            <a:r>
              <a:rPr lang="zh-CN" altLang="en-US" dirty="0">
                <a:latin typeface="仿宋" pitchFamily="49" charset="-122"/>
                <a:ea typeface="仿宋" pitchFamily="49" charset="-122"/>
              </a:rPr>
              <a:t>我们需要一个更好的映射函数，能够将分类的结果很好的映射成为</a:t>
            </a:r>
            <a:r>
              <a:rPr lang="en-US" altLang="zh-CN" dirty="0">
                <a:latin typeface="仿宋" pitchFamily="49" charset="-122"/>
                <a:ea typeface="仿宋" pitchFamily="49" charset="-122"/>
              </a:rPr>
              <a:t>[0,1]</a:t>
            </a:r>
            <a:r>
              <a:rPr lang="zh-CN" altLang="en-US" dirty="0">
                <a:latin typeface="仿宋" pitchFamily="49" charset="-122"/>
                <a:ea typeface="仿宋" pitchFamily="49" charset="-122"/>
              </a:rPr>
              <a:t>之间的概率，并且这个函数能够具有很好的可微分性。在这种需求下，人们找到了这个映射函</a:t>
            </a:r>
            <a:r>
              <a:rPr lang="zh-CN" altLang="en-US">
                <a:latin typeface="仿宋" pitchFamily="49" charset="-122"/>
                <a:ea typeface="仿宋" pitchFamily="49" charset="-122"/>
              </a:rPr>
              <a:t>数</a:t>
            </a:r>
            <a:r>
              <a:rPr lang="zh-CN" altLang="en-US" smtClean="0">
                <a:latin typeface="仿宋" pitchFamily="49" charset="-122"/>
                <a:ea typeface="仿宋" pitchFamily="49" charset="-122"/>
              </a:rPr>
              <a:t>，也</a:t>
            </a:r>
            <a:r>
              <a:rPr lang="zh-CN" altLang="en-US" dirty="0">
                <a:latin typeface="仿宋" pitchFamily="49" charset="-122"/>
                <a:ea typeface="仿宋" pitchFamily="49" charset="-122"/>
              </a:rPr>
              <a:t>就是我们常说的</a:t>
            </a:r>
            <a:r>
              <a:rPr lang="en-US" altLang="zh-CN" dirty="0">
                <a:latin typeface="仿宋" pitchFamily="49" charset="-122"/>
                <a:ea typeface="仿宋" pitchFamily="49" charset="-122"/>
              </a:rPr>
              <a:t>sigmoid</a:t>
            </a:r>
            <a:r>
              <a:rPr lang="zh-CN" altLang="en-US" dirty="0">
                <a:latin typeface="仿宋" pitchFamily="49" charset="-122"/>
                <a:ea typeface="仿宋" pitchFamily="49" charset="-122"/>
              </a:rPr>
              <a:t>函数，其形式如下</a:t>
            </a:r>
            <a:r>
              <a:rPr lang="zh-CN" altLang="en-US" dirty="0" smtClean="0">
                <a:latin typeface="仿宋" pitchFamily="49" charset="-122"/>
                <a:ea typeface="仿宋" pitchFamily="49" charset="-122"/>
              </a:rPr>
              <a:t>：</a:t>
            </a:r>
            <a:endParaRPr lang="zh-CN" altLang="en-US" dirty="0">
              <a:latin typeface="仿宋" pitchFamily="49" charset="-122"/>
              <a:ea typeface="仿宋" pitchFamily="49" charset="-122"/>
            </a:endParaRPr>
          </a:p>
        </p:txBody>
      </p:sp>
      <p:pic>
        <p:nvPicPr>
          <p:cNvPr id="3075" name="Picture 3"/>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t="13679" b="20355"/>
          <a:stretch/>
        </p:blipFill>
        <p:spPr bwMode="auto">
          <a:xfrm>
            <a:off x="4125119" y="4840461"/>
            <a:ext cx="2448272" cy="52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96572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anim calcmode="lin" valueType="num">
                                      <p:cBhvr>
                                        <p:cTn id="8"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750"/>
                                        <p:tgtEl>
                                          <p:spTgt spid="3">
                                            <p:txEl>
                                              <p:pRg st="0" end="0"/>
                                            </p:txEl>
                                          </p:spTgt>
                                        </p:tgtEl>
                                      </p:cBhvr>
                                    </p:animEffect>
                                    <p:anim calcmode="lin" valueType="num">
                                      <p:cBhvr>
                                        <p:cTn id="15"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fade">
                                      <p:cBhvr>
                                        <p:cTn id="21" dur="750"/>
                                        <p:tgtEl>
                                          <p:spTgt spid="3074"/>
                                        </p:tgtEl>
                                      </p:cBhvr>
                                    </p:animEffect>
                                    <p:anim calcmode="lin" valueType="num">
                                      <p:cBhvr>
                                        <p:cTn id="22" dur="750" fill="hold"/>
                                        <p:tgtEl>
                                          <p:spTgt spid="3074"/>
                                        </p:tgtEl>
                                        <p:attrNameLst>
                                          <p:attrName>ppt_x</p:attrName>
                                        </p:attrNameLst>
                                      </p:cBhvr>
                                      <p:tavLst>
                                        <p:tav tm="0">
                                          <p:val>
                                            <p:strVal val="#ppt_x"/>
                                          </p:val>
                                        </p:tav>
                                        <p:tav tm="100000">
                                          <p:val>
                                            <p:strVal val="#ppt_x"/>
                                          </p:val>
                                        </p:tav>
                                      </p:tavLst>
                                    </p:anim>
                                    <p:anim calcmode="lin" valueType="num">
                                      <p:cBhvr>
                                        <p:cTn id="23" dur="75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ppt_x</p:attrName>
                                        </p:attrNameLst>
                                      </p:cBhvr>
                                      <p:tavLst>
                                        <p:tav tm="0">
                                          <p:val>
                                            <p:strVal val="#ppt_x"/>
                                          </p:val>
                                        </p:tav>
                                        <p:tav tm="100000">
                                          <p:val>
                                            <p:strVal val="#ppt_x"/>
                                          </p:val>
                                        </p:tav>
                                      </p:tavLst>
                                    </p:anim>
                                    <p:anim calcmode="lin" valueType="num">
                                      <p:cBhvr>
                                        <p:cTn id="30"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5"/>
                                        </p:tgtEl>
                                        <p:attrNameLst>
                                          <p:attrName>style.visibility</p:attrName>
                                        </p:attrNameLst>
                                      </p:cBhvr>
                                      <p:to>
                                        <p:strVal val="visible"/>
                                      </p:to>
                                    </p:set>
                                    <p:animEffect transition="in" filter="fade">
                                      <p:cBhvr>
                                        <p:cTn id="35" dur="750"/>
                                        <p:tgtEl>
                                          <p:spTgt spid="3075"/>
                                        </p:tgtEl>
                                      </p:cBhvr>
                                    </p:animEffect>
                                    <p:anim calcmode="lin" valueType="num">
                                      <p:cBhvr>
                                        <p:cTn id="36" dur="750" fill="hold"/>
                                        <p:tgtEl>
                                          <p:spTgt spid="3075"/>
                                        </p:tgtEl>
                                        <p:attrNameLst>
                                          <p:attrName>ppt_x</p:attrName>
                                        </p:attrNameLst>
                                      </p:cBhvr>
                                      <p:tavLst>
                                        <p:tav tm="0">
                                          <p:val>
                                            <p:strVal val="#ppt_x"/>
                                          </p:val>
                                        </p:tav>
                                        <p:tav tm="100000">
                                          <p:val>
                                            <p:strVal val="#ppt_x"/>
                                          </p:val>
                                        </p:tav>
                                      </p:tavLst>
                                    </p:anim>
                                    <p:anim calcmode="lin" valueType="num">
                                      <p:cBhvr>
                                        <p:cTn id="37" dur="75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逻辑回归</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176018" y="1374785"/>
            <a:ext cx="4101229" cy="369332"/>
          </a:xfrm>
          <a:prstGeom prst="rect">
            <a:avLst/>
          </a:prstGeom>
        </p:spPr>
        <p:txBody>
          <a:bodyPr wrap="square">
            <a:spAutoFit/>
          </a:bodyPr>
          <a:lstStyle/>
          <a:p>
            <a:r>
              <a:rPr lang="en-US" altLang="zh-CN" dirty="0">
                <a:latin typeface="仿宋" pitchFamily="49" charset="-122"/>
                <a:ea typeface="仿宋" pitchFamily="49" charset="-122"/>
              </a:rPr>
              <a:t>sigmoid</a:t>
            </a:r>
            <a:r>
              <a:rPr lang="zh-CN" altLang="en-US" dirty="0">
                <a:latin typeface="仿宋" pitchFamily="49" charset="-122"/>
                <a:ea typeface="仿宋" pitchFamily="49" charset="-122"/>
              </a:rPr>
              <a:t>函数图像如下图所示</a:t>
            </a:r>
          </a:p>
        </p:txBody>
      </p:sp>
      <p:sp>
        <p:nvSpPr>
          <p:cNvPr id="6" name="矩形 5"/>
          <p:cNvSpPr/>
          <p:nvPr/>
        </p:nvSpPr>
        <p:spPr>
          <a:xfrm>
            <a:off x="1152128" y="2032149"/>
            <a:ext cx="6429375" cy="858377"/>
          </a:xfrm>
          <a:prstGeom prst="rect">
            <a:avLst/>
          </a:prstGeom>
        </p:spPr>
        <p:txBody>
          <a:bodyPr>
            <a:spAutoFit/>
          </a:bodyPr>
          <a:lstStyle/>
          <a:p>
            <a:pPr>
              <a:lnSpc>
                <a:spcPct val="150000"/>
              </a:lnSpc>
            </a:pPr>
            <a:r>
              <a:rPr lang="en-US" altLang="zh-CN" dirty="0">
                <a:latin typeface="仿宋" pitchFamily="49" charset="-122"/>
                <a:ea typeface="仿宋" pitchFamily="49" charset="-122"/>
              </a:rPr>
              <a:t>sigmoid</a:t>
            </a:r>
            <a:r>
              <a:rPr lang="zh-CN" altLang="en-US" dirty="0">
                <a:latin typeface="仿宋" pitchFamily="49" charset="-122"/>
                <a:ea typeface="仿宋" pitchFamily="49" charset="-122"/>
              </a:rPr>
              <a:t>函数完美的解决了上述需求，而且</a:t>
            </a:r>
            <a:r>
              <a:rPr lang="en-US" altLang="zh-CN" dirty="0">
                <a:latin typeface="仿宋" pitchFamily="49" charset="-122"/>
                <a:ea typeface="仿宋" pitchFamily="49" charset="-122"/>
              </a:rPr>
              <a:t>sigmoid</a:t>
            </a:r>
            <a:r>
              <a:rPr lang="zh-CN" altLang="en-US" dirty="0">
                <a:latin typeface="仿宋" pitchFamily="49" charset="-122"/>
                <a:ea typeface="仿宋" pitchFamily="49" charset="-122"/>
              </a:rPr>
              <a:t>函数连续可微分</a:t>
            </a:r>
            <a:r>
              <a:rPr lang="zh-CN" altLang="en-US" dirty="0" smtClean="0">
                <a:latin typeface="仿宋" pitchFamily="49" charset="-122"/>
                <a:ea typeface="仿宋" pitchFamily="49" charset="-122"/>
              </a:rPr>
              <a:t>。</a:t>
            </a:r>
            <a:endParaRPr lang="zh-CN" altLang="en-US" dirty="0">
              <a:latin typeface="仿宋" pitchFamily="49" charset="-122"/>
              <a:ea typeface="仿宋" pitchFamily="49" charset="-122"/>
            </a:endParaRPr>
          </a:p>
        </p:txBody>
      </p:sp>
      <p:sp>
        <p:nvSpPr>
          <p:cNvPr id="8" name="矩形 7"/>
          <p:cNvSpPr/>
          <p:nvPr/>
        </p:nvSpPr>
        <p:spPr>
          <a:xfrm>
            <a:off x="1100783" y="2896245"/>
            <a:ext cx="6429375" cy="1689373"/>
          </a:xfrm>
          <a:prstGeom prst="rect">
            <a:avLst/>
          </a:prstGeom>
        </p:spPr>
        <p:txBody>
          <a:bodyPr>
            <a:spAutoFit/>
          </a:bodyPr>
          <a:lstStyle/>
          <a:p>
            <a:pPr>
              <a:lnSpc>
                <a:spcPct val="150000"/>
              </a:lnSpc>
            </a:pPr>
            <a:r>
              <a:rPr lang="zh-CN" altLang="en-US" dirty="0">
                <a:latin typeface="仿宋" pitchFamily="49" charset="-122"/>
                <a:ea typeface="仿宋" pitchFamily="49" charset="-122"/>
              </a:rPr>
              <a:t>当</a:t>
            </a:r>
            <a:r>
              <a:rPr lang="en-US" altLang="zh-CN" dirty="0">
                <a:latin typeface="仿宋" pitchFamily="49" charset="-122"/>
                <a:ea typeface="仿宋" pitchFamily="49" charset="-122"/>
              </a:rPr>
              <a:t>z</a:t>
            </a:r>
            <a:r>
              <a:rPr lang="zh-CN" altLang="en-US" dirty="0">
                <a:latin typeface="仿宋" pitchFamily="49" charset="-122"/>
                <a:ea typeface="仿宋" pitchFamily="49" charset="-122"/>
              </a:rPr>
              <a:t>取值为</a:t>
            </a:r>
            <a:r>
              <a:rPr lang="en-US" altLang="zh-CN" dirty="0">
                <a:latin typeface="仿宋" pitchFamily="49" charset="-122"/>
                <a:ea typeface="仿宋" pitchFamily="49" charset="-122"/>
              </a:rPr>
              <a:t>0</a:t>
            </a:r>
            <a:r>
              <a:rPr lang="zh-CN" altLang="en-US" dirty="0">
                <a:latin typeface="仿宋" pitchFamily="49" charset="-122"/>
                <a:ea typeface="仿宋" pitchFamily="49" charset="-122"/>
              </a:rPr>
              <a:t>的时候，概率值为</a:t>
            </a:r>
            <a:r>
              <a:rPr lang="en-US" altLang="zh-CN" dirty="0">
                <a:latin typeface="仿宋" pitchFamily="49" charset="-122"/>
                <a:ea typeface="仿宋" pitchFamily="49" charset="-122"/>
              </a:rPr>
              <a:t>1/2</a:t>
            </a:r>
            <a:r>
              <a:rPr lang="zh-CN" altLang="en-US" dirty="0">
                <a:latin typeface="仿宋" pitchFamily="49" charset="-122"/>
                <a:ea typeface="仿宋" pitchFamily="49" charset="-122"/>
              </a:rPr>
              <a:t>，假设</a:t>
            </a:r>
            <a:r>
              <a:rPr lang="en-US" altLang="zh-CN" dirty="0">
                <a:latin typeface="仿宋" pitchFamily="49" charset="-122"/>
                <a:ea typeface="仿宋" pitchFamily="49" charset="-122"/>
              </a:rPr>
              <a:t>z</a:t>
            </a:r>
            <a:r>
              <a:rPr lang="zh-CN" altLang="en-US" dirty="0">
                <a:latin typeface="仿宋" pitchFamily="49" charset="-122"/>
                <a:ea typeface="仿宋" pitchFamily="49" charset="-122"/>
              </a:rPr>
              <a:t>是我们分类器，分类器结果为</a:t>
            </a:r>
            <a:r>
              <a:rPr lang="en-US" altLang="zh-CN" dirty="0">
                <a:latin typeface="仿宋" pitchFamily="49" charset="-122"/>
                <a:ea typeface="仿宋" pitchFamily="49" charset="-122"/>
              </a:rPr>
              <a:t>0,</a:t>
            </a:r>
            <a:r>
              <a:rPr lang="zh-CN" altLang="en-US" dirty="0">
                <a:latin typeface="仿宋" pitchFamily="49" charset="-122"/>
                <a:ea typeface="仿宋" pitchFamily="49" charset="-122"/>
              </a:rPr>
              <a:t>表明那一类都有可能。假设数据离散二类可分，分为</a:t>
            </a:r>
            <a:r>
              <a:rPr lang="en-US" altLang="zh-CN" dirty="0">
                <a:latin typeface="仿宋" pitchFamily="49" charset="-122"/>
                <a:ea typeface="仿宋" pitchFamily="49" charset="-122"/>
              </a:rPr>
              <a:t>0</a:t>
            </a:r>
            <a:r>
              <a:rPr lang="zh-CN" altLang="en-US" dirty="0">
                <a:latin typeface="仿宋" pitchFamily="49" charset="-122"/>
                <a:ea typeface="仿宋" pitchFamily="49" charset="-122"/>
              </a:rPr>
              <a:t>类和</a:t>
            </a:r>
            <a:r>
              <a:rPr lang="en-US" altLang="zh-CN" dirty="0">
                <a:latin typeface="仿宋" pitchFamily="49" charset="-122"/>
                <a:ea typeface="仿宋" pitchFamily="49" charset="-122"/>
              </a:rPr>
              <a:t>1</a:t>
            </a:r>
            <a:r>
              <a:rPr lang="zh-CN" altLang="en-US" dirty="0">
                <a:latin typeface="仿宋" pitchFamily="49" charset="-122"/>
                <a:ea typeface="仿宋" pitchFamily="49" charset="-122"/>
              </a:rPr>
              <a:t>类；当</a:t>
            </a:r>
            <a:r>
              <a:rPr lang="en-US" altLang="zh-CN" dirty="0">
                <a:latin typeface="仿宋" pitchFamily="49" charset="-122"/>
                <a:ea typeface="仿宋" pitchFamily="49" charset="-122"/>
              </a:rPr>
              <a:t>z</a:t>
            </a:r>
            <a:r>
              <a:rPr lang="zh-CN" altLang="en-US" dirty="0">
                <a:latin typeface="仿宋" pitchFamily="49" charset="-122"/>
                <a:ea typeface="仿宋" pitchFamily="49" charset="-122"/>
              </a:rPr>
              <a:t>值大于</a:t>
            </a:r>
            <a:r>
              <a:rPr lang="en-US" altLang="zh-CN" dirty="0">
                <a:latin typeface="仿宋" pitchFamily="49" charset="-122"/>
                <a:ea typeface="仿宋" pitchFamily="49" charset="-122"/>
              </a:rPr>
              <a:t>0</a:t>
            </a:r>
            <a:r>
              <a:rPr lang="zh-CN" altLang="en-US" dirty="0">
                <a:latin typeface="仿宋" pitchFamily="49" charset="-122"/>
                <a:ea typeface="仿宋" pitchFamily="49" charset="-122"/>
              </a:rPr>
              <a:t>的时候，</a:t>
            </a:r>
            <a:r>
              <a:rPr lang="en-US" altLang="zh-CN" dirty="0">
                <a:latin typeface="仿宋" pitchFamily="49" charset="-122"/>
                <a:ea typeface="仿宋" pitchFamily="49" charset="-122"/>
              </a:rPr>
              <a:t>sigmoid</a:t>
            </a:r>
            <a:r>
              <a:rPr lang="zh-CN" altLang="en-US" dirty="0">
                <a:latin typeface="仿宋" pitchFamily="49" charset="-122"/>
                <a:ea typeface="仿宋" pitchFamily="49" charset="-122"/>
              </a:rPr>
              <a:t>的概率大于</a:t>
            </a:r>
            <a:r>
              <a:rPr lang="en-US" altLang="zh-CN" dirty="0">
                <a:latin typeface="仿宋" pitchFamily="49" charset="-122"/>
                <a:ea typeface="仿宋" pitchFamily="49" charset="-122"/>
              </a:rPr>
              <a:t>1/2,</a:t>
            </a:r>
            <a:r>
              <a:rPr lang="zh-CN" altLang="en-US" dirty="0">
                <a:latin typeface="仿宋" pitchFamily="49" charset="-122"/>
                <a:ea typeface="仿宋" pitchFamily="49" charset="-122"/>
              </a:rPr>
              <a:t>表明偏向于类别</a:t>
            </a:r>
            <a:r>
              <a:rPr lang="en-US" altLang="zh-CN" dirty="0">
                <a:latin typeface="仿宋" pitchFamily="49" charset="-122"/>
                <a:ea typeface="仿宋" pitchFamily="49" charset="-122"/>
              </a:rPr>
              <a:t>1</a:t>
            </a:r>
            <a:r>
              <a:rPr lang="zh-CN" altLang="en-US" dirty="0">
                <a:latin typeface="仿宋" pitchFamily="49" charset="-122"/>
                <a:ea typeface="仿宋" pitchFamily="49" charset="-122"/>
              </a:rPr>
              <a:t>；反之则偏向于类别</a:t>
            </a:r>
            <a:r>
              <a:rPr lang="en-US" altLang="zh-CN" dirty="0">
                <a:latin typeface="仿宋" pitchFamily="49" charset="-122"/>
                <a:ea typeface="仿宋" pitchFamily="49" charset="-122"/>
              </a:rPr>
              <a:t>0</a:t>
            </a:r>
            <a:r>
              <a:rPr lang="zh-CN" altLang="en-US" dirty="0">
                <a:latin typeface="仿宋" pitchFamily="49" charset="-122"/>
                <a:ea typeface="仿宋" pitchFamily="49" charset="-122"/>
              </a:rPr>
              <a:t>。</a:t>
            </a:r>
          </a:p>
        </p:txBody>
      </p:sp>
      <p:pic>
        <p:nvPicPr>
          <p:cNvPr id="4100" name="Picture 4" descr="https://images2015.cnblogs.com/blog/1035701/201612/1035701-20161203145749412-131082149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85" t="3287" r="2897" b="2866"/>
          <a:stretch/>
        </p:blipFill>
        <p:spPr bwMode="auto">
          <a:xfrm>
            <a:off x="7530158" y="851249"/>
            <a:ext cx="5169842" cy="357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58723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6" presetClass="entr" presetSubtype="21" fill="hold" nodeType="after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barn(inVertical)">
                                      <p:cBhvr>
                                        <p:cTn id="13" dur="500"/>
                                        <p:tgtEl>
                                          <p:spTgt spid="4100"/>
                                        </p:tgtEl>
                                      </p:cBhvr>
                                    </p:animEffect>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733444" y="882422"/>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2295643" y="4288537"/>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2179177" y="3503694"/>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endPar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 name="直接连接符 2"/>
          <p:cNvCxnSpPr/>
          <p:nvPr/>
        </p:nvCxnSpPr>
        <p:spPr>
          <a:xfrm>
            <a:off x="6360645" y="3687370"/>
            <a:ext cx="0" cy="35264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48"/>
          <p:cNvSpPr txBox="1"/>
          <p:nvPr/>
        </p:nvSpPr>
        <p:spPr>
          <a:xfrm>
            <a:off x="7424708" y="3687370"/>
            <a:ext cx="4320480" cy="738664"/>
          </a:xfrm>
          <a:prstGeom prst="rect">
            <a:avLst/>
          </a:prstGeom>
          <a:noFill/>
        </p:spPr>
        <p:txBody>
          <a:bodyPr wrap="square" lIns="0" tIns="0" rIns="0" bIns="0" rtlCol="0">
            <a:spAutoFit/>
          </a:bodyPr>
          <a:lstStyle/>
          <a:p>
            <a:r>
              <a:rPr lang="zh-CN" altLang="en-US"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代价</a:t>
            </a:r>
            <a:r>
              <a:rPr lang="zh-CN" altLang="en-US" sz="48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函数</a:t>
            </a:r>
            <a:endParaRPr lang="en-GB" altLang="zh-CN"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259"/>
          <p:cNvSpPr>
            <a:spLocks noChangeArrowheads="1"/>
          </p:cNvSpPr>
          <p:nvPr/>
        </p:nvSpPr>
        <p:spPr bwMode="auto">
          <a:xfrm>
            <a:off x="2198226" y="1294078"/>
            <a:ext cx="241187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bg1"/>
                </a:solidFill>
                <a:latin typeface="Impact" panose="020B0806030902050204" pitchFamily="34" charset="0"/>
                <a:cs typeface="Arial" panose="020B0604020202020204" pitchFamily="34" charset="0"/>
                <a:sym typeface="Arial" panose="020B0604020202020204" pitchFamily="34" charset="0"/>
              </a:rPr>
              <a:t>03</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13" name="TextBox 11"/>
          <p:cNvSpPr txBox="1"/>
          <p:nvPr/>
        </p:nvSpPr>
        <p:spPr>
          <a:xfrm>
            <a:off x="7370756" y="464000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代价函数</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1"/>
          <p:cNvSpPr txBox="1"/>
          <p:nvPr/>
        </p:nvSpPr>
        <p:spPr>
          <a:xfrm>
            <a:off x="9431119" y="464000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代价函数不足</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1"/>
          <p:cNvSpPr txBox="1"/>
          <p:nvPr/>
        </p:nvSpPr>
        <p:spPr>
          <a:xfrm>
            <a:off x="7370756" y="495094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凸函数</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txBox="1"/>
          <p:nvPr/>
        </p:nvSpPr>
        <p:spPr>
          <a:xfrm>
            <a:off x="9431119" y="495094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梯度下降算法</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2062596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par>
                          <p:cTn id="20" fill="hold">
                            <p:stCondLst>
                              <p:cond delay="1550"/>
                            </p:stCondLst>
                            <p:childTnLst>
                              <p:par>
                                <p:cTn id="21" presetID="2" presetClass="entr" presetSubtype="4"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2050"/>
                            </p:stCondLst>
                            <p:childTnLst>
                              <p:par>
                                <p:cTn id="26" presetID="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2550"/>
                            </p:stCondLst>
                            <p:childTnLst>
                              <p:par>
                                <p:cTn id="31" presetID="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par>
                          <p:cTn id="35" fill="hold">
                            <p:stCondLst>
                              <p:cond delay="30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1"/>
                                        </p:tgtEl>
                                        <p:attrNameLst>
                                          <p:attrName>style.visibility</p:attrName>
                                        </p:attrNameLst>
                                      </p:cBhvr>
                                      <p:to>
                                        <p:strVal val="visible"/>
                                      </p:to>
                                    </p:set>
                                    <p:animEffect transition="in" filter="wipe(left)">
                                      <p:cBhvr>
                                        <p:cTn id="38" dur="200"/>
                                        <p:tgtEl>
                                          <p:spTgt spid="11"/>
                                        </p:tgtEl>
                                      </p:cBhvr>
                                    </p:animEffect>
                                  </p:childTnLst>
                                </p:cTn>
                              </p:par>
                            </p:childTnLst>
                          </p:cTn>
                        </p:par>
                        <p:par>
                          <p:cTn id="39" fill="hold">
                            <p:stCondLst>
                              <p:cond delay="3430"/>
                            </p:stCondLst>
                            <p:childTnLst>
                              <p:par>
                                <p:cTn id="40" presetID="36" presetClass="emph" presetSubtype="0" fill="hold" grpId="1" nodeType="afterEffect">
                                  <p:stCondLst>
                                    <p:cond delay="0"/>
                                  </p:stCondLst>
                                  <p:iterate type="lt">
                                    <p:tmPct val="30000"/>
                                  </p:iterate>
                                  <p:childTnLst>
                                    <p:animScale>
                                      <p:cBhvr>
                                        <p:cTn id="41" dur="50" autoRev="1" fill="hold">
                                          <p:stCondLst>
                                            <p:cond delay="0"/>
                                          </p:stCondLst>
                                        </p:cTn>
                                        <p:tgtEl>
                                          <p:spTgt spid="11"/>
                                        </p:tgtEl>
                                      </p:cBhvr>
                                      <p:to x="80000" y="100000"/>
                                    </p:animScale>
                                    <p:anim by="(#ppt_w*0.10)" calcmode="lin" valueType="num">
                                      <p:cBhvr>
                                        <p:cTn id="42" dur="50" autoRev="1" fill="hold">
                                          <p:stCondLst>
                                            <p:cond delay="0"/>
                                          </p:stCondLst>
                                        </p:cTn>
                                        <p:tgtEl>
                                          <p:spTgt spid="11"/>
                                        </p:tgtEl>
                                        <p:attrNameLst>
                                          <p:attrName>ppt_x</p:attrName>
                                        </p:attrNameLst>
                                      </p:cBhvr>
                                    </p:anim>
                                    <p:anim by="(-#ppt_w*0.10)" calcmode="lin" valueType="num">
                                      <p:cBhvr>
                                        <p:cTn id="43" dur="50" autoRev="1" fill="hold">
                                          <p:stCondLst>
                                            <p:cond delay="0"/>
                                          </p:stCondLst>
                                        </p:cTn>
                                        <p:tgtEl>
                                          <p:spTgt spid="11"/>
                                        </p:tgtEl>
                                        <p:attrNameLst>
                                          <p:attrName>ppt_y</p:attrName>
                                        </p:attrNameLst>
                                      </p:cBhvr>
                                    </p:anim>
                                    <p:animRot by="-480000">
                                      <p:cBhvr>
                                        <p:cTn id="44" dur="50" autoRev="1" fill="hold">
                                          <p:stCondLst>
                                            <p:cond delay="0"/>
                                          </p:stCondLst>
                                        </p:cTn>
                                        <p:tgtEl>
                                          <p:spTgt spid="11"/>
                                        </p:tgtEl>
                                        <p:attrNameLst>
                                          <p:attrName>r</p:attrName>
                                        </p:attrNameLst>
                                      </p:cBhvr>
                                    </p:animRot>
                                  </p:childTnLst>
                                </p:cTn>
                              </p:par>
                            </p:childTnLst>
                          </p:cTn>
                        </p:par>
                        <p:par>
                          <p:cTn id="45" fill="hold">
                            <p:stCondLst>
                              <p:cond delay="3620"/>
                            </p:stCondLst>
                            <p:childTnLst>
                              <p:par>
                                <p:cTn id="46" presetID="1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ppt_x</p:attrName>
                                        </p:attrNameLst>
                                      </p:cBhvr>
                                      <p:tavLst>
                                        <p:tav tm="0">
                                          <p:val>
                                            <p:strVal val="#ppt_x-#ppt_w*1.125000"/>
                                          </p:val>
                                        </p:tav>
                                        <p:tav tm="100000">
                                          <p:val>
                                            <p:strVal val="#ppt_x"/>
                                          </p:val>
                                        </p:tav>
                                      </p:tavLst>
                                    </p:anim>
                                    <p:animEffect transition="in" filter="wipe(right)">
                                      <p:cBhvr>
                                        <p:cTn id="49" dur="500"/>
                                        <p:tgtEl>
                                          <p:spTgt spid="13"/>
                                        </p:tgtEl>
                                      </p:cBhvr>
                                    </p:animEffect>
                                  </p:childTnLst>
                                </p:cTn>
                              </p:par>
                            </p:childTnLst>
                          </p:cTn>
                        </p:par>
                        <p:par>
                          <p:cTn id="50" fill="hold">
                            <p:stCondLst>
                              <p:cond delay="4120"/>
                            </p:stCondLst>
                            <p:childTnLst>
                              <p:par>
                                <p:cTn id="51" presetID="1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p:tgtEl>
                                          <p:spTgt spid="14"/>
                                        </p:tgtEl>
                                        <p:attrNameLst>
                                          <p:attrName>ppt_x</p:attrName>
                                        </p:attrNameLst>
                                      </p:cBhvr>
                                      <p:tavLst>
                                        <p:tav tm="0">
                                          <p:val>
                                            <p:strVal val="#ppt_x-#ppt_w*1.125000"/>
                                          </p:val>
                                        </p:tav>
                                        <p:tav tm="100000">
                                          <p:val>
                                            <p:strVal val="#ppt_x"/>
                                          </p:val>
                                        </p:tav>
                                      </p:tavLst>
                                    </p:anim>
                                    <p:animEffect transition="in" filter="wipe(right)">
                                      <p:cBhvr>
                                        <p:cTn id="54" dur="500"/>
                                        <p:tgtEl>
                                          <p:spTgt spid="14"/>
                                        </p:tgtEl>
                                      </p:cBhvr>
                                    </p:animEffect>
                                  </p:childTnLst>
                                </p:cTn>
                              </p:par>
                            </p:childTnLst>
                          </p:cTn>
                        </p:par>
                        <p:par>
                          <p:cTn id="55" fill="hold">
                            <p:stCondLst>
                              <p:cond delay="4620"/>
                            </p:stCondLst>
                            <p:childTnLst>
                              <p:par>
                                <p:cTn id="56" presetID="1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ppt_x</p:attrName>
                                        </p:attrNameLst>
                                      </p:cBhvr>
                                      <p:tavLst>
                                        <p:tav tm="0">
                                          <p:val>
                                            <p:strVal val="#ppt_x-#ppt_w*1.125000"/>
                                          </p:val>
                                        </p:tav>
                                        <p:tav tm="100000">
                                          <p:val>
                                            <p:strVal val="#ppt_x"/>
                                          </p:val>
                                        </p:tav>
                                      </p:tavLst>
                                    </p:anim>
                                    <p:animEffect transition="in" filter="wipe(right)">
                                      <p:cBhvr>
                                        <p:cTn id="59" dur="500"/>
                                        <p:tgtEl>
                                          <p:spTgt spid="15"/>
                                        </p:tgtEl>
                                      </p:cBhvr>
                                    </p:animEffect>
                                  </p:childTnLst>
                                </p:cTn>
                              </p:par>
                            </p:childTnLst>
                          </p:cTn>
                        </p:par>
                        <p:par>
                          <p:cTn id="60" fill="hold">
                            <p:stCondLst>
                              <p:cond delay="5120"/>
                            </p:stCondLst>
                            <p:childTnLst>
                              <p:par>
                                <p:cTn id="61" presetID="1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p:tgtEl>
                                          <p:spTgt spid="16"/>
                                        </p:tgtEl>
                                        <p:attrNameLst>
                                          <p:attrName>ppt_x</p:attrName>
                                        </p:attrNameLst>
                                      </p:cBhvr>
                                      <p:tavLst>
                                        <p:tav tm="0">
                                          <p:val>
                                            <p:strVal val="#ppt_x-#ppt_w*1.125000"/>
                                          </p:val>
                                        </p:tav>
                                        <p:tav tm="100000">
                                          <p:val>
                                            <p:strVal val="#ppt_x"/>
                                          </p:val>
                                        </p:tav>
                                      </p:tavLst>
                                    </p:anim>
                                    <p:animEffect transition="in" filter="wipe(right)">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代价函数</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1028775" y="1098047"/>
            <a:ext cx="9289032" cy="1273875"/>
          </a:xfrm>
          <a:prstGeom prst="rect">
            <a:avLst/>
          </a:prstGeom>
        </p:spPr>
        <p:txBody>
          <a:bodyPr wrap="square">
            <a:spAutoFit/>
          </a:bodyPr>
          <a:lstStyle/>
          <a:p>
            <a:pPr>
              <a:lnSpc>
                <a:spcPct val="150000"/>
              </a:lnSpc>
            </a:pPr>
            <a:r>
              <a:rPr lang="zh-CN" altLang="en-US" dirty="0">
                <a:latin typeface="仿宋" pitchFamily="49" charset="-122"/>
                <a:ea typeface="仿宋" pitchFamily="49" charset="-122"/>
              </a:rPr>
              <a:t>我们通过对判定边界的说明，知道会有合适的参数使得模型具有很好的分类判定边界，那么问题就来了</a:t>
            </a:r>
            <a:r>
              <a:rPr lang="zh-CN" altLang="en-US" dirty="0" smtClean="0">
                <a:latin typeface="仿宋" pitchFamily="49" charset="-122"/>
                <a:ea typeface="仿宋" pitchFamily="49" charset="-122"/>
              </a:rPr>
              <a:t>，我们</a:t>
            </a:r>
            <a:r>
              <a:rPr lang="zh-CN" altLang="en-US" dirty="0">
                <a:latin typeface="仿宋" pitchFamily="49" charset="-122"/>
                <a:ea typeface="仿宋" pitchFamily="49" charset="-122"/>
              </a:rPr>
              <a:t>如何判定我们的参数是否合适，有多合适呢？更进一步，我们有没有办法去求得这样的合适参数呢</a:t>
            </a:r>
            <a:r>
              <a:rPr lang="zh-CN" altLang="en-US" dirty="0" smtClean="0">
                <a:latin typeface="仿宋" pitchFamily="49" charset="-122"/>
                <a:ea typeface="仿宋" pitchFamily="49" charset="-122"/>
              </a:rPr>
              <a:t>？</a:t>
            </a:r>
            <a:endParaRPr lang="zh-CN" altLang="en-US" dirty="0">
              <a:latin typeface="仿宋" pitchFamily="49" charset="-122"/>
              <a:ea typeface="仿宋" pitchFamily="49" charset="-122"/>
            </a:endParaRPr>
          </a:p>
        </p:txBody>
      </p:sp>
      <p:pic>
        <p:nvPicPr>
          <p:cNvPr id="5122"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3505" t="12311" r="4803" b="13175"/>
          <a:stretch/>
        </p:blipFill>
        <p:spPr bwMode="auto">
          <a:xfrm>
            <a:off x="3278085" y="3509090"/>
            <a:ext cx="3367314" cy="82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100783" y="4554170"/>
            <a:ext cx="6429375" cy="646331"/>
          </a:xfrm>
          <a:prstGeom prst="rect">
            <a:avLst/>
          </a:prstGeom>
        </p:spPr>
        <p:txBody>
          <a:bodyPr>
            <a:spAutoFit/>
          </a:bodyPr>
          <a:lstStyle/>
          <a:p>
            <a:r>
              <a:rPr lang="zh-CN" altLang="en-US" dirty="0">
                <a:latin typeface="仿宋" pitchFamily="49" charset="-122"/>
                <a:ea typeface="仿宋" pitchFamily="49" charset="-122"/>
              </a:rPr>
              <a:t>但是这会引发代价函数为“非凸”函数的问题，简单一点说就是这个函数有很多个局部最低点，如下图所示：</a:t>
            </a:r>
          </a:p>
        </p:txBody>
      </p:sp>
      <p:pic>
        <p:nvPicPr>
          <p:cNvPr id="51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3551" y="3904704"/>
            <a:ext cx="36861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08112" y="2536205"/>
            <a:ext cx="8949655" cy="1200329"/>
          </a:xfrm>
          <a:prstGeom prst="rect">
            <a:avLst/>
          </a:prstGeom>
          <a:noFill/>
        </p:spPr>
        <p:txBody>
          <a:bodyPr wrap="square" rtlCol="0">
            <a:spAutoFit/>
          </a:bodyPr>
          <a:lstStyle/>
          <a:p>
            <a:r>
              <a:rPr lang="zh-CN" altLang="en-US" dirty="0">
                <a:latin typeface="仿宋" pitchFamily="49" charset="-122"/>
                <a:ea typeface="仿宋" pitchFamily="49" charset="-122"/>
              </a:rPr>
              <a:t>这就是我们要提到的代价函数与梯度下降了。所谓的代价函数（</a:t>
            </a:r>
            <a:r>
              <a:rPr lang="en-US" altLang="zh-CN" dirty="0">
                <a:latin typeface="仿宋" pitchFamily="49" charset="-122"/>
                <a:ea typeface="仿宋" pitchFamily="49" charset="-122"/>
              </a:rPr>
              <a:t>Cost Function</a:t>
            </a:r>
            <a:r>
              <a:rPr lang="zh-CN" altLang="en-US" dirty="0">
                <a:latin typeface="仿宋" pitchFamily="49" charset="-122"/>
                <a:ea typeface="仿宋" pitchFamily="49" charset="-122"/>
              </a:rPr>
              <a:t>），其实是一种衡量我们在这组参数下预估的结果和实际结果差距的函数，比如说线性回归的代价函数定义为：</a:t>
            </a:r>
          </a:p>
          <a:p>
            <a:endParaRPr lang="zh-CN" altLang="en-US" dirty="0"/>
          </a:p>
        </p:txBody>
      </p:sp>
    </p:spTree>
    <p:extLst>
      <p:ext uri="{BB962C8B-B14F-4D97-AF65-F5344CB8AC3E}">
        <p14:creationId xmlns:p14="http://schemas.microsoft.com/office/powerpoint/2010/main" val="180257090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anim calcmode="lin" valueType="num">
                                      <p:cBhvr>
                                        <p:cTn id="8"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anim calcmode="lin" valueType="num">
                                      <p:cBhvr>
                                        <p:cTn id="15" dur="750" fill="hold"/>
                                        <p:tgtEl>
                                          <p:spTgt spid="4"/>
                                        </p:tgtEl>
                                        <p:attrNameLst>
                                          <p:attrName>ppt_x</p:attrName>
                                        </p:attrNameLst>
                                      </p:cBhvr>
                                      <p:tavLst>
                                        <p:tav tm="0">
                                          <p:val>
                                            <p:strVal val="#ppt_x"/>
                                          </p:val>
                                        </p:tav>
                                        <p:tav tm="100000">
                                          <p:val>
                                            <p:strVal val="#ppt_x"/>
                                          </p:val>
                                        </p:tav>
                                      </p:tavLst>
                                    </p:anim>
                                    <p:anim calcmode="lin" valueType="num">
                                      <p:cBhvr>
                                        <p:cTn id="16" dur="75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750"/>
                            </p:stCondLst>
                            <p:childTnLst>
                              <p:par>
                                <p:cTn id="18" presetID="42" presetClass="entr" presetSubtype="0" fill="hold" nodeType="after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750"/>
                                        <p:tgtEl>
                                          <p:spTgt spid="5122"/>
                                        </p:tgtEl>
                                      </p:cBhvr>
                                    </p:animEffect>
                                    <p:anim calcmode="lin" valueType="num">
                                      <p:cBhvr>
                                        <p:cTn id="21" dur="750" fill="hold"/>
                                        <p:tgtEl>
                                          <p:spTgt spid="5122"/>
                                        </p:tgtEl>
                                        <p:attrNameLst>
                                          <p:attrName>ppt_x</p:attrName>
                                        </p:attrNameLst>
                                      </p:cBhvr>
                                      <p:tavLst>
                                        <p:tav tm="0">
                                          <p:val>
                                            <p:strVal val="#ppt_x"/>
                                          </p:val>
                                        </p:tav>
                                        <p:tav tm="100000">
                                          <p:val>
                                            <p:strVal val="#ppt_x"/>
                                          </p:val>
                                        </p:tav>
                                      </p:tavLst>
                                    </p:anim>
                                    <p:anim calcmode="lin" valueType="num">
                                      <p:cBhvr>
                                        <p:cTn id="22" dur="750" fill="hold"/>
                                        <p:tgtEl>
                                          <p:spTgt spid="512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750"/>
                                        <p:tgtEl>
                                          <p:spTgt spid="3">
                                            <p:txEl>
                                              <p:pRg st="0" end="0"/>
                                            </p:txEl>
                                          </p:spTgt>
                                        </p:tgtEl>
                                      </p:cBhvr>
                                    </p:animEffect>
                                    <p:anim calcmode="lin" valueType="num">
                                      <p:cBhvr>
                                        <p:cTn id="2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9" fill="hold">
                            <p:stCondLst>
                              <p:cond delay="2250"/>
                            </p:stCondLst>
                            <p:childTnLst>
                              <p:par>
                                <p:cTn id="30" presetID="22" presetClass="entr" presetSubtype="4" fill="hold" nodeType="afterEffect">
                                  <p:stCondLst>
                                    <p:cond delay="0"/>
                                  </p:stCondLst>
                                  <p:childTnLst>
                                    <p:set>
                                      <p:cBhvr>
                                        <p:cTn id="31" dur="1" fill="hold">
                                          <p:stCondLst>
                                            <p:cond delay="0"/>
                                          </p:stCondLst>
                                        </p:cTn>
                                        <p:tgtEl>
                                          <p:spTgt spid="5123"/>
                                        </p:tgtEl>
                                        <p:attrNameLst>
                                          <p:attrName>style.visibility</p:attrName>
                                        </p:attrNameLst>
                                      </p:cBhvr>
                                      <p:to>
                                        <p:strVal val="visible"/>
                                      </p:to>
                                    </p:set>
                                    <p:animEffect transition="in" filter="wipe(down)">
                                      <p:cBhvr>
                                        <p:cTn id="3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代价函数</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812751" y="1540867"/>
            <a:ext cx="6429375" cy="923330"/>
          </a:xfrm>
          <a:prstGeom prst="rect">
            <a:avLst/>
          </a:prstGeom>
        </p:spPr>
        <p:txBody>
          <a:bodyPr>
            <a:spAutoFit/>
          </a:bodyPr>
          <a:lstStyle/>
          <a:p>
            <a:r>
              <a:rPr lang="zh-CN" altLang="en-US" dirty="0">
                <a:latin typeface="仿宋" pitchFamily="49" charset="-122"/>
                <a:ea typeface="仿宋" pitchFamily="49" charset="-122"/>
              </a:rPr>
              <a:t>而我们希望我们的代价函数是一个如下图所示，碗状结构的凸函数，这样我们算法求解到局部最低点，就一定是全局最小值点。</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2503" y="1024037"/>
            <a:ext cx="407148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12751" y="2536205"/>
            <a:ext cx="6768752" cy="923330"/>
          </a:xfrm>
          <a:prstGeom prst="rect">
            <a:avLst/>
          </a:prstGeom>
        </p:spPr>
        <p:txBody>
          <a:bodyPr wrap="square">
            <a:spAutoFit/>
          </a:bodyPr>
          <a:lstStyle/>
          <a:p>
            <a:r>
              <a:rPr lang="zh-CN" altLang="en-US" dirty="0">
                <a:latin typeface="仿宋" pitchFamily="49" charset="-122"/>
                <a:ea typeface="仿宋" pitchFamily="49" charset="-122"/>
              </a:rPr>
              <a:t>    因此，上述的</a:t>
            </a:r>
            <a:r>
              <a:rPr lang="en-US" altLang="zh-CN" dirty="0">
                <a:latin typeface="仿宋" pitchFamily="49" charset="-122"/>
                <a:ea typeface="仿宋" pitchFamily="49" charset="-122"/>
              </a:rPr>
              <a:t>Cost Function</a:t>
            </a:r>
            <a:r>
              <a:rPr lang="zh-CN" altLang="en-US" dirty="0">
                <a:latin typeface="仿宋" pitchFamily="49" charset="-122"/>
                <a:ea typeface="仿宋" pitchFamily="49" charset="-122"/>
              </a:rPr>
              <a:t>对于逻辑回归是不可行的，我们需要其他形式的</a:t>
            </a:r>
            <a:r>
              <a:rPr lang="en-US" altLang="zh-CN" dirty="0">
                <a:latin typeface="仿宋" pitchFamily="49" charset="-122"/>
                <a:ea typeface="仿宋" pitchFamily="49" charset="-122"/>
              </a:rPr>
              <a:t>Cost Function</a:t>
            </a:r>
            <a:r>
              <a:rPr lang="zh-CN" altLang="en-US" dirty="0">
                <a:latin typeface="仿宋" pitchFamily="49" charset="-122"/>
                <a:ea typeface="仿宋" pitchFamily="49" charset="-122"/>
              </a:rPr>
              <a:t>来保证逻辑回归的成本函数是凸函数</a:t>
            </a:r>
            <a:r>
              <a:rPr lang="zh-CN" altLang="en-US" dirty="0" smtClean="0">
                <a:latin typeface="仿宋" pitchFamily="49" charset="-122"/>
                <a:ea typeface="仿宋" pitchFamily="49" charset="-122"/>
              </a:rPr>
              <a:t>。</a:t>
            </a:r>
            <a:endParaRPr lang="zh-CN" altLang="en-US" dirty="0">
              <a:latin typeface="仿宋" pitchFamily="49" charset="-122"/>
              <a:ea typeface="仿宋" pitchFamily="49" charset="-122"/>
            </a:endParaRPr>
          </a:p>
        </p:txBody>
      </p:sp>
      <p:pic>
        <p:nvPicPr>
          <p:cNvPr id="6147"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604839" y="4768453"/>
            <a:ext cx="598220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68735" y="3616325"/>
            <a:ext cx="6768752" cy="923330"/>
          </a:xfrm>
          <a:prstGeom prst="rect">
            <a:avLst/>
          </a:prstGeom>
          <a:noFill/>
        </p:spPr>
        <p:txBody>
          <a:bodyPr wrap="square" rtlCol="0">
            <a:spAutoFit/>
          </a:bodyPr>
          <a:lstStyle/>
          <a:p>
            <a:r>
              <a:rPr lang="zh-CN" altLang="en-US" dirty="0">
                <a:latin typeface="仿宋" pitchFamily="49" charset="-122"/>
                <a:ea typeface="仿宋" pitchFamily="49" charset="-122"/>
              </a:rPr>
              <a:t> 我们跳过大量的数学推导，直接出结论了，我们找到了一个适合逻辑回归的代价函数</a:t>
            </a:r>
            <a:r>
              <a:rPr lang="en-US" altLang="zh-CN" dirty="0">
                <a:latin typeface="仿宋" pitchFamily="49" charset="-122"/>
                <a:ea typeface="仿宋" pitchFamily="49" charset="-122"/>
              </a:rPr>
              <a:t>:</a:t>
            </a:r>
          </a:p>
          <a:p>
            <a:endParaRPr lang="zh-CN" altLang="en-US" dirty="0"/>
          </a:p>
        </p:txBody>
      </p:sp>
    </p:spTree>
    <p:extLst>
      <p:ext uri="{BB962C8B-B14F-4D97-AF65-F5344CB8AC3E}">
        <p14:creationId xmlns:p14="http://schemas.microsoft.com/office/powerpoint/2010/main" val="305568759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6" presetClass="entr" presetSubtype="21" fill="hold" nodeType="after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barn(inVertical)">
                                      <p:cBhvr>
                                        <p:cTn id="13" dur="500"/>
                                        <p:tgtEl>
                                          <p:spTgt spid="6146"/>
                                        </p:tgtEl>
                                      </p:cBhvr>
                                    </p:animEffect>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750"/>
                                        <p:tgtEl>
                                          <p:spTgt spid="4">
                                            <p:txEl>
                                              <p:pRg st="0" end="0"/>
                                            </p:txEl>
                                          </p:spTgt>
                                        </p:tgtEl>
                                      </p:cBhvr>
                                    </p:animEffect>
                                    <p:anim calcmode="lin" valueType="num">
                                      <p:cBhvr>
                                        <p:cTn id="18"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7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750"/>
                                        <p:tgtEl>
                                          <p:spTgt spid="2"/>
                                        </p:tgtEl>
                                      </p:cBhvr>
                                    </p:animEffect>
                                    <p:anim calcmode="lin" valueType="num">
                                      <p:cBhvr>
                                        <p:cTn id="24" dur="750" fill="hold"/>
                                        <p:tgtEl>
                                          <p:spTgt spid="2"/>
                                        </p:tgtEl>
                                        <p:attrNameLst>
                                          <p:attrName>ppt_x</p:attrName>
                                        </p:attrNameLst>
                                      </p:cBhvr>
                                      <p:tavLst>
                                        <p:tav tm="0">
                                          <p:val>
                                            <p:strVal val="#ppt_x"/>
                                          </p:val>
                                        </p:tav>
                                        <p:tav tm="100000">
                                          <p:val>
                                            <p:strVal val="#ppt_x"/>
                                          </p:val>
                                        </p:tav>
                                      </p:tavLst>
                                    </p:anim>
                                    <p:anim calcmode="lin" valueType="num">
                                      <p:cBhvr>
                                        <p:cTn id="25" dur="750" fill="hold"/>
                                        <p:tgtEl>
                                          <p:spTgt spid="2"/>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42" presetClass="entr" presetSubtype="0" fill="hold" nodeType="afterEffect">
                                  <p:stCondLst>
                                    <p:cond delay="0"/>
                                  </p:stCondLst>
                                  <p:childTnLst>
                                    <p:set>
                                      <p:cBhvr>
                                        <p:cTn id="28" dur="1" fill="hold">
                                          <p:stCondLst>
                                            <p:cond delay="0"/>
                                          </p:stCondLst>
                                        </p:cTn>
                                        <p:tgtEl>
                                          <p:spTgt spid="6147"/>
                                        </p:tgtEl>
                                        <p:attrNameLst>
                                          <p:attrName>style.visibility</p:attrName>
                                        </p:attrNameLst>
                                      </p:cBhvr>
                                      <p:to>
                                        <p:strVal val="visible"/>
                                      </p:to>
                                    </p:set>
                                    <p:animEffect transition="in" filter="fade">
                                      <p:cBhvr>
                                        <p:cTn id="29" dur="750"/>
                                        <p:tgtEl>
                                          <p:spTgt spid="6147"/>
                                        </p:tgtEl>
                                      </p:cBhvr>
                                    </p:animEffect>
                                    <p:anim calcmode="lin" valueType="num">
                                      <p:cBhvr>
                                        <p:cTn id="30" dur="750" fill="hold"/>
                                        <p:tgtEl>
                                          <p:spTgt spid="6147"/>
                                        </p:tgtEl>
                                        <p:attrNameLst>
                                          <p:attrName>ppt_x</p:attrName>
                                        </p:attrNameLst>
                                      </p:cBhvr>
                                      <p:tavLst>
                                        <p:tav tm="0">
                                          <p:val>
                                            <p:strVal val="#ppt_x"/>
                                          </p:val>
                                        </p:tav>
                                        <p:tav tm="100000">
                                          <p:val>
                                            <p:strVal val="#ppt_x"/>
                                          </p:val>
                                        </p:tav>
                                      </p:tavLst>
                                    </p:anim>
                                    <p:anim calcmode="lin" valueType="num">
                                      <p:cBhvr>
                                        <p:cTn id="31" dur="75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代价</a:t>
            </a:r>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函数</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857250" y="1240061"/>
            <a:ext cx="1569660" cy="369332"/>
          </a:xfrm>
          <a:prstGeom prst="rect">
            <a:avLst/>
          </a:prstGeom>
        </p:spPr>
        <p:txBody>
          <a:bodyPr wrap="none">
            <a:spAutoFit/>
          </a:bodyPr>
          <a:lstStyle/>
          <a:p>
            <a:r>
              <a:rPr lang="zh-CN" altLang="en-US" b="1" dirty="0"/>
              <a:t>梯度下降算法</a:t>
            </a:r>
          </a:p>
        </p:txBody>
      </p:sp>
      <p:sp>
        <p:nvSpPr>
          <p:cNvPr id="12" name="矩形 11"/>
          <p:cNvSpPr/>
          <p:nvPr/>
        </p:nvSpPr>
        <p:spPr>
          <a:xfrm>
            <a:off x="937256" y="1756891"/>
            <a:ext cx="8876495" cy="923330"/>
          </a:xfrm>
          <a:prstGeom prst="rect">
            <a:avLst/>
          </a:prstGeom>
        </p:spPr>
        <p:txBody>
          <a:bodyPr wrap="square">
            <a:spAutoFit/>
          </a:bodyPr>
          <a:lstStyle/>
          <a:p>
            <a:r>
              <a:rPr lang="zh-CN" altLang="en-US" dirty="0"/>
              <a:t>梯度下降算法是调整参数</a:t>
            </a:r>
            <a:r>
              <a:rPr lang="en-US" altLang="zh-CN" dirty="0"/>
              <a:t>θ</a:t>
            </a:r>
            <a:r>
              <a:rPr lang="zh-CN" altLang="en-US" dirty="0"/>
              <a:t>使得代价函数</a:t>
            </a:r>
            <a:r>
              <a:rPr lang="en-US" altLang="zh-CN" dirty="0"/>
              <a:t>J(θ)</a:t>
            </a:r>
            <a:r>
              <a:rPr lang="zh-CN" altLang="en-US" dirty="0"/>
              <a:t>取得最小值的最基本方法之一。从直观上理解，就是我们在碗状结构的凸函数上取一个初始值，然后挪动这个值一步步靠近最低点的过程，如下图所示：</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0867" y="2536205"/>
            <a:ext cx="34671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937256" y="3083129"/>
            <a:ext cx="3185487" cy="369332"/>
          </a:xfrm>
          <a:prstGeom prst="rect">
            <a:avLst/>
          </a:prstGeom>
        </p:spPr>
        <p:txBody>
          <a:bodyPr wrap="none">
            <a:spAutoFit/>
          </a:bodyPr>
          <a:lstStyle/>
          <a:p>
            <a:r>
              <a:rPr lang="zh-CN" altLang="en-US" dirty="0" smtClean="0"/>
              <a:t>简化</a:t>
            </a:r>
            <a:r>
              <a:rPr lang="zh-CN" altLang="en-US" dirty="0"/>
              <a:t>的</a:t>
            </a:r>
            <a:r>
              <a:rPr lang="zh-CN" altLang="en-US" dirty="0" smtClean="0"/>
              <a:t>逻辑</a:t>
            </a:r>
            <a:r>
              <a:rPr lang="zh-CN" altLang="en-US" dirty="0"/>
              <a:t>回归的代价函数：</a:t>
            </a:r>
          </a:p>
        </p:txBody>
      </p:sp>
      <p:pic>
        <p:nvPicPr>
          <p:cNvPr id="7171"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418084" y="3874244"/>
            <a:ext cx="48672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823395" y="5344517"/>
            <a:ext cx="7550196" cy="923330"/>
          </a:xfrm>
          <a:prstGeom prst="rect">
            <a:avLst/>
          </a:prstGeom>
        </p:spPr>
        <p:txBody>
          <a:bodyPr wrap="square">
            <a:spAutoFit/>
          </a:bodyPr>
          <a:lstStyle/>
          <a:p>
            <a:r>
              <a:rPr lang="zh-CN" altLang="en-US" dirty="0"/>
              <a:t>  从数学上理解，我们为了找到最小值点，就应该朝着下降速度最快的方向</a:t>
            </a:r>
            <a:r>
              <a:rPr lang="en-US" altLang="zh-CN" dirty="0"/>
              <a:t>(</a:t>
            </a:r>
            <a:r>
              <a:rPr lang="zh-CN" altLang="en-US" dirty="0"/>
              <a:t>导函数</a:t>
            </a:r>
            <a:r>
              <a:rPr lang="en-US" altLang="zh-CN" dirty="0"/>
              <a:t>/</a:t>
            </a:r>
            <a:r>
              <a:rPr lang="zh-CN" altLang="en-US" dirty="0"/>
              <a:t>偏导方向</a:t>
            </a:r>
            <a:r>
              <a:rPr lang="en-US" altLang="zh-CN" dirty="0"/>
              <a:t>)</a:t>
            </a:r>
            <a:r>
              <a:rPr lang="zh-CN" altLang="en-US" dirty="0"/>
              <a:t>迈进，每次迈进一小步，再看看此时的下降最快方向是哪，再朝着这个方向迈进，直至最低点。</a:t>
            </a:r>
          </a:p>
        </p:txBody>
      </p:sp>
    </p:spTree>
    <p:extLst>
      <p:ext uri="{BB962C8B-B14F-4D97-AF65-F5344CB8AC3E}">
        <p14:creationId xmlns:p14="http://schemas.microsoft.com/office/powerpoint/2010/main" val="374082607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anim calcmode="lin" valueType="num">
                                      <p:cBhvr>
                                        <p:cTn id="8"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750"/>
                                        <p:tgtEl>
                                          <p:spTgt spid="12">
                                            <p:txEl>
                                              <p:pRg st="0" end="0"/>
                                            </p:txEl>
                                          </p:spTgt>
                                        </p:tgtEl>
                                      </p:cBhvr>
                                    </p:animEffect>
                                    <p:anim calcmode="lin" valueType="num">
                                      <p:cBhvr>
                                        <p:cTn id="14"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7170"/>
                                        </p:tgtEl>
                                        <p:attrNameLst>
                                          <p:attrName>style.visibility</p:attrName>
                                        </p:attrNameLst>
                                      </p:cBhvr>
                                      <p:to>
                                        <p:strVal val="visible"/>
                                      </p:to>
                                    </p:set>
                                    <p:animEffect transition="in" filter="barn(inVertical)">
                                      <p:cBhvr>
                                        <p:cTn id="19" dur="500"/>
                                        <p:tgtEl>
                                          <p:spTgt spid="7170"/>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ppt_x</p:attrName>
                                        </p:attrNameLst>
                                      </p:cBhvr>
                                      <p:tavLst>
                                        <p:tav tm="0">
                                          <p:val>
                                            <p:strVal val="#ppt_x"/>
                                          </p:val>
                                        </p:tav>
                                        <p:tav tm="100000">
                                          <p:val>
                                            <p:strVal val="#ppt_x"/>
                                          </p:val>
                                        </p:tav>
                                      </p:tavLst>
                                    </p:anim>
                                    <p:anim calcmode="lin" valueType="num">
                                      <p:cBhvr>
                                        <p:cTn id="25" dur="75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42" presetClass="entr" presetSubtype="0" fill="hold" nodeType="afterEffect">
                                  <p:stCondLst>
                                    <p:cond delay="0"/>
                                  </p:stCondLst>
                                  <p:childTnLst>
                                    <p:set>
                                      <p:cBhvr>
                                        <p:cTn id="28" dur="1" fill="hold">
                                          <p:stCondLst>
                                            <p:cond delay="0"/>
                                          </p:stCondLst>
                                        </p:cTn>
                                        <p:tgtEl>
                                          <p:spTgt spid="7171"/>
                                        </p:tgtEl>
                                        <p:attrNameLst>
                                          <p:attrName>style.visibility</p:attrName>
                                        </p:attrNameLst>
                                      </p:cBhvr>
                                      <p:to>
                                        <p:strVal val="visible"/>
                                      </p:to>
                                    </p:set>
                                    <p:animEffect transition="in" filter="fade">
                                      <p:cBhvr>
                                        <p:cTn id="29" dur="750"/>
                                        <p:tgtEl>
                                          <p:spTgt spid="7171"/>
                                        </p:tgtEl>
                                      </p:cBhvr>
                                    </p:animEffect>
                                    <p:anim calcmode="lin" valueType="num">
                                      <p:cBhvr>
                                        <p:cTn id="30" dur="750" fill="hold"/>
                                        <p:tgtEl>
                                          <p:spTgt spid="7171"/>
                                        </p:tgtEl>
                                        <p:attrNameLst>
                                          <p:attrName>ppt_x</p:attrName>
                                        </p:attrNameLst>
                                      </p:cBhvr>
                                      <p:tavLst>
                                        <p:tav tm="0">
                                          <p:val>
                                            <p:strVal val="#ppt_x"/>
                                          </p:val>
                                        </p:tav>
                                        <p:tav tm="100000">
                                          <p:val>
                                            <p:strVal val="#ppt_x"/>
                                          </p:val>
                                        </p:tav>
                                      </p:tavLst>
                                    </p:anim>
                                    <p:anim calcmode="lin" valueType="num">
                                      <p:cBhvr>
                                        <p:cTn id="31" dur="750" fill="hold"/>
                                        <p:tgtEl>
                                          <p:spTgt spid="7171"/>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750"/>
                                        <p:tgtEl>
                                          <p:spTgt spid="14"/>
                                        </p:tgtEl>
                                      </p:cBhvr>
                                    </p:animEffect>
                                    <p:anim calcmode="lin" valueType="num">
                                      <p:cBhvr>
                                        <p:cTn id="36" dur="750" fill="hold"/>
                                        <p:tgtEl>
                                          <p:spTgt spid="14"/>
                                        </p:tgtEl>
                                        <p:attrNameLst>
                                          <p:attrName>ppt_x</p:attrName>
                                        </p:attrNameLst>
                                      </p:cBhvr>
                                      <p:tavLst>
                                        <p:tav tm="0">
                                          <p:val>
                                            <p:strVal val="#ppt_x"/>
                                          </p:val>
                                        </p:tav>
                                        <p:tav tm="100000">
                                          <p:val>
                                            <p:strVal val="#ppt_x"/>
                                          </p:val>
                                        </p:tav>
                                      </p:tavLst>
                                    </p:anim>
                                    <p:anim calcmode="lin" valueType="num">
                                      <p:cBhvr>
                                        <p:cTn id="37"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733444" y="882422"/>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2295643" y="4288537"/>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2179177" y="3503694"/>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endPar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 name="直接连接符 2"/>
          <p:cNvCxnSpPr/>
          <p:nvPr/>
        </p:nvCxnSpPr>
        <p:spPr>
          <a:xfrm>
            <a:off x="6360645" y="3687370"/>
            <a:ext cx="0" cy="35264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48"/>
          <p:cNvSpPr txBox="1"/>
          <p:nvPr/>
        </p:nvSpPr>
        <p:spPr>
          <a:xfrm>
            <a:off x="7424707" y="3687370"/>
            <a:ext cx="4693299" cy="738664"/>
          </a:xfrm>
          <a:prstGeom prst="rect">
            <a:avLst/>
          </a:prstGeom>
          <a:noFill/>
        </p:spPr>
        <p:txBody>
          <a:bodyPr wrap="square" lIns="0" tIns="0" rIns="0" bIns="0" rtlCol="0">
            <a:spAutoFit/>
          </a:bodyPr>
          <a:lstStyle/>
          <a:p>
            <a:r>
              <a:rPr lang="en-US" altLang="zh-CN" sz="4800" dirty="0" err="1"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sklearn</a:t>
            </a:r>
            <a:r>
              <a:rPr lang="zh-CN" altLang="en-US" sz="48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中的应用</a:t>
            </a:r>
            <a:endParaRPr lang="en-GB" altLang="zh-CN"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259"/>
          <p:cNvSpPr>
            <a:spLocks noChangeArrowheads="1"/>
          </p:cNvSpPr>
          <p:nvPr/>
        </p:nvSpPr>
        <p:spPr bwMode="auto">
          <a:xfrm>
            <a:off x="2198226" y="1294078"/>
            <a:ext cx="241187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bg1"/>
                </a:solidFill>
                <a:latin typeface="Impact" panose="020B0806030902050204" pitchFamily="34" charset="0"/>
                <a:cs typeface="Arial" panose="020B0604020202020204" pitchFamily="34" charset="0"/>
                <a:sym typeface="Arial" panose="020B0604020202020204" pitchFamily="34" charset="0"/>
              </a:rPr>
              <a:t>04</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13" name="TextBox 11"/>
          <p:cNvSpPr txBox="1"/>
          <p:nvPr/>
        </p:nvSpPr>
        <p:spPr>
          <a:xfrm>
            <a:off x="7370756" y="464000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中逻辑回归调用</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1"/>
          <p:cNvSpPr txBox="1"/>
          <p:nvPr/>
        </p:nvSpPr>
        <p:spPr>
          <a:xfrm>
            <a:off x="9431119" y="464000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正则</a:t>
            </a: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化选择参数</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1"/>
          <p:cNvSpPr txBox="1"/>
          <p:nvPr/>
        </p:nvSpPr>
        <p:spPr>
          <a:xfrm>
            <a:off x="7370756" y="495094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优化</a:t>
            </a: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算法选择参数</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txBox="1"/>
          <p:nvPr/>
        </p:nvSpPr>
        <p:spPr>
          <a:xfrm>
            <a:off x="9431119" y="495094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分类方式选择参数</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1697626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par>
                          <p:cTn id="20" fill="hold">
                            <p:stCondLst>
                              <p:cond delay="1550"/>
                            </p:stCondLst>
                            <p:childTnLst>
                              <p:par>
                                <p:cTn id="21" presetID="2" presetClass="entr" presetSubtype="4"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2050"/>
                            </p:stCondLst>
                            <p:childTnLst>
                              <p:par>
                                <p:cTn id="26" presetID="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2550"/>
                            </p:stCondLst>
                            <p:childTnLst>
                              <p:par>
                                <p:cTn id="31" presetID="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par>
                          <p:cTn id="35" fill="hold">
                            <p:stCondLst>
                              <p:cond delay="30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1"/>
                                        </p:tgtEl>
                                        <p:attrNameLst>
                                          <p:attrName>style.visibility</p:attrName>
                                        </p:attrNameLst>
                                      </p:cBhvr>
                                      <p:to>
                                        <p:strVal val="visible"/>
                                      </p:to>
                                    </p:set>
                                    <p:animEffect transition="in" filter="wipe(left)">
                                      <p:cBhvr>
                                        <p:cTn id="38" dur="200"/>
                                        <p:tgtEl>
                                          <p:spTgt spid="11"/>
                                        </p:tgtEl>
                                      </p:cBhvr>
                                    </p:animEffect>
                                  </p:childTnLst>
                                </p:cTn>
                              </p:par>
                            </p:childTnLst>
                          </p:cTn>
                        </p:par>
                        <p:par>
                          <p:cTn id="39" fill="hold">
                            <p:stCondLst>
                              <p:cond delay="3850"/>
                            </p:stCondLst>
                            <p:childTnLst>
                              <p:par>
                                <p:cTn id="40" presetID="36" presetClass="emph" presetSubtype="0" fill="hold" grpId="1" nodeType="afterEffect">
                                  <p:stCondLst>
                                    <p:cond delay="0"/>
                                  </p:stCondLst>
                                  <p:iterate type="lt">
                                    <p:tmPct val="30000"/>
                                  </p:iterate>
                                  <p:childTnLst>
                                    <p:animScale>
                                      <p:cBhvr>
                                        <p:cTn id="41" dur="50" autoRev="1" fill="hold">
                                          <p:stCondLst>
                                            <p:cond delay="0"/>
                                          </p:stCondLst>
                                        </p:cTn>
                                        <p:tgtEl>
                                          <p:spTgt spid="11"/>
                                        </p:tgtEl>
                                      </p:cBhvr>
                                      <p:to x="80000" y="100000"/>
                                    </p:animScale>
                                    <p:anim by="(#ppt_w*0.10)" calcmode="lin" valueType="num">
                                      <p:cBhvr>
                                        <p:cTn id="42" dur="50" autoRev="1" fill="hold">
                                          <p:stCondLst>
                                            <p:cond delay="0"/>
                                          </p:stCondLst>
                                        </p:cTn>
                                        <p:tgtEl>
                                          <p:spTgt spid="11"/>
                                        </p:tgtEl>
                                        <p:attrNameLst>
                                          <p:attrName>ppt_x</p:attrName>
                                        </p:attrNameLst>
                                      </p:cBhvr>
                                    </p:anim>
                                    <p:anim by="(-#ppt_w*0.10)" calcmode="lin" valueType="num">
                                      <p:cBhvr>
                                        <p:cTn id="43" dur="50" autoRev="1" fill="hold">
                                          <p:stCondLst>
                                            <p:cond delay="0"/>
                                          </p:stCondLst>
                                        </p:cTn>
                                        <p:tgtEl>
                                          <p:spTgt spid="11"/>
                                        </p:tgtEl>
                                        <p:attrNameLst>
                                          <p:attrName>ppt_y</p:attrName>
                                        </p:attrNameLst>
                                      </p:cBhvr>
                                    </p:anim>
                                    <p:animRot by="-480000">
                                      <p:cBhvr>
                                        <p:cTn id="44" dur="50" autoRev="1" fill="hold">
                                          <p:stCondLst>
                                            <p:cond delay="0"/>
                                          </p:stCondLst>
                                        </p:cTn>
                                        <p:tgtEl>
                                          <p:spTgt spid="11"/>
                                        </p:tgtEl>
                                        <p:attrNameLst>
                                          <p:attrName>r</p:attrName>
                                        </p:attrNameLst>
                                      </p:cBhvr>
                                    </p:animRot>
                                  </p:childTnLst>
                                </p:cTn>
                              </p:par>
                            </p:childTnLst>
                          </p:cTn>
                        </p:par>
                        <p:par>
                          <p:cTn id="45" fill="hold">
                            <p:stCondLst>
                              <p:cond delay="4250"/>
                            </p:stCondLst>
                            <p:childTnLst>
                              <p:par>
                                <p:cTn id="46" presetID="1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ppt_x</p:attrName>
                                        </p:attrNameLst>
                                      </p:cBhvr>
                                      <p:tavLst>
                                        <p:tav tm="0">
                                          <p:val>
                                            <p:strVal val="#ppt_x-#ppt_w*1.125000"/>
                                          </p:val>
                                        </p:tav>
                                        <p:tav tm="100000">
                                          <p:val>
                                            <p:strVal val="#ppt_x"/>
                                          </p:val>
                                        </p:tav>
                                      </p:tavLst>
                                    </p:anim>
                                    <p:animEffect transition="in" filter="wipe(right)">
                                      <p:cBhvr>
                                        <p:cTn id="49" dur="500"/>
                                        <p:tgtEl>
                                          <p:spTgt spid="13"/>
                                        </p:tgtEl>
                                      </p:cBhvr>
                                    </p:animEffect>
                                  </p:childTnLst>
                                </p:cTn>
                              </p:par>
                            </p:childTnLst>
                          </p:cTn>
                        </p:par>
                        <p:par>
                          <p:cTn id="50" fill="hold">
                            <p:stCondLst>
                              <p:cond delay="4750"/>
                            </p:stCondLst>
                            <p:childTnLst>
                              <p:par>
                                <p:cTn id="51" presetID="1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p:tgtEl>
                                          <p:spTgt spid="14"/>
                                        </p:tgtEl>
                                        <p:attrNameLst>
                                          <p:attrName>ppt_x</p:attrName>
                                        </p:attrNameLst>
                                      </p:cBhvr>
                                      <p:tavLst>
                                        <p:tav tm="0">
                                          <p:val>
                                            <p:strVal val="#ppt_x-#ppt_w*1.125000"/>
                                          </p:val>
                                        </p:tav>
                                        <p:tav tm="100000">
                                          <p:val>
                                            <p:strVal val="#ppt_x"/>
                                          </p:val>
                                        </p:tav>
                                      </p:tavLst>
                                    </p:anim>
                                    <p:animEffect transition="in" filter="wipe(right)">
                                      <p:cBhvr>
                                        <p:cTn id="54" dur="500"/>
                                        <p:tgtEl>
                                          <p:spTgt spid="14"/>
                                        </p:tgtEl>
                                      </p:cBhvr>
                                    </p:animEffect>
                                  </p:childTnLst>
                                </p:cTn>
                              </p:par>
                            </p:childTnLst>
                          </p:cTn>
                        </p:par>
                        <p:par>
                          <p:cTn id="55" fill="hold">
                            <p:stCondLst>
                              <p:cond delay="5250"/>
                            </p:stCondLst>
                            <p:childTnLst>
                              <p:par>
                                <p:cTn id="56" presetID="1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ppt_x</p:attrName>
                                        </p:attrNameLst>
                                      </p:cBhvr>
                                      <p:tavLst>
                                        <p:tav tm="0">
                                          <p:val>
                                            <p:strVal val="#ppt_x-#ppt_w*1.125000"/>
                                          </p:val>
                                        </p:tav>
                                        <p:tav tm="100000">
                                          <p:val>
                                            <p:strVal val="#ppt_x"/>
                                          </p:val>
                                        </p:tav>
                                      </p:tavLst>
                                    </p:anim>
                                    <p:animEffect transition="in" filter="wipe(right)">
                                      <p:cBhvr>
                                        <p:cTn id="59" dur="500"/>
                                        <p:tgtEl>
                                          <p:spTgt spid="15"/>
                                        </p:tgtEl>
                                      </p:cBhvr>
                                    </p:animEffect>
                                  </p:childTnLst>
                                </p:cTn>
                              </p:par>
                            </p:childTnLst>
                          </p:cTn>
                        </p:par>
                        <p:par>
                          <p:cTn id="60" fill="hold">
                            <p:stCondLst>
                              <p:cond delay="5750"/>
                            </p:stCondLst>
                            <p:childTnLst>
                              <p:par>
                                <p:cTn id="61" presetID="1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p:tgtEl>
                                          <p:spTgt spid="16"/>
                                        </p:tgtEl>
                                        <p:attrNameLst>
                                          <p:attrName>ppt_x</p:attrName>
                                        </p:attrNameLst>
                                      </p:cBhvr>
                                      <p:tavLst>
                                        <p:tav tm="0">
                                          <p:val>
                                            <p:strVal val="#ppt_x-#ppt_w*1.125000"/>
                                          </p:val>
                                        </p:tav>
                                        <p:tav tm="100000">
                                          <p:val>
                                            <p:strVal val="#ppt_x"/>
                                          </p:val>
                                        </p:tav>
                                      </p:tavLst>
                                    </p:anim>
                                    <p:animEffect transition="in" filter="wipe(right)">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228" y="1664732"/>
            <a:ext cx="10450383" cy="3791218"/>
          </a:xfrm>
          <a:prstGeom prst="rect">
            <a:avLst/>
          </a:prstGeom>
        </p:spPr>
      </p:pic>
      <p:sp>
        <p:nvSpPr>
          <p:cNvPr id="3" name="文本框 2"/>
          <p:cNvSpPr txBox="1"/>
          <p:nvPr/>
        </p:nvSpPr>
        <p:spPr>
          <a:xfrm>
            <a:off x="1676847" y="736005"/>
            <a:ext cx="3312368" cy="646331"/>
          </a:xfrm>
          <a:prstGeom prst="rect">
            <a:avLst/>
          </a:prstGeom>
          <a:noFill/>
        </p:spPr>
        <p:txBody>
          <a:bodyPr wrap="square" rtlCol="0">
            <a:spAutoFit/>
          </a:bodyPr>
          <a:lstStyle/>
          <a:p>
            <a:r>
              <a:rPr lang="zh-CN" altLang="en-US"/>
              <a:t>逻辑回归对癌症分类：</a:t>
            </a:r>
          </a:p>
          <a:p>
            <a:endParaRPr lang="zh-CN" altLang="en-US"/>
          </a:p>
        </p:txBody>
      </p:sp>
    </p:spTree>
    <p:extLst>
      <p:ext uri="{BB962C8B-B14F-4D97-AF65-F5344CB8AC3E}">
        <p14:creationId xmlns:p14="http://schemas.microsoft.com/office/powerpoint/2010/main" val="368761396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919" y="375965"/>
            <a:ext cx="7940024" cy="6557609"/>
          </a:xfrm>
          <a:prstGeom prst="rect">
            <a:avLst/>
          </a:prstGeom>
        </p:spPr>
      </p:pic>
    </p:spTree>
    <p:extLst>
      <p:ext uri="{BB962C8B-B14F-4D97-AF65-F5344CB8AC3E}">
        <p14:creationId xmlns:p14="http://schemas.microsoft.com/office/powerpoint/2010/main" val="282003843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919" y="447973"/>
            <a:ext cx="7992888" cy="6489639"/>
          </a:xfrm>
          <a:prstGeom prst="rect">
            <a:avLst/>
          </a:prstGeom>
        </p:spPr>
      </p:pic>
    </p:spTree>
    <p:extLst>
      <p:ext uri="{BB962C8B-B14F-4D97-AF65-F5344CB8AC3E}">
        <p14:creationId xmlns:p14="http://schemas.microsoft.com/office/powerpoint/2010/main" val="20516673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1"/>
          <p:cNvSpPr/>
          <p:nvPr>
            <p:custDataLst>
              <p:tags r:id="rId2"/>
            </p:custDataLst>
          </p:nvPr>
        </p:nvSpPr>
        <p:spPr bwMode="auto">
          <a:xfrm>
            <a:off x="6069335" y="1816126"/>
            <a:ext cx="1529979" cy="783537"/>
          </a:xfrm>
          <a:prstGeom prst="homePlate">
            <a:avLst/>
          </a:prstGeom>
          <a:solidFill>
            <a:schemeClr val="accent1"/>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759">
              <a:defRPr/>
            </a:pPr>
            <a:r>
              <a:rPr lang="da-DK" sz="2531" kern="0" dirty="0" smtClean="0">
                <a:solidFill>
                  <a:srgbClr val="FFFFFF"/>
                </a:solidFill>
                <a:latin typeface="Impact" panose="020B0806030902050204" pitchFamily="34" charset="0"/>
                <a:ea typeface="微软雅黑" panose="020B0503020204020204" pitchFamily="34" charset="-122"/>
                <a:sym typeface="Arial" panose="020B0604020202020204" pitchFamily="34" charset="0"/>
              </a:rPr>
              <a:t>01</a:t>
            </a:r>
            <a:endParaRPr lang="en-US" sz="2531" kern="0" dirty="0">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5478334" y="1759202"/>
            <a:ext cx="899058" cy="897384"/>
            <a:chOff x="5478334" y="1759202"/>
            <a:chExt cx="899058" cy="897384"/>
          </a:xfrm>
        </p:grpSpPr>
        <p:sp>
          <p:nvSpPr>
            <p:cNvPr id="4" name="MH_Other_1"/>
            <p:cNvSpPr/>
            <p:nvPr>
              <p:custDataLst>
                <p:tags r:id="rId18"/>
              </p:custDataLst>
            </p:nvPr>
          </p:nvSpPr>
          <p:spPr bwMode="auto">
            <a:xfrm>
              <a:off x="5478334" y="1759202"/>
              <a:ext cx="899058" cy="897384"/>
            </a:xfrm>
            <a:prstGeom prst="ellipse">
              <a:avLst/>
            </a:prstGeom>
            <a:solidFill>
              <a:srgbClr val="FFFFFF"/>
            </a:solidFill>
            <a:ln w="25400">
              <a:solidFill>
                <a:schemeClr val="accent1"/>
              </a:solidFill>
              <a:headEnd type="none" w="med" len="med"/>
              <a:tailEnd type="none" w="med" len="med"/>
            </a:ln>
            <a:effectLst>
              <a:outerShdw blurRad="190500" dist="63500" algn="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92871" tIns="154297" rIns="192871" bIns="154297"/>
            <a:lstStyle/>
            <a:p>
              <a:pPr algn="ctr" defTabSz="983385">
                <a:lnSpc>
                  <a:spcPct val="90000"/>
                </a:lnSpc>
                <a:defRPr/>
              </a:pPr>
              <a:endParaRPr lang="en-US" sz="2531" dirty="0" err="1">
                <a:gradFill>
                  <a:gsLst>
                    <a:gs pos="0">
                      <a:srgbClr val="FFFFFF"/>
                    </a:gs>
                    <a:gs pos="100000">
                      <a:srgbClr val="FFFFFF"/>
                    </a:gs>
                  </a:gsLst>
                  <a:lin ang="5400000" scaled="0"/>
                </a:gradFill>
                <a:latin typeface="Arial" panose="020B0604020202020204" pitchFamily="34" charset="0"/>
                <a:ea typeface="微软雅黑" panose="020B0503020204020204" pitchFamily="34" charset="-122"/>
                <a:cs typeface="Segoe UI" pitchFamily="34" charset="0"/>
                <a:sym typeface="Arial" panose="020B0604020202020204" pitchFamily="34" charset="0"/>
              </a:endParaRPr>
            </a:p>
          </p:txBody>
        </p:sp>
        <p:sp>
          <p:nvSpPr>
            <p:cNvPr id="5" name="MH_Other_2"/>
            <p:cNvSpPr>
              <a:spLocks noEditPoints="1"/>
            </p:cNvSpPr>
            <p:nvPr>
              <p:custDataLst>
                <p:tags r:id="rId19"/>
              </p:custDataLst>
            </p:nvPr>
          </p:nvSpPr>
          <p:spPr bwMode="auto">
            <a:xfrm>
              <a:off x="5702680" y="1953412"/>
              <a:ext cx="450366" cy="508964"/>
            </a:xfrm>
            <a:custGeom>
              <a:avLst/>
              <a:gdLst>
                <a:gd name="T0" fmla="*/ 0 w 14953"/>
                <a:gd name="T1" fmla="*/ 0 h 16970"/>
                <a:gd name="T2" fmla="*/ 1361 w 14953"/>
                <a:gd name="T3" fmla="*/ 15274 h 16970"/>
                <a:gd name="T4" fmla="*/ 7472 w 14953"/>
                <a:gd name="T5" fmla="*/ 16970 h 16970"/>
                <a:gd name="T6" fmla="*/ 13590 w 14953"/>
                <a:gd name="T7" fmla="*/ 15274 h 16970"/>
                <a:gd name="T8" fmla="*/ 14953 w 14953"/>
                <a:gd name="T9" fmla="*/ 0 h 16970"/>
                <a:gd name="T10" fmla="*/ 0 w 14953"/>
                <a:gd name="T11" fmla="*/ 0 h 16970"/>
                <a:gd name="T12" fmla="*/ 12000 w 14953"/>
                <a:gd name="T13" fmla="*/ 4996 h 16970"/>
                <a:gd name="T14" fmla="*/ 11996 w 14953"/>
                <a:gd name="T15" fmla="*/ 4996 h 16970"/>
                <a:gd name="T16" fmla="*/ 4831 w 14953"/>
                <a:gd name="T17" fmla="*/ 4996 h 16970"/>
                <a:gd name="T18" fmla="*/ 5004 w 14953"/>
                <a:gd name="T19" fmla="*/ 6914 h 16970"/>
                <a:gd name="T20" fmla="*/ 11830 w 14953"/>
                <a:gd name="T21" fmla="*/ 6914 h 16970"/>
                <a:gd name="T22" fmla="*/ 11315 w 14953"/>
                <a:gd name="T23" fmla="*/ 12664 h 16970"/>
                <a:gd name="T24" fmla="*/ 7474 w 14953"/>
                <a:gd name="T25" fmla="*/ 13729 h 16970"/>
                <a:gd name="T26" fmla="*/ 3636 w 14953"/>
                <a:gd name="T27" fmla="*/ 12664 h 16970"/>
                <a:gd name="T28" fmla="*/ 3369 w 14953"/>
                <a:gd name="T29" fmla="*/ 9657 h 16970"/>
                <a:gd name="T30" fmla="*/ 5249 w 14953"/>
                <a:gd name="T31" fmla="*/ 9657 h 16970"/>
                <a:gd name="T32" fmla="*/ 5389 w 14953"/>
                <a:gd name="T33" fmla="*/ 11218 h 16970"/>
                <a:gd name="T34" fmla="*/ 7474 w 14953"/>
                <a:gd name="T35" fmla="*/ 11780 h 16970"/>
                <a:gd name="T36" fmla="*/ 9565 w 14953"/>
                <a:gd name="T37" fmla="*/ 11216 h 16970"/>
                <a:gd name="T38" fmla="*/ 9782 w 14953"/>
                <a:gd name="T39" fmla="*/ 8787 h 16970"/>
                <a:gd name="T40" fmla="*/ 3291 w 14953"/>
                <a:gd name="T41" fmla="*/ 8787 h 16970"/>
                <a:gd name="T42" fmla="*/ 2786 w 14953"/>
                <a:gd name="T43" fmla="*/ 3123 h 16970"/>
                <a:gd name="T44" fmla="*/ 12168 w 14953"/>
                <a:gd name="T45" fmla="*/ 3123 h 16970"/>
                <a:gd name="T46" fmla="*/ 12000 w 14953"/>
                <a:gd name="T47" fmla="*/ 4996 h 16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53" h="16970">
                  <a:moveTo>
                    <a:pt x="0" y="0"/>
                  </a:moveTo>
                  <a:lnTo>
                    <a:pt x="1361" y="15274"/>
                  </a:lnTo>
                  <a:lnTo>
                    <a:pt x="7472" y="16970"/>
                  </a:lnTo>
                  <a:lnTo>
                    <a:pt x="13590" y="15274"/>
                  </a:lnTo>
                  <a:lnTo>
                    <a:pt x="14953" y="0"/>
                  </a:lnTo>
                  <a:lnTo>
                    <a:pt x="0" y="0"/>
                  </a:lnTo>
                  <a:close/>
                  <a:moveTo>
                    <a:pt x="12000" y="4996"/>
                  </a:moveTo>
                  <a:lnTo>
                    <a:pt x="11996" y="4996"/>
                  </a:lnTo>
                  <a:lnTo>
                    <a:pt x="4831" y="4996"/>
                  </a:lnTo>
                  <a:lnTo>
                    <a:pt x="5004" y="6914"/>
                  </a:lnTo>
                  <a:lnTo>
                    <a:pt x="11830" y="6914"/>
                  </a:lnTo>
                  <a:lnTo>
                    <a:pt x="11315" y="12664"/>
                  </a:lnTo>
                  <a:lnTo>
                    <a:pt x="7474" y="13729"/>
                  </a:lnTo>
                  <a:lnTo>
                    <a:pt x="3636" y="12664"/>
                  </a:lnTo>
                  <a:lnTo>
                    <a:pt x="3369" y="9657"/>
                  </a:lnTo>
                  <a:lnTo>
                    <a:pt x="5249" y="9657"/>
                  </a:lnTo>
                  <a:lnTo>
                    <a:pt x="5389" y="11218"/>
                  </a:lnTo>
                  <a:lnTo>
                    <a:pt x="7474" y="11780"/>
                  </a:lnTo>
                  <a:lnTo>
                    <a:pt x="9565" y="11216"/>
                  </a:lnTo>
                  <a:lnTo>
                    <a:pt x="9782" y="8787"/>
                  </a:lnTo>
                  <a:lnTo>
                    <a:pt x="3291" y="8787"/>
                  </a:lnTo>
                  <a:lnTo>
                    <a:pt x="2786" y="3123"/>
                  </a:lnTo>
                  <a:lnTo>
                    <a:pt x="12168" y="3123"/>
                  </a:lnTo>
                  <a:lnTo>
                    <a:pt x="12000" y="4996"/>
                  </a:lnTo>
                  <a:close/>
                </a:path>
              </a:pathLst>
            </a:custGeom>
            <a:solidFill>
              <a:schemeClr val="accent1"/>
            </a:solidFill>
            <a:ln>
              <a:noFill/>
            </a:ln>
            <a:effectLst/>
          </p:spPr>
          <p:txBody>
            <a:bodyPr/>
            <a:lstStyle/>
            <a:p>
              <a:pPr defTabSz="964287">
                <a:defRPr/>
              </a:pPr>
              <a:endParaRPr lang="en-US" sz="2002" kern="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MH_Text_1"/>
          <p:cNvSpPr/>
          <p:nvPr>
            <p:custDataLst>
              <p:tags r:id="rId3"/>
            </p:custDataLst>
          </p:nvPr>
        </p:nvSpPr>
        <p:spPr>
          <a:xfrm>
            <a:off x="7934318" y="1853951"/>
            <a:ext cx="2706070" cy="707886"/>
          </a:xfrm>
          <a:prstGeom prst="rect">
            <a:avLst/>
          </a:prstGeom>
        </p:spPr>
        <p:txBody>
          <a:bodyPr wrap="square" lIns="0" tIns="0" rIns="0" bIns="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线性回归</a:t>
            </a:r>
            <a:endParaRPr lang="en-US" altLang="zh-CN"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ANNUAL </a:t>
            </a:r>
            <a:r>
              <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WORK SUMMARY</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2"/>
          <p:cNvSpPr/>
          <p:nvPr>
            <p:custDataLst>
              <p:tags r:id="rId4"/>
            </p:custDataLst>
          </p:nvPr>
        </p:nvSpPr>
        <p:spPr bwMode="auto">
          <a:xfrm>
            <a:off x="6069335" y="2854145"/>
            <a:ext cx="1529979" cy="783537"/>
          </a:xfrm>
          <a:prstGeom prst="homePlate">
            <a:avLst/>
          </a:prstGeom>
          <a:solidFill>
            <a:schemeClr val="accent2"/>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759">
              <a:defRPr/>
            </a:pPr>
            <a:r>
              <a:rPr lang="da-DK" sz="2531" kern="0" dirty="0" smtClean="0">
                <a:solidFill>
                  <a:srgbClr val="FFFFFF"/>
                </a:solidFill>
                <a:latin typeface="Impact" panose="020B0806030902050204" pitchFamily="34" charset="0"/>
                <a:ea typeface="微软雅黑" panose="020B0503020204020204" pitchFamily="34" charset="-122"/>
                <a:sym typeface="Arial" panose="020B0604020202020204" pitchFamily="34" charset="0"/>
              </a:rPr>
              <a:t>02</a:t>
            </a:r>
            <a:endParaRPr lang="en-US" sz="2531" kern="0" dirty="0">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1" name="MH_Text_2"/>
          <p:cNvSpPr/>
          <p:nvPr>
            <p:custDataLst>
              <p:tags r:id="rId5"/>
            </p:custDataLst>
          </p:nvPr>
        </p:nvSpPr>
        <p:spPr>
          <a:xfrm>
            <a:off x="7934318" y="2891970"/>
            <a:ext cx="2706070" cy="707886"/>
          </a:xfrm>
          <a:prstGeom prst="rect">
            <a:avLst/>
          </a:prstGeom>
        </p:spPr>
        <p:txBody>
          <a:bodyPr wrap="square" lIns="0" tIns="0" rIns="0" bIns="0" anchor="ctr">
            <a:spAutoFit/>
          </a:bodyPr>
          <a:lstStyle/>
          <a:p>
            <a:pPr lvl="0"/>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逻辑回归</a:t>
            </a:r>
            <a:endPar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r>
              <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COMPLETION OF WORK</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3"/>
          <p:cNvSpPr/>
          <p:nvPr>
            <p:custDataLst>
              <p:tags r:id="rId6"/>
            </p:custDataLst>
          </p:nvPr>
        </p:nvSpPr>
        <p:spPr bwMode="auto">
          <a:xfrm>
            <a:off x="6069335" y="3897185"/>
            <a:ext cx="1529979" cy="785212"/>
          </a:xfrm>
          <a:prstGeom prst="homePlate">
            <a:avLst/>
          </a:prstGeom>
          <a:solidFill>
            <a:schemeClr val="accent3"/>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759">
              <a:defRPr/>
            </a:pPr>
            <a:r>
              <a:rPr lang="da-DK" sz="2531" kern="0" dirty="0" smtClean="0">
                <a:solidFill>
                  <a:srgbClr val="FFFFFF"/>
                </a:solidFill>
                <a:latin typeface="Impact" panose="020B0806030902050204" pitchFamily="34" charset="0"/>
                <a:ea typeface="微软雅黑" panose="020B0503020204020204" pitchFamily="34" charset="-122"/>
                <a:sym typeface="Arial" panose="020B0604020202020204" pitchFamily="34" charset="0"/>
              </a:rPr>
              <a:t>03</a:t>
            </a:r>
            <a:endParaRPr lang="en-US" sz="2531" kern="0" dirty="0">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6" name="MH_Text_3"/>
          <p:cNvSpPr/>
          <p:nvPr>
            <p:custDataLst>
              <p:tags r:id="rId7"/>
            </p:custDataLst>
          </p:nvPr>
        </p:nvSpPr>
        <p:spPr>
          <a:xfrm>
            <a:off x="7934318" y="3935848"/>
            <a:ext cx="2706070" cy="707886"/>
          </a:xfrm>
          <a:prstGeom prst="rect">
            <a:avLst/>
          </a:prstGeom>
        </p:spPr>
        <p:txBody>
          <a:bodyPr wrap="square" lIns="0" tIns="0" rIns="0" bIns="0" anchor="ctr">
            <a:spAutoFit/>
          </a:bodyPr>
          <a:lstStyle/>
          <a:p>
            <a:pPr lvl="0"/>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损失函数</a:t>
            </a:r>
            <a:endPar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r>
              <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SUCCESSFUL PROJECT</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4"/>
          <p:cNvSpPr/>
          <p:nvPr>
            <p:custDataLst>
              <p:tags r:id="rId8"/>
            </p:custDataLst>
          </p:nvPr>
        </p:nvSpPr>
        <p:spPr bwMode="auto">
          <a:xfrm>
            <a:off x="6069335" y="4940229"/>
            <a:ext cx="1529979" cy="785211"/>
          </a:xfrm>
          <a:prstGeom prst="homePlate">
            <a:avLst/>
          </a:prstGeom>
          <a:solidFill>
            <a:schemeClr val="accent4"/>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759">
              <a:defRPr/>
            </a:pPr>
            <a:r>
              <a:rPr lang="da-DK" sz="2531" kern="0" dirty="0" smtClean="0">
                <a:solidFill>
                  <a:srgbClr val="FFFFFF"/>
                </a:solidFill>
                <a:latin typeface="Impact" panose="020B0806030902050204" pitchFamily="34" charset="0"/>
                <a:ea typeface="微软雅黑" panose="020B0503020204020204" pitchFamily="34" charset="-122"/>
                <a:sym typeface="Arial" panose="020B0604020202020204" pitchFamily="34" charset="0"/>
              </a:rPr>
              <a:t>04</a:t>
            </a:r>
            <a:endParaRPr lang="en-US" sz="2531" kern="0" dirty="0">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9" name="MH_Text_4"/>
          <p:cNvSpPr/>
          <p:nvPr>
            <p:custDataLst>
              <p:tags r:id="rId9"/>
            </p:custDataLst>
          </p:nvPr>
        </p:nvSpPr>
        <p:spPr>
          <a:xfrm>
            <a:off x="7934317" y="4978891"/>
            <a:ext cx="3247585" cy="707886"/>
          </a:xfrm>
          <a:prstGeom prst="rect">
            <a:avLst/>
          </a:prstGeom>
        </p:spPr>
        <p:txBody>
          <a:bodyPr wrap="square" lIns="0" tIns="0" rIns="0" bIns="0" anchor="ctr">
            <a:spAutoFit/>
          </a:bodyPr>
          <a:lstStyle/>
          <a:p>
            <a:pPr lvl="0"/>
            <a:r>
              <a:rPr lang="en-US" altLang="zh-CN" sz="3200" dirty="0" err="1"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sklearn</a:t>
            </a:r>
            <a:r>
              <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中的应用</a:t>
            </a:r>
            <a:endPar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r>
              <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NEXT YEAR WORK PLAN</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nvGrpSpPr>
        <p:grpSpPr>
          <a:xfrm>
            <a:off x="5478334" y="4883305"/>
            <a:ext cx="899058" cy="899058"/>
            <a:chOff x="5478334" y="4883305"/>
            <a:chExt cx="899058" cy="899058"/>
          </a:xfrm>
        </p:grpSpPr>
        <p:sp>
          <p:nvSpPr>
            <p:cNvPr id="18" name="MH_Other_5"/>
            <p:cNvSpPr/>
            <p:nvPr>
              <p:custDataLst>
                <p:tags r:id="rId16"/>
              </p:custDataLst>
            </p:nvPr>
          </p:nvSpPr>
          <p:spPr bwMode="auto">
            <a:xfrm>
              <a:off x="5478334" y="4883305"/>
              <a:ext cx="899058" cy="899058"/>
            </a:xfrm>
            <a:prstGeom prst="ellipse">
              <a:avLst/>
            </a:prstGeom>
            <a:solidFill>
              <a:srgbClr val="FFFFFF"/>
            </a:solidFill>
            <a:ln w="25400">
              <a:solidFill>
                <a:schemeClr val="accent4"/>
              </a:solidFill>
              <a:headEnd type="none" w="med" len="med"/>
              <a:tailEnd type="none" w="med" len="med"/>
            </a:ln>
            <a:effectLst>
              <a:outerShdw blurRad="190500" dist="63500" algn="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92871" tIns="154297" rIns="192871" bIns="154297"/>
            <a:lstStyle/>
            <a:p>
              <a:pPr algn="ctr" defTabSz="983385">
                <a:lnSpc>
                  <a:spcPct val="90000"/>
                </a:lnSpc>
                <a:defRPr/>
              </a:pPr>
              <a:endParaRPr lang="en-US" sz="2531" dirty="0" err="1">
                <a:solidFill>
                  <a:schemeClr val="accent4"/>
                </a:solidFill>
                <a:latin typeface="Arial" panose="020B0604020202020204" pitchFamily="34" charset="0"/>
                <a:ea typeface="微软雅黑" panose="020B0503020204020204" pitchFamily="34" charset="-122"/>
                <a:cs typeface="Segoe UI" pitchFamily="34" charset="0"/>
                <a:sym typeface="Arial" panose="020B0604020202020204" pitchFamily="34" charset="0"/>
              </a:endParaRPr>
            </a:p>
          </p:txBody>
        </p:sp>
        <p:sp>
          <p:nvSpPr>
            <p:cNvPr id="15376" name="MH_Other_6"/>
            <p:cNvSpPr>
              <a:spLocks/>
            </p:cNvSpPr>
            <p:nvPr>
              <p:custDataLst>
                <p:tags r:id="rId17"/>
              </p:custDataLst>
            </p:nvPr>
          </p:nvSpPr>
          <p:spPr bwMode="auto">
            <a:xfrm>
              <a:off x="5639897" y="5050728"/>
              <a:ext cx="575933" cy="564213"/>
            </a:xfrm>
            <a:custGeom>
              <a:avLst/>
              <a:gdLst>
                <a:gd name="T0" fmla="*/ 2147483646 w 99"/>
                <a:gd name="T1" fmla="*/ 2147483646 h 97"/>
                <a:gd name="T2" fmla="*/ 2147483646 w 99"/>
                <a:gd name="T3" fmla="*/ 2147483646 h 97"/>
                <a:gd name="T4" fmla="*/ 2147483646 w 99"/>
                <a:gd name="T5" fmla="*/ 2147483646 h 97"/>
                <a:gd name="T6" fmla="*/ 2147483646 w 99"/>
                <a:gd name="T7" fmla="*/ 2147483646 h 97"/>
                <a:gd name="T8" fmla="*/ 2147483646 w 99"/>
                <a:gd name="T9" fmla="*/ 2147483646 h 97"/>
                <a:gd name="T10" fmla="*/ 2147483646 w 99"/>
                <a:gd name="T11" fmla="*/ 2147483646 h 97"/>
                <a:gd name="T12" fmla="*/ 2147483646 w 99"/>
                <a:gd name="T13" fmla="*/ 2147483646 h 97"/>
                <a:gd name="T14" fmla="*/ 2147483646 w 99"/>
                <a:gd name="T15" fmla="*/ 2147483646 h 97"/>
                <a:gd name="T16" fmla="*/ 2147483646 w 99"/>
                <a:gd name="T17" fmla="*/ 2147483646 h 97"/>
                <a:gd name="T18" fmla="*/ 2147483646 w 99"/>
                <a:gd name="T19" fmla="*/ 2147483646 h 97"/>
                <a:gd name="T20" fmla="*/ 2147483646 w 99"/>
                <a:gd name="T21" fmla="*/ 2147483646 h 97"/>
                <a:gd name="T22" fmla="*/ 2147483646 w 99"/>
                <a:gd name="T23" fmla="*/ 2147483646 h 97"/>
                <a:gd name="T24" fmla="*/ 2147483646 w 99"/>
                <a:gd name="T25" fmla="*/ 2147483646 h 97"/>
                <a:gd name="T26" fmla="*/ 2147483646 w 99"/>
                <a:gd name="T27" fmla="*/ 2147483646 h 97"/>
                <a:gd name="T28" fmla="*/ 2147483646 w 99"/>
                <a:gd name="T29" fmla="*/ 2147483646 h 97"/>
                <a:gd name="T30" fmla="*/ 0 w 99"/>
                <a:gd name="T31" fmla="*/ 2147483646 h 97"/>
                <a:gd name="T32" fmla="*/ 2147483646 w 99"/>
                <a:gd name="T33" fmla="*/ 2147483646 h 97"/>
                <a:gd name="T34" fmla="*/ 2147483646 w 99"/>
                <a:gd name="T35" fmla="*/ 2147483646 h 97"/>
                <a:gd name="T36" fmla="*/ 2147483646 w 99"/>
                <a:gd name="T37" fmla="*/ 0 h 97"/>
                <a:gd name="T38" fmla="*/ 2147483646 w 99"/>
                <a:gd name="T39" fmla="*/ 2147483646 h 97"/>
                <a:gd name="T40" fmla="*/ 2147483646 w 99"/>
                <a:gd name="T41" fmla="*/ 2147483646 h 97"/>
                <a:gd name="T42" fmla="*/ 2147483646 w 99"/>
                <a:gd name="T43" fmla="*/ 2147483646 h 97"/>
                <a:gd name="T44" fmla="*/ 2147483646 w 99"/>
                <a:gd name="T45" fmla="*/ 2147483646 h 97"/>
                <a:gd name="T46" fmla="*/ 2147483646 w 99"/>
                <a:gd name="T47" fmla="*/ 2147483646 h 97"/>
                <a:gd name="T48" fmla="*/ 2147483646 w 99"/>
                <a:gd name="T49" fmla="*/ 2147483646 h 97"/>
                <a:gd name="T50" fmla="*/ 2147483646 w 99"/>
                <a:gd name="T51" fmla="*/ 2147483646 h 97"/>
                <a:gd name="T52" fmla="*/ 2147483646 w 99"/>
                <a:gd name="T53" fmla="*/ 2147483646 h 97"/>
                <a:gd name="T54" fmla="*/ 2147483646 w 99"/>
                <a:gd name="T55" fmla="*/ 2147483646 h 97"/>
                <a:gd name="T56" fmla="*/ 2147483646 w 99"/>
                <a:gd name="T57" fmla="*/ 2147483646 h 97"/>
                <a:gd name="T58" fmla="*/ 2147483646 w 99"/>
                <a:gd name="T59" fmla="*/ 2147483646 h 97"/>
                <a:gd name="T60" fmla="*/ 2147483646 w 99"/>
                <a:gd name="T61" fmla="*/ 2147483646 h 97"/>
                <a:gd name="T62" fmla="*/ 2147483646 w 99"/>
                <a:gd name="T63" fmla="*/ 2147483646 h 97"/>
                <a:gd name="T64" fmla="*/ 2147483646 w 99"/>
                <a:gd name="T65" fmla="*/ 2147483646 h 97"/>
                <a:gd name="T66" fmla="*/ 2147483646 w 99"/>
                <a:gd name="T67" fmla="*/ 2147483646 h 97"/>
                <a:gd name="T68" fmla="*/ 2147483646 w 99"/>
                <a:gd name="T69" fmla="*/ 2147483646 h 97"/>
                <a:gd name="T70" fmla="*/ 2147483646 w 99"/>
                <a:gd name="T71" fmla="*/ 2147483646 h 97"/>
                <a:gd name="T72" fmla="*/ 2147483646 w 99"/>
                <a:gd name="T73" fmla="*/ 2147483646 h 97"/>
                <a:gd name="T74" fmla="*/ 2147483646 w 99"/>
                <a:gd name="T75" fmla="*/ 2147483646 h 97"/>
                <a:gd name="T76" fmla="*/ 2147483646 w 99"/>
                <a:gd name="T77" fmla="*/ 2147483646 h 9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9" h="97">
                  <a:moveTo>
                    <a:pt x="31" y="1"/>
                  </a:moveTo>
                  <a:cubicBezTo>
                    <a:pt x="50" y="21"/>
                    <a:pt x="50" y="21"/>
                    <a:pt x="50" y="21"/>
                  </a:cubicBezTo>
                  <a:cubicBezTo>
                    <a:pt x="50" y="21"/>
                    <a:pt x="50" y="22"/>
                    <a:pt x="50" y="23"/>
                  </a:cubicBezTo>
                  <a:cubicBezTo>
                    <a:pt x="50" y="28"/>
                    <a:pt x="48" y="33"/>
                    <a:pt x="44" y="37"/>
                  </a:cubicBezTo>
                  <a:cubicBezTo>
                    <a:pt x="37" y="30"/>
                    <a:pt x="37" y="30"/>
                    <a:pt x="37" y="30"/>
                  </a:cubicBezTo>
                  <a:cubicBezTo>
                    <a:pt x="38" y="27"/>
                    <a:pt x="36" y="23"/>
                    <a:pt x="34" y="20"/>
                  </a:cubicBezTo>
                  <a:cubicBezTo>
                    <a:pt x="31" y="17"/>
                    <a:pt x="27" y="16"/>
                    <a:pt x="24" y="16"/>
                  </a:cubicBezTo>
                  <a:cubicBezTo>
                    <a:pt x="17" y="9"/>
                    <a:pt x="17" y="9"/>
                    <a:pt x="17" y="9"/>
                  </a:cubicBezTo>
                  <a:cubicBezTo>
                    <a:pt x="21" y="6"/>
                    <a:pt x="25" y="3"/>
                    <a:pt x="31" y="1"/>
                  </a:cubicBezTo>
                  <a:close/>
                  <a:moveTo>
                    <a:pt x="23" y="21"/>
                  </a:moveTo>
                  <a:cubicBezTo>
                    <a:pt x="21" y="23"/>
                    <a:pt x="21" y="27"/>
                    <a:pt x="24" y="30"/>
                  </a:cubicBezTo>
                  <a:cubicBezTo>
                    <a:pt x="27" y="32"/>
                    <a:pt x="31" y="33"/>
                    <a:pt x="33" y="31"/>
                  </a:cubicBezTo>
                  <a:cubicBezTo>
                    <a:pt x="35" y="29"/>
                    <a:pt x="34" y="25"/>
                    <a:pt x="32" y="22"/>
                  </a:cubicBezTo>
                  <a:cubicBezTo>
                    <a:pt x="29" y="19"/>
                    <a:pt x="25" y="18"/>
                    <a:pt x="23" y="21"/>
                  </a:cubicBezTo>
                  <a:close/>
                  <a:moveTo>
                    <a:pt x="2" y="35"/>
                  </a:moveTo>
                  <a:cubicBezTo>
                    <a:pt x="1" y="36"/>
                    <a:pt x="1" y="38"/>
                    <a:pt x="0" y="40"/>
                  </a:cubicBezTo>
                  <a:cubicBezTo>
                    <a:pt x="48" y="88"/>
                    <a:pt x="48" y="88"/>
                    <a:pt x="48" y="88"/>
                  </a:cubicBezTo>
                  <a:cubicBezTo>
                    <a:pt x="70" y="97"/>
                    <a:pt x="99" y="72"/>
                    <a:pt x="89" y="47"/>
                  </a:cubicBezTo>
                  <a:cubicBezTo>
                    <a:pt x="42" y="0"/>
                    <a:pt x="42" y="0"/>
                    <a:pt x="42" y="0"/>
                  </a:cubicBezTo>
                  <a:cubicBezTo>
                    <a:pt x="40" y="0"/>
                    <a:pt x="38" y="0"/>
                    <a:pt x="37" y="1"/>
                  </a:cubicBezTo>
                  <a:cubicBezTo>
                    <a:pt x="53" y="18"/>
                    <a:pt x="53" y="18"/>
                    <a:pt x="53" y="18"/>
                  </a:cubicBezTo>
                  <a:cubicBezTo>
                    <a:pt x="54" y="19"/>
                    <a:pt x="54" y="19"/>
                    <a:pt x="54" y="19"/>
                  </a:cubicBezTo>
                  <a:cubicBezTo>
                    <a:pt x="54" y="20"/>
                    <a:pt x="54" y="20"/>
                    <a:pt x="54" y="20"/>
                  </a:cubicBezTo>
                  <a:cubicBezTo>
                    <a:pt x="54" y="21"/>
                    <a:pt x="54" y="22"/>
                    <a:pt x="54" y="24"/>
                  </a:cubicBezTo>
                  <a:cubicBezTo>
                    <a:pt x="54" y="31"/>
                    <a:pt x="50" y="38"/>
                    <a:pt x="44" y="44"/>
                  </a:cubicBezTo>
                  <a:cubicBezTo>
                    <a:pt x="39" y="49"/>
                    <a:pt x="32" y="52"/>
                    <a:pt x="25" y="53"/>
                  </a:cubicBezTo>
                  <a:cubicBezTo>
                    <a:pt x="24" y="53"/>
                    <a:pt x="22" y="53"/>
                    <a:pt x="21" y="53"/>
                  </a:cubicBezTo>
                  <a:cubicBezTo>
                    <a:pt x="20" y="53"/>
                    <a:pt x="20" y="53"/>
                    <a:pt x="20" y="53"/>
                  </a:cubicBezTo>
                  <a:cubicBezTo>
                    <a:pt x="19" y="52"/>
                    <a:pt x="19" y="52"/>
                    <a:pt x="19" y="52"/>
                  </a:cubicBezTo>
                  <a:cubicBezTo>
                    <a:pt x="2" y="35"/>
                    <a:pt x="2" y="35"/>
                    <a:pt x="2" y="35"/>
                  </a:cubicBezTo>
                  <a:close/>
                  <a:moveTo>
                    <a:pt x="12" y="14"/>
                  </a:moveTo>
                  <a:cubicBezTo>
                    <a:pt x="8" y="18"/>
                    <a:pt x="5" y="23"/>
                    <a:pt x="3" y="28"/>
                  </a:cubicBezTo>
                  <a:cubicBezTo>
                    <a:pt x="23" y="48"/>
                    <a:pt x="23" y="48"/>
                    <a:pt x="23" y="48"/>
                  </a:cubicBezTo>
                  <a:cubicBezTo>
                    <a:pt x="23" y="48"/>
                    <a:pt x="24" y="48"/>
                    <a:pt x="24" y="48"/>
                  </a:cubicBezTo>
                  <a:cubicBezTo>
                    <a:pt x="29" y="48"/>
                    <a:pt x="35" y="46"/>
                    <a:pt x="39" y="42"/>
                  </a:cubicBezTo>
                  <a:cubicBezTo>
                    <a:pt x="32" y="35"/>
                    <a:pt x="32" y="35"/>
                    <a:pt x="32" y="35"/>
                  </a:cubicBezTo>
                  <a:cubicBezTo>
                    <a:pt x="29" y="36"/>
                    <a:pt x="25" y="34"/>
                    <a:pt x="22" y="31"/>
                  </a:cubicBezTo>
                  <a:cubicBezTo>
                    <a:pt x="19" y="28"/>
                    <a:pt x="18" y="24"/>
                    <a:pt x="18" y="21"/>
                  </a:cubicBezTo>
                  <a:lnTo>
                    <a:pt x="12" y="14"/>
                  </a:lnTo>
                  <a:close/>
                </a:path>
              </a:pathLst>
            </a:custGeom>
            <a:solidFill>
              <a:schemeClr val="accent4"/>
            </a:solidFill>
            <a:ln>
              <a:noFill/>
            </a:ln>
            <a:effectLst/>
          </p:spPr>
          <p:txBody>
            <a:bodyPr anchor="ctr"/>
            <a:lstStyle/>
            <a:p>
              <a:pP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9"/>
          <p:cNvGrpSpPr/>
          <p:nvPr/>
        </p:nvGrpSpPr>
        <p:grpSpPr>
          <a:xfrm>
            <a:off x="5478334" y="3840262"/>
            <a:ext cx="899058" cy="899059"/>
            <a:chOff x="5478334" y="3840262"/>
            <a:chExt cx="899058" cy="899059"/>
          </a:xfrm>
        </p:grpSpPr>
        <p:sp>
          <p:nvSpPr>
            <p:cNvPr id="13" name="MH_Other_4"/>
            <p:cNvSpPr/>
            <p:nvPr>
              <p:custDataLst>
                <p:tags r:id="rId14"/>
              </p:custDataLst>
            </p:nvPr>
          </p:nvSpPr>
          <p:spPr bwMode="auto">
            <a:xfrm>
              <a:off x="5478334" y="3840262"/>
              <a:ext cx="899058" cy="899059"/>
            </a:xfrm>
            <a:prstGeom prst="ellipse">
              <a:avLst/>
            </a:prstGeom>
            <a:solidFill>
              <a:srgbClr val="FFFFFF"/>
            </a:solidFill>
            <a:ln w="25400">
              <a:solidFill>
                <a:schemeClr val="accent3"/>
              </a:solidFill>
              <a:headEnd type="none" w="med" len="med"/>
              <a:tailEnd type="none" w="med" len="med"/>
            </a:ln>
            <a:effectLst>
              <a:outerShdw blurRad="190500" dist="63500" algn="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92871" tIns="154297" rIns="192871" bIns="154297"/>
            <a:lstStyle/>
            <a:p>
              <a:pPr algn="ctr" defTabSz="983385">
                <a:lnSpc>
                  <a:spcPct val="90000"/>
                </a:lnSpc>
                <a:defRPr/>
              </a:pPr>
              <a:endParaRPr lang="en-US" sz="2531" dirty="0" err="1">
                <a:gradFill>
                  <a:gsLst>
                    <a:gs pos="0">
                      <a:srgbClr val="FFFFFF"/>
                    </a:gs>
                    <a:gs pos="100000">
                      <a:srgbClr val="FFFFFF"/>
                    </a:gs>
                  </a:gsLst>
                  <a:lin ang="5400000" scaled="0"/>
                </a:gradFill>
                <a:latin typeface="Arial" panose="020B0604020202020204" pitchFamily="34" charset="0"/>
                <a:ea typeface="微软雅黑" panose="020B0503020204020204" pitchFamily="34" charset="-122"/>
                <a:cs typeface="Segoe UI" pitchFamily="34" charset="0"/>
                <a:sym typeface="Arial" panose="020B0604020202020204" pitchFamily="34" charset="0"/>
              </a:endParaRPr>
            </a:p>
          </p:txBody>
        </p:sp>
        <p:sp>
          <p:nvSpPr>
            <p:cNvPr id="22" name="MH_Other_7"/>
            <p:cNvSpPr>
              <a:spLocks noChangeAspect="1"/>
            </p:cNvSpPr>
            <p:nvPr>
              <p:custDataLst>
                <p:tags r:id="rId15"/>
              </p:custDataLst>
            </p:nvPr>
          </p:nvSpPr>
          <p:spPr bwMode="auto">
            <a:xfrm>
              <a:off x="5691798" y="4061259"/>
              <a:ext cx="472131" cy="457064"/>
            </a:xfrm>
            <a:custGeom>
              <a:avLst/>
              <a:gdLst>
                <a:gd name="T0" fmla="*/ 2147483646 w 5926"/>
                <a:gd name="T1" fmla="*/ 2147483646 h 5735"/>
                <a:gd name="T2" fmla="*/ 2147483646 w 5926"/>
                <a:gd name="T3" fmla="*/ 2147483646 h 5735"/>
                <a:gd name="T4" fmla="*/ 2147483646 w 5926"/>
                <a:gd name="T5" fmla="*/ 0 h 5735"/>
                <a:gd name="T6" fmla="*/ 2147483646 w 5926"/>
                <a:gd name="T7" fmla="*/ 2147483646 h 5735"/>
                <a:gd name="T8" fmla="*/ 2147483646 w 5926"/>
                <a:gd name="T9" fmla="*/ 2147483646 h 5735"/>
                <a:gd name="T10" fmla="*/ 2147483646 w 5926"/>
                <a:gd name="T11" fmla="*/ 2147483646 h 5735"/>
                <a:gd name="T12" fmla="*/ 0 w 5926"/>
                <a:gd name="T13" fmla="*/ 2147483646 h 5735"/>
                <a:gd name="T14" fmla="*/ 2147483646 w 5926"/>
                <a:gd name="T15" fmla="*/ 2147483646 h 5735"/>
                <a:gd name="T16" fmla="*/ 2147483646 w 5926"/>
                <a:gd name="T17" fmla="*/ 2147483646 h 5735"/>
                <a:gd name="T18" fmla="*/ 2147483646 w 5926"/>
                <a:gd name="T19" fmla="*/ 2147483646 h 5735"/>
                <a:gd name="T20" fmla="*/ 2147483646 w 5926"/>
                <a:gd name="T21" fmla="*/ 2147483646 h 5735"/>
                <a:gd name="T22" fmla="*/ 2147483646 w 5926"/>
                <a:gd name="T23" fmla="*/ 2147483646 h 5735"/>
                <a:gd name="T24" fmla="*/ 2147483646 w 5926"/>
                <a:gd name="T25" fmla="*/ 2147483646 h 5735"/>
                <a:gd name="T26" fmla="*/ 2147483646 w 5926"/>
                <a:gd name="T27" fmla="*/ 2147483646 h 5735"/>
                <a:gd name="T28" fmla="*/ 2147483646 w 5926"/>
                <a:gd name="T29" fmla="*/ 2147483646 h 5735"/>
                <a:gd name="T30" fmla="*/ 2147483646 w 5926"/>
                <a:gd name="T31" fmla="*/ 2147483646 h 5735"/>
                <a:gd name="T32" fmla="*/ 2147483646 w 5926"/>
                <a:gd name="T33" fmla="*/ 2147483646 h 5735"/>
                <a:gd name="T34" fmla="*/ 2147483646 w 5926"/>
                <a:gd name="T35" fmla="*/ 2147483646 h 5735"/>
                <a:gd name="T36" fmla="*/ 2147483646 w 5926"/>
                <a:gd name="T37" fmla="*/ 2147483646 h 5735"/>
                <a:gd name="T38" fmla="*/ 2147483646 w 5926"/>
                <a:gd name="T39" fmla="*/ 2147483646 h 5735"/>
                <a:gd name="T40" fmla="*/ 2147483646 w 5926"/>
                <a:gd name="T41" fmla="*/ 2147483646 h 5735"/>
                <a:gd name="T42" fmla="*/ 2147483646 w 5926"/>
                <a:gd name="T43" fmla="*/ 2147483646 h 5735"/>
                <a:gd name="T44" fmla="*/ 2147483646 w 5926"/>
                <a:gd name="T45" fmla="*/ 2147483646 h 5735"/>
                <a:gd name="T46" fmla="*/ 2147483646 w 5926"/>
                <a:gd name="T47" fmla="*/ 2147483646 h 5735"/>
                <a:gd name="T48" fmla="*/ 2147483646 w 5926"/>
                <a:gd name="T49" fmla="*/ 2147483646 h 5735"/>
                <a:gd name="T50" fmla="*/ 2147483646 w 5926"/>
                <a:gd name="T51" fmla="*/ 2147483646 h 5735"/>
                <a:gd name="T52" fmla="*/ 2147483646 w 5926"/>
                <a:gd name="T53" fmla="*/ 2147483646 h 5735"/>
                <a:gd name="T54" fmla="*/ 2147483646 w 5926"/>
                <a:gd name="T55" fmla="*/ 2147483646 h 5735"/>
                <a:gd name="T56" fmla="*/ 2147483646 w 5926"/>
                <a:gd name="T57" fmla="*/ 2147483646 h 5735"/>
                <a:gd name="T58" fmla="*/ 2147483646 w 5926"/>
                <a:gd name="T59" fmla="*/ 2147483646 h 5735"/>
                <a:gd name="T60" fmla="*/ 2147483646 w 5926"/>
                <a:gd name="T61" fmla="*/ 2147483646 h 5735"/>
                <a:gd name="T62" fmla="*/ 2147483646 w 5926"/>
                <a:gd name="T63" fmla="*/ 2147483646 h 5735"/>
                <a:gd name="T64" fmla="*/ 2147483646 w 5926"/>
                <a:gd name="T65" fmla="*/ 2147483646 h 5735"/>
                <a:gd name="T66" fmla="*/ 2147483646 w 5926"/>
                <a:gd name="T67" fmla="*/ 2147483646 h 5735"/>
                <a:gd name="T68" fmla="*/ 2147483646 w 5926"/>
                <a:gd name="T69" fmla="*/ 2147483646 h 5735"/>
                <a:gd name="T70" fmla="*/ 2147483646 w 5926"/>
                <a:gd name="T71" fmla="*/ 2147483646 h 5735"/>
                <a:gd name="T72" fmla="*/ 2147483646 w 5926"/>
                <a:gd name="T73" fmla="*/ 2147483646 h 5735"/>
                <a:gd name="T74" fmla="*/ 2147483646 w 5926"/>
                <a:gd name="T75" fmla="*/ 2147483646 h 5735"/>
                <a:gd name="T76" fmla="*/ 2147483646 w 5926"/>
                <a:gd name="T77" fmla="*/ 2147483646 h 5735"/>
                <a:gd name="T78" fmla="*/ 2147483646 w 5926"/>
                <a:gd name="T79" fmla="*/ 2147483646 h 5735"/>
                <a:gd name="T80" fmla="*/ 2147483646 w 5926"/>
                <a:gd name="T81" fmla="*/ 2147483646 h 5735"/>
                <a:gd name="T82" fmla="*/ 2147483646 w 5926"/>
                <a:gd name="T83" fmla="*/ 2147483646 h 5735"/>
                <a:gd name="T84" fmla="*/ 2147483646 w 5926"/>
                <a:gd name="T85" fmla="*/ 2147483646 h 5735"/>
                <a:gd name="T86" fmla="*/ 2147483646 w 5926"/>
                <a:gd name="T87" fmla="*/ 2147483646 h 5735"/>
                <a:gd name="T88" fmla="*/ 2147483646 w 5926"/>
                <a:gd name="T89" fmla="*/ 2147483646 h 5735"/>
                <a:gd name="T90" fmla="*/ 2147483646 w 5926"/>
                <a:gd name="T91" fmla="*/ 2147483646 h 5735"/>
                <a:gd name="T92" fmla="*/ 2147483646 w 5926"/>
                <a:gd name="T93" fmla="*/ 2147483646 h 5735"/>
                <a:gd name="T94" fmla="*/ 2147483646 w 5926"/>
                <a:gd name="T95" fmla="*/ 2147483646 h 5735"/>
                <a:gd name="T96" fmla="*/ 2147483646 w 5926"/>
                <a:gd name="T97" fmla="*/ 2147483646 h 5735"/>
                <a:gd name="T98" fmla="*/ 2147483646 w 5926"/>
                <a:gd name="T99" fmla="*/ 2147483646 h 5735"/>
                <a:gd name="T100" fmla="*/ 2147483646 w 5926"/>
                <a:gd name="T101" fmla="*/ 2147483646 h 57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26" h="5735">
                  <a:moveTo>
                    <a:pt x="0" y="5408"/>
                  </a:moveTo>
                  <a:lnTo>
                    <a:pt x="407" y="5408"/>
                  </a:lnTo>
                  <a:lnTo>
                    <a:pt x="407" y="1609"/>
                  </a:lnTo>
                  <a:lnTo>
                    <a:pt x="407" y="1495"/>
                  </a:lnTo>
                  <a:lnTo>
                    <a:pt x="520" y="1464"/>
                  </a:lnTo>
                  <a:lnTo>
                    <a:pt x="2110" y="1038"/>
                  </a:lnTo>
                  <a:lnTo>
                    <a:pt x="2300" y="987"/>
                  </a:lnTo>
                  <a:lnTo>
                    <a:pt x="3099" y="1516"/>
                  </a:lnTo>
                  <a:lnTo>
                    <a:pt x="3099" y="5408"/>
                  </a:lnTo>
                  <a:lnTo>
                    <a:pt x="3235" y="5408"/>
                  </a:lnTo>
                  <a:lnTo>
                    <a:pt x="3235" y="622"/>
                  </a:lnTo>
                  <a:lnTo>
                    <a:pt x="3235" y="506"/>
                  </a:lnTo>
                  <a:lnTo>
                    <a:pt x="3347" y="477"/>
                  </a:lnTo>
                  <a:lnTo>
                    <a:pt x="4938" y="50"/>
                  </a:lnTo>
                  <a:lnTo>
                    <a:pt x="5128" y="0"/>
                  </a:lnTo>
                  <a:lnTo>
                    <a:pt x="5926" y="524"/>
                  </a:lnTo>
                  <a:lnTo>
                    <a:pt x="5926" y="5713"/>
                  </a:lnTo>
                  <a:lnTo>
                    <a:pt x="5128" y="5713"/>
                  </a:lnTo>
                  <a:lnTo>
                    <a:pt x="4825" y="5713"/>
                  </a:lnTo>
                  <a:lnTo>
                    <a:pt x="4825" y="392"/>
                  </a:lnTo>
                  <a:lnTo>
                    <a:pt x="3536" y="738"/>
                  </a:lnTo>
                  <a:lnTo>
                    <a:pt x="3536" y="5434"/>
                  </a:lnTo>
                  <a:lnTo>
                    <a:pt x="3790" y="5434"/>
                  </a:lnTo>
                  <a:lnTo>
                    <a:pt x="3790" y="5735"/>
                  </a:lnTo>
                  <a:lnTo>
                    <a:pt x="2149" y="5735"/>
                  </a:lnTo>
                  <a:lnTo>
                    <a:pt x="1998" y="5735"/>
                  </a:lnTo>
                  <a:lnTo>
                    <a:pt x="1998" y="5583"/>
                  </a:lnTo>
                  <a:lnTo>
                    <a:pt x="1998" y="1379"/>
                  </a:lnTo>
                  <a:lnTo>
                    <a:pt x="709" y="1725"/>
                  </a:lnTo>
                  <a:lnTo>
                    <a:pt x="709" y="5559"/>
                  </a:lnTo>
                  <a:lnTo>
                    <a:pt x="709" y="5710"/>
                  </a:lnTo>
                  <a:lnTo>
                    <a:pt x="557" y="5710"/>
                  </a:lnTo>
                  <a:lnTo>
                    <a:pt x="0" y="5710"/>
                  </a:lnTo>
                  <a:lnTo>
                    <a:pt x="0" y="5408"/>
                  </a:lnTo>
                  <a:close/>
                  <a:moveTo>
                    <a:pt x="3760" y="3302"/>
                  </a:moveTo>
                  <a:lnTo>
                    <a:pt x="3760" y="3302"/>
                  </a:lnTo>
                  <a:lnTo>
                    <a:pt x="3760" y="3886"/>
                  </a:lnTo>
                  <a:lnTo>
                    <a:pt x="3920" y="3886"/>
                  </a:lnTo>
                  <a:lnTo>
                    <a:pt x="4084" y="3886"/>
                  </a:lnTo>
                  <a:lnTo>
                    <a:pt x="4084" y="3287"/>
                  </a:lnTo>
                  <a:lnTo>
                    <a:pt x="3920" y="3295"/>
                  </a:lnTo>
                  <a:lnTo>
                    <a:pt x="3760" y="3302"/>
                  </a:lnTo>
                  <a:close/>
                  <a:moveTo>
                    <a:pt x="4271" y="819"/>
                  </a:moveTo>
                  <a:lnTo>
                    <a:pt x="4271" y="819"/>
                  </a:lnTo>
                  <a:lnTo>
                    <a:pt x="4271" y="1426"/>
                  </a:lnTo>
                  <a:lnTo>
                    <a:pt x="4444" y="1394"/>
                  </a:lnTo>
                  <a:lnTo>
                    <a:pt x="4622" y="1361"/>
                  </a:lnTo>
                  <a:lnTo>
                    <a:pt x="4622" y="736"/>
                  </a:lnTo>
                  <a:lnTo>
                    <a:pt x="4444" y="778"/>
                  </a:lnTo>
                  <a:lnTo>
                    <a:pt x="4271" y="819"/>
                  </a:lnTo>
                  <a:close/>
                  <a:moveTo>
                    <a:pt x="3760" y="938"/>
                  </a:moveTo>
                  <a:lnTo>
                    <a:pt x="3760" y="938"/>
                  </a:lnTo>
                  <a:lnTo>
                    <a:pt x="3760" y="1522"/>
                  </a:lnTo>
                  <a:lnTo>
                    <a:pt x="3920" y="1492"/>
                  </a:lnTo>
                  <a:lnTo>
                    <a:pt x="4084" y="1461"/>
                  </a:lnTo>
                  <a:lnTo>
                    <a:pt x="4084" y="863"/>
                  </a:lnTo>
                  <a:lnTo>
                    <a:pt x="3920" y="901"/>
                  </a:lnTo>
                  <a:lnTo>
                    <a:pt x="3760" y="938"/>
                  </a:lnTo>
                  <a:close/>
                  <a:moveTo>
                    <a:pt x="4271" y="1640"/>
                  </a:moveTo>
                  <a:lnTo>
                    <a:pt x="4271" y="1640"/>
                  </a:lnTo>
                  <a:lnTo>
                    <a:pt x="4271" y="2245"/>
                  </a:lnTo>
                  <a:lnTo>
                    <a:pt x="4444" y="2224"/>
                  </a:lnTo>
                  <a:lnTo>
                    <a:pt x="4622" y="2202"/>
                  </a:lnTo>
                  <a:lnTo>
                    <a:pt x="4622" y="1580"/>
                  </a:lnTo>
                  <a:lnTo>
                    <a:pt x="4444" y="1609"/>
                  </a:lnTo>
                  <a:lnTo>
                    <a:pt x="4271" y="1640"/>
                  </a:lnTo>
                  <a:close/>
                  <a:moveTo>
                    <a:pt x="3760" y="1727"/>
                  </a:moveTo>
                  <a:lnTo>
                    <a:pt x="3760" y="1727"/>
                  </a:lnTo>
                  <a:lnTo>
                    <a:pt x="3760" y="2310"/>
                  </a:lnTo>
                  <a:lnTo>
                    <a:pt x="3920" y="2290"/>
                  </a:lnTo>
                  <a:lnTo>
                    <a:pt x="4084" y="2269"/>
                  </a:lnTo>
                  <a:lnTo>
                    <a:pt x="4084" y="1670"/>
                  </a:lnTo>
                  <a:lnTo>
                    <a:pt x="3920" y="1699"/>
                  </a:lnTo>
                  <a:lnTo>
                    <a:pt x="3760" y="1727"/>
                  </a:lnTo>
                  <a:close/>
                  <a:moveTo>
                    <a:pt x="4271" y="2459"/>
                  </a:moveTo>
                  <a:lnTo>
                    <a:pt x="4271" y="2459"/>
                  </a:lnTo>
                  <a:lnTo>
                    <a:pt x="4271" y="3066"/>
                  </a:lnTo>
                  <a:lnTo>
                    <a:pt x="4444" y="3055"/>
                  </a:lnTo>
                  <a:lnTo>
                    <a:pt x="4622" y="3044"/>
                  </a:lnTo>
                  <a:lnTo>
                    <a:pt x="4622" y="2421"/>
                  </a:lnTo>
                  <a:lnTo>
                    <a:pt x="4444" y="2440"/>
                  </a:lnTo>
                  <a:lnTo>
                    <a:pt x="4271" y="2459"/>
                  </a:lnTo>
                  <a:close/>
                  <a:moveTo>
                    <a:pt x="3760" y="2515"/>
                  </a:moveTo>
                  <a:lnTo>
                    <a:pt x="3760" y="2515"/>
                  </a:lnTo>
                  <a:lnTo>
                    <a:pt x="3760" y="3098"/>
                  </a:lnTo>
                  <a:lnTo>
                    <a:pt x="3920" y="3087"/>
                  </a:lnTo>
                  <a:lnTo>
                    <a:pt x="4084" y="3078"/>
                  </a:lnTo>
                  <a:lnTo>
                    <a:pt x="4084" y="2479"/>
                  </a:lnTo>
                  <a:lnTo>
                    <a:pt x="3920" y="2497"/>
                  </a:lnTo>
                  <a:lnTo>
                    <a:pt x="3760" y="2515"/>
                  </a:lnTo>
                  <a:close/>
                  <a:moveTo>
                    <a:pt x="4271" y="3279"/>
                  </a:moveTo>
                  <a:lnTo>
                    <a:pt x="4271" y="3279"/>
                  </a:lnTo>
                  <a:lnTo>
                    <a:pt x="4271" y="3886"/>
                  </a:lnTo>
                  <a:lnTo>
                    <a:pt x="4444" y="3886"/>
                  </a:lnTo>
                  <a:lnTo>
                    <a:pt x="4622" y="3886"/>
                  </a:lnTo>
                  <a:lnTo>
                    <a:pt x="4622" y="3262"/>
                  </a:lnTo>
                  <a:lnTo>
                    <a:pt x="4444" y="3270"/>
                  </a:lnTo>
                  <a:lnTo>
                    <a:pt x="4271" y="3279"/>
                  </a:lnTo>
                  <a:close/>
                  <a:moveTo>
                    <a:pt x="918" y="4350"/>
                  </a:moveTo>
                  <a:lnTo>
                    <a:pt x="918" y="4350"/>
                  </a:lnTo>
                  <a:lnTo>
                    <a:pt x="918" y="4933"/>
                  </a:lnTo>
                  <a:lnTo>
                    <a:pt x="1077" y="4933"/>
                  </a:lnTo>
                  <a:lnTo>
                    <a:pt x="1241" y="4933"/>
                  </a:lnTo>
                  <a:lnTo>
                    <a:pt x="1241" y="4334"/>
                  </a:lnTo>
                  <a:lnTo>
                    <a:pt x="1077" y="4343"/>
                  </a:lnTo>
                  <a:lnTo>
                    <a:pt x="918" y="4350"/>
                  </a:lnTo>
                  <a:close/>
                  <a:moveTo>
                    <a:pt x="1429" y="1866"/>
                  </a:moveTo>
                  <a:lnTo>
                    <a:pt x="1429" y="1866"/>
                  </a:lnTo>
                  <a:lnTo>
                    <a:pt x="1429" y="2473"/>
                  </a:lnTo>
                  <a:lnTo>
                    <a:pt x="1601" y="2441"/>
                  </a:lnTo>
                  <a:lnTo>
                    <a:pt x="1780" y="2407"/>
                  </a:lnTo>
                  <a:lnTo>
                    <a:pt x="1780" y="1784"/>
                  </a:lnTo>
                  <a:lnTo>
                    <a:pt x="1601" y="1825"/>
                  </a:lnTo>
                  <a:lnTo>
                    <a:pt x="1429" y="1866"/>
                  </a:lnTo>
                  <a:close/>
                  <a:moveTo>
                    <a:pt x="918" y="1986"/>
                  </a:moveTo>
                  <a:lnTo>
                    <a:pt x="918" y="1986"/>
                  </a:lnTo>
                  <a:lnTo>
                    <a:pt x="918" y="2569"/>
                  </a:lnTo>
                  <a:lnTo>
                    <a:pt x="1077" y="2539"/>
                  </a:lnTo>
                  <a:lnTo>
                    <a:pt x="1241" y="2509"/>
                  </a:lnTo>
                  <a:lnTo>
                    <a:pt x="1241" y="1909"/>
                  </a:lnTo>
                  <a:lnTo>
                    <a:pt x="1077" y="1948"/>
                  </a:lnTo>
                  <a:lnTo>
                    <a:pt x="918" y="1986"/>
                  </a:lnTo>
                  <a:close/>
                  <a:moveTo>
                    <a:pt x="1429" y="2686"/>
                  </a:moveTo>
                  <a:lnTo>
                    <a:pt x="1429" y="2686"/>
                  </a:lnTo>
                  <a:lnTo>
                    <a:pt x="1429" y="3293"/>
                  </a:lnTo>
                  <a:lnTo>
                    <a:pt x="1601" y="3272"/>
                  </a:lnTo>
                  <a:lnTo>
                    <a:pt x="1780" y="3249"/>
                  </a:lnTo>
                  <a:lnTo>
                    <a:pt x="1780" y="2626"/>
                  </a:lnTo>
                  <a:lnTo>
                    <a:pt x="1601" y="2656"/>
                  </a:lnTo>
                  <a:lnTo>
                    <a:pt x="1429" y="2686"/>
                  </a:lnTo>
                  <a:close/>
                  <a:moveTo>
                    <a:pt x="918" y="2773"/>
                  </a:moveTo>
                  <a:lnTo>
                    <a:pt x="918" y="2773"/>
                  </a:lnTo>
                  <a:lnTo>
                    <a:pt x="918" y="3357"/>
                  </a:lnTo>
                  <a:lnTo>
                    <a:pt x="1077" y="3337"/>
                  </a:lnTo>
                  <a:lnTo>
                    <a:pt x="1241" y="3316"/>
                  </a:lnTo>
                  <a:lnTo>
                    <a:pt x="1241" y="2718"/>
                  </a:lnTo>
                  <a:lnTo>
                    <a:pt x="1077" y="2746"/>
                  </a:lnTo>
                  <a:lnTo>
                    <a:pt x="918" y="2773"/>
                  </a:lnTo>
                  <a:close/>
                  <a:moveTo>
                    <a:pt x="1429" y="3507"/>
                  </a:moveTo>
                  <a:lnTo>
                    <a:pt x="1429" y="3507"/>
                  </a:lnTo>
                  <a:lnTo>
                    <a:pt x="1429" y="4113"/>
                  </a:lnTo>
                  <a:lnTo>
                    <a:pt x="1601" y="4103"/>
                  </a:lnTo>
                  <a:lnTo>
                    <a:pt x="1780" y="4091"/>
                  </a:lnTo>
                  <a:lnTo>
                    <a:pt x="1780" y="3468"/>
                  </a:lnTo>
                  <a:lnTo>
                    <a:pt x="1601" y="3488"/>
                  </a:lnTo>
                  <a:lnTo>
                    <a:pt x="1429" y="3507"/>
                  </a:lnTo>
                  <a:close/>
                  <a:moveTo>
                    <a:pt x="918" y="3562"/>
                  </a:moveTo>
                  <a:lnTo>
                    <a:pt x="918" y="3562"/>
                  </a:lnTo>
                  <a:lnTo>
                    <a:pt x="918" y="4145"/>
                  </a:lnTo>
                  <a:lnTo>
                    <a:pt x="1077" y="4135"/>
                  </a:lnTo>
                  <a:lnTo>
                    <a:pt x="1241" y="4125"/>
                  </a:lnTo>
                  <a:lnTo>
                    <a:pt x="1241" y="3527"/>
                  </a:lnTo>
                  <a:lnTo>
                    <a:pt x="1077" y="3544"/>
                  </a:lnTo>
                  <a:lnTo>
                    <a:pt x="918" y="3562"/>
                  </a:lnTo>
                  <a:close/>
                  <a:moveTo>
                    <a:pt x="1429" y="4326"/>
                  </a:moveTo>
                  <a:lnTo>
                    <a:pt x="1429" y="4326"/>
                  </a:lnTo>
                  <a:lnTo>
                    <a:pt x="1429" y="4933"/>
                  </a:lnTo>
                  <a:lnTo>
                    <a:pt x="1601" y="4933"/>
                  </a:lnTo>
                  <a:lnTo>
                    <a:pt x="1780" y="4933"/>
                  </a:lnTo>
                  <a:lnTo>
                    <a:pt x="1780" y="4309"/>
                  </a:lnTo>
                  <a:lnTo>
                    <a:pt x="1601" y="4318"/>
                  </a:lnTo>
                  <a:lnTo>
                    <a:pt x="1429" y="4326"/>
                  </a:lnTo>
                  <a:close/>
                </a:path>
              </a:pathLst>
            </a:custGeom>
            <a:solidFill>
              <a:schemeClr val="accent3"/>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Ins="48218" bIns="96435" anchor="b"/>
            <a:lstStyle/>
            <a:p>
              <a:pPr algn="ctr" defTabSz="964009">
                <a:defRPr/>
              </a:pPr>
              <a:endParaRPr lang="zh-CN" altLang="en-US" sz="2002" spc="-53">
                <a:gradFill>
                  <a:gsLst>
                    <a:gs pos="0">
                      <a:srgbClr val="FFFFFF"/>
                    </a:gs>
                    <a:gs pos="100000">
                      <a:srgbClr val="FFFFFF"/>
                    </a:gs>
                  </a:gsLst>
                  <a:lin ang="5400000" scaled="0"/>
                </a:gradFill>
                <a:latin typeface="Arial" panose="020B0604020202020204" pitchFamily="34" charset="0"/>
                <a:ea typeface="微软雅黑" panose="020B0503020204020204" pitchFamily="34" charset="-122"/>
                <a:cs typeface="Segoe UI" pitchFamily="34" charset="0"/>
                <a:sym typeface="Arial" panose="020B0604020202020204" pitchFamily="34" charset="0"/>
              </a:endParaRPr>
            </a:p>
          </p:txBody>
        </p:sp>
      </p:grpSp>
      <p:grpSp>
        <p:nvGrpSpPr>
          <p:cNvPr id="9" name="组合 8"/>
          <p:cNvGrpSpPr/>
          <p:nvPr/>
        </p:nvGrpSpPr>
        <p:grpSpPr>
          <a:xfrm>
            <a:off x="5478334" y="2797221"/>
            <a:ext cx="899058" cy="897384"/>
            <a:chOff x="5478334" y="2797221"/>
            <a:chExt cx="899058" cy="897384"/>
          </a:xfrm>
        </p:grpSpPr>
        <p:sp>
          <p:nvSpPr>
            <p:cNvPr id="8" name="MH_Other_3"/>
            <p:cNvSpPr/>
            <p:nvPr>
              <p:custDataLst>
                <p:tags r:id="rId12"/>
              </p:custDataLst>
            </p:nvPr>
          </p:nvSpPr>
          <p:spPr bwMode="auto">
            <a:xfrm>
              <a:off x="5478334" y="2797221"/>
              <a:ext cx="899058" cy="897384"/>
            </a:xfrm>
            <a:prstGeom prst="ellipse">
              <a:avLst/>
            </a:prstGeom>
            <a:solidFill>
              <a:srgbClr val="FFFFFF"/>
            </a:solidFill>
            <a:ln w="25400">
              <a:solidFill>
                <a:schemeClr val="accent2"/>
              </a:solidFill>
              <a:headEnd type="none" w="med" len="med"/>
              <a:tailEnd type="none" w="med" len="med"/>
            </a:ln>
            <a:effectLst>
              <a:outerShdw blurRad="190500" dist="63500" algn="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92871" tIns="154297" rIns="192871" bIns="154297"/>
            <a:lstStyle/>
            <a:p>
              <a:pPr algn="ctr" defTabSz="983385">
                <a:lnSpc>
                  <a:spcPct val="90000"/>
                </a:lnSpc>
                <a:defRPr/>
              </a:pPr>
              <a:endParaRPr lang="en-US" sz="2531" dirty="0" err="1">
                <a:gradFill>
                  <a:gsLst>
                    <a:gs pos="0">
                      <a:srgbClr val="FFFFFF"/>
                    </a:gs>
                    <a:gs pos="100000">
                      <a:srgbClr val="FFFFFF"/>
                    </a:gs>
                  </a:gsLst>
                  <a:lin ang="5400000" scaled="0"/>
                </a:gradFill>
                <a:latin typeface="Arial" panose="020B0604020202020204" pitchFamily="34" charset="0"/>
                <a:ea typeface="微软雅黑" panose="020B0503020204020204" pitchFamily="34" charset="-122"/>
                <a:cs typeface="Segoe UI" pitchFamily="34" charset="0"/>
                <a:sym typeface="Arial" panose="020B0604020202020204" pitchFamily="34" charset="0"/>
              </a:endParaRPr>
            </a:p>
          </p:txBody>
        </p:sp>
        <p:sp>
          <p:nvSpPr>
            <p:cNvPr id="26" name="MH_Other_8"/>
            <p:cNvSpPr>
              <a:spLocks noChangeAspect="1"/>
            </p:cNvSpPr>
            <p:nvPr>
              <p:custDataLst>
                <p:tags r:id="rId13"/>
              </p:custDataLst>
            </p:nvPr>
          </p:nvSpPr>
          <p:spPr bwMode="auto">
            <a:xfrm>
              <a:off x="5691798" y="3078491"/>
              <a:ext cx="472131" cy="334845"/>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accent2"/>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Ins="48218" bIns="96435" anchor="b"/>
            <a:lstStyle/>
            <a:p>
              <a:pPr algn="ctr" defTabSz="964009">
                <a:defRPr/>
              </a:pPr>
              <a:endParaRPr lang="zh-CN" altLang="en-US" sz="2002" spc="-53">
                <a:gradFill>
                  <a:gsLst>
                    <a:gs pos="0">
                      <a:srgbClr val="FFFFFF"/>
                    </a:gs>
                    <a:gs pos="100000">
                      <a:srgbClr val="FFFFFF"/>
                    </a:gs>
                  </a:gsLst>
                  <a:lin ang="5400000" scaled="0"/>
                </a:gradFill>
                <a:latin typeface="Arial" panose="020B0604020202020204" pitchFamily="34" charset="0"/>
                <a:ea typeface="微软雅黑" panose="020B0503020204020204" pitchFamily="34" charset="-122"/>
                <a:cs typeface="Segoe UI" pitchFamily="34" charset="0"/>
                <a:sym typeface="Arial" panose="020B0604020202020204" pitchFamily="34" charset="0"/>
              </a:endParaRPr>
            </a:p>
          </p:txBody>
        </p:sp>
      </p:grpSp>
      <p:sp>
        <p:nvSpPr>
          <p:cNvPr id="20" name="MH_Others_1"/>
          <p:cNvSpPr txBox="1"/>
          <p:nvPr>
            <p:custDataLst>
              <p:tags r:id="rId10"/>
            </p:custDataLst>
          </p:nvPr>
        </p:nvSpPr>
        <p:spPr>
          <a:xfrm>
            <a:off x="2927337" y="1881487"/>
            <a:ext cx="1769715" cy="3794592"/>
          </a:xfrm>
          <a:prstGeom prst="rect">
            <a:avLst/>
          </a:prstGeom>
          <a:noFill/>
        </p:spPr>
        <p:txBody>
          <a:bodyPr vert="eaVert" wrap="square" lIns="0" tIns="0" rIns="0" bIns="0" rtlCol="0" anchor="ctr" anchorCtr="0">
            <a:spAutoFit/>
          </a:bodyPr>
          <a:lstStyle/>
          <a:p>
            <a:pPr algn="ctr"/>
            <a:r>
              <a:rPr lang="zh-CN" altLang="en-US" sz="115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15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Others_2"/>
          <p:cNvSpPr txBox="1"/>
          <p:nvPr>
            <p:custDataLst>
              <p:tags r:id="rId11"/>
            </p:custDataLst>
          </p:nvPr>
        </p:nvSpPr>
        <p:spPr>
          <a:xfrm rot="5400000">
            <a:off x="1079555" y="3440229"/>
            <a:ext cx="3299296" cy="677108"/>
          </a:xfrm>
          <a:prstGeom prst="rect">
            <a:avLst/>
          </a:prstGeom>
          <a:noFill/>
        </p:spPr>
        <p:txBody>
          <a:bodyPr wrap="square" lIns="0" tIns="0" rIns="0" bIns="0">
            <a:spAutoFit/>
          </a:bodyPr>
          <a:lstStyle/>
          <a:p>
            <a:pPr algn="ctr">
              <a:defRPr/>
            </a:pPr>
            <a:r>
              <a:rPr lang="en-US" altLang="zh-CN" sz="44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0966755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by="(-#ppt_w*2)" calcmode="lin" valueType="num">
                                          <p:cBhvr rctx="PPT">
                                            <p:cTn id="7" dur="375" autoRev="1" fill="hold">
                                              <p:stCondLst>
                                                <p:cond delay="0"/>
                                              </p:stCondLst>
                                            </p:cTn>
                                            <p:tgtEl>
                                              <p:spTgt spid="20"/>
                                            </p:tgtEl>
                                            <p:attrNameLst>
                                              <p:attrName>ppt_w</p:attrName>
                                            </p:attrNameLst>
                                          </p:cBhvr>
                                        </p:anim>
                                        <p:anim by="(#ppt_w*0.50)" calcmode="lin" valueType="num">
                                          <p:cBhvr>
                                            <p:cTn id="8" dur="375" decel="50000" autoRev="1" fill="hold">
                                              <p:stCondLst>
                                                <p:cond delay="0"/>
                                              </p:stCondLst>
                                            </p:cTn>
                                            <p:tgtEl>
                                              <p:spTgt spid="20"/>
                                            </p:tgtEl>
                                            <p:attrNameLst>
                                              <p:attrName>ppt_x</p:attrName>
                                            </p:attrNameLst>
                                          </p:cBhvr>
                                        </p:anim>
                                        <p:anim from="(-#ppt_h/2)" to="(#ppt_y)" calcmode="lin" valueType="num">
                                          <p:cBhvr>
                                            <p:cTn id="9" dur="750" fill="hold">
                                              <p:stCondLst>
                                                <p:cond delay="0"/>
                                              </p:stCondLst>
                                            </p:cTn>
                                            <p:tgtEl>
                                              <p:spTgt spid="20"/>
                                            </p:tgtEl>
                                            <p:attrNameLst>
                                              <p:attrName>ppt_y</p:attrName>
                                            </p:attrNameLst>
                                          </p:cBhvr>
                                        </p:anim>
                                        <p:animRot by="21600000">
                                          <p:cBhvr>
                                            <p:cTn id="10" dur="750" fill="hold">
                                              <p:stCondLst>
                                                <p:cond delay="0"/>
                                              </p:stCondLst>
                                            </p:cTn>
                                            <p:tgtEl>
                                              <p:spTgt spid="20"/>
                                            </p:tgtEl>
                                            <p:attrNameLst>
                                              <p:attrName>r</p:attrName>
                                            </p:attrNameLst>
                                          </p:cBhvr>
                                        </p:animRot>
                                      </p:childTnLst>
                                    </p:cTn>
                                  </p:par>
                                </p:childTnLst>
                              </p:cTn>
                            </p:par>
                            <p:par>
                              <p:cTn id="11" fill="hold">
                                <p:stCondLst>
                                  <p:cond delay="825"/>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21"/>
                                            </p:tgtEl>
                                            <p:attrNameLst>
                                              <p:attrName>style.visibility</p:attrName>
                                            </p:attrNameLst>
                                          </p:cBhvr>
                                          <p:to>
                                            <p:strVal val="visible"/>
                                          </p:to>
                                        </p:set>
                                        <p:anim by="(-#ppt_w*2)" calcmode="lin" valueType="num">
                                          <p:cBhvr rctx="PPT">
                                            <p:cTn id="14" dur="375" autoRev="1" fill="hold">
                                              <p:stCondLst>
                                                <p:cond delay="0"/>
                                              </p:stCondLst>
                                            </p:cTn>
                                            <p:tgtEl>
                                              <p:spTgt spid="21"/>
                                            </p:tgtEl>
                                            <p:attrNameLst>
                                              <p:attrName>ppt_w</p:attrName>
                                            </p:attrNameLst>
                                          </p:cBhvr>
                                        </p:anim>
                                        <p:anim by="(#ppt_w*0.50)" calcmode="lin" valueType="num">
                                          <p:cBhvr>
                                            <p:cTn id="15" dur="375" decel="50000" autoRev="1" fill="hold">
                                              <p:stCondLst>
                                                <p:cond delay="0"/>
                                              </p:stCondLst>
                                            </p:cTn>
                                            <p:tgtEl>
                                              <p:spTgt spid="21"/>
                                            </p:tgtEl>
                                            <p:attrNameLst>
                                              <p:attrName>ppt_x</p:attrName>
                                            </p:attrNameLst>
                                          </p:cBhvr>
                                        </p:anim>
                                        <p:anim from="(-#ppt_h/2)" to="(#ppt_y)" calcmode="lin" valueType="num">
                                          <p:cBhvr>
                                            <p:cTn id="16" dur="750" fill="hold">
                                              <p:stCondLst>
                                                <p:cond delay="0"/>
                                              </p:stCondLst>
                                            </p:cTn>
                                            <p:tgtEl>
                                              <p:spTgt spid="21"/>
                                            </p:tgtEl>
                                            <p:attrNameLst>
                                              <p:attrName>ppt_y</p:attrName>
                                            </p:attrNameLst>
                                          </p:cBhvr>
                                        </p:anim>
                                        <p:animRot by="21600000">
                                          <p:cBhvr>
                                            <p:cTn id="17" dur="750" fill="hold">
                                              <p:stCondLst>
                                                <p:cond delay="0"/>
                                              </p:stCondLst>
                                            </p:cTn>
                                            <p:tgtEl>
                                              <p:spTgt spid="21"/>
                                            </p:tgtEl>
                                            <p:attrNameLst>
                                              <p:attrName>r</p:attrName>
                                            </p:attrNameLst>
                                          </p:cBhvr>
                                        </p:animRot>
                                      </p:childTnLst>
                                    </p:cTn>
                                  </p:par>
                                </p:childTnLst>
                              </p:cTn>
                            </p:par>
                            <p:par>
                              <p:cTn id="18" fill="hold">
                                <p:stCondLst>
                                  <p:cond delay="2100"/>
                                </p:stCondLst>
                                <p:childTnLst>
                                  <p:par>
                                    <p:cTn id="19" presetID="2" presetClass="entr" presetSubtype="8" accel="40000" fill="hold" grpId="0" nodeType="afterEffect" p14:presetBounceEnd="40000">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14:bounceEnd="40000">
                                          <p:cBhvr additive="base">
                                            <p:cTn id="21" dur="75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22" dur="75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850"/>
                                </p:stCondLst>
                                <p:childTnLst>
                                  <p:par>
                                    <p:cTn id="24" presetID="2" presetClass="entr" presetSubtype="8" accel="40000" fill="hold" nodeType="afterEffect" p14:presetBounceEnd="40000">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14:bounceEnd="40000">
                                          <p:cBhvr additive="base">
                                            <p:cTn id="26" dur="75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27" dur="750" fill="hold"/>
                                            <p:tgtEl>
                                              <p:spTgt spid="2"/>
                                            </p:tgtEl>
                                            <p:attrNameLst>
                                              <p:attrName>ppt_y</p:attrName>
                                            </p:attrNameLst>
                                          </p:cBhvr>
                                          <p:tavLst>
                                            <p:tav tm="0">
                                              <p:val>
                                                <p:strVal val="#ppt_y"/>
                                              </p:val>
                                            </p:tav>
                                            <p:tav tm="100000">
                                              <p:val>
                                                <p:strVal val="#ppt_y"/>
                                              </p:val>
                                            </p:tav>
                                          </p:tavLst>
                                        </p:anim>
                                      </p:childTnLst>
                                    </p:cTn>
                                  </p:par>
                                </p:childTnLst>
                              </p:cTn>
                            </p:par>
                            <p:par>
                              <p:cTn id="28" fill="hold">
                                <p:stCondLst>
                                  <p:cond delay="3600"/>
                                </p:stCondLst>
                                <p:childTnLst>
                                  <p:par>
                                    <p:cTn id="29" presetID="2" presetClass="entr" presetSubtype="8" accel="40000" fill="hold" grpId="0" nodeType="afterEffect" p14:presetBounceEnd="40000">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14:bounceEnd="40000">
                                          <p:cBhvr additive="base">
                                            <p:cTn id="31" dur="75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2" dur="75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4350"/>
                                </p:stCondLst>
                                <p:childTnLst>
                                  <p:par>
                                    <p:cTn id="34" presetID="2" presetClass="entr" presetSubtype="8" accel="40000" fill="hold" grpId="0" nodeType="afterEffect" p14:presetBounceEnd="40000">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14:bounceEnd="40000">
                                          <p:cBhvr additive="base">
                                            <p:cTn id="36" dur="75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37" dur="750" fill="hold"/>
                                            <p:tgtEl>
                                              <p:spTgt spid="7"/>
                                            </p:tgtEl>
                                            <p:attrNameLst>
                                              <p:attrName>ppt_y</p:attrName>
                                            </p:attrNameLst>
                                          </p:cBhvr>
                                          <p:tavLst>
                                            <p:tav tm="0">
                                              <p:val>
                                                <p:strVal val="#ppt_y"/>
                                              </p:val>
                                            </p:tav>
                                            <p:tav tm="100000">
                                              <p:val>
                                                <p:strVal val="#ppt_y"/>
                                              </p:val>
                                            </p:tav>
                                          </p:tavLst>
                                        </p:anim>
                                      </p:childTnLst>
                                    </p:cTn>
                                  </p:par>
                                </p:childTnLst>
                              </p:cTn>
                            </p:par>
                            <p:par>
                              <p:cTn id="38" fill="hold">
                                <p:stCondLst>
                                  <p:cond delay="5100"/>
                                </p:stCondLst>
                                <p:childTnLst>
                                  <p:par>
                                    <p:cTn id="39" presetID="2" presetClass="entr" presetSubtype="8" accel="40000" fill="hold" nodeType="afterEffect" p14:presetBounceEnd="40000">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14:bounceEnd="40000">
                                          <p:cBhvr additive="base">
                                            <p:cTn id="41"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42" dur="750" fill="hold"/>
                                            <p:tgtEl>
                                              <p:spTgt spid="9"/>
                                            </p:tgtEl>
                                            <p:attrNameLst>
                                              <p:attrName>ppt_y</p:attrName>
                                            </p:attrNameLst>
                                          </p:cBhvr>
                                          <p:tavLst>
                                            <p:tav tm="0">
                                              <p:val>
                                                <p:strVal val="#ppt_y"/>
                                              </p:val>
                                            </p:tav>
                                            <p:tav tm="100000">
                                              <p:val>
                                                <p:strVal val="#ppt_y"/>
                                              </p:val>
                                            </p:tav>
                                          </p:tavLst>
                                        </p:anim>
                                      </p:childTnLst>
                                    </p:cTn>
                                  </p:par>
                                </p:childTnLst>
                              </p:cTn>
                            </p:par>
                            <p:par>
                              <p:cTn id="43" fill="hold">
                                <p:stCondLst>
                                  <p:cond delay="5850"/>
                                </p:stCondLst>
                                <p:childTnLst>
                                  <p:par>
                                    <p:cTn id="44" presetID="2" presetClass="entr" presetSubtype="8" accel="40000" fill="hold" grpId="0" nodeType="afterEffect" p14:presetBounceEnd="40000">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14:bounceEnd="40000">
                                          <p:cBhvr additive="base">
                                            <p:cTn id="46" dur="75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47" dur="750" fill="hold"/>
                                            <p:tgtEl>
                                              <p:spTgt spid="11"/>
                                            </p:tgtEl>
                                            <p:attrNameLst>
                                              <p:attrName>ppt_y</p:attrName>
                                            </p:attrNameLst>
                                          </p:cBhvr>
                                          <p:tavLst>
                                            <p:tav tm="0">
                                              <p:val>
                                                <p:strVal val="#ppt_y"/>
                                              </p:val>
                                            </p:tav>
                                            <p:tav tm="100000">
                                              <p:val>
                                                <p:strVal val="#ppt_y"/>
                                              </p:val>
                                            </p:tav>
                                          </p:tavLst>
                                        </p:anim>
                                      </p:childTnLst>
                                    </p:cTn>
                                  </p:par>
                                </p:childTnLst>
                              </p:cTn>
                            </p:par>
                            <p:par>
                              <p:cTn id="48" fill="hold">
                                <p:stCondLst>
                                  <p:cond delay="6600"/>
                                </p:stCondLst>
                                <p:childTnLst>
                                  <p:par>
                                    <p:cTn id="49" presetID="2" presetClass="entr" presetSubtype="8" accel="40000" fill="hold" grpId="0" nodeType="afterEffect" p14:presetBounceEnd="40000">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14:bounceEnd="40000">
                                          <p:cBhvr additive="base">
                                            <p:cTn id="51" dur="75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52" dur="750" fill="hold"/>
                                            <p:tgtEl>
                                              <p:spTgt spid="12"/>
                                            </p:tgtEl>
                                            <p:attrNameLst>
                                              <p:attrName>ppt_y</p:attrName>
                                            </p:attrNameLst>
                                          </p:cBhvr>
                                          <p:tavLst>
                                            <p:tav tm="0">
                                              <p:val>
                                                <p:strVal val="#ppt_y"/>
                                              </p:val>
                                            </p:tav>
                                            <p:tav tm="100000">
                                              <p:val>
                                                <p:strVal val="#ppt_y"/>
                                              </p:val>
                                            </p:tav>
                                          </p:tavLst>
                                        </p:anim>
                                      </p:childTnLst>
                                    </p:cTn>
                                  </p:par>
                                </p:childTnLst>
                              </p:cTn>
                            </p:par>
                            <p:par>
                              <p:cTn id="53" fill="hold">
                                <p:stCondLst>
                                  <p:cond delay="7350"/>
                                </p:stCondLst>
                                <p:childTnLst>
                                  <p:par>
                                    <p:cTn id="54" presetID="2" presetClass="entr" presetSubtype="8" accel="40000" fill="hold" nodeType="afterEffect" p14:presetBounceEnd="40000">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14:bounceEnd="40000">
                                          <p:cBhvr additive="base">
                                            <p:cTn id="56" dur="750" fill="hold"/>
                                            <p:tgtEl>
                                              <p:spTgt spid="10"/>
                                            </p:tgtEl>
                                            <p:attrNameLst>
                                              <p:attrName>ppt_x</p:attrName>
                                            </p:attrNameLst>
                                          </p:cBhvr>
                                          <p:tavLst>
                                            <p:tav tm="0">
                                              <p:val>
                                                <p:strVal val="0-#ppt_w/2"/>
                                              </p:val>
                                            </p:tav>
                                            <p:tav tm="100000">
                                              <p:val>
                                                <p:strVal val="#ppt_x"/>
                                              </p:val>
                                            </p:tav>
                                          </p:tavLst>
                                        </p:anim>
                                        <p:anim calcmode="lin" valueType="num" p14:bounceEnd="40000">
                                          <p:cBhvr additive="base">
                                            <p:cTn id="57" dur="750" fill="hold"/>
                                            <p:tgtEl>
                                              <p:spTgt spid="10"/>
                                            </p:tgtEl>
                                            <p:attrNameLst>
                                              <p:attrName>ppt_y</p:attrName>
                                            </p:attrNameLst>
                                          </p:cBhvr>
                                          <p:tavLst>
                                            <p:tav tm="0">
                                              <p:val>
                                                <p:strVal val="#ppt_y"/>
                                              </p:val>
                                            </p:tav>
                                            <p:tav tm="100000">
                                              <p:val>
                                                <p:strVal val="#ppt_y"/>
                                              </p:val>
                                            </p:tav>
                                          </p:tavLst>
                                        </p:anim>
                                      </p:childTnLst>
                                    </p:cTn>
                                  </p:par>
                                </p:childTnLst>
                              </p:cTn>
                            </p:par>
                            <p:par>
                              <p:cTn id="58" fill="hold">
                                <p:stCondLst>
                                  <p:cond delay="8100"/>
                                </p:stCondLst>
                                <p:childTnLst>
                                  <p:par>
                                    <p:cTn id="59" presetID="2" presetClass="entr" presetSubtype="8" accel="40000" fill="hold" grpId="0" nodeType="afterEffect" p14:presetBounceEnd="40000">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14:bounceEnd="40000">
                                          <p:cBhvr additive="base">
                                            <p:cTn id="61" dur="75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62" dur="750" fill="hold"/>
                                            <p:tgtEl>
                                              <p:spTgt spid="16"/>
                                            </p:tgtEl>
                                            <p:attrNameLst>
                                              <p:attrName>ppt_y</p:attrName>
                                            </p:attrNameLst>
                                          </p:cBhvr>
                                          <p:tavLst>
                                            <p:tav tm="0">
                                              <p:val>
                                                <p:strVal val="#ppt_y"/>
                                              </p:val>
                                            </p:tav>
                                            <p:tav tm="100000">
                                              <p:val>
                                                <p:strVal val="#ppt_y"/>
                                              </p:val>
                                            </p:tav>
                                          </p:tavLst>
                                        </p:anim>
                                      </p:childTnLst>
                                    </p:cTn>
                                  </p:par>
                                </p:childTnLst>
                              </p:cTn>
                            </p:par>
                            <p:par>
                              <p:cTn id="63" fill="hold">
                                <p:stCondLst>
                                  <p:cond delay="8850"/>
                                </p:stCondLst>
                                <p:childTnLst>
                                  <p:par>
                                    <p:cTn id="64" presetID="2" presetClass="entr" presetSubtype="8" accel="40000" fill="hold" grpId="0" nodeType="afterEffect" p14:presetBounceEnd="40000">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14:bounceEnd="40000">
                                          <p:cBhvr additive="base">
                                            <p:cTn id="66" dur="75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67" dur="750" fill="hold"/>
                                            <p:tgtEl>
                                              <p:spTgt spid="17"/>
                                            </p:tgtEl>
                                            <p:attrNameLst>
                                              <p:attrName>ppt_y</p:attrName>
                                            </p:attrNameLst>
                                          </p:cBhvr>
                                          <p:tavLst>
                                            <p:tav tm="0">
                                              <p:val>
                                                <p:strVal val="#ppt_y"/>
                                              </p:val>
                                            </p:tav>
                                            <p:tav tm="100000">
                                              <p:val>
                                                <p:strVal val="#ppt_y"/>
                                              </p:val>
                                            </p:tav>
                                          </p:tavLst>
                                        </p:anim>
                                      </p:childTnLst>
                                    </p:cTn>
                                  </p:par>
                                </p:childTnLst>
                              </p:cTn>
                            </p:par>
                            <p:par>
                              <p:cTn id="68" fill="hold">
                                <p:stCondLst>
                                  <p:cond delay="9600"/>
                                </p:stCondLst>
                                <p:childTnLst>
                                  <p:par>
                                    <p:cTn id="69" presetID="2" presetClass="entr" presetSubtype="8" accel="40000" fill="hold" nodeType="afterEffect" p14:presetBounceEnd="40000">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14:bounceEnd="40000">
                                          <p:cBhvr additive="base">
                                            <p:cTn id="71" dur="750" fill="hold"/>
                                            <p:tgtEl>
                                              <p:spTgt spid="14"/>
                                            </p:tgtEl>
                                            <p:attrNameLst>
                                              <p:attrName>ppt_x</p:attrName>
                                            </p:attrNameLst>
                                          </p:cBhvr>
                                          <p:tavLst>
                                            <p:tav tm="0">
                                              <p:val>
                                                <p:strVal val="0-#ppt_w/2"/>
                                              </p:val>
                                            </p:tav>
                                            <p:tav tm="100000">
                                              <p:val>
                                                <p:strVal val="#ppt_x"/>
                                              </p:val>
                                            </p:tav>
                                          </p:tavLst>
                                        </p:anim>
                                        <p:anim calcmode="lin" valueType="num" p14:bounceEnd="40000">
                                          <p:cBhvr additive="base">
                                            <p:cTn id="72" dur="750" fill="hold"/>
                                            <p:tgtEl>
                                              <p:spTgt spid="14"/>
                                            </p:tgtEl>
                                            <p:attrNameLst>
                                              <p:attrName>ppt_y</p:attrName>
                                            </p:attrNameLst>
                                          </p:cBhvr>
                                          <p:tavLst>
                                            <p:tav tm="0">
                                              <p:val>
                                                <p:strVal val="#ppt_y"/>
                                              </p:val>
                                            </p:tav>
                                            <p:tav tm="100000">
                                              <p:val>
                                                <p:strVal val="#ppt_y"/>
                                              </p:val>
                                            </p:tav>
                                          </p:tavLst>
                                        </p:anim>
                                      </p:childTnLst>
                                    </p:cTn>
                                  </p:par>
                                </p:childTnLst>
                              </p:cTn>
                            </p:par>
                            <p:par>
                              <p:cTn id="73" fill="hold">
                                <p:stCondLst>
                                  <p:cond delay="10350"/>
                                </p:stCondLst>
                                <p:childTnLst>
                                  <p:par>
                                    <p:cTn id="74" presetID="2" presetClass="entr" presetSubtype="8" accel="40000" fill="hold" grpId="0" nodeType="afterEffect" p14:presetBounceEnd="40000">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14:bounceEnd="40000">
                                          <p:cBhvr additive="base">
                                            <p:cTn id="76" dur="75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77"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11" grpId="0"/>
          <p:bldP spid="12" grpId="0" animBg="1"/>
          <p:bldP spid="16" grpId="0"/>
          <p:bldP spid="17" grpId="0" animBg="1"/>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by="(-#ppt_w*2)" calcmode="lin" valueType="num">
                                          <p:cBhvr rctx="PPT">
                                            <p:cTn id="7" dur="375" autoRev="1" fill="hold">
                                              <p:stCondLst>
                                                <p:cond delay="0"/>
                                              </p:stCondLst>
                                            </p:cTn>
                                            <p:tgtEl>
                                              <p:spTgt spid="20"/>
                                            </p:tgtEl>
                                            <p:attrNameLst>
                                              <p:attrName>ppt_w</p:attrName>
                                            </p:attrNameLst>
                                          </p:cBhvr>
                                        </p:anim>
                                        <p:anim by="(#ppt_w*0.50)" calcmode="lin" valueType="num">
                                          <p:cBhvr>
                                            <p:cTn id="8" dur="375" decel="50000" autoRev="1" fill="hold">
                                              <p:stCondLst>
                                                <p:cond delay="0"/>
                                              </p:stCondLst>
                                            </p:cTn>
                                            <p:tgtEl>
                                              <p:spTgt spid="20"/>
                                            </p:tgtEl>
                                            <p:attrNameLst>
                                              <p:attrName>ppt_x</p:attrName>
                                            </p:attrNameLst>
                                          </p:cBhvr>
                                        </p:anim>
                                        <p:anim from="(-#ppt_h/2)" to="(#ppt_y)" calcmode="lin" valueType="num">
                                          <p:cBhvr>
                                            <p:cTn id="9" dur="750" fill="hold">
                                              <p:stCondLst>
                                                <p:cond delay="0"/>
                                              </p:stCondLst>
                                            </p:cTn>
                                            <p:tgtEl>
                                              <p:spTgt spid="20"/>
                                            </p:tgtEl>
                                            <p:attrNameLst>
                                              <p:attrName>ppt_y</p:attrName>
                                            </p:attrNameLst>
                                          </p:cBhvr>
                                        </p:anim>
                                        <p:animRot by="21600000">
                                          <p:cBhvr>
                                            <p:cTn id="10" dur="750" fill="hold">
                                              <p:stCondLst>
                                                <p:cond delay="0"/>
                                              </p:stCondLst>
                                            </p:cTn>
                                            <p:tgtEl>
                                              <p:spTgt spid="20"/>
                                            </p:tgtEl>
                                            <p:attrNameLst>
                                              <p:attrName>r</p:attrName>
                                            </p:attrNameLst>
                                          </p:cBhvr>
                                        </p:animRot>
                                      </p:childTnLst>
                                    </p:cTn>
                                  </p:par>
                                </p:childTnLst>
                              </p:cTn>
                            </p:par>
                            <p:par>
                              <p:cTn id="11" fill="hold">
                                <p:stCondLst>
                                  <p:cond delay="825"/>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21"/>
                                            </p:tgtEl>
                                            <p:attrNameLst>
                                              <p:attrName>style.visibility</p:attrName>
                                            </p:attrNameLst>
                                          </p:cBhvr>
                                          <p:to>
                                            <p:strVal val="visible"/>
                                          </p:to>
                                        </p:set>
                                        <p:anim by="(-#ppt_w*2)" calcmode="lin" valueType="num">
                                          <p:cBhvr rctx="PPT">
                                            <p:cTn id="14" dur="375" autoRev="1" fill="hold">
                                              <p:stCondLst>
                                                <p:cond delay="0"/>
                                              </p:stCondLst>
                                            </p:cTn>
                                            <p:tgtEl>
                                              <p:spTgt spid="21"/>
                                            </p:tgtEl>
                                            <p:attrNameLst>
                                              <p:attrName>ppt_w</p:attrName>
                                            </p:attrNameLst>
                                          </p:cBhvr>
                                        </p:anim>
                                        <p:anim by="(#ppt_w*0.50)" calcmode="lin" valueType="num">
                                          <p:cBhvr>
                                            <p:cTn id="15" dur="375" decel="50000" autoRev="1" fill="hold">
                                              <p:stCondLst>
                                                <p:cond delay="0"/>
                                              </p:stCondLst>
                                            </p:cTn>
                                            <p:tgtEl>
                                              <p:spTgt spid="21"/>
                                            </p:tgtEl>
                                            <p:attrNameLst>
                                              <p:attrName>ppt_x</p:attrName>
                                            </p:attrNameLst>
                                          </p:cBhvr>
                                        </p:anim>
                                        <p:anim from="(-#ppt_h/2)" to="(#ppt_y)" calcmode="lin" valueType="num">
                                          <p:cBhvr>
                                            <p:cTn id="16" dur="750" fill="hold">
                                              <p:stCondLst>
                                                <p:cond delay="0"/>
                                              </p:stCondLst>
                                            </p:cTn>
                                            <p:tgtEl>
                                              <p:spTgt spid="21"/>
                                            </p:tgtEl>
                                            <p:attrNameLst>
                                              <p:attrName>ppt_y</p:attrName>
                                            </p:attrNameLst>
                                          </p:cBhvr>
                                        </p:anim>
                                        <p:animRot by="21600000">
                                          <p:cBhvr>
                                            <p:cTn id="17" dur="750" fill="hold">
                                              <p:stCondLst>
                                                <p:cond delay="0"/>
                                              </p:stCondLst>
                                            </p:cTn>
                                            <p:tgtEl>
                                              <p:spTgt spid="21"/>
                                            </p:tgtEl>
                                            <p:attrNameLst>
                                              <p:attrName>r</p:attrName>
                                            </p:attrNameLst>
                                          </p:cBhvr>
                                        </p:animRot>
                                      </p:childTnLst>
                                    </p:cTn>
                                  </p:par>
                                </p:childTnLst>
                              </p:cTn>
                            </p:par>
                            <p:par>
                              <p:cTn id="18" fill="hold">
                                <p:stCondLst>
                                  <p:cond delay="2100"/>
                                </p:stCondLst>
                                <p:childTnLst>
                                  <p:par>
                                    <p:cTn id="19" presetID="2" presetClass="entr" presetSubtype="8" accel="4000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850"/>
                                </p:stCondLst>
                                <p:childTnLst>
                                  <p:par>
                                    <p:cTn id="24" presetID="2" presetClass="entr" presetSubtype="8" accel="4000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750" fill="hold"/>
                                            <p:tgtEl>
                                              <p:spTgt spid="2"/>
                                            </p:tgtEl>
                                            <p:attrNameLst>
                                              <p:attrName>ppt_x</p:attrName>
                                            </p:attrNameLst>
                                          </p:cBhvr>
                                          <p:tavLst>
                                            <p:tav tm="0">
                                              <p:val>
                                                <p:strVal val="0-#ppt_w/2"/>
                                              </p:val>
                                            </p:tav>
                                            <p:tav tm="100000">
                                              <p:val>
                                                <p:strVal val="#ppt_x"/>
                                              </p:val>
                                            </p:tav>
                                          </p:tavLst>
                                        </p:anim>
                                        <p:anim calcmode="lin" valueType="num">
                                          <p:cBhvr additive="base">
                                            <p:cTn id="27" dur="750" fill="hold"/>
                                            <p:tgtEl>
                                              <p:spTgt spid="2"/>
                                            </p:tgtEl>
                                            <p:attrNameLst>
                                              <p:attrName>ppt_y</p:attrName>
                                            </p:attrNameLst>
                                          </p:cBhvr>
                                          <p:tavLst>
                                            <p:tav tm="0">
                                              <p:val>
                                                <p:strVal val="#ppt_y"/>
                                              </p:val>
                                            </p:tav>
                                            <p:tav tm="100000">
                                              <p:val>
                                                <p:strVal val="#ppt_y"/>
                                              </p:val>
                                            </p:tav>
                                          </p:tavLst>
                                        </p:anim>
                                      </p:childTnLst>
                                    </p:cTn>
                                  </p:par>
                                </p:childTnLst>
                              </p:cTn>
                            </p:par>
                            <p:par>
                              <p:cTn id="28" fill="hold">
                                <p:stCondLst>
                                  <p:cond delay="3600"/>
                                </p:stCondLst>
                                <p:childTnLst>
                                  <p:par>
                                    <p:cTn id="29" presetID="2" presetClass="entr" presetSubtype="8" accel="4000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750" fill="hold"/>
                                            <p:tgtEl>
                                              <p:spTgt spid="6"/>
                                            </p:tgtEl>
                                            <p:attrNameLst>
                                              <p:attrName>ppt_x</p:attrName>
                                            </p:attrNameLst>
                                          </p:cBhvr>
                                          <p:tavLst>
                                            <p:tav tm="0">
                                              <p:val>
                                                <p:strVal val="0-#ppt_w/2"/>
                                              </p:val>
                                            </p:tav>
                                            <p:tav tm="100000">
                                              <p:val>
                                                <p:strVal val="#ppt_x"/>
                                              </p:val>
                                            </p:tav>
                                          </p:tavLst>
                                        </p:anim>
                                        <p:anim calcmode="lin" valueType="num">
                                          <p:cBhvr additive="base">
                                            <p:cTn id="32" dur="75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4350"/>
                                </p:stCondLst>
                                <p:childTnLst>
                                  <p:par>
                                    <p:cTn id="34" presetID="2" presetClass="entr" presetSubtype="8" accel="4000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750" fill="hold"/>
                                            <p:tgtEl>
                                              <p:spTgt spid="7"/>
                                            </p:tgtEl>
                                            <p:attrNameLst>
                                              <p:attrName>ppt_x</p:attrName>
                                            </p:attrNameLst>
                                          </p:cBhvr>
                                          <p:tavLst>
                                            <p:tav tm="0">
                                              <p:val>
                                                <p:strVal val="0-#ppt_w/2"/>
                                              </p:val>
                                            </p:tav>
                                            <p:tav tm="100000">
                                              <p:val>
                                                <p:strVal val="#ppt_x"/>
                                              </p:val>
                                            </p:tav>
                                          </p:tavLst>
                                        </p:anim>
                                        <p:anim calcmode="lin" valueType="num">
                                          <p:cBhvr additive="base">
                                            <p:cTn id="37" dur="750" fill="hold"/>
                                            <p:tgtEl>
                                              <p:spTgt spid="7"/>
                                            </p:tgtEl>
                                            <p:attrNameLst>
                                              <p:attrName>ppt_y</p:attrName>
                                            </p:attrNameLst>
                                          </p:cBhvr>
                                          <p:tavLst>
                                            <p:tav tm="0">
                                              <p:val>
                                                <p:strVal val="#ppt_y"/>
                                              </p:val>
                                            </p:tav>
                                            <p:tav tm="100000">
                                              <p:val>
                                                <p:strVal val="#ppt_y"/>
                                              </p:val>
                                            </p:tav>
                                          </p:tavLst>
                                        </p:anim>
                                      </p:childTnLst>
                                    </p:cTn>
                                  </p:par>
                                </p:childTnLst>
                              </p:cTn>
                            </p:par>
                            <p:par>
                              <p:cTn id="38" fill="hold">
                                <p:stCondLst>
                                  <p:cond delay="5100"/>
                                </p:stCondLst>
                                <p:childTnLst>
                                  <p:par>
                                    <p:cTn id="39" presetID="2" presetClass="entr" presetSubtype="8" accel="4000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750" fill="hold"/>
                                            <p:tgtEl>
                                              <p:spTgt spid="9"/>
                                            </p:tgtEl>
                                            <p:attrNameLst>
                                              <p:attrName>ppt_x</p:attrName>
                                            </p:attrNameLst>
                                          </p:cBhvr>
                                          <p:tavLst>
                                            <p:tav tm="0">
                                              <p:val>
                                                <p:strVal val="0-#ppt_w/2"/>
                                              </p:val>
                                            </p:tav>
                                            <p:tav tm="100000">
                                              <p:val>
                                                <p:strVal val="#ppt_x"/>
                                              </p:val>
                                            </p:tav>
                                          </p:tavLst>
                                        </p:anim>
                                        <p:anim calcmode="lin" valueType="num">
                                          <p:cBhvr additive="base">
                                            <p:cTn id="42" dur="750" fill="hold"/>
                                            <p:tgtEl>
                                              <p:spTgt spid="9"/>
                                            </p:tgtEl>
                                            <p:attrNameLst>
                                              <p:attrName>ppt_y</p:attrName>
                                            </p:attrNameLst>
                                          </p:cBhvr>
                                          <p:tavLst>
                                            <p:tav tm="0">
                                              <p:val>
                                                <p:strVal val="#ppt_y"/>
                                              </p:val>
                                            </p:tav>
                                            <p:tav tm="100000">
                                              <p:val>
                                                <p:strVal val="#ppt_y"/>
                                              </p:val>
                                            </p:tav>
                                          </p:tavLst>
                                        </p:anim>
                                      </p:childTnLst>
                                    </p:cTn>
                                  </p:par>
                                </p:childTnLst>
                              </p:cTn>
                            </p:par>
                            <p:par>
                              <p:cTn id="43" fill="hold">
                                <p:stCondLst>
                                  <p:cond delay="5850"/>
                                </p:stCondLst>
                                <p:childTnLst>
                                  <p:par>
                                    <p:cTn id="44" presetID="2" presetClass="entr" presetSubtype="8" accel="4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750" fill="hold"/>
                                            <p:tgtEl>
                                              <p:spTgt spid="11"/>
                                            </p:tgtEl>
                                            <p:attrNameLst>
                                              <p:attrName>ppt_x</p:attrName>
                                            </p:attrNameLst>
                                          </p:cBhvr>
                                          <p:tavLst>
                                            <p:tav tm="0">
                                              <p:val>
                                                <p:strVal val="0-#ppt_w/2"/>
                                              </p:val>
                                            </p:tav>
                                            <p:tav tm="100000">
                                              <p:val>
                                                <p:strVal val="#ppt_x"/>
                                              </p:val>
                                            </p:tav>
                                          </p:tavLst>
                                        </p:anim>
                                        <p:anim calcmode="lin" valueType="num">
                                          <p:cBhvr additive="base">
                                            <p:cTn id="47" dur="750" fill="hold"/>
                                            <p:tgtEl>
                                              <p:spTgt spid="11"/>
                                            </p:tgtEl>
                                            <p:attrNameLst>
                                              <p:attrName>ppt_y</p:attrName>
                                            </p:attrNameLst>
                                          </p:cBhvr>
                                          <p:tavLst>
                                            <p:tav tm="0">
                                              <p:val>
                                                <p:strVal val="#ppt_y"/>
                                              </p:val>
                                            </p:tav>
                                            <p:tav tm="100000">
                                              <p:val>
                                                <p:strVal val="#ppt_y"/>
                                              </p:val>
                                            </p:tav>
                                          </p:tavLst>
                                        </p:anim>
                                      </p:childTnLst>
                                    </p:cTn>
                                  </p:par>
                                </p:childTnLst>
                              </p:cTn>
                            </p:par>
                            <p:par>
                              <p:cTn id="48" fill="hold">
                                <p:stCondLst>
                                  <p:cond delay="6600"/>
                                </p:stCondLst>
                                <p:childTnLst>
                                  <p:par>
                                    <p:cTn id="49" presetID="2" presetClass="entr" presetSubtype="8" accel="4000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750" fill="hold"/>
                                            <p:tgtEl>
                                              <p:spTgt spid="12"/>
                                            </p:tgtEl>
                                            <p:attrNameLst>
                                              <p:attrName>ppt_x</p:attrName>
                                            </p:attrNameLst>
                                          </p:cBhvr>
                                          <p:tavLst>
                                            <p:tav tm="0">
                                              <p:val>
                                                <p:strVal val="0-#ppt_w/2"/>
                                              </p:val>
                                            </p:tav>
                                            <p:tav tm="100000">
                                              <p:val>
                                                <p:strVal val="#ppt_x"/>
                                              </p:val>
                                            </p:tav>
                                          </p:tavLst>
                                        </p:anim>
                                        <p:anim calcmode="lin" valueType="num">
                                          <p:cBhvr additive="base">
                                            <p:cTn id="52" dur="750" fill="hold"/>
                                            <p:tgtEl>
                                              <p:spTgt spid="12"/>
                                            </p:tgtEl>
                                            <p:attrNameLst>
                                              <p:attrName>ppt_y</p:attrName>
                                            </p:attrNameLst>
                                          </p:cBhvr>
                                          <p:tavLst>
                                            <p:tav tm="0">
                                              <p:val>
                                                <p:strVal val="#ppt_y"/>
                                              </p:val>
                                            </p:tav>
                                            <p:tav tm="100000">
                                              <p:val>
                                                <p:strVal val="#ppt_y"/>
                                              </p:val>
                                            </p:tav>
                                          </p:tavLst>
                                        </p:anim>
                                      </p:childTnLst>
                                    </p:cTn>
                                  </p:par>
                                </p:childTnLst>
                              </p:cTn>
                            </p:par>
                            <p:par>
                              <p:cTn id="53" fill="hold">
                                <p:stCondLst>
                                  <p:cond delay="7350"/>
                                </p:stCondLst>
                                <p:childTnLst>
                                  <p:par>
                                    <p:cTn id="54" presetID="2" presetClass="entr" presetSubtype="8" accel="4000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750" fill="hold"/>
                                            <p:tgtEl>
                                              <p:spTgt spid="10"/>
                                            </p:tgtEl>
                                            <p:attrNameLst>
                                              <p:attrName>ppt_x</p:attrName>
                                            </p:attrNameLst>
                                          </p:cBhvr>
                                          <p:tavLst>
                                            <p:tav tm="0">
                                              <p:val>
                                                <p:strVal val="0-#ppt_w/2"/>
                                              </p:val>
                                            </p:tav>
                                            <p:tav tm="100000">
                                              <p:val>
                                                <p:strVal val="#ppt_x"/>
                                              </p:val>
                                            </p:tav>
                                          </p:tavLst>
                                        </p:anim>
                                        <p:anim calcmode="lin" valueType="num">
                                          <p:cBhvr additive="base">
                                            <p:cTn id="57" dur="750" fill="hold"/>
                                            <p:tgtEl>
                                              <p:spTgt spid="10"/>
                                            </p:tgtEl>
                                            <p:attrNameLst>
                                              <p:attrName>ppt_y</p:attrName>
                                            </p:attrNameLst>
                                          </p:cBhvr>
                                          <p:tavLst>
                                            <p:tav tm="0">
                                              <p:val>
                                                <p:strVal val="#ppt_y"/>
                                              </p:val>
                                            </p:tav>
                                            <p:tav tm="100000">
                                              <p:val>
                                                <p:strVal val="#ppt_y"/>
                                              </p:val>
                                            </p:tav>
                                          </p:tavLst>
                                        </p:anim>
                                      </p:childTnLst>
                                    </p:cTn>
                                  </p:par>
                                </p:childTnLst>
                              </p:cTn>
                            </p:par>
                            <p:par>
                              <p:cTn id="58" fill="hold">
                                <p:stCondLst>
                                  <p:cond delay="8100"/>
                                </p:stCondLst>
                                <p:childTnLst>
                                  <p:par>
                                    <p:cTn id="59" presetID="2" presetClass="entr" presetSubtype="8" accel="4000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750" fill="hold"/>
                                            <p:tgtEl>
                                              <p:spTgt spid="16"/>
                                            </p:tgtEl>
                                            <p:attrNameLst>
                                              <p:attrName>ppt_x</p:attrName>
                                            </p:attrNameLst>
                                          </p:cBhvr>
                                          <p:tavLst>
                                            <p:tav tm="0">
                                              <p:val>
                                                <p:strVal val="0-#ppt_w/2"/>
                                              </p:val>
                                            </p:tav>
                                            <p:tav tm="100000">
                                              <p:val>
                                                <p:strVal val="#ppt_x"/>
                                              </p:val>
                                            </p:tav>
                                          </p:tavLst>
                                        </p:anim>
                                        <p:anim calcmode="lin" valueType="num">
                                          <p:cBhvr additive="base">
                                            <p:cTn id="62" dur="750" fill="hold"/>
                                            <p:tgtEl>
                                              <p:spTgt spid="16"/>
                                            </p:tgtEl>
                                            <p:attrNameLst>
                                              <p:attrName>ppt_y</p:attrName>
                                            </p:attrNameLst>
                                          </p:cBhvr>
                                          <p:tavLst>
                                            <p:tav tm="0">
                                              <p:val>
                                                <p:strVal val="#ppt_y"/>
                                              </p:val>
                                            </p:tav>
                                            <p:tav tm="100000">
                                              <p:val>
                                                <p:strVal val="#ppt_y"/>
                                              </p:val>
                                            </p:tav>
                                          </p:tavLst>
                                        </p:anim>
                                      </p:childTnLst>
                                    </p:cTn>
                                  </p:par>
                                </p:childTnLst>
                              </p:cTn>
                            </p:par>
                            <p:par>
                              <p:cTn id="63" fill="hold">
                                <p:stCondLst>
                                  <p:cond delay="8850"/>
                                </p:stCondLst>
                                <p:childTnLst>
                                  <p:par>
                                    <p:cTn id="64" presetID="2" presetClass="entr" presetSubtype="8" accel="4000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750" fill="hold"/>
                                            <p:tgtEl>
                                              <p:spTgt spid="17"/>
                                            </p:tgtEl>
                                            <p:attrNameLst>
                                              <p:attrName>ppt_x</p:attrName>
                                            </p:attrNameLst>
                                          </p:cBhvr>
                                          <p:tavLst>
                                            <p:tav tm="0">
                                              <p:val>
                                                <p:strVal val="0-#ppt_w/2"/>
                                              </p:val>
                                            </p:tav>
                                            <p:tav tm="100000">
                                              <p:val>
                                                <p:strVal val="#ppt_x"/>
                                              </p:val>
                                            </p:tav>
                                          </p:tavLst>
                                        </p:anim>
                                        <p:anim calcmode="lin" valueType="num">
                                          <p:cBhvr additive="base">
                                            <p:cTn id="67" dur="750" fill="hold"/>
                                            <p:tgtEl>
                                              <p:spTgt spid="17"/>
                                            </p:tgtEl>
                                            <p:attrNameLst>
                                              <p:attrName>ppt_y</p:attrName>
                                            </p:attrNameLst>
                                          </p:cBhvr>
                                          <p:tavLst>
                                            <p:tav tm="0">
                                              <p:val>
                                                <p:strVal val="#ppt_y"/>
                                              </p:val>
                                            </p:tav>
                                            <p:tav tm="100000">
                                              <p:val>
                                                <p:strVal val="#ppt_y"/>
                                              </p:val>
                                            </p:tav>
                                          </p:tavLst>
                                        </p:anim>
                                      </p:childTnLst>
                                    </p:cTn>
                                  </p:par>
                                </p:childTnLst>
                              </p:cTn>
                            </p:par>
                            <p:par>
                              <p:cTn id="68" fill="hold">
                                <p:stCondLst>
                                  <p:cond delay="9600"/>
                                </p:stCondLst>
                                <p:childTnLst>
                                  <p:par>
                                    <p:cTn id="69" presetID="2" presetClass="entr" presetSubtype="8" accel="40000"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750" fill="hold"/>
                                            <p:tgtEl>
                                              <p:spTgt spid="14"/>
                                            </p:tgtEl>
                                            <p:attrNameLst>
                                              <p:attrName>ppt_x</p:attrName>
                                            </p:attrNameLst>
                                          </p:cBhvr>
                                          <p:tavLst>
                                            <p:tav tm="0">
                                              <p:val>
                                                <p:strVal val="0-#ppt_w/2"/>
                                              </p:val>
                                            </p:tav>
                                            <p:tav tm="100000">
                                              <p:val>
                                                <p:strVal val="#ppt_x"/>
                                              </p:val>
                                            </p:tav>
                                          </p:tavLst>
                                        </p:anim>
                                        <p:anim calcmode="lin" valueType="num">
                                          <p:cBhvr additive="base">
                                            <p:cTn id="72" dur="750" fill="hold"/>
                                            <p:tgtEl>
                                              <p:spTgt spid="14"/>
                                            </p:tgtEl>
                                            <p:attrNameLst>
                                              <p:attrName>ppt_y</p:attrName>
                                            </p:attrNameLst>
                                          </p:cBhvr>
                                          <p:tavLst>
                                            <p:tav tm="0">
                                              <p:val>
                                                <p:strVal val="#ppt_y"/>
                                              </p:val>
                                            </p:tav>
                                            <p:tav tm="100000">
                                              <p:val>
                                                <p:strVal val="#ppt_y"/>
                                              </p:val>
                                            </p:tav>
                                          </p:tavLst>
                                        </p:anim>
                                      </p:childTnLst>
                                    </p:cTn>
                                  </p:par>
                                </p:childTnLst>
                              </p:cTn>
                            </p:par>
                            <p:par>
                              <p:cTn id="73" fill="hold">
                                <p:stCondLst>
                                  <p:cond delay="10350"/>
                                </p:stCondLst>
                                <p:childTnLst>
                                  <p:par>
                                    <p:cTn id="74" presetID="2" presetClass="entr" presetSubtype="8" accel="40000" fill="hold" grpId="0" nodeType="after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750" fill="hold"/>
                                            <p:tgtEl>
                                              <p:spTgt spid="19"/>
                                            </p:tgtEl>
                                            <p:attrNameLst>
                                              <p:attrName>ppt_x</p:attrName>
                                            </p:attrNameLst>
                                          </p:cBhvr>
                                          <p:tavLst>
                                            <p:tav tm="0">
                                              <p:val>
                                                <p:strVal val="0-#ppt_w/2"/>
                                              </p:val>
                                            </p:tav>
                                            <p:tav tm="100000">
                                              <p:val>
                                                <p:strVal val="#ppt_x"/>
                                              </p:val>
                                            </p:tav>
                                          </p:tavLst>
                                        </p:anim>
                                        <p:anim calcmode="lin" valueType="num">
                                          <p:cBhvr additive="base">
                                            <p:cTn id="77"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11" grpId="0"/>
          <p:bldP spid="12" grpId="0" animBg="1"/>
          <p:bldP spid="16" grpId="0"/>
          <p:bldP spid="17" grpId="0" animBg="1"/>
          <p:bldP spid="19" grpId="0"/>
          <p:bldP spid="20" grpId="0"/>
          <p:bldP spid="2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919" y="-56083"/>
            <a:ext cx="7764688" cy="5749512"/>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967" y="5693429"/>
            <a:ext cx="6475984" cy="1211181"/>
          </a:xfrm>
          <a:prstGeom prst="rect">
            <a:avLst/>
          </a:prstGeom>
        </p:spPr>
      </p:pic>
    </p:spTree>
    <p:extLst>
      <p:ext uri="{BB962C8B-B14F-4D97-AF65-F5344CB8AC3E}">
        <p14:creationId xmlns:p14="http://schemas.microsoft.com/office/powerpoint/2010/main" val="1406067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858750" cy="7232650"/>
          </a:xfrm>
          <a:prstGeom prst="rect">
            <a:avLst/>
          </a:prstGeom>
          <a:blipFill dpi="0"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l="-4413" t="-1935" r="-3825" b="-1220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141343" y="0"/>
            <a:ext cx="6717407" cy="7232650"/>
          </a:xfrm>
          <a:prstGeom prst="rect">
            <a:avLst/>
          </a:prstGeom>
          <a:solidFill>
            <a:srgbClr val="166CA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50942" y="663997"/>
            <a:ext cx="5498208" cy="54982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59"/>
          <p:cNvSpPr>
            <a:spLocks noChangeArrowheads="1"/>
          </p:cNvSpPr>
          <p:nvPr/>
        </p:nvSpPr>
        <p:spPr bwMode="auto">
          <a:xfrm>
            <a:off x="6884293" y="2539117"/>
            <a:ext cx="5231508"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600" b="1" dirty="0" smtClean="0">
                <a:solidFill>
                  <a:schemeClr val="bg1"/>
                </a:solidFill>
                <a:latin typeface="Arial" panose="020B0604020202020204" pitchFamily="34" charset="0"/>
                <a:cs typeface="Arial" panose="020B0604020202020204" pitchFamily="34" charset="0"/>
              </a:rPr>
              <a:t>THANK YOU</a:t>
            </a:r>
            <a:endParaRPr lang="en-US" altLang="zh-CN" sz="6600" b="1" dirty="0">
              <a:solidFill>
                <a:schemeClr val="bg1"/>
              </a:solidFill>
              <a:latin typeface="Arial" panose="020B0604020202020204" pitchFamily="34" charset="0"/>
              <a:cs typeface="Arial" panose="020B0604020202020204" pitchFamily="34" charset="0"/>
            </a:endParaRPr>
          </a:p>
        </p:txBody>
      </p:sp>
      <p:sp>
        <p:nvSpPr>
          <p:cNvPr id="14" name="矩形 259"/>
          <p:cNvSpPr>
            <a:spLocks noChangeArrowheads="1"/>
          </p:cNvSpPr>
          <p:nvPr/>
        </p:nvSpPr>
        <p:spPr bwMode="auto">
          <a:xfrm>
            <a:off x="7307028" y="3719158"/>
            <a:ext cx="438603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dirty="0">
                <a:solidFill>
                  <a:schemeClr val="bg1"/>
                </a:solidFill>
                <a:cs typeface="Arial" panose="020B0604020202020204" pitchFamily="34" charset="0"/>
              </a:rPr>
              <a:t>感谢聆听</a:t>
            </a:r>
            <a:r>
              <a:rPr lang="zh-CN" altLang="en-US" dirty="0" smtClean="0">
                <a:solidFill>
                  <a:schemeClr val="bg1"/>
                </a:solidFill>
                <a:cs typeface="Arial" panose="020B0604020202020204" pitchFamily="34" charset="0"/>
              </a:rPr>
              <a:t>，</a:t>
            </a:r>
            <a:r>
              <a:rPr lang="zh-CN" altLang="en-US" dirty="0">
                <a:solidFill>
                  <a:schemeClr val="bg1"/>
                </a:solidFill>
                <a:cs typeface="Arial" panose="020B0604020202020204" pitchFamily="34" charset="0"/>
              </a:rPr>
              <a:t>欢迎</a:t>
            </a:r>
            <a:r>
              <a:rPr lang="zh-CN" altLang="en-US" dirty="0" smtClean="0">
                <a:solidFill>
                  <a:schemeClr val="bg1"/>
                </a:solidFill>
                <a:cs typeface="Arial" panose="020B0604020202020204" pitchFamily="34" charset="0"/>
              </a:rPr>
              <a:t>指导</a:t>
            </a:r>
            <a:endParaRPr lang="zh-CN" altLang="en-US" dirty="0">
              <a:solidFill>
                <a:schemeClr val="bg1"/>
              </a:solidFill>
              <a:cs typeface="Arial" panose="020B0604020202020204" pitchFamily="34" charset="0"/>
            </a:endParaRPr>
          </a:p>
        </p:txBody>
      </p:sp>
    </p:spTree>
    <p:extLst>
      <p:ext uri="{BB962C8B-B14F-4D97-AF65-F5344CB8AC3E}">
        <p14:creationId xmlns:p14="http://schemas.microsoft.com/office/powerpoint/2010/main" val="55839747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Horizontal)">
                                      <p:cBhvr>
                                        <p:cTn id="11" dur="500"/>
                                        <p:tgtEl>
                                          <p:spTgt spid="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3"/>
                                        </p:tgtEl>
                                        <p:attrNameLst>
                                          <p:attrName>ppt_y</p:attrName>
                                        </p:attrNameLst>
                                      </p:cBhvr>
                                      <p:tavLst>
                                        <p:tav tm="0">
                                          <p:val>
                                            <p:strVal val="#ppt_y"/>
                                          </p:val>
                                        </p:tav>
                                        <p:tav tm="100000">
                                          <p:val>
                                            <p:strVal val="#ppt_y"/>
                                          </p:val>
                                        </p:tav>
                                      </p:tavLst>
                                    </p:anim>
                                    <p:anim calcmode="lin" valueType="num">
                                      <p:cBhvr>
                                        <p:cTn id="23"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3"/>
                                        </p:tgtEl>
                                      </p:cBhvr>
                                    </p:animEffect>
                                  </p:childTnLst>
                                </p:cTn>
                              </p:par>
                            </p:childTnLst>
                          </p:cTn>
                        </p:par>
                        <p:par>
                          <p:cTn id="26" fill="hold">
                            <p:stCondLst>
                              <p:cond delay="2350"/>
                            </p:stCondLst>
                            <p:childTnLst>
                              <p:par>
                                <p:cTn id="27" presetID="26" presetClass="emph" presetSubtype="0" fill="hold" grpId="1" nodeType="afterEffect">
                                  <p:stCondLst>
                                    <p:cond delay="0"/>
                                  </p:stCondLst>
                                  <p:iterate type="lt">
                                    <p:tmPct val="0"/>
                                  </p:iterate>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childTnLst>
                          </p:cTn>
                        </p:par>
                        <p:par>
                          <p:cTn id="30" fill="hold">
                            <p:stCondLst>
                              <p:cond delay="285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4"/>
                                        </p:tgtEl>
                                        <p:attrNameLst>
                                          <p:attrName>ppt_y</p:attrName>
                                        </p:attrNameLst>
                                      </p:cBhvr>
                                      <p:tavLst>
                                        <p:tav tm="0">
                                          <p:val>
                                            <p:strVal val="#ppt_y"/>
                                          </p:val>
                                        </p:tav>
                                        <p:tav tm="100000">
                                          <p:val>
                                            <p:strVal val="#ppt_y"/>
                                          </p:val>
                                        </p:tav>
                                      </p:tavLst>
                                    </p:anim>
                                    <p:anim calcmode="lin" valueType="num">
                                      <p:cBhvr>
                                        <p:cTn id="3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4"/>
                                        </p:tgtEl>
                                      </p:cBhvr>
                                    </p:animEffect>
                                  </p:childTnLst>
                                </p:cTn>
                              </p:par>
                            </p:childTnLst>
                          </p:cTn>
                        </p:par>
                        <p:par>
                          <p:cTn id="38" fill="hold">
                            <p:stCondLst>
                              <p:cond delay="3750"/>
                            </p:stCondLst>
                            <p:childTnLst>
                              <p:par>
                                <p:cTn id="39" presetID="26" presetClass="emph" presetSubtype="0" fill="hold" grpId="1" nodeType="afterEffect">
                                  <p:stCondLst>
                                    <p:cond delay="0"/>
                                  </p:stCondLst>
                                  <p:iterate type="lt">
                                    <p:tmPct val="0"/>
                                  </p:iterate>
                                  <p:childTnLst>
                                    <p:animEffect transition="out" filter="fade">
                                      <p:cBhvr>
                                        <p:cTn id="40" dur="500" tmFilter="0, 0; .2, .5; .8, .5; 1, 0"/>
                                        <p:tgtEl>
                                          <p:spTgt spid="14"/>
                                        </p:tgtEl>
                                      </p:cBhvr>
                                    </p:animEffect>
                                    <p:animScale>
                                      <p:cBhvr>
                                        <p:cTn id="41"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3" grpId="0"/>
      <p:bldP spid="13" grpId="1"/>
      <p:bldP spid="14"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733444" y="882422"/>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2295643" y="4288537"/>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2179177" y="3503694"/>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endPar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 name="直接连接符 2"/>
          <p:cNvCxnSpPr/>
          <p:nvPr/>
        </p:nvCxnSpPr>
        <p:spPr>
          <a:xfrm>
            <a:off x="6360645" y="3687370"/>
            <a:ext cx="0" cy="35264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48"/>
          <p:cNvSpPr txBox="1"/>
          <p:nvPr/>
        </p:nvSpPr>
        <p:spPr>
          <a:xfrm>
            <a:off x="7424708" y="3687370"/>
            <a:ext cx="4320480" cy="738664"/>
          </a:xfrm>
          <a:prstGeom prst="rect">
            <a:avLst/>
          </a:prstGeom>
          <a:noFill/>
        </p:spPr>
        <p:txBody>
          <a:bodyPr wrap="square" lIns="0" tIns="0" rIns="0" bIns="0" rtlCol="0">
            <a:spAutoFit/>
          </a:bodyPr>
          <a:lstStyle/>
          <a:p>
            <a:r>
              <a:rPr lang="zh-CN" altLang="en-US" sz="48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线性回归</a:t>
            </a:r>
            <a:endParaRPr lang="en-GB" altLang="zh-CN"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259"/>
          <p:cNvSpPr>
            <a:spLocks noChangeArrowheads="1"/>
          </p:cNvSpPr>
          <p:nvPr/>
        </p:nvSpPr>
        <p:spPr bwMode="auto">
          <a:xfrm>
            <a:off x="2102976" y="1294078"/>
            <a:ext cx="260237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bg1"/>
                </a:solidFill>
                <a:latin typeface="Impact" panose="020B0806030902050204" pitchFamily="34" charset="0"/>
                <a:cs typeface="Arial" panose="020B0604020202020204" pitchFamily="34" charset="0"/>
                <a:sym typeface="Arial" panose="020B0604020202020204" pitchFamily="34" charset="0"/>
              </a:rPr>
              <a:t>01</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13" name="TextBox 11"/>
          <p:cNvSpPr txBox="1"/>
          <p:nvPr/>
        </p:nvSpPr>
        <p:spPr>
          <a:xfrm>
            <a:off x="7370756" y="464000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线性回归</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1"/>
          <p:cNvSpPr txBox="1"/>
          <p:nvPr/>
        </p:nvSpPr>
        <p:spPr>
          <a:xfrm>
            <a:off x="9431119" y="464000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线性回归原理</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1"/>
          <p:cNvSpPr txBox="1"/>
          <p:nvPr/>
        </p:nvSpPr>
        <p:spPr>
          <a:xfrm>
            <a:off x="7370756" y="495094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线性回归用例</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txBox="1"/>
          <p:nvPr/>
        </p:nvSpPr>
        <p:spPr>
          <a:xfrm>
            <a:off x="9431119" y="495094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线性回归推导</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3764586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par>
                          <p:cTn id="20" fill="hold">
                            <p:stCondLst>
                              <p:cond delay="1550"/>
                            </p:stCondLst>
                            <p:childTnLst>
                              <p:par>
                                <p:cTn id="21" presetID="2" presetClass="entr" presetSubtype="4"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2050"/>
                            </p:stCondLst>
                            <p:childTnLst>
                              <p:par>
                                <p:cTn id="26" presetID="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2550"/>
                            </p:stCondLst>
                            <p:childTnLst>
                              <p:par>
                                <p:cTn id="31" presetID="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par>
                          <p:cTn id="35" fill="hold">
                            <p:stCondLst>
                              <p:cond delay="30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1"/>
                                        </p:tgtEl>
                                        <p:attrNameLst>
                                          <p:attrName>style.visibility</p:attrName>
                                        </p:attrNameLst>
                                      </p:cBhvr>
                                      <p:to>
                                        <p:strVal val="visible"/>
                                      </p:to>
                                    </p:set>
                                    <p:animEffect transition="in" filter="wipe(left)">
                                      <p:cBhvr>
                                        <p:cTn id="38" dur="200"/>
                                        <p:tgtEl>
                                          <p:spTgt spid="11"/>
                                        </p:tgtEl>
                                      </p:cBhvr>
                                    </p:animEffect>
                                  </p:childTnLst>
                                </p:cTn>
                              </p:par>
                            </p:childTnLst>
                          </p:cTn>
                        </p:par>
                        <p:par>
                          <p:cTn id="39" fill="hold">
                            <p:stCondLst>
                              <p:cond delay="3430"/>
                            </p:stCondLst>
                            <p:childTnLst>
                              <p:par>
                                <p:cTn id="40" presetID="36" presetClass="emph" presetSubtype="0" fill="hold" grpId="1" nodeType="afterEffect">
                                  <p:stCondLst>
                                    <p:cond delay="0"/>
                                  </p:stCondLst>
                                  <p:iterate type="lt">
                                    <p:tmPct val="30000"/>
                                  </p:iterate>
                                  <p:childTnLst>
                                    <p:animScale>
                                      <p:cBhvr>
                                        <p:cTn id="41" dur="50" autoRev="1" fill="hold">
                                          <p:stCondLst>
                                            <p:cond delay="0"/>
                                          </p:stCondLst>
                                        </p:cTn>
                                        <p:tgtEl>
                                          <p:spTgt spid="11"/>
                                        </p:tgtEl>
                                      </p:cBhvr>
                                      <p:to x="80000" y="100000"/>
                                    </p:animScale>
                                    <p:anim by="(#ppt_w*0.10)" calcmode="lin" valueType="num">
                                      <p:cBhvr>
                                        <p:cTn id="42" dur="50" autoRev="1" fill="hold">
                                          <p:stCondLst>
                                            <p:cond delay="0"/>
                                          </p:stCondLst>
                                        </p:cTn>
                                        <p:tgtEl>
                                          <p:spTgt spid="11"/>
                                        </p:tgtEl>
                                        <p:attrNameLst>
                                          <p:attrName>ppt_x</p:attrName>
                                        </p:attrNameLst>
                                      </p:cBhvr>
                                    </p:anim>
                                    <p:anim by="(-#ppt_w*0.10)" calcmode="lin" valueType="num">
                                      <p:cBhvr>
                                        <p:cTn id="43" dur="50" autoRev="1" fill="hold">
                                          <p:stCondLst>
                                            <p:cond delay="0"/>
                                          </p:stCondLst>
                                        </p:cTn>
                                        <p:tgtEl>
                                          <p:spTgt spid="11"/>
                                        </p:tgtEl>
                                        <p:attrNameLst>
                                          <p:attrName>ppt_y</p:attrName>
                                        </p:attrNameLst>
                                      </p:cBhvr>
                                    </p:anim>
                                    <p:animRot by="-480000">
                                      <p:cBhvr>
                                        <p:cTn id="44" dur="50" autoRev="1" fill="hold">
                                          <p:stCondLst>
                                            <p:cond delay="0"/>
                                          </p:stCondLst>
                                        </p:cTn>
                                        <p:tgtEl>
                                          <p:spTgt spid="11"/>
                                        </p:tgtEl>
                                        <p:attrNameLst>
                                          <p:attrName>r</p:attrName>
                                        </p:attrNameLst>
                                      </p:cBhvr>
                                    </p:animRot>
                                  </p:childTnLst>
                                </p:cTn>
                              </p:par>
                            </p:childTnLst>
                          </p:cTn>
                        </p:par>
                        <p:par>
                          <p:cTn id="45" fill="hold">
                            <p:stCondLst>
                              <p:cond delay="3620"/>
                            </p:stCondLst>
                            <p:childTnLst>
                              <p:par>
                                <p:cTn id="46" presetID="1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ppt_x</p:attrName>
                                        </p:attrNameLst>
                                      </p:cBhvr>
                                      <p:tavLst>
                                        <p:tav tm="0">
                                          <p:val>
                                            <p:strVal val="#ppt_x-#ppt_w*1.125000"/>
                                          </p:val>
                                        </p:tav>
                                        <p:tav tm="100000">
                                          <p:val>
                                            <p:strVal val="#ppt_x"/>
                                          </p:val>
                                        </p:tav>
                                      </p:tavLst>
                                    </p:anim>
                                    <p:animEffect transition="in" filter="wipe(right)">
                                      <p:cBhvr>
                                        <p:cTn id="49" dur="500"/>
                                        <p:tgtEl>
                                          <p:spTgt spid="13"/>
                                        </p:tgtEl>
                                      </p:cBhvr>
                                    </p:animEffect>
                                  </p:childTnLst>
                                </p:cTn>
                              </p:par>
                            </p:childTnLst>
                          </p:cTn>
                        </p:par>
                        <p:par>
                          <p:cTn id="50" fill="hold">
                            <p:stCondLst>
                              <p:cond delay="4120"/>
                            </p:stCondLst>
                            <p:childTnLst>
                              <p:par>
                                <p:cTn id="51" presetID="1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p:tgtEl>
                                          <p:spTgt spid="14"/>
                                        </p:tgtEl>
                                        <p:attrNameLst>
                                          <p:attrName>ppt_x</p:attrName>
                                        </p:attrNameLst>
                                      </p:cBhvr>
                                      <p:tavLst>
                                        <p:tav tm="0">
                                          <p:val>
                                            <p:strVal val="#ppt_x-#ppt_w*1.125000"/>
                                          </p:val>
                                        </p:tav>
                                        <p:tav tm="100000">
                                          <p:val>
                                            <p:strVal val="#ppt_x"/>
                                          </p:val>
                                        </p:tav>
                                      </p:tavLst>
                                    </p:anim>
                                    <p:animEffect transition="in" filter="wipe(right)">
                                      <p:cBhvr>
                                        <p:cTn id="54" dur="500"/>
                                        <p:tgtEl>
                                          <p:spTgt spid="14"/>
                                        </p:tgtEl>
                                      </p:cBhvr>
                                    </p:animEffect>
                                  </p:childTnLst>
                                </p:cTn>
                              </p:par>
                            </p:childTnLst>
                          </p:cTn>
                        </p:par>
                        <p:par>
                          <p:cTn id="55" fill="hold">
                            <p:stCondLst>
                              <p:cond delay="4620"/>
                            </p:stCondLst>
                            <p:childTnLst>
                              <p:par>
                                <p:cTn id="56" presetID="1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ppt_x</p:attrName>
                                        </p:attrNameLst>
                                      </p:cBhvr>
                                      <p:tavLst>
                                        <p:tav tm="0">
                                          <p:val>
                                            <p:strVal val="#ppt_x-#ppt_w*1.125000"/>
                                          </p:val>
                                        </p:tav>
                                        <p:tav tm="100000">
                                          <p:val>
                                            <p:strVal val="#ppt_x"/>
                                          </p:val>
                                        </p:tav>
                                      </p:tavLst>
                                    </p:anim>
                                    <p:animEffect transition="in" filter="wipe(right)">
                                      <p:cBhvr>
                                        <p:cTn id="59" dur="500"/>
                                        <p:tgtEl>
                                          <p:spTgt spid="15"/>
                                        </p:tgtEl>
                                      </p:cBhvr>
                                    </p:animEffect>
                                  </p:childTnLst>
                                </p:cTn>
                              </p:par>
                            </p:childTnLst>
                          </p:cTn>
                        </p:par>
                        <p:par>
                          <p:cTn id="60" fill="hold">
                            <p:stCondLst>
                              <p:cond delay="5120"/>
                            </p:stCondLst>
                            <p:childTnLst>
                              <p:par>
                                <p:cTn id="61" presetID="1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p:tgtEl>
                                          <p:spTgt spid="16"/>
                                        </p:tgtEl>
                                        <p:attrNameLst>
                                          <p:attrName>ppt_x</p:attrName>
                                        </p:attrNameLst>
                                      </p:cBhvr>
                                      <p:tavLst>
                                        <p:tav tm="0">
                                          <p:val>
                                            <p:strVal val="#ppt_x-#ppt_w*1.125000"/>
                                          </p:val>
                                        </p:tav>
                                        <p:tav tm="100000">
                                          <p:val>
                                            <p:strVal val="#ppt_x"/>
                                          </p:val>
                                        </p:tav>
                                      </p:tavLst>
                                    </p:anim>
                                    <p:animEffect transition="in" filter="wipe(right)">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4" y="-3332"/>
            <a:ext cx="12858043" cy="491580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Rectangle 18"/>
          <p:cNvSpPr/>
          <p:nvPr/>
        </p:nvSpPr>
        <p:spPr>
          <a:xfrm>
            <a:off x="6141344" y="0"/>
            <a:ext cx="6717054" cy="491246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9"/>
          <p:cNvSpPr txBox="1"/>
          <p:nvPr/>
        </p:nvSpPr>
        <p:spPr>
          <a:xfrm>
            <a:off x="6581683" y="438681"/>
            <a:ext cx="2933183" cy="369332"/>
          </a:xfrm>
          <a:prstGeom prst="rect">
            <a:avLst/>
          </a:prstGeom>
          <a:noFill/>
        </p:spPr>
        <p:txBody>
          <a:bodyPr wrap="square" lIns="0" tIns="0" rIns="0" bIns="0" rtlCol="0">
            <a:spAutoFit/>
          </a:bodyPr>
          <a:lstStyle/>
          <a:p>
            <a:r>
              <a:rPr lang="zh-CN" altLang="en-US" sz="2400"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线性回归基本形式</a:t>
            </a:r>
            <a:endParaRPr lang="en-GB" sz="2400"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6"/>
          <p:cNvSpPr/>
          <p:nvPr/>
        </p:nvSpPr>
        <p:spPr>
          <a:xfrm>
            <a:off x="956152" y="5228084"/>
            <a:ext cx="10441775" cy="727122"/>
          </a:xfrm>
          <a:prstGeom prst="rect">
            <a:avLst/>
          </a:prstGeom>
        </p:spPr>
        <p:txBody>
          <a:bodyPr wrap="square" lIns="0" tIns="0" rIns="0" bIns="0">
            <a:spAutoFit/>
          </a:bodyPr>
          <a:lstStyle/>
          <a:p>
            <a:pPr algn="just">
              <a:lnSpc>
                <a:spcPct val="150000"/>
              </a:lnSpc>
              <a:defRPr/>
            </a:pPr>
            <a:r>
              <a:rPr lang="zh-CN" altLang="en-US"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线性模型形式简单、易于建模，但却蕴含着机器学习中一些重要的基本思想。许多功能</a:t>
            </a:r>
            <a:r>
              <a:rPr lang="zh-CN" altLang="en-US" sz="1050" dirty="0" smtClean="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更为强大</a:t>
            </a:r>
            <a:r>
              <a:rPr lang="zh-CN" altLang="en-US"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的非线性模型（</a:t>
            </a:r>
            <a:r>
              <a:rPr lang="en-US" altLang="zh-CN"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nonlinear model</a:t>
            </a:r>
            <a:r>
              <a:rPr lang="zh-CN" altLang="en-US"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）可在线性模型的基础上通过引入层级结构或高维</a:t>
            </a:r>
            <a:r>
              <a:rPr lang="zh-CN" altLang="en-US" sz="1050" dirty="0" smtClean="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映射而</a:t>
            </a:r>
            <a:r>
              <a:rPr lang="zh-CN" altLang="en-US"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得。此外，由于</a:t>
            </a:r>
            <a:r>
              <a:rPr lang="en-US" altLang="zh-CN"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w</a:t>
            </a:r>
            <a:r>
              <a:rPr lang="zh-CN" altLang="en-US"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直观表达了各属性在预测中的重要性，因此线性模型有很好的可解释性</a:t>
            </a:r>
            <a:r>
              <a:rPr lang="en-US" altLang="zh-CN" sz="1050" dirty="0" smtClean="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(comprehensibility</a:t>
            </a:r>
            <a:r>
              <a:rPr lang="en-US" altLang="zh-CN"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a:t>
            </a:r>
            <a:r>
              <a:rPr lang="zh-CN" altLang="en-US"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。例如若在西瓜问题中学</a:t>
            </a:r>
            <a:r>
              <a:rPr lang="zh-CN" altLang="en-US" sz="1050" dirty="0" smtClean="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得如下模型，</a:t>
            </a:r>
            <a:r>
              <a:rPr lang="zh-CN" altLang="en-US"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则意味着可通过综合考虑色泽、根蒂和</a:t>
            </a:r>
            <a:r>
              <a:rPr lang="zh-CN" altLang="en-US" sz="1050" dirty="0" smtClean="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敲声</a:t>
            </a:r>
            <a:r>
              <a:rPr lang="zh-CN" altLang="en-US" sz="105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来判断瓜好不好，其中根蒂最要紧，而敲声比色泽更重要</a:t>
            </a:r>
            <a:r>
              <a:rPr lang="zh-CN" altLang="en-US" sz="90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a:t>
            </a:r>
            <a:endParaRPr lang="en-GB" altLang="zh-CN" sz="90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28311" y="1287755"/>
            <a:ext cx="5705720" cy="2760618"/>
          </a:xfrm>
          <a:prstGeom prst="rect">
            <a:avLst/>
          </a:prstGeom>
          <a:noFill/>
          <a:ln>
            <a:noFill/>
          </a:ln>
          <a:effectLst>
            <a:innerShdw blurRad="63500" dist="50800" dir="135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86100" y="6064597"/>
            <a:ext cx="33432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66680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1000" fill="hold"/>
                                        <p:tgtEl>
                                          <p:spTgt spid="102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线性回归</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077" name="Picture 5"/>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612951" y="1168053"/>
            <a:ext cx="7272808" cy="126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2951" y="2411153"/>
            <a:ext cx="7272808" cy="1061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65079" y="3674815"/>
            <a:ext cx="6153433" cy="1453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12951" y="5344517"/>
            <a:ext cx="745499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40297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750"/>
                                        <p:tgtEl>
                                          <p:spTgt spid="3077"/>
                                        </p:tgtEl>
                                      </p:cBhvr>
                                    </p:animEffect>
                                    <p:anim calcmode="lin" valueType="num">
                                      <p:cBhvr>
                                        <p:cTn id="8" dur="750" fill="hold"/>
                                        <p:tgtEl>
                                          <p:spTgt spid="3077"/>
                                        </p:tgtEl>
                                        <p:attrNameLst>
                                          <p:attrName>ppt_x</p:attrName>
                                        </p:attrNameLst>
                                      </p:cBhvr>
                                      <p:tavLst>
                                        <p:tav tm="0">
                                          <p:val>
                                            <p:strVal val="#ppt_x"/>
                                          </p:val>
                                        </p:tav>
                                        <p:tav tm="100000">
                                          <p:val>
                                            <p:strVal val="#ppt_x"/>
                                          </p:val>
                                        </p:tav>
                                      </p:tavLst>
                                    </p:anim>
                                    <p:anim calcmode="lin" valueType="num">
                                      <p:cBhvr>
                                        <p:cTn id="9" dur="750" fill="hold"/>
                                        <p:tgtEl>
                                          <p:spTgt spid="3077"/>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3078"/>
                                        </p:tgtEl>
                                        <p:attrNameLst>
                                          <p:attrName>style.visibility</p:attrName>
                                        </p:attrNameLst>
                                      </p:cBhvr>
                                      <p:to>
                                        <p:strVal val="visible"/>
                                      </p:to>
                                    </p:set>
                                    <p:animEffect transition="in" filter="fade">
                                      <p:cBhvr>
                                        <p:cTn id="13" dur="750"/>
                                        <p:tgtEl>
                                          <p:spTgt spid="3078"/>
                                        </p:tgtEl>
                                      </p:cBhvr>
                                    </p:animEffect>
                                    <p:anim calcmode="lin" valueType="num">
                                      <p:cBhvr>
                                        <p:cTn id="14" dur="750" fill="hold"/>
                                        <p:tgtEl>
                                          <p:spTgt spid="3078"/>
                                        </p:tgtEl>
                                        <p:attrNameLst>
                                          <p:attrName>ppt_x</p:attrName>
                                        </p:attrNameLst>
                                      </p:cBhvr>
                                      <p:tavLst>
                                        <p:tav tm="0">
                                          <p:val>
                                            <p:strVal val="#ppt_x"/>
                                          </p:val>
                                        </p:tav>
                                        <p:tav tm="100000">
                                          <p:val>
                                            <p:strVal val="#ppt_x"/>
                                          </p:val>
                                        </p:tav>
                                      </p:tavLst>
                                    </p:anim>
                                    <p:anim calcmode="lin" valueType="num">
                                      <p:cBhvr>
                                        <p:cTn id="15" dur="750" fill="hold"/>
                                        <p:tgtEl>
                                          <p:spTgt spid="3078"/>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079"/>
                                        </p:tgtEl>
                                        <p:attrNameLst>
                                          <p:attrName>style.visibility</p:attrName>
                                        </p:attrNameLst>
                                      </p:cBhvr>
                                      <p:to>
                                        <p:strVal val="visible"/>
                                      </p:to>
                                    </p:set>
                                    <p:animEffect transition="in" filter="fade">
                                      <p:cBhvr>
                                        <p:cTn id="19" dur="750"/>
                                        <p:tgtEl>
                                          <p:spTgt spid="3079"/>
                                        </p:tgtEl>
                                      </p:cBhvr>
                                    </p:animEffect>
                                    <p:anim calcmode="lin" valueType="num">
                                      <p:cBhvr>
                                        <p:cTn id="20" dur="750" fill="hold"/>
                                        <p:tgtEl>
                                          <p:spTgt spid="3079"/>
                                        </p:tgtEl>
                                        <p:attrNameLst>
                                          <p:attrName>ppt_x</p:attrName>
                                        </p:attrNameLst>
                                      </p:cBhvr>
                                      <p:tavLst>
                                        <p:tav tm="0">
                                          <p:val>
                                            <p:strVal val="#ppt_x"/>
                                          </p:val>
                                        </p:tav>
                                        <p:tav tm="100000">
                                          <p:val>
                                            <p:strVal val="#ppt_x"/>
                                          </p:val>
                                        </p:tav>
                                      </p:tavLst>
                                    </p:anim>
                                    <p:anim calcmode="lin" valueType="num">
                                      <p:cBhvr>
                                        <p:cTn id="21" dur="750" fill="hold"/>
                                        <p:tgtEl>
                                          <p:spTgt spid="3079"/>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2" presetClass="entr" presetSubtype="0" fill="hold" nodeType="afterEffect">
                                  <p:stCondLst>
                                    <p:cond delay="0"/>
                                  </p:stCondLst>
                                  <p:childTnLst>
                                    <p:set>
                                      <p:cBhvr>
                                        <p:cTn id="24" dur="1" fill="hold">
                                          <p:stCondLst>
                                            <p:cond delay="0"/>
                                          </p:stCondLst>
                                        </p:cTn>
                                        <p:tgtEl>
                                          <p:spTgt spid="3080"/>
                                        </p:tgtEl>
                                        <p:attrNameLst>
                                          <p:attrName>style.visibility</p:attrName>
                                        </p:attrNameLst>
                                      </p:cBhvr>
                                      <p:to>
                                        <p:strVal val="visible"/>
                                      </p:to>
                                    </p:set>
                                    <p:animEffect transition="in" filter="fade">
                                      <p:cBhvr>
                                        <p:cTn id="25" dur="750"/>
                                        <p:tgtEl>
                                          <p:spTgt spid="3080"/>
                                        </p:tgtEl>
                                      </p:cBhvr>
                                    </p:animEffect>
                                    <p:anim calcmode="lin" valueType="num">
                                      <p:cBhvr>
                                        <p:cTn id="26" dur="750" fill="hold"/>
                                        <p:tgtEl>
                                          <p:spTgt spid="3080"/>
                                        </p:tgtEl>
                                        <p:attrNameLst>
                                          <p:attrName>ppt_x</p:attrName>
                                        </p:attrNameLst>
                                      </p:cBhvr>
                                      <p:tavLst>
                                        <p:tav tm="0">
                                          <p:val>
                                            <p:strVal val="#ppt_x"/>
                                          </p:val>
                                        </p:tav>
                                        <p:tav tm="100000">
                                          <p:val>
                                            <p:strVal val="#ppt_x"/>
                                          </p:val>
                                        </p:tav>
                                      </p:tavLst>
                                    </p:anim>
                                    <p:anim calcmode="lin" valueType="num">
                                      <p:cBhvr>
                                        <p:cTn id="27" dur="750" fill="hold"/>
                                        <p:tgtEl>
                                          <p:spTgt spid="30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线性回归</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6887" y="1168053"/>
            <a:ext cx="791220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63652" y="2361031"/>
            <a:ext cx="4909939" cy="132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5563" y="3544317"/>
            <a:ext cx="7840196" cy="47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63651" y="4192389"/>
            <a:ext cx="4909939"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63652" y="5089443"/>
            <a:ext cx="4909939" cy="756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80903" y="6064036"/>
            <a:ext cx="3024336" cy="53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92383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750"/>
                                        <p:tgtEl>
                                          <p:spTgt spid="4098"/>
                                        </p:tgtEl>
                                      </p:cBhvr>
                                    </p:animEffect>
                                    <p:anim calcmode="lin" valueType="num">
                                      <p:cBhvr>
                                        <p:cTn id="8" dur="750" fill="hold"/>
                                        <p:tgtEl>
                                          <p:spTgt spid="4098"/>
                                        </p:tgtEl>
                                        <p:attrNameLst>
                                          <p:attrName>ppt_x</p:attrName>
                                        </p:attrNameLst>
                                      </p:cBhvr>
                                      <p:tavLst>
                                        <p:tav tm="0">
                                          <p:val>
                                            <p:strVal val="#ppt_x"/>
                                          </p:val>
                                        </p:tav>
                                        <p:tav tm="100000">
                                          <p:val>
                                            <p:strVal val="#ppt_x"/>
                                          </p:val>
                                        </p:tav>
                                      </p:tavLst>
                                    </p:anim>
                                    <p:anim calcmode="lin" valueType="num">
                                      <p:cBhvr>
                                        <p:cTn id="9" dur="750" fill="hold"/>
                                        <p:tgtEl>
                                          <p:spTgt spid="409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fade">
                                      <p:cBhvr>
                                        <p:cTn id="13" dur="750"/>
                                        <p:tgtEl>
                                          <p:spTgt spid="4099"/>
                                        </p:tgtEl>
                                      </p:cBhvr>
                                    </p:animEffect>
                                    <p:anim calcmode="lin" valueType="num">
                                      <p:cBhvr>
                                        <p:cTn id="14" dur="750" fill="hold"/>
                                        <p:tgtEl>
                                          <p:spTgt spid="4099"/>
                                        </p:tgtEl>
                                        <p:attrNameLst>
                                          <p:attrName>ppt_x</p:attrName>
                                        </p:attrNameLst>
                                      </p:cBhvr>
                                      <p:tavLst>
                                        <p:tav tm="0">
                                          <p:val>
                                            <p:strVal val="#ppt_x"/>
                                          </p:val>
                                        </p:tav>
                                        <p:tav tm="100000">
                                          <p:val>
                                            <p:strVal val="#ppt_x"/>
                                          </p:val>
                                        </p:tav>
                                      </p:tavLst>
                                    </p:anim>
                                    <p:anim calcmode="lin" valueType="num">
                                      <p:cBhvr>
                                        <p:cTn id="15" dur="750" fill="hold"/>
                                        <p:tgtEl>
                                          <p:spTgt spid="409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fade">
                                      <p:cBhvr>
                                        <p:cTn id="19" dur="750"/>
                                        <p:tgtEl>
                                          <p:spTgt spid="4100"/>
                                        </p:tgtEl>
                                      </p:cBhvr>
                                    </p:animEffect>
                                    <p:anim calcmode="lin" valueType="num">
                                      <p:cBhvr>
                                        <p:cTn id="20" dur="750" fill="hold"/>
                                        <p:tgtEl>
                                          <p:spTgt spid="4100"/>
                                        </p:tgtEl>
                                        <p:attrNameLst>
                                          <p:attrName>ppt_x</p:attrName>
                                        </p:attrNameLst>
                                      </p:cBhvr>
                                      <p:tavLst>
                                        <p:tav tm="0">
                                          <p:val>
                                            <p:strVal val="#ppt_x"/>
                                          </p:val>
                                        </p:tav>
                                        <p:tav tm="100000">
                                          <p:val>
                                            <p:strVal val="#ppt_x"/>
                                          </p:val>
                                        </p:tav>
                                      </p:tavLst>
                                    </p:anim>
                                    <p:anim calcmode="lin" valueType="num">
                                      <p:cBhvr>
                                        <p:cTn id="21" dur="750" fill="hold"/>
                                        <p:tgtEl>
                                          <p:spTgt spid="4100"/>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2" presetClass="entr" presetSubtype="0" fill="hold" nodeType="afterEffect">
                                  <p:stCondLst>
                                    <p:cond delay="0"/>
                                  </p:stCondLst>
                                  <p:childTnLst>
                                    <p:set>
                                      <p:cBhvr>
                                        <p:cTn id="24" dur="1" fill="hold">
                                          <p:stCondLst>
                                            <p:cond delay="0"/>
                                          </p:stCondLst>
                                        </p:cTn>
                                        <p:tgtEl>
                                          <p:spTgt spid="4101"/>
                                        </p:tgtEl>
                                        <p:attrNameLst>
                                          <p:attrName>style.visibility</p:attrName>
                                        </p:attrNameLst>
                                      </p:cBhvr>
                                      <p:to>
                                        <p:strVal val="visible"/>
                                      </p:to>
                                    </p:set>
                                    <p:animEffect transition="in" filter="fade">
                                      <p:cBhvr>
                                        <p:cTn id="25" dur="1000"/>
                                        <p:tgtEl>
                                          <p:spTgt spid="4101"/>
                                        </p:tgtEl>
                                      </p:cBhvr>
                                    </p:animEffect>
                                    <p:anim calcmode="lin" valueType="num">
                                      <p:cBhvr>
                                        <p:cTn id="26" dur="1000" fill="hold"/>
                                        <p:tgtEl>
                                          <p:spTgt spid="4101"/>
                                        </p:tgtEl>
                                        <p:attrNameLst>
                                          <p:attrName>ppt_x</p:attrName>
                                        </p:attrNameLst>
                                      </p:cBhvr>
                                      <p:tavLst>
                                        <p:tav tm="0">
                                          <p:val>
                                            <p:strVal val="#ppt_x"/>
                                          </p:val>
                                        </p:tav>
                                        <p:tav tm="100000">
                                          <p:val>
                                            <p:strVal val="#ppt_x"/>
                                          </p:val>
                                        </p:tav>
                                      </p:tavLst>
                                    </p:anim>
                                    <p:anim calcmode="lin" valueType="num">
                                      <p:cBhvr>
                                        <p:cTn id="27" dur="1000" fill="hold"/>
                                        <p:tgtEl>
                                          <p:spTgt spid="4101"/>
                                        </p:tgtEl>
                                        <p:attrNameLst>
                                          <p:attrName>ppt_y</p:attrName>
                                        </p:attrNameLst>
                                      </p:cBhvr>
                                      <p:tavLst>
                                        <p:tav tm="0">
                                          <p:val>
                                            <p:strVal val="#ppt_y+.1"/>
                                          </p:val>
                                        </p:tav>
                                        <p:tav tm="100000">
                                          <p:val>
                                            <p:strVal val="#ppt_y"/>
                                          </p:val>
                                        </p:tav>
                                      </p:tavLst>
                                    </p:anim>
                                  </p:childTnLst>
                                </p:cTn>
                              </p:par>
                            </p:childTnLst>
                          </p:cTn>
                        </p:par>
                        <p:par>
                          <p:cTn id="28" fill="hold">
                            <p:stCondLst>
                              <p:cond delay="3250"/>
                            </p:stCondLst>
                            <p:childTnLst>
                              <p:par>
                                <p:cTn id="29" presetID="42" presetClass="entr" presetSubtype="0" fill="hold" nodeType="afterEffect">
                                  <p:stCondLst>
                                    <p:cond delay="0"/>
                                  </p:stCondLst>
                                  <p:childTnLst>
                                    <p:set>
                                      <p:cBhvr>
                                        <p:cTn id="30" dur="1" fill="hold">
                                          <p:stCondLst>
                                            <p:cond delay="0"/>
                                          </p:stCondLst>
                                        </p:cTn>
                                        <p:tgtEl>
                                          <p:spTgt spid="4103"/>
                                        </p:tgtEl>
                                        <p:attrNameLst>
                                          <p:attrName>style.visibility</p:attrName>
                                        </p:attrNameLst>
                                      </p:cBhvr>
                                      <p:to>
                                        <p:strVal val="visible"/>
                                      </p:to>
                                    </p:set>
                                    <p:animEffect transition="in" filter="fade">
                                      <p:cBhvr>
                                        <p:cTn id="31" dur="1000"/>
                                        <p:tgtEl>
                                          <p:spTgt spid="4103"/>
                                        </p:tgtEl>
                                      </p:cBhvr>
                                    </p:animEffect>
                                    <p:anim calcmode="lin" valueType="num">
                                      <p:cBhvr>
                                        <p:cTn id="32" dur="1000" fill="hold"/>
                                        <p:tgtEl>
                                          <p:spTgt spid="4103"/>
                                        </p:tgtEl>
                                        <p:attrNameLst>
                                          <p:attrName>ppt_x</p:attrName>
                                        </p:attrNameLst>
                                      </p:cBhvr>
                                      <p:tavLst>
                                        <p:tav tm="0">
                                          <p:val>
                                            <p:strVal val="#ppt_x"/>
                                          </p:val>
                                        </p:tav>
                                        <p:tav tm="100000">
                                          <p:val>
                                            <p:strVal val="#ppt_x"/>
                                          </p:val>
                                        </p:tav>
                                      </p:tavLst>
                                    </p:anim>
                                    <p:anim calcmode="lin" valueType="num">
                                      <p:cBhvr>
                                        <p:cTn id="33" dur="1000" fill="hold"/>
                                        <p:tgtEl>
                                          <p:spTgt spid="4103"/>
                                        </p:tgtEl>
                                        <p:attrNameLst>
                                          <p:attrName>ppt_y</p:attrName>
                                        </p:attrNameLst>
                                      </p:cBhvr>
                                      <p:tavLst>
                                        <p:tav tm="0">
                                          <p:val>
                                            <p:strVal val="#ppt_y+.1"/>
                                          </p:val>
                                        </p:tav>
                                        <p:tav tm="100000">
                                          <p:val>
                                            <p:strVal val="#ppt_y"/>
                                          </p:val>
                                        </p:tav>
                                      </p:tavLst>
                                    </p:anim>
                                  </p:childTnLst>
                                </p:cTn>
                              </p:par>
                            </p:childTnLst>
                          </p:cTn>
                        </p:par>
                        <p:par>
                          <p:cTn id="34" fill="hold">
                            <p:stCondLst>
                              <p:cond delay="4250"/>
                            </p:stCondLst>
                            <p:childTnLst>
                              <p:par>
                                <p:cTn id="35" presetID="42" presetClass="entr" presetSubtype="0" fill="hold" nodeType="afterEffect">
                                  <p:stCondLst>
                                    <p:cond delay="0"/>
                                  </p:stCondLst>
                                  <p:childTnLst>
                                    <p:set>
                                      <p:cBhvr>
                                        <p:cTn id="36" dur="1" fill="hold">
                                          <p:stCondLst>
                                            <p:cond delay="0"/>
                                          </p:stCondLst>
                                        </p:cTn>
                                        <p:tgtEl>
                                          <p:spTgt spid="4104"/>
                                        </p:tgtEl>
                                        <p:attrNameLst>
                                          <p:attrName>style.visibility</p:attrName>
                                        </p:attrNameLst>
                                      </p:cBhvr>
                                      <p:to>
                                        <p:strVal val="visible"/>
                                      </p:to>
                                    </p:set>
                                    <p:animEffect transition="in" filter="fade">
                                      <p:cBhvr>
                                        <p:cTn id="37" dur="750"/>
                                        <p:tgtEl>
                                          <p:spTgt spid="4104"/>
                                        </p:tgtEl>
                                      </p:cBhvr>
                                    </p:animEffect>
                                    <p:anim calcmode="lin" valueType="num">
                                      <p:cBhvr>
                                        <p:cTn id="38" dur="750" fill="hold"/>
                                        <p:tgtEl>
                                          <p:spTgt spid="4104"/>
                                        </p:tgtEl>
                                        <p:attrNameLst>
                                          <p:attrName>ppt_x</p:attrName>
                                        </p:attrNameLst>
                                      </p:cBhvr>
                                      <p:tavLst>
                                        <p:tav tm="0">
                                          <p:val>
                                            <p:strVal val="#ppt_x"/>
                                          </p:val>
                                        </p:tav>
                                        <p:tav tm="100000">
                                          <p:val>
                                            <p:strVal val="#ppt_x"/>
                                          </p:val>
                                        </p:tav>
                                      </p:tavLst>
                                    </p:anim>
                                    <p:anim calcmode="lin" valueType="num">
                                      <p:cBhvr>
                                        <p:cTn id="39" dur="750" fill="hold"/>
                                        <p:tgtEl>
                                          <p:spTgt spid="4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733444" y="882422"/>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2295643" y="4288537"/>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2179177" y="3503694"/>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endPar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 name="直接连接符 2"/>
          <p:cNvCxnSpPr/>
          <p:nvPr/>
        </p:nvCxnSpPr>
        <p:spPr>
          <a:xfrm>
            <a:off x="6360645" y="3687370"/>
            <a:ext cx="0" cy="35264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48"/>
          <p:cNvSpPr txBox="1"/>
          <p:nvPr/>
        </p:nvSpPr>
        <p:spPr>
          <a:xfrm>
            <a:off x="7424708" y="3687370"/>
            <a:ext cx="4320480" cy="738664"/>
          </a:xfrm>
          <a:prstGeom prst="rect">
            <a:avLst/>
          </a:prstGeom>
          <a:noFill/>
        </p:spPr>
        <p:txBody>
          <a:bodyPr wrap="square" lIns="0" tIns="0" rIns="0" bIns="0" rtlCol="0">
            <a:spAutoFit/>
          </a:bodyPr>
          <a:lstStyle/>
          <a:p>
            <a:r>
              <a:rPr lang="zh-CN" altLang="en-US"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逻辑回归</a:t>
            </a:r>
            <a:endParaRPr lang="en-GB" altLang="zh-CN"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259"/>
          <p:cNvSpPr>
            <a:spLocks noChangeArrowheads="1"/>
          </p:cNvSpPr>
          <p:nvPr/>
        </p:nvSpPr>
        <p:spPr bwMode="auto">
          <a:xfrm>
            <a:off x="2198226" y="1294078"/>
            <a:ext cx="241187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bg1"/>
                </a:solidFill>
                <a:latin typeface="Impact" panose="020B0806030902050204" pitchFamily="34" charset="0"/>
                <a:cs typeface="Arial" panose="020B0604020202020204" pitchFamily="34" charset="0"/>
                <a:sym typeface="Arial" panose="020B0604020202020204" pitchFamily="34" charset="0"/>
              </a:rPr>
              <a:t>02</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13" name="TextBox 11"/>
          <p:cNvSpPr txBox="1"/>
          <p:nvPr/>
        </p:nvSpPr>
        <p:spPr>
          <a:xfrm>
            <a:off x="7370756" y="464000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逻辑回归</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1"/>
          <p:cNvSpPr txBox="1"/>
          <p:nvPr/>
        </p:nvSpPr>
        <p:spPr>
          <a:xfrm>
            <a:off x="9431119" y="464000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逻辑</a:t>
            </a: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回归原理</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1"/>
          <p:cNvSpPr txBox="1"/>
          <p:nvPr/>
        </p:nvSpPr>
        <p:spPr>
          <a:xfrm>
            <a:off x="7370756" y="495094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逻辑回归举例</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txBox="1"/>
          <p:nvPr/>
        </p:nvSpPr>
        <p:spPr>
          <a:xfrm>
            <a:off x="9431119" y="495094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逻辑回归推导</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4373749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par>
                          <p:cTn id="20" fill="hold">
                            <p:stCondLst>
                              <p:cond delay="1550"/>
                            </p:stCondLst>
                            <p:childTnLst>
                              <p:par>
                                <p:cTn id="21" presetID="2" presetClass="entr" presetSubtype="4"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2050"/>
                            </p:stCondLst>
                            <p:childTnLst>
                              <p:par>
                                <p:cTn id="26" presetID="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2550"/>
                            </p:stCondLst>
                            <p:childTnLst>
                              <p:par>
                                <p:cTn id="31" presetID="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par>
                          <p:cTn id="35" fill="hold">
                            <p:stCondLst>
                              <p:cond delay="30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1"/>
                                        </p:tgtEl>
                                        <p:attrNameLst>
                                          <p:attrName>style.visibility</p:attrName>
                                        </p:attrNameLst>
                                      </p:cBhvr>
                                      <p:to>
                                        <p:strVal val="visible"/>
                                      </p:to>
                                    </p:set>
                                    <p:animEffect transition="in" filter="wipe(left)">
                                      <p:cBhvr>
                                        <p:cTn id="38" dur="200"/>
                                        <p:tgtEl>
                                          <p:spTgt spid="11"/>
                                        </p:tgtEl>
                                      </p:cBhvr>
                                    </p:animEffect>
                                  </p:childTnLst>
                                </p:cTn>
                              </p:par>
                            </p:childTnLst>
                          </p:cTn>
                        </p:par>
                        <p:par>
                          <p:cTn id="39" fill="hold">
                            <p:stCondLst>
                              <p:cond delay="3430"/>
                            </p:stCondLst>
                            <p:childTnLst>
                              <p:par>
                                <p:cTn id="40" presetID="36" presetClass="emph" presetSubtype="0" fill="hold" grpId="1" nodeType="afterEffect">
                                  <p:stCondLst>
                                    <p:cond delay="0"/>
                                  </p:stCondLst>
                                  <p:iterate type="lt">
                                    <p:tmPct val="30000"/>
                                  </p:iterate>
                                  <p:childTnLst>
                                    <p:animScale>
                                      <p:cBhvr>
                                        <p:cTn id="41" dur="50" autoRev="1" fill="hold">
                                          <p:stCondLst>
                                            <p:cond delay="0"/>
                                          </p:stCondLst>
                                        </p:cTn>
                                        <p:tgtEl>
                                          <p:spTgt spid="11"/>
                                        </p:tgtEl>
                                      </p:cBhvr>
                                      <p:to x="80000" y="100000"/>
                                    </p:animScale>
                                    <p:anim by="(#ppt_w*0.10)" calcmode="lin" valueType="num">
                                      <p:cBhvr>
                                        <p:cTn id="42" dur="50" autoRev="1" fill="hold">
                                          <p:stCondLst>
                                            <p:cond delay="0"/>
                                          </p:stCondLst>
                                        </p:cTn>
                                        <p:tgtEl>
                                          <p:spTgt spid="11"/>
                                        </p:tgtEl>
                                        <p:attrNameLst>
                                          <p:attrName>ppt_x</p:attrName>
                                        </p:attrNameLst>
                                      </p:cBhvr>
                                    </p:anim>
                                    <p:anim by="(-#ppt_w*0.10)" calcmode="lin" valueType="num">
                                      <p:cBhvr>
                                        <p:cTn id="43" dur="50" autoRev="1" fill="hold">
                                          <p:stCondLst>
                                            <p:cond delay="0"/>
                                          </p:stCondLst>
                                        </p:cTn>
                                        <p:tgtEl>
                                          <p:spTgt spid="11"/>
                                        </p:tgtEl>
                                        <p:attrNameLst>
                                          <p:attrName>ppt_y</p:attrName>
                                        </p:attrNameLst>
                                      </p:cBhvr>
                                    </p:anim>
                                    <p:animRot by="-480000">
                                      <p:cBhvr>
                                        <p:cTn id="44" dur="50" autoRev="1" fill="hold">
                                          <p:stCondLst>
                                            <p:cond delay="0"/>
                                          </p:stCondLst>
                                        </p:cTn>
                                        <p:tgtEl>
                                          <p:spTgt spid="11"/>
                                        </p:tgtEl>
                                        <p:attrNameLst>
                                          <p:attrName>r</p:attrName>
                                        </p:attrNameLst>
                                      </p:cBhvr>
                                    </p:animRot>
                                  </p:childTnLst>
                                </p:cTn>
                              </p:par>
                            </p:childTnLst>
                          </p:cTn>
                        </p:par>
                        <p:par>
                          <p:cTn id="45" fill="hold">
                            <p:stCondLst>
                              <p:cond delay="3620"/>
                            </p:stCondLst>
                            <p:childTnLst>
                              <p:par>
                                <p:cTn id="46" presetID="1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ppt_x</p:attrName>
                                        </p:attrNameLst>
                                      </p:cBhvr>
                                      <p:tavLst>
                                        <p:tav tm="0">
                                          <p:val>
                                            <p:strVal val="#ppt_x-#ppt_w*1.125000"/>
                                          </p:val>
                                        </p:tav>
                                        <p:tav tm="100000">
                                          <p:val>
                                            <p:strVal val="#ppt_x"/>
                                          </p:val>
                                        </p:tav>
                                      </p:tavLst>
                                    </p:anim>
                                    <p:animEffect transition="in" filter="wipe(right)">
                                      <p:cBhvr>
                                        <p:cTn id="49" dur="500"/>
                                        <p:tgtEl>
                                          <p:spTgt spid="13"/>
                                        </p:tgtEl>
                                      </p:cBhvr>
                                    </p:animEffect>
                                  </p:childTnLst>
                                </p:cTn>
                              </p:par>
                            </p:childTnLst>
                          </p:cTn>
                        </p:par>
                        <p:par>
                          <p:cTn id="50" fill="hold">
                            <p:stCondLst>
                              <p:cond delay="4120"/>
                            </p:stCondLst>
                            <p:childTnLst>
                              <p:par>
                                <p:cTn id="51" presetID="1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p:tgtEl>
                                          <p:spTgt spid="14"/>
                                        </p:tgtEl>
                                        <p:attrNameLst>
                                          <p:attrName>ppt_x</p:attrName>
                                        </p:attrNameLst>
                                      </p:cBhvr>
                                      <p:tavLst>
                                        <p:tav tm="0">
                                          <p:val>
                                            <p:strVal val="#ppt_x-#ppt_w*1.125000"/>
                                          </p:val>
                                        </p:tav>
                                        <p:tav tm="100000">
                                          <p:val>
                                            <p:strVal val="#ppt_x"/>
                                          </p:val>
                                        </p:tav>
                                      </p:tavLst>
                                    </p:anim>
                                    <p:animEffect transition="in" filter="wipe(right)">
                                      <p:cBhvr>
                                        <p:cTn id="54" dur="500"/>
                                        <p:tgtEl>
                                          <p:spTgt spid="14"/>
                                        </p:tgtEl>
                                      </p:cBhvr>
                                    </p:animEffect>
                                  </p:childTnLst>
                                </p:cTn>
                              </p:par>
                            </p:childTnLst>
                          </p:cTn>
                        </p:par>
                        <p:par>
                          <p:cTn id="55" fill="hold">
                            <p:stCondLst>
                              <p:cond delay="4620"/>
                            </p:stCondLst>
                            <p:childTnLst>
                              <p:par>
                                <p:cTn id="56" presetID="1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ppt_x</p:attrName>
                                        </p:attrNameLst>
                                      </p:cBhvr>
                                      <p:tavLst>
                                        <p:tav tm="0">
                                          <p:val>
                                            <p:strVal val="#ppt_x-#ppt_w*1.125000"/>
                                          </p:val>
                                        </p:tav>
                                        <p:tav tm="100000">
                                          <p:val>
                                            <p:strVal val="#ppt_x"/>
                                          </p:val>
                                        </p:tav>
                                      </p:tavLst>
                                    </p:anim>
                                    <p:animEffect transition="in" filter="wipe(right)">
                                      <p:cBhvr>
                                        <p:cTn id="59" dur="500"/>
                                        <p:tgtEl>
                                          <p:spTgt spid="15"/>
                                        </p:tgtEl>
                                      </p:cBhvr>
                                    </p:animEffect>
                                  </p:childTnLst>
                                </p:cTn>
                              </p:par>
                            </p:childTnLst>
                          </p:cTn>
                        </p:par>
                        <p:par>
                          <p:cTn id="60" fill="hold">
                            <p:stCondLst>
                              <p:cond delay="5120"/>
                            </p:stCondLst>
                            <p:childTnLst>
                              <p:par>
                                <p:cTn id="61" presetID="1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p:tgtEl>
                                          <p:spTgt spid="16"/>
                                        </p:tgtEl>
                                        <p:attrNameLst>
                                          <p:attrName>ppt_x</p:attrName>
                                        </p:attrNameLst>
                                      </p:cBhvr>
                                      <p:tavLst>
                                        <p:tav tm="0">
                                          <p:val>
                                            <p:strVal val="#ppt_x-#ppt_w*1.125000"/>
                                          </p:val>
                                        </p:tav>
                                        <p:tav tm="100000">
                                          <p:val>
                                            <p:strVal val="#ppt_x"/>
                                          </p:val>
                                        </p:tav>
                                      </p:tavLst>
                                    </p:anim>
                                    <p:animEffect transition="in" filter="wipe(right)">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逻辑回归</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
          <p:cNvSpPr txBox="1"/>
          <p:nvPr/>
        </p:nvSpPr>
        <p:spPr>
          <a:xfrm>
            <a:off x="740742" y="1312069"/>
            <a:ext cx="2924227" cy="369332"/>
          </a:xfrm>
          <a:prstGeom prst="rect">
            <a:avLst/>
          </a:prstGeom>
          <a:noFill/>
        </p:spPr>
        <p:txBody>
          <a:bodyPr wrap="square" rtlCol="0">
            <a:spAutoFit/>
          </a:bodyPr>
          <a:lstStyle/>
          <a:p>
            <a:r>
              <a:rPr lang="en-US" altLang="zh-CN" b="1" dirty="0" smtClean="0"/>
              <a:t>1.</a:t>
            </a:r>
            <a:r>
              <a:rPr lang="zh-CN" altLang="en-US" b="1" dirty="0"/>
              <a:t>逻辑回归的由来</a:t>
            </a:r>
          </a:p>
        </p:txBody>
      </p:sp>
      <p:sp>
        <p:nvSpPr>
          <p:cNvPr id="3" name="TextBox 2"/>
          <p:cNvSpPr txBox="1"/>
          <p:nvPr/>
        </p:nvSpPr>
        <p:spPr>
          <a:xfrm>
            <a:off x="604630" y="1960141"/>
            <a:ext cx="6120679" cy="1938992"/>
          </a:xfrm>
          <a:prstGeom prst="rect">
            <a:avLst/>
          </a:prstGeom>
          <a:noFill/>
        </p:spPr>
        <p:txBody>
          <a:bodyPr wrap="square" rtlCol="0">
            <a:spAutoFit/>
          </a:bodyPr>
          <a:lstStyle/>
          <a:p>
            <a:pPr>
              <a:lnSpc>
                <a:spcPct val="150000"/>
              </a:lnSpc>
            </a:pPr>
            <a:r>
              <a:rPr lang="zh-CN" altLang="en-US" sz="2000" dirty="0">
                <a:latin typeface="仿宋" pitchFamily="49" charset="-122"/>
                <a:ea typeface="仿宋" pitchFamily="49" charset="-122"/>
              </a:rPr>
              <a:t>对于二类线性可分的数据集，使用线性感知器就可以很好的分类。如下图中红色和蓝色的点，我们使用一条直线</a:t>
            </a:r>
            <a:r>
              <a:rPr lang="en-US" altLang="zh-CN" sz="2000" dirty="0" smtClean="0">
                <a:latin typeface="仿宋" pitchFamily="49" charset="-122"/>
                <a:ea typeface="仿宋" pitchFamily="49" charset="-122"/>
              </a:rPr>
              <a:t>x1+x2=3</a:t>
            </a:r>
            <a:r>
              <a:rPr lang="zh-CN" altLang="en-US" sz="2000" dirty="0" smtClean="0">
                <a:latin typeface="仿宋" pitchFamily="49" charset="-122"/>
                <a:ea typeface="仿宋" pitchFamily="49" charset="-122"/>
              </a:rPr>
              <a:t>就</a:t>
            </a:r>
            <a:r>
              <a:rPr lang="zh-CN" altLang="en-US" sz="2000" dirty="0">
                <a:latin typeface="仿宋" pitchFamily="49" charset="-122"/>
                <a:ea typeface="仿宋" pitchFamily="49" charset="-122"/>
              </a:rPr>
              <a:t>可以区分两种数据集，在直线上方的属</a:t>
            </a:r>
            <a:r>
              <a:rPr lang="zh-CN" altLang="en-US" sz="2000" dirty="0" smtClean="0">
                <a:latin typeface="仿宋" pitchFamily="49" charset="-122"/>
                <a:ea typeface="仿宋" pitchFamily="49" charset="-122"/>
              </a:rPr>
              <a:t>于圆型类</a:t>
            </a:r>
            <a:r>
              <a:rPr lang="zh-CN" altLang="en-US" sz="2000" dirty="0">
                <a:latin typeface="仿宋" pitchFamily="49" charset="-122"/>
                <a:ea typeface="仿宋" pitchFamily="49" charset="-122"/>
              </a:rPr>
              <a:t>，直线下方的属</a:t>
            </a:r>
            <a:r>
              <a:rPr lang="zh-CN" altLang="en-US" sz="2000" dirty="0" smtClean="0">
                <a:latin typeface="仿宋" pitchFamily="49" charset="-122"/>
                <a:ea typeface="仿宋" pitchFamily="49" charset="-122"/>
              </a:rPr>
              <a:t>于星型类</a:t>
            </a:r>
            <a:r>
              <a:rPr lang="zh-CN" altLang="en-US" sz="2000" dirty="0">
                <a:latin typeface="仿宋" pitchFamily="49" charset="-122"/>
                <a:ea typeface="仿宋" pitchFamily="49" charset="-122"/>
              </a:rPr>
              <a:t>。</a:t>
            </a:r>
          </a:p>
        </p:txBody>
      </p:sp>
      <p:pic>
        <p:nvPicPr>
          <p:cNvPr id="1028" name="Picture 4" descr="https://img-blog.csdn.net/20151014125624067?watermark/2/text/aHR0cDovL2Jsb2cuY3Nkbi5uZXQv/font/5a6L5L2T/fontsize/400/fill/I0JBQkFCMA==/dissolve/70/gravity/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5439" y="2176165"/>
            <a:ext cx="5139423"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2686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anim calcmode="lin" valueType="num">
                                      <p:cBhvr>
                                        <p:cTn id="14" dur="750" fill="hold"/>
                                        <p:tgtEl>
                                          <p:spTgt spid="3"/>
                                        </p:tgtEl>
                                        <p:attrNameLst>
                                          <p:attrName>ppt_x</p:attrName>
                                        </p:attrNameLst>
                                      </p:cBhvr>
                                      <p:tavLst>
                                        <p:tav tm="0">
                                          <p:val>
                                            <p:strVal val="#ppt_x"/>
                                          </p:val>
                                        </p:tav>
                                        <p:tav tm="100000">
                                          <p:val>
                                            <p:strVal val="#ppt_x"/>
                                          </p:val>
                                        </p:tav>
                                      </p:tavLst>
                                    </p:anim>
                                    <p:anim calcmode="lin" valueType="num">
                                      <p:cBhvr>
                                        <p:cTn id="15" dur="7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barn(inVertical)">
                                      <p:cBhvr>
                                        <p:cTn id="1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img-blog.csdn.net/20151014125838349?watermark/2/text/aHR0cDovL2Jsb2cuY3Nkbi5uZXQv/font/5a6L5L2T/fontsize/400/fill/I0JBQkFCMA==/dissolve/70/gravity/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7527" y="2320181"/>
            <a:ext cx="4206099" cy="3333255"/>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逻辑回归</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8"/>
          <p:cNvSpPr txBox="1"/>
          <p:nvPr/>
        </p:nvSpPr>
        <p:spPr>
          <a:xfrm>
            <a:off x="857250" y="743527"/>
            <a:ext cx="2807720" cy="215444"/>
          </a:xfrm>
          <a:prstGeom prst="rect">
            <a:avLst/>
          </a:prstGeom>
          <a:noFill/>
        </p:spPr>
        <p:txBody>
          <a:bodyPr wrap="square" lIns="0" tIns="0" rIns="0" bIns="0" rtlCol="0" anchor="ctr">
            <a:spAutoFit/>
          </a:bodyPr>
          <a:lstStyle/>
          <a:p>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ANNUAL WORK SUMMARY</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956767" y="1240061"/>
            <a:ext cx="8352928" cy="1477328"/>
          </a:xfrm>
          <a:prstGeom prst="rect">
            <a:avLst/>
          </a:prstGeom>
          <a:noFill/>
        </p:spPr>
        <p:txBody>
          <a:bodyPr wrap="square" rtlCol="0">
            <a:spAutoFit/>
          </a:bodyPr>
          <a:lstStyle/>
          <a:p>
            <a:r>
              <a:rPr lang="zh-CN" altLang="en-US" dirty="0">
                <a:latin typeface="仿宋" pitchFamily="49" charset="-122"/>
                <a:ea typeface="仿宋" pitchFamily="49" charset="-122"/>
              </a:rPr>
              <a:t>但是如果二类线性不可分的数据集，我们无法找到一条直线能够将两种类别很好的区分，即线性回归的分类法对于线性不可分的数据无法有效分类。例如下图中的红色点和蓝色点，我们无法使用一条直线很好的区分这两类，但是我们可以使用非线性分类器，如果我们使用</a:t>
            </a:r>
            <a:r>
              <a:rPr lang="en-US" altLang="zh-CN" dirty="0" smtClean="0">
                <a:latin typeface="仿宋" pitchFamily="49" charset="-122"/>
                <a:ea typeface="仿宋" pitchFamily="49" charset="-122"/>
              </a:rPr>
              <a:t>x12+x22=1</a:t>
            </a:r>
            <a:r>
              <a:rPr lang="zh-CN" altLang="en-US" dirty="0">
                <a:latin typeface="仿宋" pitchFamily="49" charset="-122"/>
                <a:ea typeface="仿宋" pitchFamily="49" charset="-122"/>
              </a:rPr>
              <a:t>，在圆外面的</a:t>
            </a:r>
            <a:r>
              <a:rPr lang="zh-CN" altLang="en-US" dirty="0" smtClean="0">
                <a:latin typeface="仿宋" pitchFamily="49" charset="-122"/>
                <a:ea typeface="仿宋" pitchFamily="49" charset="-122"/>
              </a:rPr>
              <a:t>为星型类，在</a:t>
            </a:r>
            <a:r>
              <a:rPr lang="zh-CN" altLang="en-US" dirty="0">
                <a:latin typeface="仿宋" pitchFamily="49" charset="-122"/>
                <a:ea typeface="仿宋" pitchFamily="49" charset="-122"/>
              </a:rPr>
              <a:t>圆里面的一类</a:t>
            </a:r>
            <a:r>
              <a:rPr lang="zh-CN" altLang="en-US" dirty="0" smtClean="0">
                <a:latin typeface="仿宋" pitchFamily="49" charset="-122"/>
                <a:ea typeface="仿宋" pitchFamily="49" charset="-122"/>
              </a:rPr>
              <a:t>为圆型类。</a:t>
            </a:r>
            <a:endParaRPr lang="zh-CN" altLang="en-US" dirty="0">
              <a:latin typeface="仿宋" pitchFamily="49" charset="-122"/>
              <a:ea typeface="仿宋" pitchFamily="49" charset="-122"/>
            </a:endParaRPr>
          </a:p>
        </p:txBody>
      </p:sp>
      <p:sp>
        <p:nvSpPr>
          <p:cNvPr id="4" name="TextBox 3"/>
          <p:cNvSpPr txBox="1"/>
          <p:nvPr/>
        </p:nvSpPr>
        <p:spPr>
          <a:xfrm>
            <a:off x="1036678" y="4048373"/>
            <a:ext cx="5256584" cy="646331"/>
          </a:xfrm>
          <a:prstGeom prst="rect">
            <a:avLst/>
          </a:prstGeom>
          <a:noFill/>
        </p:spPr>
        <p:txBody>
          <a:bodyPr wrap="square" rtlCol="0">
            <a:spAutoFit/>
          </a:bodyPr>
          <a:lstStyle/>
          <a:p>
            <a:r>
              <a:rPr lang="zh-CN" altLang="en-US" dirty="0">
                <a:latin typeface="仿宋" pitchFamily="49" charset="-122"/>
                <a:ea typeface="仿宋" pitchFamily="49" charset="-122"/>
              </a:rPr>
              <a:t>数据线性可分可以使用线性分类器，如果数据线性不可分，可以使用非线性</a:t>
            </a:r>
            <a:r>
              <a:rPr lang="zh-CN" altLang="en-US" dirty="0" smtClean="0">
                <a:latin typeface="仿宋" pitchFamily="49" charset="-122"/>
                <a:ea typeface="仿宋" pitchFamily="49" charset="-122"/>
              </a:rPr>
              <a:t>分类器。</a:t>
            </a:r>
            <a:endParaRPr lang="zh-CN" altLang="en-US" dirty="0">
              <a:latin typeface="仿宋" pitchFamily="49" charset="-122"/>
              <a:ea typeface="仿宋" pitchFamily="49" charset="-122"/>
            </a:endParaRPr>
          </a:p>
        </p:txBody>
      </p:sp>
    </p:spTree>
    <p:extLst>
      <p:ext uri="{BB962C8B-B14F-4D97-AF65-F5344CB8AC3E}">
        <p14:creationId xmlns:p14="http://schemas.microsoft.com/office/powerpoint/2010/main" val="148868530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6" presetClass="entr" presetSubtype="21" fill="hold" nodeType="after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barn(inVertical)">
                                      <p:cBhvr>
                                        <p:cTn id="13" dur="500"/>
                                        <p:tgtEl>
                                          <p:spTgt spid="2052"/>
                                        </p:tgtEl>
                                      </p:cBhvr>
                                    </p:animEffect>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750"/>
                                        <p:tgtEl>
                                          <p:spTgt spid="4"/>
                                        </p:tgtEl>
                                      </p:cBhvr>
                                    </p:animEffect>
                                    <p:anim calcmode="lin" valueType="num">
                                      <p:cBhvr>
                                        <p:cTn id="18" dur="750" fill="hold"/>
                                        <p:tgtEl>
                                          <p:spTgt spid="4"/>
                                        </p:tgtEl>
                                        <p:attrNameLst>
                                          <p:attrName>ppt_x</p:attrName>
                                        </p:attrNameLst>
                                      </p:cBhvr>
                                      <p:tavLst>
                                        <p:tav tm="0">
                                          <p:val>
                                            <p:strVal val="#ppt_x"/>
                                          </p:val>
                                        </p:tav>
                                        <p:tav tm="100000">
                                          <p:val>
                                            <p:strVal val="#ppt_x"/>
                                          </p:val>
                                        </p:tav>
                                      </p:tavLst>
                                    </p:anim>
                                    <p:anim calcmode="lin" valueType="num">
                                      <p:cBhvr>
                                        <p:cTn id="1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PRESENTATION_TITLE" val="bt185"/>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3.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Other"/>
  <p:tag name="MH_ORDER" val="8"/>
</p:tagLst>
</file>

<file path=ppt/tags/tag15.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Other"/>
  <p:tag name="MH_ORDER" val="7"/>
</p:tagLst>
</file>

<file path=ppt/tags/tag17.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Other"/>
  <p:tag name="MH_ORDER" val="6"/>
</p:tagLst>
</file>

<file path=ppt/tags/tag19.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1022192605"/>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SubTitle"/>
  <p:tag name="MH_ORDER" val="4"/>
</p:tagLst>
</file>

<file path=ppt/theme/theme1.xml><?xml version="1.0" encoding="utf-8"?>
<a:theme xmlns:a="http://schemas.openxmlformats.org/drawingml/2006/main" name="自定义设计方案">
  <a:themeElements>
    <a:clrScheme name="自定义 115">
      <a:dk1>
        <a:sysClr val="windowText" lastClr="000000"/>
      </a:dk1>
      <a:lt1>
        <a:sysClr val="window" lastClr="FFFFFF"/>
      </a:lt1>
      <a:dk2>
        <a:srgbClr val="44546A"/>
      </a:dk2>
      <a:lt2>
        <a:srgbClr val="E7E6E6"/>
      </a:lt2>
      <a:accent1>
        <a:srgbClr val="166CA3"/>
      </a:accent1>
      <a:accent2>
        <a:srgbClr val="46B9D0"/>
      </a:accent2>
      <a:accent3>
        <a:srgbClr val="166CA3"/>
      </a:accent3>
      <a:accent4>
        <a:srgbClr val="46B9D0"/>
      </a:accent4>
      <a:accent5>
        <a:srgbClr val="166CA3"/>
      </a:accent5>
      <a:accent6>
        <a:srgbClr val="46B9D0"/>
      </a:accent6>
      <a:hlink>
        <a:srgbClr val="166CA3"/>
      </a:hlink>
      <a:folHlink>
        <a:srgbClr val="46B9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1516</Words>
  <Application>Microsoft Office PowerPoint</Application>
  <PresentationFormat>自定义</PresentationFormat>
  <Paragraphs>105</Paragraphs>
  <Slides>21</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仿宋</vt:lpstr>
      <vt:lpstr>宋体</vt:lpstr>
      <vt:lpstr>微软雅黑</vt:lpstr>
      <vt:lpstr>Arial</vt:lpstr>
      <vt:lpstr>Calibri</vt:lpstr>
      <vt:lpstr>Calibri Light</vt:lpstr>
      <vt:lpstr>Impact</vt:lpstr>
      <vt:lpstr>Segoe UI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bt185</dc:title>
  <dc:creator/>
  <cp:lastModifiedBy/>
  <cp:revision>1</cp:revision>
  <dcterms:created xsi:type="dcterms:W3CDTF">2016-11-27T15:39:40Z</dcterms:created>
  <dcterms:modified xsi:type="dcterms:W3CDTF">2020-10-29T13:11:57Z</dcterms:modified>
</cp:coreProperties>
</file>