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sldIdLst>
    <p:sldId id="256" r:id="rId2"/>
    <p:sldId id="257" r:id="rId3"/>
    <p:sldId id="258" r:id="rId4"/>
    <p:sldId id="322" r:id="rId5"/>
    <p:sldId id="260" r:id="rId6"/>
    <p:sldId id="317" r:id="rId7"/>
    <p:sldId id="319" r:id="rId8"/>
    <p:sldId id="321" r:id="rId9"/>
    <p:sldId id="329" r:id="rId10"/>
    <p:sldId id="323" r:id="rId11"/>
    <p:sldId id="327" r:id="rId12"/>
    <p:sldId id="326" r:id="rId13"/>
    <p:sldId id="328" r:id="rId14"/>
    <p:sldId id="334" r:id="rId15"/>
    <p:sldId id="330" r:id="rId16"/>
    <p:sldId id="331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EDC6C-4BEF-4926-AC4D-CFD1FC9243B7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EEE14-065A-4D25-B199-D35731D287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501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1EEE14-065A-4D25-B199-D35731D28717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6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8BE44-4A45-417D-B539-EE0202CFAF9C}" type="datetime1">
              <a:rPr lang="en-IN" smtClean="0"/>
              <a:t>08-06-2020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FF348-1FF8-4018-A343-CDC986795F4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47C7-4DB5-4C4D-9EE7-E117A014EC76}" type="datetime1">
              <a:rPr lang="en-IN" smtClean="0"/>
              <a:t>08-06-2020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FF348-1FF8-4018-A343-CDC986795F4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C3A0-5B0C-4C6E-9A98-96C03370B62C}" type="datetime1">
              <a:rPr lang="en-IN" smtClean="0"/>
              <a:t>08-06-2020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FF348-1FF8-4018-A343-CDC986795F4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23E2-B081-4502-831B-507147E34713}" type="datetime1">
              <a:rPr lang="en-IN" smtClean="0"/>
              <a:t>08-06-2020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FF348-1FF8-4018-A343-CDC986795F4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4FD6C-50EC-4AF3-A752-E3509E1AFA4F}" type="datetime1">
              <a:rPr lang="en-IN" smtClean="0"/>
              <a:t>08-06-2020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FF348-1FF8-4018-A343-CDC986795F4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CCE05-3342-4C5D-8798-F043D10FD9D4}" type="datetime1">
              <a:rPr lang="en-IN" smtClean="0"/>
              <a:t>08-06-2020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FF348-1FF8-4018-A343-CDC986795F4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BA70-257B-4A16-B173-0E8FB9649569}" type="datetime1">
              <a:rPr lang="en-IN" smtClean="0"/>
              <a:t>08-06-2020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FF348-1FF8-4018-A343-CDC986795F4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1F9F-D8E5-4922-BF4A-C88BC54C7D51}" type="datetime1">
              <a:rPr lang="en-IN" smtClean="0"/>
              <a:t>08-06-2020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FF348-1FF8-4018-A343-CDC986795F4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8124-41A6-44D4-AE02-83D0180A0F1C}" type="datetime1">
              <a:rPr lang="en-IN" smtClean="0"/>
              <a:t>08-06-2020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FF348-1FF8-4018-A343-CDC986795F4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AF283-F703-4761-A49C-6336409B3480}" type="datetime1">
              <a:rPr lang="en-IN" smtClean="0"/>
              <a:t>08-06-2020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FF348-1FF8-4018-A343-CDC986795F4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E786-4642-49E8-8F64-3C486BC60503}" type="datetime1">
              <a:rPr lang="en-IN" smtClean="0"/>
              <a:t>08-06-2020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8FF348-1FF8-4018-A343-CDC986795F4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38FF348-1FF8-4018-A343-CDC986795F46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A0D40E3-4CBE-4085-B451-9654D3C79D06}" type="datetime1">
              <a:rPr lang="en-IN" smtClean="0"/>
              <a:t>08-06-2020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543800" cy="2593975"/>
          </a:xfrm>
        </p:spPr>
        <p:txBody>
          <a:bodyPr/>
          <a:lstStyle/>
          <a:p>
            <a:r>
              <a:rPr lang="en-IN" sz="4000" b="1" i="1" dirty="0">
                <a:solidFill>
                  <a:schemeClr val="tx1"/>
                </a:solidFill>
              </a:rPr>
              <a:t>PASSENGER CONTROL IN SMART CITIES  USING DEEP LEARNING</a:t>
            </a:r>
            <a:endParaRPr lang="en-IN" sz="4000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3645024"/>
            <a:ext cx="7056784" cy="19442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Project guide       :  Assistant professor    </a:t>
            </a:r>
            <a:r>
              <a:rPr lang="en-US" dirty="0" err="1">
                <a:solidFill>
                  <a:srgbClr val="002060"/>
                </a:solidFill>
              </a:rPr>
              <a:t>Mrs</a:t>
            </a:r>
            <a:r>
              <a:rPr lang="en-US" dirty="0">
                <a:solidFill>
                  <a:srgbClr val="002060"/>
                </a:solidFill>
              </a:rPr>
              <a:t> . </a:t>
            </a:r>
            <a:r>
              <a:rPr lang="en-US" dirty="0" err="1">
                <a:solidFill>
                  <a:srgbClr val="002060"/>
                </a:solidFill>
              </a:rPr>
              <a:t>Sheethal</a:t>
            </a:r>
            <a:r>
              <a:rPr lang="en-US" dirty="0">
                <a:solidFill>
                  <a:srgbClr val="002060"/>
                </a:solidFill>
              </a:rPr>
              <a:t> M S</a:t>
            </a:r>
          </a:p>
          <a:p>
            <a:r>
              <a:rPr lang="en-US" dirty="0">
                <a:solidFill>
                  <a:srgbClr val="002060"/>
                </a:solidFill>
              </a:rPr>
              <a:t>Group members :  </a:t>
            </a:r>
            <a:r>
              <a:rPr lang="en-US" dirty="0" err="1">
                <a:solidFill>
                  <a:srgbClr val="002060"/>
                </a:solidFill>
              </a:rPr>
              <a:t>Delna</a:t>
            </a:r>
            <a:r>
              <a:rPr lang="en-US" dirty="0">
                <a:solidFill>
                  <a:srgbClr val="002060"/>
                </a:solidFill>
              </a:rPr>
              <a:t>  T D</a:t>
            </a:r>
          </a:p>
          <a:p>
            <a:r>
              <a:rPr lang="en-US" dirty="0">
                <a:solidFill>
                  <a:srgbClr val="002060"/>
                </a:solidFill>
              </a:rPr>
              <a:t>                              :   </a:t>
            </a:r>
            <a:r>
              <a:rPr lang="en-US" dirty="0" err="1">
                <a:solidFill>
                  <a:srgbClr val="002060"/>
                </a:solidFill>
              </a:rPr>
              <a:t>Dhanya</a:t>
            </a:r>
            <a:r>
              <a:rPr lang="en-US" dirty="0">
                <a:solidFill>
                  <a:srgbClr val="002060"/>
                </a:solidFill>
              </a:rPr>
              <a:t> P </a:t>
            </a:r>
            <a:r>
              <a:rPr lang="en-US" dirty="0" err="1">
                <a:solidFill>
                  <a:srgbClr val="002060"/>
                </a:solidFill>
              </a:rPr>
              <a:t>Pauly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                              :   Dona Johnson</a:t>
            </a:r>
          </a:p>
          <a:p>
            <a:r>
              <a:rPr lang="en-US" dirty="0">
                <a:solidFill>
                  <a:srgbClr val="002060"/>
                </a:solidFill>
              </a:rPr>
              <a:t>                              :   </a:t>
            </a:r>
            <a:r>
              <a:rPr lang="en-US" dirty="0" err="1">
                <a:solidFill>
                  <a:srgbClr val="002060"/>
                </a:solidFill>
              </a:rPr>
              <a:t>Jesta</a:t>
            </a:r>
            <a:r>
              <a:rPr lang="en-US" dirty="0">
                <a:solidFill>
                  <a:srgbClr val="002060"/>
                </a:solidFill>
              </a:rPr>
              <a:t>   Jose</a:t>
            </a:r>
          </a:p>
          <a:p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FF348-1FF8-4018-A343-CDC986795F4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251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Hardware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IN" b="1" u="sng" dirty="0"/>
              <a:t> CAMERA</a:t>
            </a:r>
          </a:p>
          <a:p>
            <a:pPr algn="just"/>
            <a:r>
              <a:rPr lang="en-US" dirty="0"/>
              <a:t>A camera is an optical instrument used to record images. cameras are sealed boxes with small hole that let light in to capture an image on a light-sensitive surface. </a:t>
            </a:r>
          </a:p>
          <a:p>
            <a:pPr algn="just"/>
            <a:r>
              <a:rPr lang="en-US" dirty="0"/>
              <a:t>Here camera capture the image that to be used to count the number of passengers occupied in the vehicle.</a:t>
            </a:r>
            <a:endParaRPr lang="en-IN" dirty="0"/>
          </a:p>
          <a:p>
            <a:pPr algn="just">
              <a:buFont typeface="Wingdings" pitchFamily="2" charset="2"/>
              <a:buChar char="q"/>
            </a:pPr>
            <a:r>
              <a:rPr lang="en-IN" b="1" u="sng" dirty="0"/>
              <a:t>SYSTEM </a:t>
            </a:r>
          </a:p>
          <a:p>
            <a:pPr marL="114300" indent="0" algn="just">
              <a:buNone/>
            </a:pPr>
            <a:r>
              <a:rPr lang="en-IN" sz="2400" dirty="0"/>
              <a:t>    A system with  WINDOWS 10.</a:t>
            </a:r>
          </a:p>
          <a:p>
            <a:pPr>
              <a:buFont typeface="Wingdings" pitchFamily="2" charset="2"/>
              <a:buChar char="q"/>
            </a:pPr>
            <a:endParaRPr lang="en-IN" b="1" u="sng" dirty="0"/>
          </a:p>
          <a:p>
            <a:pPr>
              <a:buFont typeface="Wingdings" pitchFamily="2" charset="2"/>
              <a:buChar char="q"/>
            </a:pPr>
            <a:endParaRPr lang="en-IN" b="1" u="sng" dirty="0"/>
          </a:p>
          <a:p>
            <a:pPr>
              <a:buFont typeface="Wingdings" pitchFamily="2" charset="2"/>
              <a:buChar char="q"/>
            </a:pPr>
            <a:endParaRPr lang="en-IN" b="1" u="sng" dirty="0"/>
          </a:p>
          <a:p>
            <a:pPr>
              <a:buFont typeface="Wingdings" pitchFamily="2" charset="2"/>
              <a:buChar char="q"/>
            </a:pPr>
            <a:endParaRPr lang="en-IN" b="1" u="sng" dirty="0"/>
          </a:p>
          <a:p>
            <a:pPr>
              <a:buFont typeface="Wingdings" pitchFamily="2" charset="2"/>
              <a:buChar char="q"/>
            </a:pPr>
            <a:endParaRPr lang="en-IN" b="1" u="sng" dirty="0"/>
          </a:p>
          <a:p>
            <a:pPr>
              <a:buFont typeface="Wingdings" pitchFamily="2" charset="2"/>
              <a:buChar char="q"/>
            </a:pPr>
            <a:endParaRPr lang="en-IN" b="1" u="sng" dirty="0"/>
          </a:p>
          <a:p>
            <a:pPr marL="11430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FF348-1FF8-4018-A343-CDC986795F46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65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IN" b="1" u="sng" dirty="0"/>
              <a:t>Windows 10</a:t>
            </a:r>
          </a:p>
          <a:p>
            <a:r>
              <a:rPr lang="en-US" dirty="0"/>
              <a:t>Windows 10 is a computer operating system by Microsoft as part of it’s windows family of operating systems. 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Windows 10 is designed to provide a common, “universal“ user interface between desktop, laptop and all in one PCs, tablet computers, smartphones .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IN" dirty="0"/>
              <a:t>Improved compatibility and speed in browsing.</a:t>
            </a:r>
          </a:p>
          <a:p>
            <a:pPr marL="114300" indent="0">
              <a:buNone/>
            </a:pPr>
            <a:endParaRPr lang="en-IN" dirty="0"/>
          </a:p>
          <a:p>
            <a:r>
              <a:rPr lang="en-IN" dirty="0"/>
              <a:t>App store is available .</a:t>
            </a:r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FF348-1FF8-4018-A343-CDC986795F46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45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7620000" cy="5204048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IN" b="1" u="sng" dirty="0"/>
              <a:t>Python</a:t>
            </a:r>
          </a:p>
          <a:p>
            <a:pPr algn="just"/>
            <a:r>
              <a:rPr lang="en-US" dirty="0"/>
              <a:t>Python is an interpreted high-level programming language for general-purpose programming. </a:t>
            </a:r>
          </a:p>
          <a:p>
            <a:pPr marL="114300" indent="0" algn="just">
              <a:buNone/>
            </a:pPr>
            <a:endParaRPr lang="en-US" dirty="0"/>
          </a:p>
          <a:p>
            <a:pPr algn="just"/>
            <a:r>
              <a:rPr lang="en-US" dirty="0"/>
              <a:t>Python has a design philosophy that emphasizes code readability, notably using significant white space.</a:t>
            </a:r>
          </a:p>
          <a:p>
            <a:pPr marL="114300" indent="0" algn="just">
              <a:buNone/>
            </a:pPr>
            <a:endParaRPr lang="en-US" dirty="0"/>
          </a:p>
          <a:p>
            <a:pPr algn="just"/>
            <a:r>
              <a:rPr lang="en-US" dirty="0"/>
              <a:t>Python is an open source language.</a:t>
            </a:r>
          </a:p>
          <a:p>
            <a:pPr algn="just">
              <a:buFont typeface="Wingdings" pitchFamily="2" charset="2"/>
              <a:buChar char="q"/>
            </a:pPr>
            <a:r>
              <a:rPr lang="en-US" b="1" u="sng" dirty="0"/>
              <a:t>Google </a:t>
            </a:r>
            <a:r>
              <a:rPr lang="en-US" b="1" u="sng" dirty="0" err="1"/>
              <a:t>Colab</a:t>
            </a:r>
            <a:endParaRPr lang="en-US" b="1" u="sng" dirty="0"/>
          </a:p>
          <a:p>
            <a:r>
              <a:rPr lang="en-US" dirty="0"/>
              <a:t>Google </a:t>
            </a:r>
            <a:r>
              <a:rPr lang="en-US" dirty="0" err="1"/>
              <a:t>Colab</a:t>
            </a:r>
            <a:r>
              <a:rPr lang="en-US" dirty="0"/>
              <a:t> is a free cloud service. </a:t>
            </a:r>
          </a:p>
          <a:p>
            <a:r>
              <a:rPr lang="en-US" dirty="0"/>
              <a:t>Improve  Python programming language coding skills. </a:t>
            </a:r>
          </a:p>
          <a:p>
            <a:r>
              <a:rPr lang="en-US" dirty="0"/>
              <a:t>Develop deep learning applications using popular libraries such as </a:t>
            </a:r>
            <a:r>
              <a:rPr lang="en-US" dirty="0" err="1"/>
              <a:t>Keras</a:t>
            </a:r>
            <a:r>
              <a:rPr lang="en-US" dirty="0"/>
              <a:t>, </a:t>
            </a:r>
            <a:r>
              <a:rPr lang="en-US" dirty="0" err="1"/>
              <a:t>TensorFlow</a:t>
            </a:r>
            <a:r>
              <a:rPr lang="en-US" dirty="0"/>
              <a:t>, </a:t>
            </a:r>
            <a:r>
              <a:rPr lang="en-US" dirty="0" err="1"/>
              <a:t>PyTorch</a:t>
            </a:r>
            <a:r>
              <a:rPr lang="en-US" dirty="0"/>
              <a:t>, and </a:t>
            </a:r>
            <a:r>
              <a:rPr lang="en-US" dirty="0" err="1"/>
              <a:t>OpenCV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pPr marL="114300" indent="0" algn="just">
              <a:buNone/>
            </a:pPr>
            <a:endParaRPr lang="en-US" dirty="0"/>
          </a:p>
          <a:p>
            <a:pPr marL="114300" indent="0" algn="just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FF348-1FF8-4018-A343-CDC986795F46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914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en-IN" dirty="0"/>
              <a:t>Software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7620000" cy="5420072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b="1" u="sng" dirty="0"/>
              <a:t>YOLO</a:t>
            </a:r>
          </a:p>
          <a:p>
            <a:r>
              <a:rPr lang="en-US" dirty="0"/>
              <a:t>Real-Time Object Detection. You only look once (YOLO) is a state-of-the-art, real-time object detection system.</a:t>
            </a:r>
          </a:p>
          <a:p>
            <a:r>
              <a:rPr lang="en-US" dirty="0"/>
              <a:t> YOLO is a clever neural network for doing object detection in real-time.</a:t>
            </a:r>
          </a:p>
          <a:p>
            <a:r>
              <a:rPr lang="en-US" dirty="0"/>
              <a:t>YOLO is a convolutional neural network based model that detects objects in real time using the "You Only Look Once" framework.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u="sng" dirty="0"/>
              <a:t>Anaconda 3</a:t>
            </a:r>
          </a:p>
          <a:p>
            <a:r>
              <a:rPr lang="en-US" dirty="0"/>
              <a:t>Anaconda is a free and open-source distribution of the Python and R programming languages for scientific computing.</a:t>
            </a:r>
          </a:p>
          <a:p>
            <a:r>
              <a:rPr lang="en-US" dirty="0"/>
              <a:t>Spyder, the Scientific Python Development Environment, is a free integrated development environment (IDE) that  is included with Anaconda.</a:t>
            </a:r>
          </a:p>
          <a:p>
            <a:r>
              <a:rPr lang="en-US" dirty="0"/>
              <a:t>That aims to simplify package management and deployment.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FF348-1FF8-4018-A343-CDC986795F46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189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34F71-513B-4F44-AFDB-3D0F7834B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1CFB-F829-42A2-8B48-10869CD8F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Open CV</a:t>
            </a:r>
          </a:p>
          <a:p>
            <a:r>
              <a:rPr lang="en-US" dirty="0"/>
              <a:t>OpenCV ( Open source computer vision) is a library of programming functions mainly aimed at real-time computer vision.</a:t>
            </a:r>
          </a:p>
          <a:p>
            <a:r>
              <a:rPr lang="en-US" dirty="0"/>
              <a:t>OpenCV is an open source computer vision and machine learning software library. </a:t>
            </a:r>
          </a:p>
          <a:p>
            <a:r>
              <a:rPr lang="en-US" dirty="0"/>
              <a:t>OpenCV was built to provide a common infrastructure for computer vision applications and to accelerate the use of machine perception in the commercial products.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BB1C6-AC8B-4682-BBD2-AEDADC228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FF348-1FF8-4018-A343-CDC986795F46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796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Anaconda installed</a:t>
            </a:r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r>
              <a:rPr lang="en-IN" dirty="0"/>
              <a:t>Training and testing of passenger completed</a:t>
            </a:r>
          </a:p>
          <a:p>
            <a:pPr marL="11430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FF348-1FF8-4018-A343-CDC986795F46}" type="slidenum">
              <a:rPr lang="en-IN" smtClean="0"/>
              <a:t>15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7" y="2276872"/>
            <a:ext cx="7200800" cy="14504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7" y="4077072"/>
            <a:ext cx="4320480" cy="25649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79" y="4775451"/>
            <a:ext cx="3446241" cy="116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133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1" y="1628801"/>
            <a:ext cx="5260078" cy="381642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FF348-1FF8-4018-A343-CDC986795F46}" type="slidenum">
              <a:rPr lang="en-IN" smtClean="0"/>
              <a:t>16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5733256"/>
            <a:ext cx="6984776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279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9600" dirty="0">
                <a:solidFill>
                  <a:schemeClr val="accent2">
                    <a:lumMod val="75000"/>
                  </a:schemeClr>
                </a:solidFill>
                <a:latin typeface="Algerian" pitchFamily="82" charset="0"/>
              </a:rPr>
              <a:t>THANK YOU</a:t>
            </a:r>
            <a:endParaRPr lang="en-IN" sz="9600" dirty="0">
              <a:solidFill>
                <a:schemeClr val="accent2">
                  <a:lumMod val="75000"/>
                </a:schemeClr>
              </a:solidFill>
              <a:latin typeface="Algerian" pitchFamily="8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FF348-1FF8-4018-A343-CDC986795F46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665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sz="2400" dirty="0">
                <a:cs typeface="Times New Roman" pitchFamily="18" charset="0"/>
              </a:rPr>
              <a:t>Introducing “Passenger control in smart cities using deep learning ” with increased accuracy in prediction.</a:t>
            </a:r>
          </a:p>
          <a:p>
            <a:pPr marL="114300" indent="0" algn="just">
              <a:buNone/>
            </a:pPr>
            <a:endParaRPr lang="en-US" sz="2400" dirty="0">
              <a:cs typeface="Times New Roman" pitchFamily="18" charset="0"/>
            </a:endParaRPr>
          </a:p>
          <a:p>
            <a:pPr algn="just"/>
            <a:r>
              <a:rPr lang="en-US" sz="2400" dirty="0">
                <a:cs typeface="Times New Roman" pitchFamily="18" charset="0"/>
              </a:rPr>
              <a:t>System predict the number of passengers in the vehicle and the load.</a:t>
            </a:r>
          </a:p>
          <a:p>
            <a:pPr marL="114300" indent="0" algn="just">
              <a:buNone/>
            </a:pPr>
            <a:endParaRPr lang="en-US" sz="2400" dirty="0">
              <a:cs typeface="Times New Roman" pitchFamily="18" charset="0"/>
            </a:endParaRPr>
          </a:p>
          <a:p>
            <a:pPr algn="just"/>
            <a:r>
              <a:rPr lang="en-GB" sz="2400" dirty="0">
                <a:cs typeface="Times New Roman" panose="02020603050405020304" pitchFamily="18" charset="0"/>
              </a:rPr>
              <a:t>Detect the number of passenger in the vehicle using deep learning.</a:t>
            </a:r>
          </a:p>
          <a:p>
            <a:pPr marL="114300" indent="0" algn="just">
              <a:buNone/>
            </a:pPr>
            <a:endParaRPr lang="en-GB" sz="2400" dirty="0">
              <a:cs typeface="Times New Roman" panose="02020603050405020304" pitchFamily="18" charset="0"/>
            </a:endParaRPr>
          </a:p>
          <a:p>
            <a:pPr algn="just"/>
            <a:r>
              <a:rPr lang="en-GB" sz="2400" dirty="0">
                <a:cs typeface="Times New Roman" panose="02020603050405020304" pitchFamily="18" charset="0"/>
              </a:rPr>
              <a:t>Number of passengers beyond a limit is not encouraged to travel in the vehicle.</a:t>
            </a:r>
          </a:p>
          <a:p>
            <a:pPr marL="114300" indent="0" algn="just">
              <a:buNone/>
            </a:pPr>
            <a:endParaRPr lang="en-GB" sz="2400" dirty="0">
              <a:cs typeface="Times New Roman" panose="02020603050405020304" pitchFamily="18" charset="0"/>
            </a:endParaRPr>
          </a:p>
          <a:p>
            <a:pPr algn="just"/>
            <a:r>
              <a:rPr lang="en-GB" sz="2400" dirty="0">
                <a:cs typeface="Times New Roman" panose="02020603050405020304" pitchFamily="18" charset="0"/>
              </a:rPr>
              <a:t>Proposed system will detect the overload and passenger count then displayed in the system in front of the driver driver.</a:t>
            </a:r>
            <a:endParaRPr lang="en-IN" sz="2400" dirty="0"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FF348-1FF8-4018-A343-CDC986795F4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160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just">
              <a:buNone/>
            </a:pPr>
            <a:endParaRPr lang="en-US" sz="2400" dirty="0">
              <a:cs typeface="Times New Roman" pitchFamily="18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400" dirty="0">
                <a:cs typeface="Times New Roman" pitchFamily="18" charset="0"/>
              </a:rPr>
              <a:t>Passenger overload leads to :</a:t>
            </a:r>
          </a:p>
          <a:p>
            <a:pPr marL="114300" indent="0" algn="just">
              <a:buNone/>
            </a:pPr>
            <a:endParaRPr lang="en-US" sz="2400" dirty="0">
              <a:cs typeface="Times New Roman" pitchFamily="18" charset="0"/>
            </a:endParaRPr>
          </a:p>
          <a:p>
            <a:pPr fontAlgn="base">
              <a:buFont typeface="Wingdings" pitchFamily="2" charset="2"/>
              <a:buChar char="v"/>
            </a:pPr>
            <a:r>
              <a:rPr lang="en-US" sz="2400" dirty="0"/>
              <a:t>The driver’s control and operating space in the overloaded vehicle are diminished.</a:t>
            </a:r>
          </a:p>
          <a:p>
            <a:pPr fontAlgn="base">
              <a:buFont typeface="Wingdings" pitchFamily="2" charset="2"/>
              <a:buChar char="v"/>
            </a:pPr>
            <a:r>
              <a:rPr lang="en-US" sz="2400" dirty="0"/>
              <a:t>The overloaded vehicle cannot accelerate as normal .</a:t>
            </a:r>
          </a:p>
          <a:p>
            <a:pPr fontAlgn="base">
              <a:buFont typeface="Wingdings" pitchFamily="2" charset="2"/>
              <a:buChar char="v"/>
            </a:pPr>
            <a:r>
              <a:rPr lang="en-US" sz="2400" dirty="0"/>
              <a:t>Seat belts are often not used as the aim is to pack in as many persons as possible into the vehicle .</a:t>
            </a:r>
          </a:p>
          <a:p>
            <a:pPr fontAlgn="base">
              <a:buFont typeface="Wingdings" pitchFamily="2" charset="2"/>
              <a:buChar char="v"/>
            </a:pPr>
            <a:r>
              <a:rPr lang="en-US" sz="2400" dirty="0"/>
              <a:t>Brakes overheat and lose their effectiveness to stop the car.</a:t>
            </a:r>
            <a:br>
              <a:rPr lang="en-US" sz="2400" dirty="0"/>
            </a:br>
            <a:r>
              <a:rPr lang="en-US" sz="2400" dirty="0"/>
              <a:t>These all leads to accidents.</a:t>
            </a:r>
            <a:endParaRPr lang="en-US" sz="2400" dirty="0"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FF348-1FF8-4018-A343-CDC986795F4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739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Health problems during travelling.</a:t>
            </a:r>
          </a:p>
          <a:p>
            <a:pPr marL="114300" indent="0">
              <a:buNone/>
            </a:pPr>
            <a:endParaRPr lang="en-IN" dirty="0"/>
          </a:p>
          <a:p>
            <a:r>
              <a:rPr lang="en-IN" dirty="0"/>
              <a:t>Carelessness about the passengers after the parking.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FF348-1FF8-4018-A343-CDC986795F4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971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PROJECT AREA 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cs typeface="Times New Roman" pitchFamily="18" charset="0"/>
              </a:rPr>
              <a:t>Deep Learning .</a:t>
            </a:r>
          </a:p>
          <a:p>
            <a:pPr marL="114300" indent="0" algn="just">
              <a:buNone/>
            </a:pPr>
            <a:endParaRPr lang="en-US" sz="2400" dirty="0">
              <a:cs typeface="Times New Roman" pitchFamily="18" charset="0"/>
            </a:endParaRPr>
          </a:p>
          <a:p>
            <a:pPr algn="just"/>
            <a:r>
              <a:rPr lang="en-US" sz="2400" dirty="0">
                <a:cs typeface="Times New Roman" pitchFamily="18" charset="0"/>
              </a:rPr>
              <a:t>Deep learning is used to train the system with the data.</a:t>
            </a:r>
          </a:p>
          <a:p>
            <a:pPr marL="114300" indent="0" algn="just">
              <a:buNone/>
            </a:pPr>
            <a:endParaRPr lang="en-US" sz="2400" dirty="0"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FF348-1FF8-4018-A343-CDC986795F46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720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b="1" dirty="0"/>
              <a:t>OVERLOAD  DETECTION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FF348-1FF8-4018-A343-CDC986795F46}" type="slidenum">
              <a:rPr lang="en-IN" smtClean="0"/>
              <a:t>6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899592" y="2243180"/>
            <a:ext cx="180020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CAMERA</a:t>
            </a:r>
          </a:p>
        </p:txBody>
      </p:sp>
      <p:sp>
        <p:nvSpPr>
          <p:cNvPr id="7" name="Rectangle 6"/>
          <p:cNvSpPr/>
          <p:nvPr/>
        </p:nvSpPr>
        <p:spPr>
          <a:xfrm>
            <a:off x="3347864" y="2243180"/>
            <a:ext cx="18722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PREPROCESS</a:t>
            </a:r>
          </a:p>
        </p:txBody>
      </p:sp>
      <p:sp>
        <p:nvSpPr>
          <p:cNvPr id="8" name="Rectangle 7"/>
          <p:cNvSpPr/>
          <p:nvPr/>
        </p:nvSpPr>
        <p:spPr>
          <a:xfrm>
            <a:off x="5724128" y="2243180"/>
            <a:ext cx="216024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SEGMENTATION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5742917" y="4022741"/>
            <a:ext cx="216024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CLASSIFICATION DNN</a:t>
            </a:r>
          </a:p>
        </p:txBody>
      </p:sp>
      <p:cxnSp>
        <p:nvCxnSpPr>
          <p:cNvPr id="13" name="Straight Arrow Connector 12"/>
          <p:cNvCxnSpPr>
            <a:stCxn id="5" idx="3"/>
            <a:endCxn id="7" idx="1"/>
          </p:cNvCxnSpPr>
          <p:nvPr/>
        </p:nvCxnSpPr>
        <p:spPr>
          <a:xfrm>
            <a:off x="2699792" y="2639224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</p:cNvCxnSpPr>
          <p:nvPr/>
        </p:nvCxnSpPr>
        <p:spPr>
          <a:xfrm>
            <a:off x="5220072" y="2639224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  <a:endCxn id="9" idx="0"/>
          </p:cNvCxnSpPr>
          <p:nvPr/>
        </p:nvCxnSpPr>
        <p:spPr>
          <a:xfrm>
            <a:off x="6804248" y="3035268"/>
            <a:ext cx="18789" cy="9874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635896" y="4042373"/>
            <a:ext cx="129614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DETECTION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51992" y="4020453"/>
            <a:ext cx="1548172" cy="958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ANALYSING</a:t>
            </a:r>
          </a:p>
        </p:txBody>
      </p:sp>
      <p:cxnSp>
        <p:nvCxnSpPr>
          <p:cNvPr id="24" name="Straight Arrow Connector 23"/>
          <p:cNvCxnSpPr>
            <a:stCxn id="9" idx="1"/>
            <a:endCxn id="19" idx="3"/>
          </p:cNvCxnSpPr>
          <p:nvPr/>
        </p:nvCxnSpPr>
        <p:spPr>
          <a:xfrm flipH="1">
            <a:off x="4932040" y="4479941"/>
            <a:ext cx="810877" cy="196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2" idx="3"/>
            <a:endCxn id="19" idx="1"/>
          </p:cNvCxnSpPr>
          <p:nvPr/>
        </p:nvCxnSpPr>
        <p:spPr>
          <a:xfrm flipV="1">
            <a:off x="2600164" y="4499573"/>
            <a:ext cx="103573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509882" y="5741640"/>
            <a:ext cx="1548172" cy="958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OVERLOAD DETECTION </a:t>
            </a:r>
            <a:r>
              <a:rPr lang="en-IN"/>
              <a:t>&amp; DISPLAY</a:t>
            </a:r>
            <a:endParaRPr lang="en-IN" dirty="0"/>
          </a:p>
        </p:txBody>
      </p:sp>
      <p:cxnSp>
        <p:nvCxnSpPr>
          <p:cNvPr id="16" name="Straight Arrow Connector 15"/>
          <p:cNvCxnSpPr>
            <a:stCxn id="19" idx="2"/>
            <a:endCxn id="18" idx="0"/>
          </p:cNvCxnSpPr>
          <p:nvPr/>
        </p:nvCxnSpPr>
        <p:spPr>
          <a:xfrm>
            <a:off x="4283968" y="4956773"/>
            <a:ext cx="0" cy="7848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108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7620000" cy="5060032"/>
          </a:xfrm>
        </p:spPr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IN" sz="2800" b="1" dirty="0"/>
              <a:t>CAMERA </a:t>
            </a:r>
          </a:p>
          <a:p>
            <a:pPr marL="114300" indent="0" algn="just">
              <a:buNone/>
            </a:pPr>
            <a:r>
              <a:rPr lang="en-IN" sz="2400" dirty="0"/>
              <a:t>    To take the real time video inside the vehicle.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800" b="1" dirty="0"/>
              <a:t>PREPROCESS</a:t>
            </a:r>
          </a:p>
          <a:p>
            <a:pPr algn="just">
              <a:buFont typeface="Courier New" pitchFamily="49" charset="0"/>
              <a:buChar char="o"/>
            </a:pPr>
            <a:r>
              <a:rPr lang="en-IN" sz="2400" b="1" dirty="0"/>
              <a:t>Noise calculation </a:t>
            </a:r>
            <a:r>
              <a:rPr lang="en-IN" sz="2400" dirty="0"/>
              <a:t>: Sense to supress the noise on </a:t>
            </a:r>
            <a:r>
              <a:rPr lang="en-IN" sz="2400" dirty="0" err="1"/>
              <a:t>preprocessing</a:t>
            </a:r>
            <a:r>
              <a:rPr lang="en-IN" sz="2400" dirty="0"/>
              <a:t> data. Noise to be reduced to avoid complexity in problems.</a:t>
            </a:r>
          </a:p>
          <a:p>
            <a:pPr algn="just">
              <a:buFont typeface="Courier New" pitchFamily="49" charset="0"/>
              <a:buChar char="o"/>
            </a:pPr>
            <a:r>
              <a:rPr lang="en-IN" sz="2400" b="1" dirty="0" err="1"/>
              <a:t>Grayscale</a:t>
            </a:r>
            <a:r>
              <a:rPr lang="en-IN" sz="2400" b="1" dirty="0"/>
              <a:t> conversion  </a:t>
            </a:r>
            <a:r>
              <a:rPr lang="en-IN" sz="2400" dirty="0"/>
              <a:t>: conversion of colour image into </a:t>
            </a:r>
            <a:r>
              <a:rPr lang="en-IN" sz="2400" dirty="0" err="1"/>
              <a:t>grayscale</a:t>
            </a:r>
            <a:r>
              <a:rPr lang="en-IN" sz="2400" dirty="0"/>
              <a:t> image. It reducing a lot of information which are not required and also will save lot of computational power as well.</a:t>
            </a:r>
          </a:p>
          <a:p>
            <a:pPr algn="just">
              <a:buFont typeface="Courier New" pitchFamily="49" charset="0"/>
              <a:buChar char="o"/>
            </a:pPr>
            <a:r>
              <a:rPr lang="en-IN" sz="2400" b="1" dirty="0"/>
              <a:t>Threshold :</a:t>
            </a:r>
            <a:r>
              <a:rPr lang="en-US" sz="2400" dirty="0"/>
              <a:t> Threshold image analysis technique is a type of image segmentation that isolates objects by converting </a:t>
            </a:r>
            <a:r>
              <a:rPr lang="en-US" sz="2400" dirty="0" err="1"/>
              <a:t>grayscale</a:t>
            </a:r>
            <a:r>
              <a:rPr lang="en-US" sz="2400" dirty="0"/>
              <a:t> images into binary images.</a:t>
            </a:r>
            <a:endParaRPr lang="en-IN" sz="2400" u="sng" dirty="0"/>
          </a:p>
          <a:p>
            <a:pPr algn="just">
              <a:buFont typeface="Courier New" pitchFamily="49" charset="0"/>
              <a:buChar char="o"/>
            </a:pPr>
            <a:endParaRPr lang="en-IN" sz="2400" dirty="0"/>
          </a:p>
          <a:p>
            <a:pPr algn="just">
              <a:buFont typeface="Courier New" pitchFamily="49" charset="0"/>
              <a:buChar char="o"/>
            </a:pPr>
            <a:endParaRPr lang="en-IN" sz="2400" dirty="0"/>
          </a:p>
          <a:p>
            <a:pPr marL="114300" indent="0" algn="just">
              <a:buNone/>
            </a:pPr>
            <a:endParaRPr lang="en-IN" sz="2400" dirty="0"/>
          </a:p>
          <a:p>
            <a:pPr marL="114300" indent="0" algn="just">
              <a:buNone/>
            </a:pPr>
            <a:endParaRPr lang="en-IN" sz="2400" dirty="0"/>
          </a:p>
          <a:p>
            <a:pPr marL="114300" indent="0" algn="just">
              <a:buNone/>
            </a:pPr>
            <a:endParaRPr lang="en-IN" sz="2400" dirty="0"/>
          </a:p>
          <a:p>
            <a:pPr marL="114300" indent="0" algn="just">
              <a:buNone/>
            </a:pPr>
            <a:endParaRPr lang="en-IN" sz="2400" dirty="0"/>
          </a:p>
          <a:p>
            <a:pPr marL="114300" indent="0">
              <a:buNone/>
            </a:pP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FF348-1FF8-4018-A343-CDC986795F46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9196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141168"/>
          </a:xfrm>
        </p:spPr>
        <p:txBody>
          <a:bodyPr>
            <a:normAutofit/>
          </a:bodyPr>
          <a:lstStyle/>
          <a:p>
            <a:pPr algn="just">
              <a:buFont typeface="Courier New" pitchFamily="49" charset="0"/>
              <a:buChar char="o"/>
            </a:pPr>
            <a:r>
              <a:rPr lang="en-IN" sz="2600" b="1" dirty="0"/>
              <a:t>Canny :</a:t>
            </a:r>
            <a:r>
              <a:rPr lang="en-US" sz="2400" dirty="0"/>
              <a:t>The Canny edge detector is an edge detection operator that uses a multi-stage algorithm to detect a wide range of edges in images</a:t>
            </a:r>
            <a:endParaRPr lang="en-IN" sz="2400" u="sng" dirty="0"/>
          </a:p>
          <a:p>
            <a:pPr algn="just">
              <a:buFont typeface="Wingdings" pitchFamily="2" charset="2"/>
              <a:buChar char="Ø"/>
            </a:pPr>
            <a:r>
              <a:rPr lang="en-IN" sz="3000" b="1" dirty="0"/>
              <a:t>SEGMENTATION</a:t>
            </a:r>
          </a:p>
          <a:p>
            <a:pPr marL="114300" indent="0" algn="just">
              <a:buNone/>
            </a:pPr>
            <a:r>
              <a:rPr lang="en-US" sz="2400" dirty="0"/>
              <a:t>    Segmentation is the process of partitioning a   digital image into multiple segments. The goal of segmentation is to simplify OR change the representation into something that is more meaningful and easier to analyze.</a:t>
            </a:r>
            <a:endParaRPr lang="en-IN" sz="2400" dirty="0"/>
          </a:p>
          <a:p>
            <a:pPr marL="11430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FF348-1FF8-4018-A343-CDC986795F46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567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066130"/>
          </a:xfrm>
        </p:spPr>
        <p:txBody>
          <a:bodyPr/>
          <a:lstStyle/>
          <a:p>
            <a:r>
              <a:rPr lang="en-IN" dirty="0"/>
              <a:t>Module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12776"/>
            <a:ext cx="7825680" cy="5445224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Courier New" pitchFamily="49" charset="0"/>
              <a:buChar char="o"/>
            </a:pPr>
            <a:r>
              <a:rPr lang="en-US" sz="2800" b="1" dirty="0"/>
              <a:t>Contouring :</a:t>
            </a:r>
            <a:r>
              <a:rPr lang="en-US" sz="2600" dirty="0"/>
              <a:t>Contours can be explained simply as a curve joining all the continuous points , having same color or intensity. The contouring is a useful tool for shape analysis , object detection and recognition</a:t>
            </a:r>
            <a:r>
              <a:rPr lang="en-US" sz="2800" dirty="0"/>
              <a:t>.</a:t>
            </a:r>
            <a:endParaRPr lang="en-IN" sz="2800" dirty="0"/>
          </a:p>
          <a:p>
            <a:pPr>
              <a:buFont typeface="Wingdings" pitchFamily="2" charset="2"/>
              <a:buChar char="Ø"/>
            </a:pPr>
            <a:r>
              <a:rPr lang="en-IN" sz="2800" b="1" dirty="0"/>
              <a:t>CLASSIFICATION   DNN</a:t>
            </a:r>
          </a:p>
          <a:p>
            <a:pPr marL="114300" indent="0">
              <a:buNone/>
            </a:pPr>
            <a:r>
              <a:rPr lang="en-IN" dirty="0"/>
              <a:t>   Classifies the images into person ,handbag and suitcase  using Deep    Neural Network.</a:t>
            </a:r>
          </a:p>
          <a:p>
            <a:pPr marL="114300" indent="0">
              <a:buNone/>
            </a:pPr>
            <a:endParaRPr lang="en-IN" dirty="0"/>
          </a:p>
          <a:p>
            <a:pPr>
              <a:buFont typeface="Wingdings" pitchFamily="2" charset="2"/>
              <a:buChar char="Ø"/>
            </a:pPr>
            <a:r>
              <a:rPr lang="en-IN" sz="2800" b="1" dirty="0"/>
              <a:t>DETECTION &amp; DISPLAY</a:t>
            </a:r>
          </a:p>
          <a:p>
            <a:pPr marL="114300" indent="0">
              <a:buNone/>
            </a:pPr>
            <a:r>
              <a:rPr lang="en-IN" dirty="0"/>
              <a:t>    Number of passengers detected then average weight is detected and displayed on the screen.</a:t>
            </a:r>
          </a:p>
          <a:p>
            <a:pPr marL="114300" indent="0">
              <a:buNone/>
            </a:pPr>
            <a:endParaRPr lang="en-IN" dirty="0"/>
          </a:p>
          <a:p>
            <a:pPr>
              <a:buFont typeface="Wingdings" pitchFamily="2" charset="2"/>
              <a:buChar char="Ø"/>
            </a:pPr>
            <a:r>
              <a:rPr lang="en-IN" sz="2800" b="1" dirty="0"/>
              <a:t>DATA ANALYSING</a:t>
            </a:r>
          </a:p>
          <a:p>
            <a:pPr marL="114300" indent="0">
              <a:buNone/>
            </a:pPr>
            <a:r>
              <a:rPr lang="en-US" dirty="0"/>
              <a:t>     Data analysis is a process for obtaining raw data and converting it into information useful for decision-making by users.</a:t>
            </a:r>
            <a:endParaRPr lang="en-IN" dirty="0"/>
          </a:p>
          <a:p>
            <a:pPr marL="11430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FF348-1FF8-4018-A343-CDC986795F46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7599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959</TotalTime>
  <Words>884</Words>
  <Application>Microsoft Office PowerPoint</Application>
  <PresentationFormat>On-screen Show (4:3)</PresentationFormat>
  <Paragraphs>142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Algerian</vt:lpstr>
      <vt:lpstr>Arial</vt:lpstr>
      <vt:lpstr>Calibri</vt:lpstr>
      <vt:lpstr>Cambria</vt:lpstr>
      <vt:lpstr>Courier New</vt:lpstr>
      <vt:lpstr>Times New Roman</vt:lpstr>
      <vt:lpstr>Wingdings</vt:lpstr>
      <vt:lpstr>Adjacency</vt:lpstr>
      <vt:lpstr>PASSENGER CONTROL IN SMART CITIES  USING DEEP LEARNING</vt:lpstr>
      <vt:lpstr>INTRODUCTION</vt:lpstr>
      <vt:lpstr>PROBLEM STATEMENT</vt:lpstr>
      <vt:lpstr>PowerPoint Presentation</vt:lpstr>
      <vt:lpstr>PROJECT AREA </vt:lpstr>
      <vt:lpstr>System architecture</vt:lpstr>
      <vt:lpstr>Module description</vt:lpstr>
      <vt:lpstr>Module description</vt:lpstr>
      <vt:lpstr>Module description</vt:lpstr>
      <vt:lpstr>Hardware </vt:lpstr>
      <vt:lpstr>Software</vt:lpstr>
      <vt:lpstr>Software</vt:lpstr>
      <vt:lpstr>Software </vt:lpstr>
      <vt:lpstr>Software</vt:lpstr>
      <vt:lpstr>IMPLEMENTATION</vt:lpstr>
      <vt:lpstr>IMPLEMENTATION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BASED PASSENGER CONTROL AND TRAFFIC ANALYSIS IN SMART CITIES</dc:title>
  <dc:creator>acer</dc:creator>
  <cp:lastModifiedBy>jestajose398@gmail.com</cp:lastModifiedBy>
  <cp:revision>120</cp:revision>
  <dcterms:created xsi:type="dcterms:W3CDTF">2019-09-30T17:18:48Z</dcterms:created>
  <dcterms:modified xsi:type="dcterms:W3CDTF">2020-06-08T06:19:28Z</dcterms:modified>
</cp:coreProperties>
</file>