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D5F55A-4402-48FC-A639-E3FB81A9C989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7563AB0-E763-4BA5-B64B-15C9B04ED106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แบบฝึกหัดท้ายบทที่ </a:t>
            </a:r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จากหน้าที่ </a:t>
            </a:r>
            <a:r>
              <a:rPr lang="en-US" dirty="0" smtClean="0"/>
              <a:t>62 </a:t>
            </a:r>
            <a:r>
              <a:rPr lang="th-TH" dirty="0" smtClean="0"/>
              <a:t>ตอนที่ </a:t>
            </a:r>
            <a:r>
              <a:rPr lang="en-US" dirty="0" smtClean="0"/>
              <a:t>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537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/>
            <a:r>
              <a:rPr lang="en-US" sz="3600" b="1" cap="none" dirty="0" smtClean="0">
                <a:ln/>
                <a:solidFill>
                  <a:schemeClr val="accent3"/>
                </a:solidFill>
              </a:rPr>
              <a:t>1.</a:t>
            </a:r>
            <a:r>
              <a:rPr lang="th-TH" sz="3600" b="1" cap="none" dirty="0" smtClean="0">
                <a:ln/>
                <a:solidFill>
                  <a:schemeClr val="accent3"/>
                </a:solidFill>
              </a:rPr>
              <a:t>การเลือกใช้</a:t>
            </a:r>
            <a:r>
              <a:rPr lang="th-TH" sz="3600" b="1" cap="none" dirty="0" err="1" smtClean="0">
                <a:ln/>
                <a:solidFill>
                  <a:schemeClr val="accent3"/>
                </a:solidFill>
              </a:rPr>
              <a:t>คอมพิวเตอร์ให</a:t>
            </a:r>
            <a:r>
              <a:rPr lang="th-TH" sz="3600" b="1" cap="none" dirty="0" smtClean="0">
                <a:ln/>
                <a:solidFill>
                  <a:schemeClr val="accent3"/>
                </a:solidFill>
              </a:rPr>
              <a:t>ถูกโอกาส หมาความว่าอย่างไร</a:t>
            </a:r>
            <a:endParaRPr lang="th-TH" sz="3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1. วิเคราะห์วัตถุประสงค์ของการใช้งาน</a:t>
            </a:r>
            <a:r>
              <a:rPr lang="th-TH" b="0" dirty="0"/>
              <a:t/>
            </a:r>
            <a:br>
              <a:rPr lang="th-TH" b="0" dirty="0"/>
            </a:br>
            <a:r>
              <a:rPr lang="th-TH" b="0" dirty="0"/>
              <a:t>การวิเคราะห์วัตถุประสงค์ของการใช้งานเพื่อให้ได้คุณลักษณะของคอมพิวเตอร์ที่เหมาะสม สามารถวิเคราะห์ได้จากประสงการณ์การใช้งาน รูปแบบของการนำเข้าข้อมูล การประมวลผล การแสดงผล ลักษณะหรือรูปแบบของการทำงาน ทั้งด้านปริมาณและ</a:t>
            </a:r>
            <a:r>
              <a:rPr lang="th-TH" b="0" dirty="0" smtClean="0"/>
              <a:t>คุณภาพ</a:t>
            </a:r>
            <a:endParaRPr lang="th-TH" b="0" dirty="0"/>
          </a:p>
          <a:p>
            <a:r>
              <a:rPr lang="th-TH" dirty="0"/>
              <a:t>2. เลือกคอมพิวเตอร์ตามลักษณะของการใช้งาน</a:t>
            </a:r>
            <a:r>
              <a:rPr lang="th-TH" b="0" dirty="0"/>
              <a:t/>
            </a:r>
            <a:br>
              <a:rPr lang="th-TH" b="0" dirty="0"/>
            </a:br>
            <a:r>
              <a:rPr lang="th-TH" b="0" dirty="0"/>
              <a:t>คอมพิวเตอร์มีหลายประเภท และได้รับการพัฒนาเพื่อตอบสนองตอบต่อการใช้งานในลักษณะต่างๆ </a:t>
            </a:r>
            <a:r>
              <a:rPr lang="th-TH" b="0" dirty="0" smtClean="0"/>
              <a:t>ดังนี้</a:t>
            </a:r>
            <a:endParaRPr lang="th-TH" b="0" dirty="0"/>
          </a:p>
          <a:p>
            <a:r>
              <a:rPr lang="th-TH" b="0" dirty="0"/>
              <a:t>1. งานนอกสถานที่ เป็นการใช้งานนอกสถานที่ ที่ต้องใช้คอมพิวเตอร์ติดตามผู้ใช้ มีการเคลื่อนที่เคลื่อนย้ายได้สะดวก ขนาดเล็ก น้ำหนักเบา เช่น คอมพิวเตอร์</a:t>
            </a:r>
            <a:r>
              <a:rPr lang="th-TH" b="0" dirty="0" err="1"/>
              <a:t>โน้ตบุ๊ค</a:t>
            </a:r>
            <a:r>
              <a:rPr lang="th-TH" b="0" dirty="0"/>
              <a:t>(</a:t>
            </a:r>
            <a:r>
              <a:rPr lang="en-US" b="0" dirty="0"/>
              <a:t>Notebook) , </a:t>
            </a:r>
            <a:r>
              <a:rPr lang="th-TH" b="0" dirty="0"/>
              <a:t>คอมพิวเตอร์</a:t>
            </a:r>
            <a:r>
              <a:rPr lang="th-TH" b="0" dirty="0" err="1"/>
              <a:t>เน็ตบุ๊ค</a:t>
            </a:r>
            <a:r>
              <a:rPr lang="th-TH" b="0" dirty="0"/>
              <a:t> (</a:t>
            </a:r>
            <a:r>
              <a:rPr lang="en-US" b="0" dirty="0"/>
              <a:t>Netbook) ,</a:t>
            </a:r>
            <a:r>
              <a:rPr lang="th-TH" b="0" dirty="0" err="1"/>
              <a:t>แท็บ</a:t>
            </a:r>
            <a:r>
              <a:rPr lang="th-TH" b="0" dirty="0"/>
              <a:t>เลตคอมพิวเตอร์ (</a:t>
            </a:r>
            <a:r>
              <a:rPr lang="en-US" b="0" dirty="0"/>
              <a:t>Tablet Computer) </a:t>
            </a:r>
            <a:r>
              <a:rPr lang="th-TH" b="0" dirty="0"/>
              <a:t>เป็น</a:t>
            </a:r>
            <a:r>
              <a:rPr lang="th-TH" b="0" dirty="0" smtClean="0"/>
              <a:t>ต้น</a:t>
            </a:r>
            <a:r>
              <a:rPr lang="th-TH" b="0" dirty="0"/>
              <a:t/>
            </a:r>
            <a:br>
              <a:rPr lang="th-TH" b="0" dirty="0"/>
            </a:br>
            <a:endParaRPr lang="th-TH" b="0" dirty="0"/>
          </a:p>
          <a:p>
            <a:r>
              <a:rPr lang="th-TH" b="0" dirty="0"/>
              <a:t>2. งานในสถานที่ เป็นลักษณะการใช้งานแบบสำนักงาน ไม่มีการเคลื่อนย้ายเครื่อง</a:t>
            </a:r>
            <a:r>
              <a:rPr lang="th-TH" b="0" dirty="0" smtClean="0"/>
              <a:t>คอมพิวเตอร์</a:t>
            </a:r>
            <a:endParaRPr lang="th-TH" b="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187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3. เลือกฮาร์ดแวร์และซอฟต์แวร์ให้เหมาะสมกับลักษณะงาน</a:t>
            </a:r>
            <a:r>
              <a:rPr lang="th-TH" b="0" dirty="0"/>
              <a:t/>
            </a:r>
            <a:br>
              <a:rPr lang="th-TH" b="0" dirty="0"/>
            </a:br>
            <a:r>
              <a:rPr lang="th-TH" b="0" dirty="0"/>
              <a:t>ในการเลือกคุณลักษณะของคอมพิวเตอร์ให้เหมาะสมกับงานนั้น เมื่อได้วิเคราะห์วัตถุประสงค์และลักษณะของการใช้งานแล้ว ผู้ใช้สามารถตัดสินใจเลือกคุณลักษณะของฮาร์ดแวร์และซอฟต์แวร์ได้ง่ายขึ้น ในการกำหนดคุณลักษณะของคอมพิวเตอร์นั้น จำเป็นต้องพิจารณาฮาร์ดแวร์ และซอฟต์แวร์ไปพร้อมๆกัน ไม่เช่นนั้นอาจส่งผลทำให้ไม่สามารถใช้งานตามที่ต้องการได้</a:t>
            </a:r>
            <a:br>
              <a:rPr lang="th-TH" b="0" dirty="0"/>
            </a:br>
            <a:endParaRPr lang="th-TH" b="0" dirty="0"/>
          </a:p>
          <a:p>
            <a:r>
              <a:rPr lang="th-TH" dirty="0"/>
              <a:t>4. สำรวจแหล่งขาย</a:t>
            </a:r>
            <a:r>
              <a:rPr lang="th-TH" b="0" dirty="0"/>
              <a:t/>
            </a:r>
            <a:br>
              <a:rPr lang="th-TH" b="0" dirty="0"/>
            </a:br>
            <a:r>
              <a:rPr lang="th-TH" b="0" dirty="0"/>
              <a:t>แหล่งขายเป็นปัจจัยหนึ่งของการเลือกฮาร์ดแวร์ เพื่อให้เหมาะสมกับงาน มีข้อพิจารณาเกี่ยวกับแหล่งขาย ดังนี้</a:t>
            </a:r>
            <a:br>
              <a:rPr lang="th-TH" b="0" dirty="0"/>
            </a:br>
            <a:r>
              <a:rPr lang="th-TH" b="0" dirty="0"/>
              <a:t>- มีความน่า</a:t>
            </a:r>
            <a:r>
              <a:rPr lang="th-TH" b="0" dirty="0" err="1"/>
              <a:t>เชื่่อ</a:t>
            </a:r>
            <a:r>
              <a:rPr lang="th-TH" b="0" dirty="0"/>
              <a:t>ถือ</a:t>
            </a:r>
            <a:br>
              <a:rPr lang="th-TH" b="0" dirty="0"/>
            </a:br>
            <a:r>
              <a:rPr lang="th-TH" b="0" dirty="0"/>
              <a:t>- มีการแข่งขันสูง</a:t>
            </a:r>
            <a:br>
              <a:rPr lang="th-TH" b="0" dirty="0"/>
            </a:br>
            <a:r>
              <a:rPr lang="th-TH" b="0" dirty="0"/>
              <a:t>- มีประสบการณ์</a:t>
            </a:r>
            <a:br>
              <a:rPr lang="th-TH" b="0" dirty="0"/>
            </a:br>
            <a:r>
              <a:rPr lang="th-TH" b="0" dirty="0"/>
              <a:t>- มีช่องทางการติดต่อ</a:t>
            </a:r>
            <a:br>
              <a:rPr lang="th-TH" b="0" dirty="0"/>
            </a:br>
            <a:r>
              <a:rPr lang="th-TH" b="0" dirty="0"/>
              <a:t>- </a:t>
            </a:r>
            <a:r>
              <a:rPr lang="th-TH" b="0" dirty="0" err="1"/>
              <a:t>เงื่อ</a:t>
            </a:r>
            <a:r>
              <a:rPr lang="th-TH" b="0" dirty="0"/>
              <a:t>ไขรับประกัน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835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/>
            <a:r>
              <a:rPr lang="en-US" sz="3200" b="1" cap="none" dirty="0" smtClean="0">
                <a:ln/>
                <a:solidFill>
                  <a:schemeClr val="accent3"/>
                </a:solidFill>
              </a:rPr>
              <a:t>2.</a:t>
            </a:r>
            <a:r>
              <a:rPr lang="th-TH" sz="3200" b="1" cap="none" dirty="0" smtClean="0">
                <a:ln/>
                <a:solidFill>
                  <a:schemeClr val="accent3"/>
                </a:solidFill>
              </a:rPr>
              <a:t>ในห้องทำงานจำเป็นต้องจัดแสงสว่างให้เหมาะสมหรือไม่ อย่างไร</a:t>
            </a:r>
            <a:endParaRPr lang="th-TH" sz="32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b="0" dirty="0"/>
              <a:t>นับเป็นพลังงานรูปแบบหนึ่งที่มีความสำคัญต่อการดำรงชีวิตปัจจุบัน นอกจากการใช้ประโยชน์ของ</a:t>
            </a:r>
            <a:r>
              <a:rPr lang="th-TH" sz="2000" b="0" dirty="0" smtClean="0"/>
              <a:t>แสงสว่าง</a:t>
            </a:r>
          </a:p>
          <a:p>
            <a:r>
              <a:rPr lang="th-TH" sz="2000" b="0" dirty="0" smtClean="0"/>
              <a:t>ในการมองเห็น อันเป็นกลไกของระบบประสาทสัมผัสหนึ่งที่ทำให้มนุษย์รับรู้และประมวลผล โดยเป็นการ</a:t>
            </a:r>
          </a:p>
          <a:p>
            <a:r>
              <a:rPr lang="th-TH" sz="2000" b="0" dirty="0" smtClean="0"/>
              <a:t>สื่อสารทางภาพยังสามารถนำมาใช้ในรูปแบบอื่นๆ เช่น การนำพลังงานแสงอาทิตย์มาใช้ในการขับเคลื่อน </a:t>
            </a:r>
          </a:p>
          <a:p>
            <a:r>
              <a:rPr lang="th-TH" sz="2000" b="0" dirty="0" smtClean="0"/>
              <a:t>หรือทำให้เครื่องจักร อุปกรณ์เครื่องใช้ไฟฟ้าต่างๆ ทำงาน เป็นต้น จึงนับว่าแสงสว่างเป็นปัจจัยที่มี</a:t>
            </a:r>
          </a:p>
          <a:p>
            <a:r>
              <a:rPr lang="th-TH" sz="2000" b="0" dirty="0" smtClean="0"/>
              <a:t>ความสำคัญที่ทำให้เกิดกิจกรรมการดำเนินการ การปฏิบัติงานต่างๆ เป็นได้ด้วยดี</a:t>
            </a:r>
            <a:r>
              <a:rPr lang="th-TH" sz="2000" dirty="0" smtClean="0"/>
              <a:t/>
            </a:r>
            <a:br>
              <a:rPr lang="th-TH" sz="2000" dirty="0" smtClean="0"/>
            </a:b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3743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/>
            <a:r>
              <a:rPr lang="en-US" sz="3200" b="1" cap="none" dirty="0" smtClean="0">
                <a:ln/>
                <a:solidFill>
                  <a:schemeClr val="accent3"/>
                </a:solidFill>
              </a:rPr>
              <a:t>3.</a:t>
            </a:r>
            <a:r>
              <a:rPr lang="th-TH" sz="3200" b="1" cap="none" dirty="0" smtClean="0">
                <a:ln/>
                <a:solidFill>
                  <a:schemeClr val="accent3"/>
                </a:solidFill>
              </a:rPr>
              <a:t>การติดตั้งเครื่องคอมพิวเตอร์และอุปกรณ์ต่อพ่วงเพื่อให้เหมาะสมกับการใช้งานมีหลักการติดตั้งอย่างไร</a:t>
            </a:r>
            <a:endParaRPr lang="th-TH" sz="32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b="0" dirty="0"/>
              <a:t>การติดตั้งเครื่องคอมพิวเตอร์ และอุปกรณ์ต่อพ่วงต่าง ๆ ควรติดตั้ง แลการวางในตำแหน่งที่ถูกต้องเพื่อให้เกิดความสะดวกและเกิดประโยชน์สูงสุดในการใช้งาน เช่น แป้นพิมพ์ควรวางไว้ในตรงหน้าของเครื่องคอมพิวเตอร์ </a:t>
            </a:r>
          </a:p>
          <a:p>
            <a:r>
              <a:rPr lang="th-TH" sz="3200" b="0" dirty="0"/>
              <a:t>เพื่อความสะดวกต่อการที่ผู้ใช้งานเครื่องคอมพิวเตอร์สามารถตรวจสอบ</a:t>
            </a:r>
            <a:r>
              <a:rPr lang="th-TH" sz="3200" b="0" dirty="0" err="1"/>
              <a:t>ข้อมูม</a:t>
            </a:r>
            <a:r>
              <a:rPr lang="th-TH" sz="3200" b="0" dirty="0"/>
              <a:t>บนจอภาพที่ทราบสถานะของเครื่อง เช่น ไฟ แอลอีดี (</a:t>
            </a:r>
            <a:r>
              <a:rPr lang="en-US" sz="3200" b="0" dirty="0"/>
              <a:t>LED) </a:t>
            </a:r>
            <a:r>
              <a:rPr lang="th-TH" sz="3200" b="0" dirty="0"/>
              <a:t>ของเครื่องอ่านแผ่นดิสก์ หรือของฮาร์ดดิสก์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109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/>
            <a:r>
              <a:rPr lang="en-US" sz="3200" b="1" cap="none" dirty="0" smtClean="0">
                <a:ln/>
                <a:solidFill>
                  <a:schemeClr val="accent3"/>
                </a:solidFill>
              </a:rPr>
              <a:t>4.</a:t>
            </a:r>
            <a:r>
              <a:rPr lang="th-TH" sz="3200" b="1" cap="none" dirty="0" smtClean="0">
                <a:ln/>
                <a:solidFill>
                  <a:schemeClr val="accent3"/>
                </a:solidFill>
              </a:rPr>
              <a:t>แป้นพิมพ์ของเครื่องคอมพิวเตอร์มีลักษณะแตกต่างกันจากแป้นพิมพ์ของเครื่องพิมพ์ดีดอย่างไร</a:t>
            </a:r>
            <a:endParaRPr lang="th-TH" sz="32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2800" dirty="0" smtClean="0"/>
              <a:t>หน้าตาของเครื่อง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 smtClean="0"/>
              <a:t>ขนาดของเครื่อง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 smtClean="0"/>
              <a:t>รูปแบบการเรียงและการจัดวางปุ่มของแต่ละเครื่อง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sz="2800" dirty="0" smtClean="0"/>
              <a:t>การทำงานของเครื่อง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3984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3600" b="1" cap="none" dirty="0" smtClean="0">
                <a:ln/>
                <a:solidFill>
                  <a:schemeClr val="accent3"/>
                </a:solidFill>
              </a:rPr>
              <a:t>5.</a:t>
            </a:r>
            <a:r>
              <a:rPr lang="th-TH" sz="3600" b="1" cap="none" dirty="0" smtClean="0">
                <a:ln/>
                <a:solidFill>
                  <a:schemeClr val="accent3"/>
                </a:solidFill>
              </a:rPr>
              <a:t>ไอ</a:t>
            </a:r>
            <a:r>
              <a:rPr lang="th-TH" sz="3600" b="1" cap="none" dirty="0" err="1" smtClean="0">
                <a:ln/>
                <a:solidFill>
                  <a:schemeClr val="accent3"/>
                </a:solidFill>
              </a:rPr>
              <a:t>บีม</a:t>
            </a:r>
            <a:r>
              <a:rPr lang="th-TH" sz="3600" b="1" cap="none" dirty="0" smtClean="0">
                <a:ln/>
                <a:solidFill>
                  <a:schemeClr val="accent3"/>
                </a:solidFill>
              </a:rPr>
              <a:t>(</a:t>
            </a:r>
            <a:r>
              <a:rPr lang="en-US" sz="3600" b="1" cap="none" dirty="0" err="1" smtClean="0">
                <a:ln/>
                <a:solidFill>
                  <a:schemeClr val="accent3"/>
                </a:solidFill>
              </a:rPr>
              <a:t>Ibem</a:t>
            </a:r>
            <a:r>
              <a:rPr lang="th-TH" sz="3600" b="1" cap="none" dirty="0" smtClean="0">
                <a:ln/>
                <a:solidFill>
                  <a:schemeClr val="accent3"/>
                </a:solidFill>
              </a:rPr>
              <a:t>)ที่</a:t>
            </a:r>
            <a:r>
              <a:rPr lang="th-TH" sz="3600" b="1" cap="none" dirty="0" err="1" smtClean="0">
                <a:ln/>
                <a:solidFill>
                  <a:schemeClr val="accent3"/>
                </a:solidFill>
              </a:rPr>
              <a:t>ปรกฏ</a:t>
            </a:r>
            <a:r>
              <a:rPr lang="th-TH" sz="3600" b="1" cap="none" dirty="0" smtClean="0">
                <a:ln/>
                <a:solidFill>
                  <a:schemeClr val="accent3"/>
                </a:solidFill>
              </a:rPr>
              <a:t>บนจอภาพจะแสดงสถานะเช่นไร</a:t>
            </a:r>
            <a:endParaRPr lang="th-TH" sz="3600" b="1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จะมีขีด</a:t>
            </a:r>
            <a:r>
              <a:rPr lang="th-TH" sz="2800" dirty="0" smtClean="0"/>
              <a:t>แนวตั้งกะ</a:t>
            </a:r>
            <a:r>
              <a:rPr lang="th-TH" sz="2800" dirty="0"/>
              <a:t>พริบได้อยู่ ขีดที่กะพริบ</a:t>
            </a:r>
            <a:r>
              <a:rPr lang="th-TH" sz="2800" dirty="0" smtClean="0"/>
              <a:t>ได้นี้จะ</a:t>
            </a:r>
            <a:r>
              <a:rPr lang="th-TH" sz="2800" dirty="0"/>
              <a:t>เป็น</a:t>
            </a:r>
            <a:r>
              <a:rPr lang="th-TH" sz="2800" dirty="0" smtClean="0"/>
              <a:t>ที่บอกต</a:t>
            </a:r>
            <a:r>
              <a:rPr lang="th-TH" sz="2800" dirty="0"/>
              <a:t>ำ</a:t>
            </a:r>
            <a:r>
              <a:rPr lang="th-TH" sz="2800" dirty="0" smtClean="0"/>
              <a:t>แหน่ง</a:t>
            </a:r>
            <a:r>
              <a:rPr lang="th-TH" sz="2800" dirty="0"/>
              <a:t>ว่า</a:t>
            </a:r>
            <a:r>
              <a:rPr lang="th-TH" sz="2800" dirty="0" smtClean="0"/>
              <a:t>เมื่อ</a:t>
            </a:r>
            <a:r>
              <a:rPr lang="th-TH" sz="2800" dirty="0"/>
              <a:t>พิมพ์ตัวอักษรใดๆ ลงบนแป้นพิมพ์ </a:t>
            </a:r>
            <a:r>
              <a:rPr lang="th-TH" sz="2800" dirty="0" smtClean="0"/>
              <a:t>ตัวอักษรนั้นจะ</a:t>
            </a:r>
            <a:r>
              <a:rPr lang="th-TH" sz="2800" dirty="0"/>
              <a:t>ไป</a:t>
            </a:r>
            <a:r>
              <a:rPr lang="th-TH" sz="2800" dirty="0" smtClean="0"/>
              <a:t>ปรากฏขึ้นบน</a:t>
            </a:r>
            <a:r>
              <a:rPr lang="th-TH" sz="2800" dirty="0"/>
              <a:t>จอภาพ</a:t>
            </a:r>
          </a:p>
          <a:p>
            <a:r>
              <a:rPr lang="th-TH" sz="2800" dirty="0"/>
              <a:t>แทน</a:t>
            </a:r>
            <a:r>
              <a:rPr lang="th-TH" sz="2800" dirty="0" smtClean="0"/>
              <a:t>ขีดนั้น </a:t>
            </a:r>
            <a:r>
              <a:rPr lang="th-TH" sz="2800" dirty="0"/>
              <a:t>และขีดจะเคลื่อนมาทางขวาหนึ่งช่อง</a:t>
            </a:r>
          </a:p>
        </p:txBody>
      </p:sp>
    </p:spTree>
    <p:extLst>
      <p:ext uri="{BB962C8B-B14F-4D97-AF65-F5344CB8AC3E}">
        <p14:creationId xmlns:p14="http://schemas.microsoft.com/office/powerpoint/2010/main" val="31390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</TotalTime>
  <Words>297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แบบฝึกหัดท้ายบทที่ 3</vt:lpstr>
      <vt:lpstr>1.การเลือกใช้คอมพิวเตอร์ใหถูกโอกาส หมาความว่าอย่างไร</vt:lpstr>
      <vt:lpstr>PowerPoint Presentation</vt:lpstr>
      <vt:lpstr>2.ในห้องทำงานจำเป็นต้องจัดแสงสว่างให้เหมาะสมหรือไม่ อย่างไร</vt:lpstr>
      <vt:lpstr>3.การติดตั้งเครื่องคอมพิวเตอร์และอุปกรณ์ต่อพ่วงเพื่อให้เหมาะสมกับการใช้งานมีหลักการติดตั้งอย่างไร</vt:lpstr>
      <vt:lpstr>4.แป้นพิมพ์ของเครื่องคอมพิวเตอร์มีลักษณะแตกต่างกันจากแป้นพิมพ์ของเครื่องพิมพ์ดีดอย่างไร</vt:lpstr>
      <vt:lpstr>5.ไอบีม(Ibem)ที่ปรกฏบนจอภาพจะแสดงสถานะเช่นไร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แบบฝึกหัดท้ายบทที่ 3</dc:title>
  <dc:creator>user</dc:creator>
  <cp:lastModifiedBy>user</cp:lastModifiedBy>
  <cp:revision>6</cp:revision>
  <dcterms:created xsi:type="dcterms:W3CDTF">2018-01-22T07:27:56Z</dcterms:created>
  <dcterms:modified xsi:type="dcterms:W3CDTF">2018-01-22T08:19:25Z</dcterms:modified>
</cp:coreProperties>
</file>