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8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1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4.png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5.pn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liffmeyers.com/blog/2013/4/21/code-organization-angularjs-javascript" TargetMode="Externa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6.png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edium.com/javascript-scene/master-the-javascript-interview-what-is-a-pure-function-d1c076bec976" TargetMode="External"/><Relationship Id="rId3" Type="http://schemas.openxmlformats.org/officeDocument/2006/relationships/hyperlink" Target="http://reactivex.io/learnrx/" TargetMode="External"/><Relationship Id="rId4" Type="http://schemas.openxmlformats.org/officeDocument/2006/relationships/hyperlink" Target="http://jessewarden.com/2016/08/beginners-guide-to-functional-programming-part-1.html" TargetMode="External"/><Relationship Id="rId5" Type="http://schemas.openxmlformats.org/officeDocument/2006/relationships/hyperlink" Target="https://lodash.com/docs" TargetMode="External"/><Relationship Id="rId6" Type="http://schemas.openxmlformats.org/officeDocument/2006/relationships/hyperlink" Target="http://egghead.io" TargetMode="External"/><Relationship Id="rId7" Type="http://schemas.openxmlformats.org/officeDocument/2006/relationships/hyperlink" Target="https://egghead.io/lessons/javascript-redux-the-single-immutable-state-tree" TargetMode="External"/><Relationship Id="rId8" Type="http://schemas.openxmlformats.org/officeDocument/2006/relationships/hyperlink" Target="http://redux.js.org/docs/api/" TargetMode="External"/><Relationship Id="rId9" Type="http://schemas.openxmlformats.org/officeDocument/2006/relationships/hyperlink" Target="http://yelouafi.github.io/redux-saga/" TargetMode="External"/><Relationship Id="rId10" Type="http://schemas.openxmlformats.org/officeDocument/2006/relationships/hyperlink" Target="https://github.com/johnpapa/angular-styleguide" TargetMode="Externa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jesse@jessewarden.com" TargetMode="External"/><Relationship Id="rId3" Type="http://schemas.openxmlformats.org/officeDocument/2006/relationships/hyperlink" Target="https://twitter.com/jesterxl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Redux, ngRedux</a:t>
            </a:r>
            <a:r>
              <a:rPr strike="sngStrike"/>
              <a:t>, &amp; Sagas</a:t>
            </a:r>
          </a:p>
          <a:p>
            <a:pPr>
              <a:defRPr sz="6500"/>
            </a:pPr>
            <a:r>
              <a:t>A Gentle Introduction for Angular Developers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Jesse Warden | NationJS | September 16th,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creen Shot 2016-09-12 at 8.19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8841" y="2637137"/>
            <a:ext cx="19486318" cy="8441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creen Shot 2016-09-12 at 8.20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6184" y="608991"/>
            <a:ext cx="20791632" cy="12498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49">
        <p:push dir="l"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creen Shot 2016-09-12 at 8.21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768" y="838597"/>
            <a:ext cx="22266464" cy="12038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49">
        <p:push dir="l"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Waaaat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"Who is the logged in user right now?"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49">
        <p:pull dir="l"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 your front-end application shows and edits</a:t>
            </a:r>
          </a:p>
          <a:p>
            <a:pPr/>
            <a:r>
              <a:t>Where you put things</a:t>
            </a:r>
          </a:p>
          <a:p>
            <a:pPr/>
            <a:r>
              <a:t>Often called mutable state; you can change something</a:t>
            </a:r>
          </a:p>
          <a:p>
            <a:pPr/>
            <a:r>
              <a:t>you can’t change 1</a:t>
            </a:r>
          </a:p>
          <a:p>
            <a:pPr/>
            <a:r>
              <a:t>1 is 1, yo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 of State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window state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creen Shot 2016-09-12 at 8.24.21 PM.png"/>
          <p:cNvPicPr>
            <a:picLocks noChangeAspect="1"/>
          </p:cNvPicPr>
          <p:nvPr/>
        </p:nvPicPr>
        <p:blipFill>
          <a:blip r:embed="rId2">
            <a:extLst/>
          </a:blip>
          <a:srcRect l="0" t="16632" r="0" b="0"/>
          <a:stretch>
            <a:fillRect/>
          </a:stretch>
        </p:blipFill>
        <p:spPr>
          <a:xfrm>
            <a:off x="731837" y="3431976"/>
            <a:ext cx="22920162" cy="68519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49">
        <p:push dir="u"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 of State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Factory state</a:t>
            </a:r>
          </a:p>
        </p:txBody>
      </p:sp>
    </p:spTree>
  </p:cSld>
  <p:clrMapOvr>
    <a:masterClrMapping/>
  </p:clrMapOvr>
  <p:transition xmlns:p14="http://schemas.microsoft.com/office/powerpoint/2010/main" spd="fast" advClick="1" p14:dur="349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creen Shot 2016-09-12 at 8.25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8726" y="56862"/>
            <a:ext cx="20846548" cy="13602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49">
        <p:push dir="u"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creen Shot 2016-09-12 at 8.32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1013" y="440360"/>
            <a:ext cx="17801974" cy="12835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49">
        <p:push dir="l"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Jesse Warden</a:t>
            </a:r>
          </a:p>
          <a:p>
            <a:pPr/>
            <a:r>
              <a:t>I do JavaScript, Little Bit of Node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 of Changing State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 a variable</a:t>
            </a:r>
          </a:p>
          <a:p>
            <a:pPr/>
            <a:r>
              <a:t>have a function do it</a:t>
            </a:r>
          </a:p>
          <a:p>
            <a:pPr/>
            <a:r>
              <a:t>Object.assign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49">
        <p:push dir="l"/>
      </p:transition>
    </mc:Choice>
    <mc:Fallback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creen Shot 2016-09-12 at 8.44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6415" y="32280"/>
            <a:ext cx="16179596" cy="13510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49">
        <p:pull dir="l"/>
      </p:transition>
    </mc:Choice>
    <mc:Fallback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creen Shot 2016-09-12 at 8.43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1081" y="653432"/>
            <a:ext cx="14319540" cy="12547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49">
        <p:pull dir="l"/>
      </p:transition>
    </mc:Choice>
    <mc:Fallback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creen Shot 2016-09-12 at 8.47.12 P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66"/>
          <a:stretch>
            <a:fillRect/>
          </a:stretch>
        </p:blipFill>
        <p:spPr>
          <a:xfrm>
            <a:off x="929084" y="1167135"/>
            <a:ext cx="22525705" cy="10494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49">
        <p:pull dir="l"/>
      </p:transition>
    </mc:Choice>
    <mc:Fallback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Ok, we get predictable state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predictable: pure functions</a:t>
            </a:r>
          </a:p>
          <a:p>
            <a:pPr/>
            <a:r>
              <a:t>state: my data in t3h RAM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Bubble Problem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you start refactoring imperative code to use pure functions, you run into the bubble problem: mutable state bubbles up and out state.</a:t>
            </a:r>
          </a:p>
          <a:p>
            <a:pPr/>
            <a:r>
              <a:t>Someone, SOMEWHERE, has to eventually store the state by using a var vs. const.</a:t>
            </a:r>
          </a:p>
          <a:p>
            <a:pPr/>
            <a:r>
              <a:t>If you abstract it into a safe container, you’ve created Redux.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Bubble Problem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Imagine you can’t ever use var, only const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Refactor Imperative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creen Shot 2016-09-15 at 6.13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9503" y="449151"/>
            <a:ext cx="17471380" cy="1332597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4775200" y="3048000"/>
            <a:ext cx="4414640" cy="767458"/>
          </a:xfrm>
          <a:prstGeom prst="rect">
            <a:avLst/>
          </a:prstGeom>
          <a:ln w="152400">
            <a:solidFill>
              <a:schemeClr val="accent5">
                <a:hueOff val="101205"/>
                <a:satOff val="-13598"/>
                <a:lumOff val="2387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91" name="Shape 191"/>
          <p:cNvSpPr/>
          <p:nvPr/>
        </p:nvSpPr>
        <p:spPr>
          <a:xfrm>
            <a:off x="5511800" y="4165600"/>
            <a:ext cx="4414640" cy="767458"/>
          </a:xfrm>
          <a:prstGeom prst="rect">
            <a:avLst/>
          </a:prstGeom>
          <a:ln w="152400">
            <a:solidFill>
              <a:schemeClr val="accent5">
                <a:hueOff val="101205"/>
                <a:satOff val="-13598"/>
                <a:lumOff val="2387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creen Shot 2016-09-12 at 8.53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34" y="907360"/>
            <a:ext cx="24079332" cy="11901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We’ll Cover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&amp; Why of Redux</a:t>
            </a:r>
          </a:p>
          <a:p>
            <a:pPr/>
            <a:r>
              <a:t>Redux</a:t>
            </a:r>
          </a:p>
          <a:p>
            <a:pPr/>
            <a:r>
              <a:t>ngRedux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creen Shot 2016-09-12 at 8.56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761" y="69953"/>
            <a:ext cx="19958478" cy="13576094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4648200" y="3276600"/>
            <a:ext cx="7600256" cy="767458"/>
          </a:xfrm>
          <a:prstGeom prst="rect">
            <a:avLst/>
          </a:prstGeom>
          <a:ln w="152400">
            <a:solidFill>
              <a:schemeClr val="accent5">
                <a:hueOff val="101205"/>
                <a:satOff val="-13598"/>
                <a:lumOff val="2387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97" name="Shape 197"/>
          <p:cNvSpPr/>
          <p:nvPr/>
        </p:nvSpPr>
        <p:spPr>
          <a:xfrm>
            <a:off x="10515600" y="4445000"/>
            <a:ext cx="6188572" cy="1905199"/>
          </a:xfrm>
          <a:prstGeom prst="rect">
            <a:avLst/>
          </a:prstGeom>
          <a:ln w="152400">
            <a:solidFill>
              <a:schemeClr val="accent5">
                <a:hueOff val="101205"/>
                <a:satOff val="-13598"/>
                <a:lumOff val="2387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creen Shot 2016-09-12 at 9.03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0203" y="265086"/>
            <a:ext cx="15263594" cy="1318582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11323141" y="965200"/>
            <a:ext cx="5110659" cy="767458"/>
          </a:xfrm>
          <a:prstGeom prst="rect">
            <a:avLst/>
          </a:prstGeom>
          <a:ln w="152400">
            <a:solidFill>
              <a:schemeClr val="accent3">
                <a:hueOff val="-499813"/>
                <a:satOff val="-5228"/>
                <a:lumOff val="2489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creen Shot 2016-09-12 at 9.05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0270" y="2579215"/>
            <a:ext cx="22326525" cy="8445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creen Shot 2016-09-12 at 9.06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7421" y="179129"/>
            <a:ext cx="19689158" cy="13357742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6172200" y="736600"/>
            <a:ext cx="2328168" cy="546597"/>
          </a:xfrm>
          <a:prstGeom prst="rect">
            <a:avLst/>
          </a:prstGeom>
          <a:ln w="152400">
            <a:solidFill>
              <a:schemeClr val="accent3">
                <a:hueOff val="-499813"/>
                <a:satOff val="-5228"/>
                <a:lumOff val="2489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creen Shot 2016-09-12 at 9.07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740" y="1078444"/>
            <a:ext cx="23759858" cy="11654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Redux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for entire app in a single object. You only change it by dispatching actions with your new value. To actually change the data, you use pure functions.</a:t>
            </a:r>
          </a:p>
          <a:p>
            <a:pPr/>
            <a:r>
              <a:t>Data for entire app spread out over multiple classes. You change through method calls. To change data, you'd use getter/setters, or $watchers.</a:t>
            </a:r>
          </a:p>
          <a:p>
            <a:pPr/>
            <a:r>
              <a:t>Made by Facebook &amp; Dan Abramov</a:t>
            </a:r>
          </a:p>
          <a:p>
            <a:pPr/>
            <a:r>
              <a:t>@dan_abramov on Twitter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0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State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data "right now"</a:t>
            </a:r>
          </a:p>
          <a:p>
            <a:pPr/>
            <a:r>
              <a:t>our data or domain model</a:t>
            </a:r>
          </a:p>
          <a:p>
            <a:pPr/>
            <a:r>
              <a:t>starts as a basic Object…</a:t>
            </a:r>
          </a:p>
          <a:p>
            <a:pPr/>
            <a:r>
              <a:t>eventually tree gets pretty big and specialized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3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creen Shot 2016-09-13 at 5.03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122" y="3800185"/>
            <a:ext cx="23971756" cy="6115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49">
        <p:push dir="u"/>
      </p:transition>
    </mc:Choice>
    <mc:Fallback>
      <p:transition spd="fast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creen Shot 2016-09-13 at 5.05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8758" y="317599"/>
            <a:ext cx="11646484" cy="134155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fast" advClick="1" p14:dur="75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Actions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happened / what do you want to change?</a:t>
            </a:r>
          </a:p>
          <a:p>
            <a:pPr/>
            <a:r>
              <a:t>Either an object… </a:t>
            </a:r>
          </a:p>
          <a:p>
            <a:pPr/>
            <a:r>
              <a:t>… or a pure function that makes an Object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pull dir="l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Things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Pure Functions</a:t>
            </a:r>
          </a:p>
          <a:p>
            <a:pPr/>
            <a:r>
              <a:t>Redux Solves the Bubbling Problem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creen Shot 2016-09-13 at 5.36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374" y="2093757"/>
            <a:ext cx="23673350" cy="9453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creen Shot 2016-09-13 at 6.00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1363" y="259943"/>
            <a:ext cx="16119636" cy="128594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49">
        <p:pull dir="l"/>
      </p:transition>
    </mc:Choice>
    <mc:Fallback>
      <p:transition spd="fast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creen Shot 2016-09-13 at 6.06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5810" y="892083"/>
            <a:ext cx="17434643" cy="11931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Reducers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change your data in response to what happened</a:t>
            </a:r>
          </a:p>
          <a:p>
            <a:pPr/>
            <a:r>
              <a:t>pure as possible</a:t>
            </a:r>
          </a:p>
          <a:p>
            <a:pPr/>
            <a:r>
              <a:t>like Array.reduce</a:t>
            </a:r>
          </a:p>
          <a:p>
            <a:pPr/>
            <a:r>
              <a:t>_.reduce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4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4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creen Shot 2016-09-13 at 6.18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3973" y="450660"/>
            <a:ext cx="13252042" cy="12814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creen Shot 2016-09-13 at 6.20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7681" y="332759"/>
            <a:ext cx="12383364" cy="13050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creen Shot 2016-09-13 at 6.21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522" y="4002725"/>
            <a:ext cx="23518956" cy="7297549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236"/>
          <p:cNvSpPr/>
          <p:nvPr/>
        </p:nvSpPr>
        <p:spPr>
          <a:xfrm>
            <a:off x="15443200" y="10074969"/>
            <a:ext cx="8302725" cy="847031"/>
          </a:xfrm>
          <a:prstGeom prst="rect">
            <a:avLst/>
          </a:prstGeom>
          <a:ln w="114300">
            <a:solidFill>
              <a:schemeClr val="accent3">
                <a:hueOff val="-499813"/>
                <a:satOff val="-5228"/>
                <a:lumOff val="2489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37" name="Shape 237"/>
          <p:cNvSpPr/>
          <p:nvPr/>
        </p:nvSpPr>
        <p:spPr>
          <a:xfrm>
            <a:off x="1397000" y="9274869"/>
            <a:ext cx="1366044" cy="847031"/>
          </a:xfrm>
          <a:prstGeom prst="rect">
            <a:avLst/>
          </a:prstGeom>
          <a:ln w="114300">
            <a:solidFill>
              <a:schemeClr val="accent3">
                <a:hueOff val="-499813"/>
                <a:satOff val="-5228"/>
                <a:lumOff val="2489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99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1"/>
      <p:bldP build="whole" bldLvl="1" animBg="1" rev="0" advAuto="0" spid="236" grpId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creen Shot 2016-09-13 at 6.25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5914" y="322269"/>
            <a:ext cx="17648206" cy="13071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creen Shot 2016-09-16 at 10.58.2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9186" y="132138"/>
            <a:ext cx="12200709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creen Shot 2016-09-16 at 10.58.5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0633" y="302114"/>
            <a:ext cx="13292780" cy="13404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&amp; Why of Redux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What: Predictable State Container</a:t>
            </a:r>
          </a:p>
          <a:p>
            <a:pPr/>
            <a:r>
              <a:t>Why: helps create consistent &amp; predictable applications, easier to test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creen Shot 2016-09-13 at 6.31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2134" y="390723"/>
            <a:ext cx="17481966" cy="24684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creen Shot 2016-09-13 at 5.05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7799604">
            <a:off x="2945209" y="-946746"/>
            <a:ext cx="19672329" cy="226605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creen Shot 2016-09-13 at 6.57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430" y="1180769"/>
            <a:ext cx="22275142" cy="11859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creen Shot 2016-09-13 at 5.05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9696" y="-355540"/>
            <a:ext cx="12695628" cy="14624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cover dir="l"/>
      </p:transition>
    </mc:Choice>
    <mc:Fallback>
      <p:transition spd="fast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Store</a:t>
            </a:r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holds your state. There is only 1.</a:t>
            </a:r>
          </a:p>
          <a:p>
            <a:pPr/>
            <a:r>
              <a:t>you access it through getState (kinda pure)</a:t>
            </a:r>
          </a:p>
          <a:p>
            <a:pPr/>
            <a:r>
              <a:t>update state via dispatch(action)</a:t>
            </a:r>
          </a:p>
          <a:p>
            <a:pPr/>
            <a:r>
              <a:t>for views/GUI, listen via subscribe(listener)</a:t>
            </a:r>
          </a:p>
          <a:p>
            <a:pPr/>
            <a:r>
              <a:t>can set default state via 2nd param of createStore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4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creen Shot 2016-09-13 at 7.00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78" y="3493469"/>
            <a:ext cx="23321444" cy="5547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creen Shot 2016-09-13 at 7.01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8310" y="393622"/>
            <a:ext cx="16207575" cy="12616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Screen Shot 2016-09-13 at 7.02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7080" y="-64886"/>
            <a:ext cx="20748590" cy="13845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creen Shot 2016-09-13 at 7.04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0088" y="2388987"/>
            <a:ext cx="22523824" cy="8938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Flow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store.dispatch(action)</a:t>
            </a:r>
          </a:p>
          <a:p>
            <a:pPr/>
            <a:r>
              <a:t>reducer handles change request</a:t>
            </a:r>
          </a:p>
          <a:p>
            <a:pPr/>
            <a:r>
              <a:t>new state tree, saves it</a:t>
            </a:r>
          </a:p>
          <a:p>
            <a:pPr/>
            <a:r>
              <a:t>new state of your app via store.subscribe(listener)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Er… wat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Er, What: who’s changing my data, when, and where in a predictable fashion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Screen Shot 2016-09-13 at 7.38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352" y="1216197"/>
            <a:ext cx="23299296" cy="10682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creen Shot 2016-09-13 at 7.38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7454" y="117071"/>
            <a:ext cx="19842982" cy="13303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creen Shot 2016-09-13 at 7.38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496" y="3264504"/>
            <a:ext cx="22957008" cy="7186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</a:t>
            </a:r>
          </a:p>
        </p:txBody>
      </p:sp>
      <p:sp>
        <p:nvSpPr>
          <p:cNvPr id="274" name="Shape 2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THUNKS MEH</a:t>
            </a:r>
          </a:p>
          <a:p>
            <a:pPr/>
            <a:r>
              <a:t>SAGAS GOOD</a:t>
            </a:r>
          </a:p>
          <a:p>
            <a:pPr/>
            <a:r>
              <a:t>WELCOME TO AMURRRRICA, MAX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ngRedux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$ngReduxProvider (setup)</a:t>
            </a:r>
          </a:p>
          <a:p>
            <a:pPr/>
            <a:r>
              <a:t>$ngRedux (connect)</a:t>
            </a:r>
          </a:p>
          <a:p>
            <a:pPr/>
            <a:r>
              <a:t>$onDestroy (unsubscribe)</a:t>
            </a:r>
          </a:p>
          <a:p>
            <a:pPr/>
            <a:r>
              <a:t>mapStateToThis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Screen Shot 2016-09-13 at 8.10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455" y="1757412"/>
            <a:ext cx="24119090" cy="94584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creen Shot 2016-09-13 at 8.16.5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3863" y="-100726"/>
            <a:ext cx="19676398" cy="13917452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Shape 282"/>
          <p:cNvSpPr/>
          <p:nvPr/>
        </p:nvSpPr>
        <p:spPr>
          <a:xfrm>
            <a:off x="4648200" y="11557000"/>
            <a:ext cx="15408474" cy="1941513"/>
          </a:xfrm>
          <a:prstGeom prst="rect">
            <a:avLst/>
          </a:prstGeom>
          <a:ln w="114300">
            <a:solidFill>
              <a:schemeClr val="accent3">
                <a:hueOff val="-499813"/>
                <a:satOff val="-5228"/>
                <a:lumOff val="2489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83" name="Shape 283"/>
          <p:cNvSpPr/>
          <p:nvPr/>
        </p:nvSpPr>
        <p:spPr>
          <a:xfrm>
            <a:off x="18836010" y="9779000"/>
            <a:ext cx="41363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Angular 2</a:t>
            </a:r>
          </a:p>
          <a:p>
            <a:pPr>
              <a:defRPr b="1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ngOnDestroy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creen Shot 2016-09-13 at 8.14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526" y="4073824"/>
            <a:ext cx="23062948" cy="5568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creen Shot 2016-09-13 at 8.21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2316" y="35352"/>
            <a:ext cx="20041339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Screen Shot 2016-09-13 at 8.23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956" y="2595650"/>
            <a:ext cx="23401798" cy="8891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Er… Why?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Er, Why: more hints as to where the defect are… and code you write is easier to unit test, easier to reason about in a codebase you didn’t write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Screen Shot 2016-09-13 at 8.25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318" y="3430502"/>
            <a:ext cx="23543364" cy="6854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creen Shot 2016-09-13 at 8.26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301" y="918751"/>
            <a:ext cx="24115398" cy="11878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Organization</a:t>
            </a:r>
          </a:p>
        </p:txBody>
      </p:sp>
      <p:sp>
        <p:nvSpPr>
          <p:cNvPr id="296" name="Shape 2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module to ES6 Module</a:t>
            </a:r>
          </a:p>
          <a:p>
            <a:pPr/>
            <a:r>
              <a:t>sock drawer vs. features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http://cliffmeyers.com/blog/2013/4/21/code-organization-angularjs-javascript</a:t>
            </a:r>
          </a:p>
          <a:p>
            <a:pPr/>
            <a:r>
              <a:t>reducer(s) &amp; saga(s) per feature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creen Shot 2016-09-13 at 8.29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49481" y="81079"/>
            <a:ext cx="6501963" cy="13553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301" name="Shape 3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Redux gives you a 2kb functional programming framework that ensures your data is kept as pure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as possible</a:t>
            </a:r>
            <a:r>
              <a:t>.</a:t>
            </a:r>
          </a:p>
          <a:p>
            <a:pPr/>
            <a:r>
              <a:t>clear flow of data (action &gt; reducer &gt; store &gt; subscribe)</a:t>
            </a:r>
          </a:p>
          <a:p>
            <a:pPr/>
            <a:r>
              <a:t>single data store, scale to multiple functions &amp; class files</a:t>
            </a:r>
          </a:p>
          <a:p>
            <a:pPr/>
            <a:r>
              <a:t>solves the functional bubble problem via pure functions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04" name="Shape 3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544830">
              <a:spcBef>
                <a:spcPts val="3800"/>
              </a:spcBef>
              <a:buSzPct val="100000"/>
              <a:buAutoNum type="arabicPeriod" startAt="1"/>
              <a:defRPr sz="3432"/>
            </a:pPr>
            <a:r>
              <a:t>Eric Elliot on What a Pure Function Is </a:t>
            </a:r>
            <a:r>
              <a:rPr u="sng">
                <a:hlinkClick r:id="rId2" invalidUrl="" action="" tgtFrame="" tooltip="" history="1" highlightClick="0" endSnd="0"/>
              </a:rPr>
              <a:t>https://medium.com/javascript-scene/master-the-javascript-interview-what-is-a-pure-function-d1c076bec976</a:t>
            </a:r>
          </a:p>
          <a:p>
            <a:pPr marL="603504" indent="-603504" defTabSz="544830">
              <a:spcBef>
                <a:spcPts val="3800"/>
              </a:spcBef>
              <a:buSzPct val="100000"/>
              <a:buAutoNum type="arabicPeriod" startAt="1"/>
              <a:defRPr sz="3432"/>
            </a:pPr>
            <a:r>
              <a:t>Learn Array Comprehensions </a:t>
            </a:r>
            <a:r>
              <a:rPr u="sng">
                <a:hlinkClick r:id="rId3" invalidUrl="" action="" tgtFrame="" tooltip="" history="1" highlightClick="0" endSnd="0"/>
              </a:rPr>
              <a:t>http://reactivex.io/learnrx/</a:t>
            </a:r>
          </a:p>
          <a:p>
            <a:pPr marL="603504" indent="-603504" defTabSz="544830">
              <a:spcBef>
                <a:spcPts val="3800"/>
              </a:spcBef>
              <a:buSzPct val="100000"/>
              <a:buAutoNum type="arabicPeriod" startAt="1"/>
              <a:defRPr sz="3432"/>
            </a:pPr>
            <a:r>
              <a:t>Jesse Warden’s Beginner’s Guide to Functional Programming </a:t>
            </a:r>
            <a:r>
              <a:rPr u="sng">
                <a:hlinkClick r:id="rId4" invalidUrl="" action="" tgtFrame="" tooltip="" history="1" highlightClick="0" endSnd="0"/>
              </a:rPr>
              <a:t>http://jessewarden.com/2016/08/beginners-guide-to-functional-programming-part-1.html</a:t>
            </a:r>
          </a:p>
          <a:p>
            <a:pPr marL="603504" indent="-603504" defTabSz="544830">
              <a:spcBef>
                <a:spcPts val="3800"/>
              </a:spcBef>
              <a:buSzPct val="100000"/>
              <a:buAutoNum type="arabicPeriod" startAt="1"/>
              <a:defRPr sz="3432"/>
            </a:pPr>
            <a:r>
              <a:t>Lodash </a:t>
            </a:r>
            <a:r>
              <a:rPr u="sng">
                <a:hlinkClick r:id="rId5" invalidUrl="" action="" tgtFrame="" tooltip="" history="1" highlightClick="0" endSnd="0"/>
              </a:rPr>
              <a:t>https://lodash.com/docs</a:t>
            </a:r>
          </a:p>
          <a:p>
            <a:pPr marL="603504" indent="-603504" defTabSz="544830">
              <a:spcBef>
                <a:spcPts val="3800"/>
              </a:spcBef>
              <a:buSzPct val="100000"/>
              <a:buAutoNum type="arabicPeriod" startAt="1"/>
              <a:defRPr sz="3432"/>
            </a:pPr>
            <a:r>
              <a:t>Dan Abramov teaches Redux on </a:t>
            </a:r>
            <a:r>
              <a:rPr u="sng">
                <a:hlinkClick r:id="rId6" invalidUrl="" action="" tgtFrame="" tooltip="" history="1" highlightClick="0" endSnd="0"/>
              </a:rPr>
              <a:t>egghead.io</a:t>
            </a:r>
            <a:r>
              <a:t> </a:t>
            </a:r>
            <a:r>
              <a:rPr u="sng">
                <a:hlinkClick r:id="rId7" invalidUrl="" action="" tgtFrame="" tooltip="" history="1" highlightClick="0" endSnd="0"/>
              </a:rPr>
              <a:t>https://egghead.io/lessons/javascript-redux-the-single-immutable-state-tree</a:t>
            </a:r>
          </a:p>
          <a:p>
            <a:pPr marL="603504" indent="-603504" defTabSz="544830">
              <a:spcBef>
                <a:spcPts val="3800"/>
              </a:spcBef>
              <a:buSzPct val="100000"/>
              <a:buAutoNum type="arabicPeriod" startAt="1"/>
              <a:defRPr sz="3432"/>
            </a:pPr>
            <a:r>
              <a:t>Redux Documentation </a:t>
            </a:r>
            <a:r>
              <a:rPr u="sng">
                <a:hlinkClick r:id="rId8" invalidUrl="" action="" tgtFrame="" tooltip="" history="1" highlightClick="0" endSnd="0"/>
              </a:rPr>
              <a:t>http://redux.js.org/docs/api/</a:t>
            </a:r>
          </a:p>
          <a:p>
            <a:pPr marL="603504" indent="-603504" defTabSz="544830">
              <a:spcBef>
                <a:spcPts val="3800"/>
              </a:spcBef>
              <a:buSzPct val="100000"/>
              <a:buAutoNum type="arabicPeriod" startAt="1"/>
              <a:defRPr sz="3432"/>
            </a:pPr>
            <a:r>
              <a:t>Redux Saga Documentation </a:t>
            </a:r>
            <a:r>
              <a:rPr u="sng">
                <a:hlinkClick r:id="rId9" invalidUrl="" action="" tgtFrame="" tooltip="" history="1" highlightClick="0" endSnd="0"/>
              </a:rPr>
              <a:t>http://yelouafi.github.io/redux-saga/</a:t>
            </a:r>
          </a:p>
          <a:p>
            <a:pPr marL="603504" indent="-603504" defTabSz="544830">
              <a:spcBef>
                <a:spcPts val="3800"/>
              </a:spcBef>
              <a:buSzPct val="100000"/>
              <a:buAutoNum type="arabicPeriod" startAt="1"/>
              <a:defRPr sz="3432"/>
            </a:pPr>
            <a:r>
              <a:t>John Papa Angular Style Guide </a:t>
            </a:r>
            <a:r>
              <a:rPr u="sng">
                <a:hlinkClick r:id="rId10" invalidUrl="" action="" tgtFrame="" tooltip="" history="1" highlightClick="0" endSnd="0"/>
              </a:rPr>
              <a:t>https://github.com/johnpapa/angular-styleguide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307" name="Shape 3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Jesse Warden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jesse@jessewarden.com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@jesterxl</a:t>
            </a:r>
            <a:r>
              <a:t> on Twitter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Predictable How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comes from Functional Programming</a:t>
            </a:r>
          </a:p>
          <a:p>
            <a:pPr/>
            <a:r>
              <a:t>pure functions / avoiding side effects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creen Shot 2016-09-12 at 4.27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0761" y="710421"/>
            <a:ext cx="21525936" cy="12435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