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IN" b="1" spc="15" dirty="0"/>
              <a:t>Salary compensation analysis through excel data modelling</a:t>
            </a: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dirty="0"/>
              <a:t>S</a:t>
            </a:r>
            <a:r>
              <a:rPr lang="en-US" sz="2400" dirty="0"/>
              <a:t>TUDENT NAME:</a:t>
            </a:r>
            <a:r>
              <a:rPr lang="en-IN" sz="2400" dirty="0"/>
              <a:t> </a:t>
            </a:r>
            <a:r>
              <a:rPr lang="en-IN" sz="2400" dirty="0" err="1"/>
              <a:t>Jestina</a:t>
            </a:r>
            <a:r>
              <a:rPr lang="en-IN" sz="2400" dirty="0"/>
              <a:t> Mary McKenzie</a:t>
            </a:r>
            <a:endParaRPr lang="en-US" sz="2400" dirty="0"/>
          </a:p>
          <a:p>
            <a:r>
              <a:rPr lang="en-US" sz="2400" dirty="0"/>
              <a:t>REGISTER NO:</a:t>
            </a:r>
            <a:r>
              <a:rPr lang="en-IN" sz="2400" dirty="0"/>
              <a:t> 312216954/</a:t>
            </a:r>
            <a:endParaRPr lang="en-US" sz="2400" dirty="0"/>
          </a:p>
          <a:p>
            <a:r>
              <a:rPr lang="en-US" sz="2400" dirty="0"/>
              <a:t>DEPARTMENT:</a:t>
            </a:r>
            <a:r>
              <a:rPr lang="en-IN" sz="2400" dirty="0"/>
              <a:t> B. Com (general) </a:t>
            </a:r>
          </a:p>
          <a:p>
            <a:r>
              <a:rPr lang="en-IN" sz="2400" dirty="0"/>
              <a:t>COLLEGE Shri </a:t>
            </a:r>
            <a:r>
              <a:rPr lang="en-IN" sz="2400" dirty="0" err="1"/>
              <a:t>Krishnaswamy</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669E3E3-E6A9-0280-633A-97E3384F4721}"/>
              </a:ext>
            </a:extLst>
          </p:cNvPr>
          <p:cNvSpPr txBox="1"/>
          <p:nvPr/>
        </p:nvSpPr>
        <p:spPr>
          <a:xfrm>
            <a:off x="739775" y="1252138"/>
            <a:ext cx="6100074" cy="3693319"/>
          </a:xfrm>
          <a:prstGeom prst="rect">
            <a:avLst/>
          </a:prstGeom>
          <a:noFill/>
        </p:spPr>
        <p:txBody>
          <a:bodyPr wrap="square">
            <a:spAutoFit/>
          </a:bodyPr>
          <a:lstStyle/>
          <a:p>
            <a:r>
              <a:rPr lang="en-IN" b="1" dirty="0"/>
              <a:t>Data Consolidation:</a:t>
            </a:r>
            <a:endParaRPr lang="en-IN" dirty="0"/>
          </a:p>
          <a:p>
            <a:pPr>
              <a:buFont typeface="Arial" panose="020B0604020202020204" pitchFamily="34" charset="0"/>
              <a:buChar char="•"/>
            </a:pPr>
            <a:r>
              <a:rPr lang="en-IN" dirty="0"/>
              <a:t>Integrate data from HR systems, payroll, and performance reviews into a unified Excel model.</a:t>
            </a:r>
          </a:p>
          <a:p>
            <a:r>
              <a:rPr lang="en-IN" b="1" dirty="0"/>
              <a:t>Data Structuring:</a:t>
            </a:r>
            <a:endParaRPr lang="en-IN" dirty="0"/>
          </a:p>
          <a:p>
            <a:pPr>
              <a:buFont typeface="Arial" panose="020B0604020202020204" pitchFamily="34" charset="0"/>
              <a:buChar char="•"/>
            </a:pPr>
            <a:r>
              <a:rPr lang="en-IN" dirty="0"/>
              <a:t>Organize data into sheets for Employee Info, Compensation, Demographics, Performance, and Employment Details.</a:t>
            </a:r>
          </a:p>
          <a:p>
            <a:pPr>
              <a:buFont typeface="Arial" panose="020B0604020202020204" pitchFamily="34" charset="0"/>
              <a:buChar char="•"/>
            </a:pPr>
            <a:r>
              <a:rPr lang="en-IN" dirty="0"/>
              <a:t>Validate data for accuracy and consistency.</a:t>
            </a:r>
          </a:p>
          <a:p>
            <a:r>
              <a:rPr lang="en-IN" b="1" dirty="0"/>
              <a:t>Data Analysis:</a:t>
            </a:r>
            <a:endParaRPr lang="en-IN" dirty="0"/>
          </a:p>
          <a:p>
            <a:pPr>
              <a:buFont typeface="Arial" panose="020B0604020202020204" pitchFamily="34" charset="0"/>
              <a:buChar char="•"/>
            </a:pPr>
            <a:r>
              <a:rPr lang="en-IN" dirty="0"/>
              <a:t>Perform statistical analysis to determine salary distributions and identify disparities.</a:t>
            </a:r>
          </a:p>
          <a:p>
            <a:pPr>
              <a:buFont typeface="Arial" panose="020B0604020202020204" pitchFamily="34" charset="0"/>
              <a:buChar char="•"/>
            </a:pPr>
            <a:r>
              <a:rPr lang="en-IN" b="1" dirty="0"/>
              <a:t>Visualization</a:t>
            </a:r>
            <a:r>
              <a:rPr lang="en-IN" dirty="0"/>
              <a:t>:
Create dynamic charts and dashboards to illustrate key insights and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879D8AF-BD58-AEF9-26AE-FFDB55ABB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474" y="2471922"/>
            <a:ext cx="3942676" cy="2149842"/>
          </a:xfrm>
          <a:prstGeom prst="rect">
            <a:avLst/>
          </a:prstGeom>
        </p:spPr>
      </p:pic>
      <p:pic>
        <p:nvPicPr>
          <p:cNvPr id="8" name="Picture 7">
            <a:extLst>
              <a:ext uri="{FF2B5EF4-FFF2-40B4-BE49-F238E27FC236}">
                <a16:creationId xmlns:a16="http://schemas.microsoft.com/office/drawing/2014/main" id="{7DACE79C-A4C4-B4C6-0A7F-46C6B0527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13" y="2471922"/>
            <a:ext cx="3673969" cy="21498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1D8231-3289-D3A7-A90E-A1DEB9353516}"/>
              </a:ext>
            </a:extLst>
          </p:cNvPr>
          <p:cNvSpPr txBox="1"/>
          <p:nvPr/>
        </p:nvSpPr>
        <p:spPr>
          <a:xfrm>
            <a:off x="1303827" y="1632131"/>
            <a:ext cx="7937449" cy="3108543"/>
          </a:xfrm>
          <a:prstGeom prst="rect">
            <a:avLst/>
          </a:prstGeom>
          <a:noFill/>
        </p:spPr>
        <p:txBody>
          <a:bodyPr wrap="square">
            <a:spAutoFit/>
          </a:bodyPr>
          <a:lstStyle/>
          <a:p>
            <a:r>
              <a:rPr lang="en-IN" sz="2800" dirty="0"/>
              <a:t>The Excel model transforms salary compensation analysis by seamlessly integrating diverse data sources to reveal impactful trends and disparities. Its dynamic visualizations turn complex insights into clear, actionable recommendations, empowering the organization to enhance fairness, competitiveness, and strategic alignment in compensation practices.</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Salary and compensation analysis through excel data modelling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62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2B59BF3-E087-6E05-9E90-070BCE736160}"/>
              </a:ext>
            </a:extLst>
          </p:cNvPr>
          <p:cNvSpPr txBox="1"/>
          <p:nvPr/>
        </p:nvSpPr>
        <p:spPr>
          <a:xfrm>
            <a:off x="257175" y="1585257"/>
            <a:ext cx="7734300" cy="4401205"/>
          </a:xfrm>
          <a:prstGeom prst="rect">
            <a:avLst/>
          </a:prstGeom>
          <a:noFill/>
        </p:spPr>
        <p:txBody>
          <a:bodyPr wrap="square">
            <a:spAutoFit/>
          </a:bodyPr>
          <a:lstStyle/>
          <a:p>
            <a:r>
              <a:rPr lang="en-IN" sz="2800" dirty="0"/>
              <a:t>The organization needs to address potential inefficiencies and disparities in its salary compensation structure. There is a need for a comprehensive analysis of salary data to ensure that compensation is fair, competitive, and aligned with industry standards. Currently, there is insufficient visibility into how salaries are distributed across different roles, departments, and locations, and how they compare with industry benchmarks.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888203F-7997-677A-039E-3C800D23B219}"/>
              </a:ext>
            </a:extLst>
          </p:cNvPr>
          <p:cNvSpPr txBox="1"/>
          <p:nvPr/>
        </p:nvSpPr>
        <p:spPr>
          <a:xfrm>
            <a:off x="664663" y="2046744"/>
            <a:ext cx="8688887" cy="2677656"/>
          </a:xfrm>
          <a:prstGeom prst="rect">
            <a:avLst/>
          </a:prstGeom>
          <a:noFill/>
        </p:spPr>
        <p:txBody>
          <a:bodyPr wrap="square">
            <a:spAutoFit/>
          </a:bodyPr>
          <a:lstStyle/>
          <a:p>
            <a:r>
              <a:rPr lang="en-IN" sz="2800" dirty="0"/>
              <a:t>To analyse and optimize the organization’s salary compensation structure by identifying patterns, disparities, and alignment with industry benchmarks through comprehensive data </a:t>
            </a:r>
            <a:r>
              <a:rPr lang="en-IN" sz="2800" dirty="0" err="1"/>
              <a:t>modeling</a:t>
            </a:r>
            <a:r>
              <a:rPr lang="en-IN" sz="2800" dirty="0"/>
              <a:t> in Excel. The ultimate goal is to ensure fair, competitive, and strategically aligned compensation practices</a:t>
            </a:r>
            <a:r>
              <a:rPr lang="en-IN" dirty="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7587E89-E3E6-409B-AF1B-7DE56AE217ED}"/>
              </a:ext>
            </a:extLst>
          </p:cNvPr>
          <p:cNvSpPr txBox="1"/>
          <p:nvPr/>
        </p:nvSpPr>
        <p:spPr>
          <a:xfrm>
            <a:off x="596001" y="2019300"/>
            <a:ext cx="8437978" cy="4247317"/>
          </a:xfrm>
          <a:prstGeom prst="rect">
            <a:avLst/>
          </a:prstGeom>
          <a:noFill/>
        </p:spPr>
        <p:txBody>
          <a:bodyPr wrap="square">
            <a:spAutoFit/>
          </a:bodyPr>
          <a:lstStyle/>
          <a:p>
            <a:r>
              <a:rPr lang="en-IN" b="1" dirty="0"/>
              <a:t>Human Resources (HR) Managers:</a:t>
            </a:r>
            <a:r>
              <a:rPr lang="en-IN" dirty="0"/>
              <a:t> They use the analysis to ensure fair and competitive compensation practices, make informed decisions on salary adjustments, and develop compensation policies.</a:t>
            </a:r>
          </a:p>
          <a:p>
            <a:r>
              <a:rPr lang="en-IN" b="1" dirty="0"/>
              <a:t>Compensation Analysts:</a:t>
            </a:r>
            <a:r>
              <a:rPr lang="en-IN" dirty="0"/>
              <a:t> These professionals rely on the data to evaluate salary structures, identify discrepancies, and benchmark against industry standards.</a:t>
            </a:r>
          </a:p>
          <a:p>
            <a:r>
              <a:rPr lang="en-IN" b="1" dirty="0"/>
              <a:t>Finance Teams:</a:t>
            </a:r>
            <a:r>
              <a:rPr lang="en-IN" dirty="0"/>
              <a:t> They use the insights for budgeting and forecasting salary-related expenses.</a:t>
            </a:r>
          </a:p>
          <a:p>
            <a:r>
              <a:rPr lang="en-IN" b="1" dirty="0"/>
              <a:t>Executives and Senior Management:</a:t>
            </a:r>
            <a:r>
              <a:rPr lang="en-IN" dirty="0"/>
              <a:t> They use the findings to make strategic decisions regarding overall compensation strategies and to ensure alignment with organizational goals.</a:t>
            </a:r>
          </a:p>
          <a:p>
            <a:r>
              <a:rPr lang="en-IN" b="1" dirty="0"/>
              <a:t>Recruitment Teams:</a:t>
            </a:r>
            <a:r>
              <a:rPr lang="en-IN" dirty="0"/>
              <a:t> They use the data to develop competitive job offers and attract top talent by ensuring their compensation packages are aligned with market standards.</a:t>
            </a:r>
          </a:p>
          <a:p>
            <a:r>
              <a:rPr lang="en-IN" b="1" dirty="0"/>
              <a:t>Department Heads and Line Managers:</a:t>
            </a:r>
            <a:r>
              <a:rPr lang="en-IN" dirty="0"/>
              <a:t> They may use the analysis to understand compensation trends and support equitable pay decisions within their teams.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9612449-1FA5-9B0D-77D0-DAD00B814114}"/>
              </a:ext>
            </a:extLst>
          </p:cNvPr>
          <p:cNvSpPr txBox="1"/>
          <p:nvPr/>
        </p:nvSpPr>
        <p:spPr>
          <a:xfrm>
            <a:off x="2661396" y="1977594"/>
            <a:ext cx="7149354" cy="4524315"/>
          </a:xfrm>
          <a:prstGeom prst="rect">
            <a:avLst/>
          </a:prstGeom>
          <a:noFill/>
        </p:spPr>
        <p:txBody>
          <a:bodyPr wrap="square">
            <a:spAutoFit/>
          </a:bodyPr>
          <a:lstStyle/>
          <a:p>
            <a:r>
              <a:rPr lang="en-IN" b="1" dirty="0"/>
              <a:t>Informed Decisions:</a:t>
            </a:r>
            <a:r>
              <a:rPr lang="en-IN" dirty="0"/>
              <a:t> Data-driven insights for better salary adjustments and compensation strategies.</a:t>
            </a:r>
          </a:p>
          <a:p>
            <a:endParaRPr lang="en-IN" dirty="0"/>
          </a:p>
          <a:p>
            <a:r>
              <a:rPr lang="en-IN" dirty="0"/>
              <a:t> </a:t>
            </a:r>
            <a:r>
              <a:rPr lang="en-IN" b="1" dirty="0"/>
              <a:t>Fairness:</a:t>
            </a:r>
            <a:r>
              <a:rPr lang="en-IN" dirty="0"/>
              <a:t> Identifies and addresses pay disparities, promoting equity. </a:t>
            </a:r>
          </a:p>
          <a:p>
            <a:endParaRPr lang="en-IN" dirty="0"/>
          </a:p>
          <a:p>
            <a:r>
              <a:rPr lang="en-IN" b="1" dirty="0"/>
              <a:t>Competitiveness:</a:t>
            </a:r>
            <a:r>
              <a:rPr lang="en-IN" dirty="0"/>
              <a:t> Ensures compensation packages are in line with industry standards, enhancing talent attraction and retention. </a:t>
            </a:r>
          </a:p>
          <a:p>
            <a:endParaRPr lang="en-IN" dirty="0"/>
          </a:p>
          <a:p>
            <a:r>
              <a:rPr lang="en-IN" b="1" dirty="0"/>
              <a:t>Transparency:</a:t>
            </a:r>
            <a:r>
              <a:rPr lang="en-IN" dirty="0"/>
              <a:t> Clear visualizations and reports for improved communication and understanding. </a:t>
            </a:r>
          </a:p>
          <a:p>
            <a:endParaRPr lang="en-IN" dirty="0"/>
          </a:p>
          <a:p>
            <a:r>
              <a:rPr lang="en-IN" b="1" dirty="0"/>
              <a:t>Strategic Alignment:</a:t>
            </a:r>
            <a:r>
              <a:rPr lang="en-IN" dirty="0"/>
              <a:t> Aligns compensation with organizational goals and industry benchmarks. </a:t>
            </a:r>
          </a:p>
          <a:p>
            <a:endParaRPr lang="en-IN" dirty="0"/>
          </a:p>
          <a:p>
            <a:r>
              <a:rPr lang="en-IN" b="1" dirty="0"/>
              <a:t>Efficiency:</a:t>
            </a:r>
            <a:r>
              <a:rPr lang="en-IN" dirty="0"/>
              <a:t> Streamlines the analysis process, reducing manual effort and improving compensation management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7490D723-9DB6-B615-C6D2-B0081E999AE0}"/>
              </a:ext>
            </a:extLst>
          </p:cNvPr>
          <p:cNvSpPr txBox="1"/>
          <p:nvPr/>
        </p:nvSpPr>
        <p:spPr>
          <a:xfrm>
            <a:off x="232267" y="1387861"/>
            <a:ext cx="9914150" cy="4247317"/>
          </a:xfrm>
          <a:prstGeom prst="rect">
            <a:avLst/>
          </a:prstGeom>
          <a:noFill/>
        </p:spPr>
        <p:txBody>
          <a:bodyPr wrap="square">
            <a:spAutoFit/>
          </a:bodyPr>
          <a:lstStyle/>
          <a:p>
            <a:endParaRPr lang="en-IN" dirty="0"/>
          </a:p>
          <a:p>
            <a:pPr>
              <a:buFont typeface="Arial" panose="020B0604020202020204" pitchFamily="34" charset="0"/>
              <a:buChar char="•"/>
            </a:pPr>
            <a:r>
              <a:rPr lang="en-IN" b="1" dirty="0"/>
              <a:t>Employee ID:</a:t>
            </a:r>
            <a:r>
              <a:rPr lang="en-IN" dirty="0"/>
              <a:t> Unique identifier for each employee.</a:t>
            </a:r>
          </a:p>
          <a:p>
            <a:pPr>
              <a:buFont typeface="Arial" panose="020B0604020202020204" pitchFamily="34" charset="0"/>
              <a:buChar char="•"/>
            </a:pPr>
            <a:r>
              <a:rPr lang="en-IN" b="1" dirty="0"/>
              <a:t>Name:</a:t>
            </a:r>
            <a:r>
              <a:rPr lang="en-IN" dirty="0"/>
              <a:t> Employee’s full name (optional for analysis, depending on privacy policies).</a:t>
            </a:r>
          </a:p>
          <a:p>
            <a:pPr>
              <a:buFont typeface="Arial" panose="020B0604020202020204" pitchFamily="34" charset="0"/>
              <a:buChar char="•"/>
            </a:pPr>
            <a:r>
              <a:rPr lang="en-IN" b="1" dirty="0"/>
              <a:t>Job Title:</a:t>
            </a:r>
            <a:r>
              <a:rPr lang="en-IN" dirty="0"/>
              <a:t> The official job title or position held by the employee.</a:t>
            </a:r>
          </a:p>
          <a:p>
            <a:pPr>
              <a:buFont typeface="Arial" panose="020B0604020202020204" pitchFamily="34" charset="0"/>
              <a:buChar char="•"/>
            </a:pPr>
            <a:r>
              <a:rPr lang="en-IN" b="1" dirty="0"/>
              <a:t>Department:</a:t>
            </a:r>
            <a:r>
              <a:rPr lang="en-IN" dirty="0"/>
              <a:t> The department or team to which the employee belongs.</a:t>
            </a:r>
          </a:p>
          <a:p>
            <a:pPr>
              <a:buFont typeface="Arial" panose="020B0604020202020204" pitchFamily="34" charset="0"/>
              <a:buChar char="•"/>
            </a:pPr>
            <a:r>
              <a:rPr lang="en-IN" b="1" dirty="0"/>
              <a:t>Location:</a:t>
            </a:r>
            <a:r>
              <a:rPr lang="en-IN" dirty="0"/>
              <a:t> Geographic location or office where the employee works.</a:t>
            </a:r>
          </a:p>
          <a:p>
            <a:r>
              <a:rPr lang="en-IN" dirty="0"/>
              <a:t>**2. </a:t>
            </a:r>
            <a:r>
              <a:rPr lang="en-IN" b="1" dirty="0"/>
              <a:t>Compensation Details:</a:t>
            </a:r>
            <a:endParaRPr lang="en-IN" dirty="0"/>
          </a:p>
          <a:p>
            <a:pPr>
              <a:buFont typeface="Arial" panose="020B0604020202020204" pitchFamily="34" charset="0"/>
              <a:buChar char="•"/>
            </a:pPr>
            <a:r>
              <a:rPr lang="en-IN" b="1" dirty="0"/>
              <a:t>Base Salary:</a:t>
            </a:r>
            <a:r>
              <a:rPr lang="en-IN" dirty="0"/>
              <a:t> Annual base salary amount.</a:t>
            </a:r>
          </a:p>
          <a:p>
            <a:pPr>
              <a:buFont typeface="Arial" panose="020B0604020202020204" pitchFamily="34" charset="0"/>
              <a:buChar char="•"/>
            </a:pPr>
            <a:r>
              <a:rPr lang="en-IN" b="1" dirty="0"/>
              <a:t>Bonus:</a:t>
            </a:r>
            <a:r>
              <a:rPr lang="en-IN" dirty="0"/>
              <a:t> Any performance-based or discretionary bonuses.</a:t>
            </a:r>
          </a:p>
          <a:p>
            <a:pPr>
              <a:buFont typeface="Arial" panose="020B0604020202020204" pitchFamily="34" charset="0"/>
              <a:buChar char="•"/>
            </a:pPr>
            <a:r>
              <a:rPr lang="en-IN" b="1" dirty="0"/>
              <a:t>Total Compensation:</a:t>
            </a:r>
            <a:r>
              <a:rPr lang="en-IN" dirty="0"/>
              <a:t> Sum of base salary and bonuses (if applicable).</a:t>
            </a:r>
          </a:p>
          <a:p>
            <a:r>
              <a:rPr lang="en-IN" dirty="0"/>
              <a:t>**3. </a:t>
            </a:r>
            <a:r>
              <a:rPr lang="en-IN" b="1" dirty="0"/>
              <a:t>Demographic Information:</a:t>
            </a:r>
            <a:endParaRPr lang="en-IN" dirty="0"/>
          </a:p>
          <a:p>
            <a:pPr>
              <a:buFont typeface="Arial" panose="020B0604020202020204" pitchFamily="34" charset="0"/>
              <a:buChar char="•"/>
            </a:pPr>
            <a:r>
              <a:rPr lang="en-IN" b="1" dirty="0"/>
              <a:t>Gender:</a:t>
            </a:r>
            <a:r>
              <a:rPr lang="en-IN" dirty="0"/>
              <a:t> Employee’s gender (optional, depending on privacy policies and relevance).</a:t>
            </a:r>
          </a:p>
          <a:p>
            <a:pPr>
              <a:buFont typeface="Arial" panose="020B0604020202020204" pitchFamily="34" charset="0"/>
              <a:buChar char="•"/>
            </a:pPr>
            <a:r>
              <a:rPr lang="en-IN" b="1" dirty="0"/>
              <a:t>Age:</a:t>
            </a:r>
            <a:r>
              <a:rPr lang="en-IN" dirty="0"/>
              <a:t> Employee’s age or age group.</a:t>
            </a:r>
          </a:p>
          <a:p>
            <a:pPr>
              <a:buFont typeface="Arial" panose="020B0604020202020204" pitchFamily="34" charset="0"/>
              <a:buChar char="•"/>
            </a:pPr>
            <a:r>
              <a:rPr lang="en-IN" b="1" dirty="0"/>
              <a:t>Experience Level:</a:t>
            </a:r>
            <a:r>
              <a:rPr lang="en-IN" dirty="0"/>
              <a:t> Years of relevant work experience.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8534018" cy="440120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“wow” factor in our solution is its ability to deliver a comprehensive, interactive Excel-based model that integrates diverse data points for an in-depth analysis of salary compensation. This model provides dynamic visualizations and precise benchmarking against industry standards, leading to actionable recommendations that ensure fair, competitive, and strategically aligned compensation practices while enhancing efficiency and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compensation analysis through excel data modelling</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Jestina McKenzie</cp:lastModifiedBy>
  <cp:revision>15</cp:revision>
  <dcterms:created xsi:type="dcterms:W3CDTF">2024-03-29T15:07:22Z</dcterms:created>
  <dcterms:modified xsi:type="dcterms:W3CDTF">2024-09-05T05:40:46Z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