
<file path=[Content_Types].xml><?xml version="1.0" encoding="utf-8"?>
<Types xmlns="http://schemas.openxmlformats.org/package/2006/content-types">
  <Default Extension="emf" ContentType="image/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.emf" ContentType="image/emf"/>
  <Override PartName="/ppt/media/image10.emf" ContentType="image/emf"/>
  <Override PartName="/ppt/media/image11.emf" ContentType="image/emf"/>
  <Override PartName="/ppt/media/image12.emf" ContentType="image/emf"/>
  <Override PartName="/ppt/media/image2.emf" ContentType="image/emf"/>
  <Override PartName="/ppt/media/image3.emf" ContentType="image/emf"/>
  <Override PartName="/ppt/media/image4.emf" ContentType="image/emf"/>
  <Override PartName="/ppt/media/image5.emf" ContentType="image/emf"/>
  <Override PartName="/ppt/media/image6.emf" ContentType="image/emf"/>
  <Override PartName="/ppt/media/image7.emf" ContentType="image/emf"/>
  <Override PartName="/ppt/media/image8.emf" ContentType="image/emf"/>
  <Override PartName="/ppt/media/image9.emf" ContentType="image/emf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0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</file>

<file path=ppt/slideLayouts/_rels/slideLayout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1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0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4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5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1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8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4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59753"/>
      </p:ext>
    </p:extLst>
  </p:cSld>
  <p:clrMapOvr>
    <a:masterClrMapping/>
  </p:clrMapOvr>
</p:sldLayout>
</file>

<file path=ppt/slideMasters/_rels/slideMaster1.xml.rels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2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/Relationships>
</file>

<file path=ppt/slides/_rels/slide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/Relationships>
</file>

<file path=ppt/slides/_rels/slide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slide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Age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Effect Summary</a:t>
            </a:r>
            <a:endParaRPr lang="en-US" dirty="0"/>
          </a:p>
        </p:txBody>
      </p:sp>
      <p:graphicFrame>
        <p:nvGraphicFramePr>
          <p:cNvPr id="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160"/>
                <a:gridCol w="1787157"/>
                <a:gridCol w="3392834"/>
                <a:gridCol w="149096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LogWorth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PValue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Years_adj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15.841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0.00000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TrashRatingCat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2.442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0.00361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FeelSafeNightCat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1.902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0.01253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Age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Actual by Predicted Plot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61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Age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Summary of Fit</a:t>
            </a:r>
            <a:endParaRPr lang="en-US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222504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6996104"/>
                <a:gridCol w="26000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0.385643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RSquare Adj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0.37168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Root Mean Square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12.70608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Mean of 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47.1768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Observations (or Sum Wgts)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Age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Analysis of Variance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81"/>
                <a:gridCol w="917221"/>
                <a:gridCol w="2883607"/>
                <a:gridCol w="2558726"/>
                <a:gridCol w="165247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Sum of Squares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Mean Square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F Ratio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17836.104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4459.03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27.6196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28414.239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161.44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 &gt; F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C.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46250.343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&lt;.0001*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Age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Lack Of Fit</a:t>
            </a:r>
            <a:endParaRPr 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641"/>
                <a:gridCol w="861930"/>
                <a:gridCol w="2709782"/>
                <a:gridCol w="2404485"/>
                <a:gridCol w="1649276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Sum of Squares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Mean Square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F Ratio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Lack Of 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13520.117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166.915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1.0646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Pure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14894.121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156.780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 &gt; F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Total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28414.239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0.3829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Max RSq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0.6780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Age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Parameter Estimates</a:t>
            </a:r>
            <a:endParaRPr lang="en-US" dirty="0"/>
          </a:p>
        </p:txBody>
      </p:sp>
      <p:graphicFrame>
        <p:nvGraphicFramePr>
          <p:cNvPr id="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7602"/>
                <a:gridCol w="1642835"/>
                <a:gridCol w="1478059"/>
                <a:gridCol w="1134776"/>
                <a:gridCol w="14505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Term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Estimate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Std Error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t Ratio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Prob&gt;|t|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Intercept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28.308651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3.492194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&lt;.0001*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TrashRatingCat[High]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11.392254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3.359394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3.39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0.0009*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TrashRatingCat[Medium]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6.4749348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4.050451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0.1117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FeelSafeNightCat[High]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 -2.940883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1.165785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-2.52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0.0125*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Years_adj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0.6788399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0.074225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&lt;.0001*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Age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Effect Tests</a:t>
            </a:r>
            <a:endParaRPr lang="en-US" dirty="0"/>
          </a:p>
        </p:txBody>
      </p:sp>
      <p:graphicFrame>
        <p:nvGraphicFramePr>
          <p:cNvPr id="4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003"/>
                <a:gridCol w="1181650"/>
                <a:gridCol w="602150"/>
                <a:gridCol w="2326849"/>
                <a:gridCol w="1319625"/>
                <a:gridCol w="133342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Nparm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Sum of Squares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F Ratio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TrashRatingCat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1875.176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5.8075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0.0036*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FeelSafeNightCat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1027.404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6.3638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0.0125*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Years_adj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13503.766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83.6434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&lt;.0001*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Age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Scaled Estimates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965200"/>
            <a:ext cx="3581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Nominal factors expanded to all levels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228600" y="1244600"/>
            <a:ext cx="526732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Continuous factors centered by mean, scaled by range/2</a:t>
            </a:r>
            <a:endParaRPr lang="en-US" dirty="0"/>
          </a:p>
        </p:txBody>
      </p:sp>
      <p:graphicFrame>
        <p:nvGraphicFramePr>
          <p:cNvPr id="6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524000"/>
          <a:ext cx="959612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4618"/>
                <a:gridCol w="1926718"/>
                <a:gridCol w="1402189"/>
                <a:gridCol w="1201304"/>
                <a:gridCol w="922298"/>
                <a:gridCol w="1178984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Term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Scaled Estimate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Std Error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t Ratio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Prob&gt;|t|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Intercept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38.053066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3.318612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&lt;.0001*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TrashRatingCat[High]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11.392254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3.359394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3.39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0.0009*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TrashRatingCat[Medium]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6.4749348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4.050451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0.1117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TrashRatingCat[Low]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-17.86719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6.164553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-2.90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0.0042*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FeelSafeNightCat[High]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-2.940883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1.165785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-2.52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0.0125*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FeelSafeNightCat[Low]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2.9408825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1.165785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0.0125*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Years_adj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23.759395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2.597883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&lt;.0001*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95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Age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Prediction Profiler</a:t>
            </a:r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212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terms:created xsi:type="dcterms:W3CDTF">2014-02-05T15:05:23Z</dcterms:created>
  <dcterms:modified xsi:type="dcterms:W3CDTF">2014-02-27T19:32:26Z</dcterms:modified>
</cp:coreProperties>
</file>