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13.emf" ContentType="image/emf"/>
  <Override PartName="/ppt/media/image14.emf" ContentType="image/emf"/>
  <Override PartName="/ppt/media/image15.emf" ContentType="image/emf"/>
  <Override PartName="/ppt/media/image16.emf" ContentType="image/emf"/>
  <Override PartName="/ppt/media/image17.emf" ContentType="image/emf"/>
  <Override PartName="/ppt/media/image18.emf" ContentType="image/emf"/>
  <Override PartName="/ppt/media/image19.emf" ContentType="image/emf"/>
  <Override PartName="/ppt/media/image2.emf" ContentType="image/emf"/>
  <Override PartName="/ppt/media/image20.emf" ContentType="image/emf"/>
  <Override PartName="/ppt/media/image21.emf" ContentType="image/emf"/>
  <Override PartName="/ppt/media/image22.emf" ContentType="image/emf"/>
  <Override PartName="/ppt/media/image23.emf" ContentType="image/emf"/>
  <Override PartName="/ppt/media/image24.emf" ContentType="image/emf"/>
  <Override PartName="/ppt/media/image25.emf" ContentType="image/emf"/>
  <Override PartName="/ppt/media/image26.emf" ContentType="image/emf"/>
  <Override PartName="/ppt/media/image27.emf" ContentType="image/emf"/>
  <Override PartName="/ppt/media/image28.emf" ContentType="image/emf"/>
  <Override PartName="/ppt/media/image29.emf" ContentType="image/emf"/>
  <Override PartName="/ppt/media/image3.emf" ContentType="image/emf"/>
  <Override PartName="/ppt/media/image30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0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2" Type="http://schemas.openxmlformats.org/officeDocument/2006/relationships/image" Target="../media/image18.emf"/><Relationship Id="rId13" Type="http://schemas.openxmlformats.org/officeDocument/2006/relationships/image" Target="../media/image19.emf"/><Relationship Id="rId14" Type="http://schemas.openxmlformats.org/officeDocument/2006/relationships/image" Target="../media/image20.emf"/><Relationship Id="rId15" Type="http://schemas.openxmlformats.org/officeDocument/2006/relationships/image" Target="../media/image21.emf"/><Relationship Id="rId16" Type="http://schemas.openxmlformats.org/officeDocument/2006/relationships/image" Target="../media/image22.emf"/><Relationship Id="rId17" Type="http://schemas.openxmlformats.org/officeDocument/2006/relationships/image" Target="../media/image23.emf"/><Relationship Id="rId18" Type="http://schemas.openxmlformats.org/officeDocument/2006/relationships/image" Target="../media/image24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Summary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160"/>
                <a:gridCol w="1787157"/>
                <a:gridCol w="3392834"/>
                <a:gridCol w="149096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LogWorth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PValue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0.00000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0.00169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0.00434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0.02064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0.04114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Neighborhood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0.74595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Actual by Predicted Plot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8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19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Prediction Profiler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Interaction Profiles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9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5817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Neighborhood ID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Least Squares Means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48768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Standard errors are based on transformed response.</a:t>
            </a:r>
            <a:endParaRPr lang="en-US" dirty="0"/>
          </a:p>
        </p:txBody>
      </p:sp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62"/>
                <a:gridCol w="1513656"/>
                <a:gridCol w="1665474"/>
                <a:gridCol w="678652"/>
                <a:gridCol w="1564262"/>
                <a:gridCol w="15769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Neighborhood ID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7.4770012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0.29336625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4.1868013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13.352806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8.8891116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0.28010688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5.1097068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15.463961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8.3160424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0.28757251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4.7102648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14.682096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8.2320278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0.30444277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4.5097545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15.026601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5817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Neighborhood ID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Tukey HSD All Pairwise Comparisons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Quantile = 2.59951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047875" y="965200"/>
            <a:ext cx="19621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Adjusted DF = 143.0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4057650" y="965200"/>
            <a:ext cx="2714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Adjustment = Tukey-Kramer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228600" y="1244600"/>
            <a:ext cx="44767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Differences are based on transformed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822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Neighborhood ID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Differences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55"/>
                <a:gridCol w="1772602"/>
                <a:gridCol w="1062289"/>
                <a:gridCol w="1062289"/>
                <a:gridCol w="733768"/>
                <a:gridCol w="937984"/>
                <a:gridCol w="1097804"/>
                <a:gridCol w="110668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Neighborhood ID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 -Neighborhood ID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Difference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-0.172995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0.1568218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-0.580655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0.2346642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-0.106355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0.1784995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-0.570365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0.3576560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-0.096201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0.1919296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-0.595123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0.4027218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0.066641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0.1500441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0.9706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-0.323400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0.4566814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0.076795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0.1721800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-0.370789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0.5243780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0.010154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0.1817547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-0.462318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0.4826266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822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Neighborhood ID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Comparisons Scatterplot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21" y="965200"/>
            <a:ext cx="2879158" cy="2946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8" y="4191000"/>
            <a:ext cx="264648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8388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OwnRent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Least Squares Means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48768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Standard errors are based on transformed response.</a:t>
            </a:r>
            <a:endParaRPr lang="en-US" dirty="0"/>
          </a:p>
        </p:txBody>
      </p:sp>
      <p:graphicFrame>
        <p:nvGraphicFramePr>
          <p:cNvPr id="5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37"/>
                <a:gridCol w="1687155"/>
                <a:gridCol w="1856375"/>
                <a:gridCol w="756441"/>
                <a:gridCol w="1743562"/>
                <a:gridCol w="175766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OwnRent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10.673804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0.28032967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6.1328958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18.576883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6.474185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0.28286495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3.7013063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11.324400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8.016830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0.38315893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3.7590107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17.097467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8388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OwnRent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Tukey HSD All Pairwise Comparisons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Quantile = 2.36841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047875" y="965200"/>
            <a:ext cx="19621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Adjusted DF = 143.0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4057650" y="965200"/>
            <a:ext cx="2714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Adjustment = Tukey-Kramer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228600" y="1244600"/>
            <a:ext cx="44767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Differences are based on transformed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9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OwnRent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Differences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18"/>
                <a:gridCol w="1262240"/>
                <a:gridCol w="1241486"/>
                <a:gridCol w="1241486"/>
                <a:gridCol w="857547"/>
                <a:gridCol w="1096212"/>
                <a:gridCol w="1282992"/>
                <a:gridCol w="129336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OwnRent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 -OwnRent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Difference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0.499970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0.1373406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0.0011*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0.17469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0.825248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0.286249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0.3375534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-0.51321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1.085713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-0.213720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0.3450032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-1.03083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0.603388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9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OwnRent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Comparisons Scatterplot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21" y="965200"/>
            <a:ext cx="2879158" cy="2946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8" y="4191000"/>
            <a:ext cx="264648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29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FeelSafeDayCat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Least Squares Means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48768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Standard errors are based on transformed response.</a:t>
            </a:r>
            <a:endParaRPr lang="en-US" dirty="0"/>
          </a:p>
        </p:txBody>
      </p:sp>
      <p:graphicFrame>
        <p:nvGraphicFramePr>
          <p:cNvPr id="5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332"/>
                <a:gridCol w="1546273"/>
                <a:gridCol w="1701364"/>
                <a:gridCol w="693276"/>
                <a:gridCol w="1597970"/>
                <a:gridCol w="161089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FeelSafeDayCat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13.786543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0.22130064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8.9017662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21.351803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4.892708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0.44341485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2.0365379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11.754552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of Fit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996104"/>
                <a:gridCol w="26000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0.437281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RSquare 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0.393995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Root Mean Square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0.686489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 of 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2.310203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Observations (or Sum Wgts)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29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FeelSafeDayCat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Tukey HSD All Pairwise Comparisons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Quantile = 1.97669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047875" y="965200"/>
            <a:ext cx="19621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Adjusted DF = 143.0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4057650" y="965200"/>
            <a:ext cx="2714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Adjustment = Tukey-Kramer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228600" y="1244600"/>
            <a:ext cx="44767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Differences are based on transformed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298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FeelSafeDayCat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Differences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92"/>
                <a:gridCol w="1680290"/>
                <a:gridCol w="1094701"/>
                <a:gridCol w="1094701"/>
                <a:gridCol w="756157"/>
                <a:gridCol w="966603"/>
                <a:gridCol w="1131300"/>
                <a:gridCol w="114045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FeelSafeDayCat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 -FeelSafeDayCat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Difference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1.035947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0.4426013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0.0206*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0.1610602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1.910834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298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FeelSafeDayCat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Comparisons Scatterplot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21" y="965200"/>
            <a:ext cx="2879158" cy="294640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8" y="4191000"/>
            <a:ext cx="264648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91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TrashRatingCat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Least Squares Means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48768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Standard errors are based on transformed response.</a:t>
            </a:r>
            <a:endParaRPr lang="en-US" dirty="0"/>
          </a:p>
        </p:txBody>
      </p:sp>
      <p:graphicFrame>
        <p:nvGraphicFramePr>
          <p:cNvPr id="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69"/>
                <a:gridCol w="1554649"/>
                <a:gridCol w="1710579"/>
                <a:gridCol w="697031"/>
                <a:gridCol w="1606625"/>
                <a:gridCol w="161961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TrashRatingCat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6.499515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0.21703841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4.2321471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9.981623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4.500153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0.30522589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2.4615072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8.227228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18.940817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0.54763941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6.4160630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55.915063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912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TrashRatingCat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Tukey HSD All Pairwise Comparisons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Quantile = 2.36841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047875" y="965200"/>
            <a:ext cx="19621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Adjusted DF = 143.0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4057650" y="965200"/>
            <a:ext cx="2714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Adjustment = Tukey-Kramer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228600" y="1244600"/>
            <a:ext cx="44767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Differences are based on transformed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917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TrashRatingCat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Differences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82"/>
                <a:gridCol w="1656325"/>
                <a:gridCol w="1103116"/>
                <a:gridCol w="1103116"/>
                <a:gridCol w="761969"/>
                <a:gridCol w="974033"/>
                <a:gridCol w="1139996"/>
                <a:gridCol w="114921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TrashRatingCat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 -TrashRatingCat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Difference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0.36762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0.2819668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-0.30020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1.03543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-1.06959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0.5080164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-2.27278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0.13360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-1.43721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0.5644060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0.0318*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-2.77395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-0.10046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917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TrashRatingCat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Comparisons Scatterplot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21" y="965200"/>
            <a:ext cx="2879158" cy="2946400"/>
          </a:xfrm>
          <a:prstGeom prst="rect">
            <a:avLst/>
          </a:prstGeom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8" y="4191000"/>
            <a:ext cx="264648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389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PoliceRatingCat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Least Squares Means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48768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Standard errors are based on transformed response.</a:t>
            </a:r>
            <a:endParaRPr lang="en-US" dirty="0"/>
          </a:p>
        </p:txBody>
      </p:sp>
      <p:graphicFrame>
        <p:nvGraphicFramePr>
          <p:cNvPr id="5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54"/>
                <a:gridCol w="1544194"/>
                <a:gridCol w="1699075"/>
                <a:gridCol w="692344"/>
                <a:gridCol w="1595821"/>
                <a:gridCol w="160872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PoliceRatingCat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6.038947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0.29563364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3.3664303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10.833101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8.352164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0.29914725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4.6237155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15.087139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10.983653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0.28717018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6.2261677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19.376386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389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PoliceRatingCat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Tukey HSD All Pairwise Comparisons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Quantile = 2.36841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047875" y="965200"/>
            <a:ext cx="19621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Adjusted DF = 143.0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4057650" y="965200"/>
            <a:ext cx="2714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, Adjustment = Tukey-Kramer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228600" y="1244600"/>
            <a:ext cx="44767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Differences are based on transformed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393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PoliceRatingCat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Differences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635"/>
                <a:gridCol w="1686224"/>
                <a:gridCol w="1092617"/>
                <a:gridCol w="1092617"/>
                <a:gridCol w="754717"/>
                <a:gridCol w="964764"/>
                <a:gridCol w="1129147"/>
                <a:gridCol w="11382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PoliceRatingCat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 -PoliceRatingCat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Difference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-0.324291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0.1490288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-0.67725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0.028670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-0.598178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0.2021686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0.0101*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-1.07700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-0.119361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-0.273887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0.2249247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-0.80660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0.258826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of Variance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81"/>
                <a:gridCol w="917221"/>
                <a:gridCol w="2883607"/>
                <a:gridCol w="2558726"/>
                <a:gridCol w="165247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52.36873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4.76079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10.1021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67.39112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0.47127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C.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119.75986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393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 &gt; Multiple Comparisons for PoliceRatingCat &gt; Tukey HSD All Pairwise Comparisons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All Pairwise Comparisons Scatterplot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21" y="965200"/>
            <a:ext cx="2879158" cy="2946400"/>
          </a:xfrm>
          <a:prstGeom prst="rect">
            <a:avLst/>
          </a:prstGeom>
        </p:spPr>
      </p:pic>
      <p:pic>
        <p:nvPicPr>
          <p:cNvPr id="5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58" y="4191000"/>
            <a:ext cx="264648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Lack Of Fit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641"/>
                <a:gridCol w="861930"/>
                <a:gridCol w="2709782"/>
                <a:gridCol w="2404485"/>
                <a:gridCol w="164927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Mean Square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Lack Of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61.824205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0.468365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0.9255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Pure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5.566919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0.506084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Total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67.391124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0.6183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Max RSq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0.9535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859"/>
                <a:gridCol w="1631165"/>
                <a:gridCol w="1467559"/>
                <a:gridCol w="1126715"/>
                <a:gridCol w="144029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Term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Std Error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t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Prob&gt;|t|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0.9329207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0.302504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0.0025*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-0.30749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0.091635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-3.36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0.0010*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0.0168012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0.107873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0.8764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-0.233992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0.199058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0.2418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TrashRatingCat[Medium]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-0.601608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0.244504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-2.46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0.0151*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FeelSafeDayCat[High]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0.5179735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0.221301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0.2620731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0.0418*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OwnRent[Rent]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-0.237897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0.134097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0.0782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0.0248951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0.003787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Neighborhood ID[1]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-0.093888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0.110307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-0.85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0.3961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Neighborhood ID[2]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0.0791077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0.089625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0.3789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Neighborhood ID[3]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0.012467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0.103427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0.9042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Effect Tests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003"/>
                <a:gridCol w="1181650"/>
                <a:gridCol w="602150"/>
                <a:gridCol w="2326849"/>
                <a:gridCol w="1319625"/>
                <a:gridCol w="133342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Nparm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Sum of Squares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F Ratio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PoliceRatingCat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5.328258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5.6531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0.0043*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TrashRatingCat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3.075538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3.2631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0.0411*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FeelSafeDayCat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2.581762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5.4783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0.0206*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OwnRent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6.290787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6.6743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0.0017*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20.370838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43.2257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Neighborhood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0.579871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0.4102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0.7459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Scaled Estimates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358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Nominal factors expanded to all levels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228600" y="1244600"/>
            <a:ext cx="5267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Continuous factors centered by mean, scaled by range/2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Scaled Estimates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428122" y="965200"/>
          <a:ext cx="756435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474"/>
                <a:gridCol w="1506223"/>
                <a:gridCol w="1114138"/>
                <a:gridCol w="940519"/>
                <a:gridCol w="748584"/>
                <a:gridCol w="930417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Term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Scaled Estimate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sz="1500" dirty="0" smtClean="0" b="1"/>
                        <a:t/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Std Error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t Ratio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Prob&gt;|t|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Intercept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2.1057194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0.271701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7.75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PoliceRatingCat[High]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-0.30749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0.091635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-3.36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0.0010*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PoliceRatingCat[Medium]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0.0168012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0.107873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0.16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0.8764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PoliceRatingCat[Low]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0.2906886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0.133632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2.18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f03246"/>
                          </a:solidFill>
                        </a:rPr>
                        <a:t>0.0313*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TrashRatingCat[High]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-0.233992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0.199058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-1.18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0.2418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TrashRatingCat[Medium]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-0.601608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0.244504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-2.46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f03246"/>
                          </a:solidFill>
                        </a:rPr>
                        <a:t>0.0151*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TrashRatingCat[Low]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0.8355998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0.345409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2.42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f03246"/>
                          </a:solidFill>
                        </a:rPr>
                        <a:t>0.0168*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FeelSafeDayCat[High]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0.5179735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0.221301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2.34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f03246"/>
                          </a:solidFill>
                        </a:rPr>
                        <a:t>0.0206*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FeelSafeDayCat[Low]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-0.517974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0.221301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-2.34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f03246"/>
                          </a:solidFill>
                        </a:rPr>
                        <a:t>0.0206*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OwnRent[Own]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0.2620731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0.12762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2.05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f03246"/>
                          </a:solidFill>
                        </a:rPr>
                        <a:t>0.0418*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OwnRent[Rent]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-0.237897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0.134097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-1.77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0.0782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OwnRent[Other]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-0.024176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0.222879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-0.11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0.9138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Age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0.8713275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0.132529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6.57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&lt;.0001*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Neighborhood ID[1]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-0.093888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0.110307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 -0.85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0.3961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Neighborhood ID[2]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0.0791077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0.089625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0.88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0.3789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Neighborhood ID[3]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0.012467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0.103427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0.9042</a:t>
                      </a:r>
                      <a:endParaRPr sz="1500"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Neighborhood ID[4]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0.0023129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500" dirty="0" smtClean="0"/>
                        <a:t/>
                      </a:r>
                      <a:endParaRPr sz="1500" lang="en-US" dirty="0"/>
                    </a:p>
                  </a:txBody>
                  <a:tcPr>
                    <a:blipFill dpi="0" rotWithShape="1"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0.11715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0.02</a:t>
                      </a:r>
                      <a:endParaRPr sz="1500"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0.9843</a:t>
                      </a:r>
                      <a:endParaRPr sz="1500"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145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Response Log(Years_adj)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Prediction Profiler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12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