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CFD8-C833-9E45-9DA3-58FA7CD5C3CC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AC06-1154-FB46-9A25-9F3466A6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AC06-1154-FB46-9A25-9F3466A66A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74072D-F3C0-1A42-A261-DA54B5242239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Identifying Factors </a:t>
            </a:r>
            <a:r>
              <a:rPr lang="en-US" dirty="0" smtClean="0"/>
              <a:t>Associated </a:t>
            </a:r>
            <a:r>
              <a:rPr lang="en-US" dirty="0"/>
              <a:t>with Residence in Subsectors of a Rochester Neighborhood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Blubaugh</a:t>
            </a:r>
            <a:r>
              <a:rPr lang="en-US" dirty="0"/>
              <a:t>, Anne </a:t>
            </a:r>
            <a:r>
              <a:rPr lang="en-US" dirty="0" err="1"/>
              <a:t>Geraci</a:t>
            </a:r>
            <a:r>
              <a:rPr lang="en-US" dirty="0"/>
              <a:t>, Rachael Glazner, Shannon </a:t>
            </a:r>
            <a:r>
              <a:rPr lang="en-US" dirty="0" err="1"/>
              <a:t>Nitroy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17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425388"/>
            <a:ext cx="3678338" cy="434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01" y="1425388"/>
            <a:ext cx="3893492" cy="334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79463" y="5900715"/>
            <a:ext cx="252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1. Model </a:t>
            </a:r>
            <a:r>
              <a:rPr lang="en-US" i="1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0001" y="4941827"/>
            <a:ext cx="262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Figure 3. Model 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73" y="233229"/>
            <a:ext cx="7928800" cy="596079"/>
          </a:xfrm>
        </p:spPr>
        <p:txBody>
          <a:bodyPr/>
          <a:lstStyle/>
          <a:p>
            <a:r>
              <a:rPr lang="en-US" sz="3200" dirty="0" smtClean="0"/>
              <a:t>Results when </a:t>
            </a:r>
            <a:r>
              <a:rPr lang="en-US" sz="3200" dirty="0" err="1" smtClean="0"/>
              <a:t>NeighborhoodID</a:t>
            </a:r>
            <a:r>
              <a:rPr lang="en-US" sz="3200" dirty="0" smtClean="0"/>
              <a:t> is removed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" y="829308"/>
            <a:ext cx="3808815" cy="356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73" y="829308"/>
            <a:ext cx="3750577" cy="32060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1412" y="4584609"/>
            <a:ext cx="367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2. </a:t>
            </a:r>
            <a:r>
              <a:rPr lang="en-US" i="1" dirty="0">
                <a:solidFill>
                  <a:schemeClr val="bg1"/>
                </a:solidFill>
              </a:rPr>
              <a:t>Output removing Neighborhood 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2373" y="4075057"/>
            <a:ext cx="3328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Figure 4. Output removing Neighborhood 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12" y="5448717"/>
            <a:ext cx="7881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Although coefficient p-values change slightly when </a:t>
            </a:r>
            <a:r>
              <a:rPr lang="en-US" dirty="0" err="1" smtClean="0">
                <a:solidFill>
                  <a:schemeClr val="bg1"/>
                </a:solidFill>
              </a:rPr>
              <a:t>NeighborhoodID</a:t>
            </a:r>
            <a:r>
              <a:rPr lang="en-US" dirty="0" smtClean="0">
                <a:solidFill>
                  <a:schemeClr val="bg1"/>
                </a:solidFill>
              </a:rPr>
              <a:t> is removed, the significance, signs, and R-squared remain the same, and therefore </a:t>
            </a:r>
            <a:r>
              <a:rPr lang="en-US" dirty="0" err="1" smtClean="0">
                <a:solidFill>
                  <a:schemeClr val="bg1"/>
                </a:solidFill>
              </a:rPr>
              <a:t>NeighborhoodID</a:t>
            </a:r>
            <a:r>
              <a:rPr lang="en-US" dirty="0" smtClean="0">
                <a:solidFill>
                  <a:schemeClr val="bg1"/>
                </a:solidFill>
              </a:rPr>
              <a:t> was kept in the final model.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8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0990"/>
            <a:ext cx="7583487" cy="609037"/>
          </a:xfrm>
        </p:spPr>
        <p:txBody>
          <a:bodyPr/>
          <a:lstStyle/>
          <a:p>
            <a:r>
              <a:rPr lang="en-US" dirty="0" smtClean="0"/>
              <a:t>Differences Between Subsectors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3" y="1718011"/>
            <a:ext cx="6040413" cy="35850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582904" y="5303105"/>
            <a:ext cx="440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3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  <a:r>
              <a:rPr lang="en-US" i="1" dirty="0">
                <a:solidFill>
                  <a:schemeClr val="bg1"/>
                </a:solidFill>
              </a:rPr>
              <a:t>Estimates comparing subsectors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6630" y="1071680"/>
            <a:ext cx="605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Differences between pairs of subsectors were compared using </a:t>
            </a:r>
            <a:r>
              <a:rPr lang="en-US" dirty="0" err="1" smtClean="0">
                <a:solidFill>
                  <a:schemeClr val="bg1"/>
                </a:solidFill>
              </a:rPr>
              <a:t>Tukey</a:t>
            </a:r>
            <a:r>
              <a:rPr lang="en-US" dirty="0" smtClean="0">
                <a:solidFill>
                  <a:schemeClr val="bg1"/>
                </a:solidFill>
              </a:rPr>
              <a:t> HSD: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70" y="5714460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pairs of subsectors have significantly different years of residence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Least squares means for each subsector are very close in value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5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Subsectors</a:t>
            </a:r>
            <a:endParaRPr lang="en-US" dirty="0"/>
          </a:p>
        </p:txBody>
      </p:sp>
      <p:pic>
        <p:nvPicPr>
          <p:cNvPr id="4" name="Picture 3" descr="Statistics Contra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802428"/>
            <a:ext cx="59563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00" y="3783724"/>
            <a:ext cx="566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Table 4. Contrasts for each subsector and the remaining subsectors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463" y="4885151"/>
            <a:ext cx="7583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 contrasts were significant, indicating that the years of residence within any of the 4 subsectors was not significantly different from the years of residence in the remaining 3 subsectors.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2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21473"/>
            <a:ext cx="7583487" cy="4208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People tend to live in each subsector for the same amount of time</a:t>
            </a:r>
          </a:p>
          <a:p>
            <a:r>
              <a:rPr lang="en-US" dirty="0" smtClean="0"/>
              <a:t>Significant factors that contributed to the years of residence:</a:t>
            </a:r>
          </a:p>
          <a:p>
            <a:pPr lvl="1"/>
            <a:r>
              <a:rPr lang="en-US" dirty="0" smtClean="0"/>
              <a:t>Age (as age increases, years of residence increases)</a:t>
            </a:r>
          </a:p>
          <a:p>
            <a:pPr lvl="1"/>
            <a:r>
              <a:rPr lang="en-US" dirty="0" smtClean="0"/>
              <a:t>Home ownership </a:t>
            </a:r>
            <a:r>
              <a:rPr lang="en-US" dirty="0" smtClean="0"/>
              <a:t>(home owners have more years of residence)</a:t>
            </a:r>
          </a:p>
          <a:p>
            <a:pPr lvl="1"/>
            <a:r>
              <a:rPr lang="en-US" dirty="0" smtClean="0"/>
              <a:t>Day safety rating (as people feel safer during the day, years of residence increases)</a:t>
            </a:r>
            <a:endParaRPr lang="en-US" dirty="0" smtClean="0"/>
          </a:p>
          <a:p>
            <a:pPr lvl="1"/>
            <a:r>
              <a:rPr lang="en-US" dirty="0" smtClean="0"/>
              <a:t>Police </a:t>
            </a:r>
            <a:r>
              <a:rPr lang="en-US" dirty="0" smtClean="0"/>
              <a:t>ratings </a:t>
            </a:r>
            <a:r>
              <a:rPr lang="en-US" dirty="0" smtClean="0"/>
              <a:t>(as satisfaction with police response </a:t>
            </a:r>
            <a:r>
              <a:rPr lang="en-US" dirty="0" smtClean="0"/>
              <a:t>increases,</a:t>
            </a:r>
            <a:r>
              <a:rPr lang="en-US" dirty="0"/>
              <a:t> </a:t>
            </a:r>
            <a:r>
              <a:rPr lang="en-US" dirty="0" smtClean="0"/>
              <a:t>years of residence decreases)</a:t>
            </a:r>
            <a:endParaRPr lang="en-US" dirty="0" smtClean="0"/>
          </a:p>
          <a:p>
            <a:pPr lvl="1"/>
            <a:r>
              <a:rPr lang="en-US" dirty="0" smtClean="0"/>
              <a:t>Trash ratings </a:t>
            </a:r>
            <a:r>
              <a:rPr lang="en-US" dirty="0" smtClean="0"/>
              <a:t>(as satisfaction with trash collection increases, years of residence decreases)</a:t>
            </a:r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r>
              <a:rPr lang="en-US" dirty="0" smtClean="0"/>
              <a:t>Unexpected </a:t>
            </a:r>
            <a:r>
              <a:rPr lang="en-US" dirty="0" smtClean="0"/>
              <a:t>signs of some </a:t>
            </a:r>
            <a:r>
              <a:rPr lang="en-US" dirty="0" smtClean="0"/>
              <a:t>coefficients (police ratings and trash ratings) </a:t>
            </a:r>
            <a:r>
              <a:rPr lang="en-US" dirty="0" smtClean="0"/>
              <a:t>may indicate omission of variable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NeighborWorks</a:t>
            </a:r>
            <a:r>
              <a:rPr lang="en-US" dirty="0" smtClean="0"/>
              <a:t>®: Organization with the goal of improving neighborhoods in Rochester, New York</a:t>
            </a:r>
          </a:p>
          <a:p>
            <a:r>
              <a:rPr lang="en-US" dirty="0" smtClean="0"/>
              <a:t>Duties include:</a:t>
            </a:r>
          </a:p>
          <a:p>
            <a:pPr lvl="1"/>
            <a:r>
              <a:rPr lang="en-US" dirty="0" smtClean="0"/>
              <a:t>Home ownership education</a:t>
            </a:r>
          </a:p>
          <a:p>
            <a:pPr lvl="1"/>
            <a:r>
              <a:rPr lang="en-US" dirty="0" smtClean="0"/>
              <a:t>Community focused home improvement lending</a:t>
            </a:r>
          </a:p>
          <a:p>
            <a:pPr lvl="1"/>
            <a:r>
              <a:rPr lang="en-US" dirty="0" smtClean="0"/>
              <a:t>Energy conservation services</a:t>
            </a:r>
          </a:p>
          <a:p>
            <a:pPr lvl="1"/>
            <a:endParaRPr lang="en-US" dirty="0"/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54421"/>
            <a:ext cx="7583487" cy="1044388"/>
          </a:xfrm>
        </p:spPr>
        <p:txBody>
          <a:bodyPr/>
          <a:lstStyle/>
          <a:p>
            <a:r>
              <a:rPr lang="en-US" dirty="0" err="1" smtClean="0"/>
              <a:t>NeighborWorks</a:t>
            </a:r>
            <a:r>
              <a:rPr lang="en-US" dirty="0" smtClean="0"/>
              <a:t> Healthy Blocks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230497"/>
            <a:ext cx="7583487" cy="4208930"/>
          </a:xfrm>
        </p:spPr>
        <p:txBody>
          <a:bodyPr/>
          <a:lstStyle/>
          <a:p>
            <a:r>
              <a:rPr lang="en-US" dirty="0" smtClean="0"/>
              <a:t>Focuses on improving the following:</a:t>
            </a:r>
          </a:p>
          <a:p>
            <a:pPr lvl="1"/>
            <a:r>
              <a:rPr lang="en-US" dirty="0"/>
              <a:t>Physical condition of homes</a:t>
            </a:r>
          </a:p>
          <a:p>
            <a:pPr lvl="1"/>
            <a:r>
              <a:rPr lang="en-US" dirty="0"/>
              <a:t>Resident engagement and leadership</a:t>
            </a:r>
          </a:p>
          <a:p>
            <a:pPr lvl="1"/>
            <a:r>
              <a:rPr lang="en-US" dirty="0"/>
              <a:t>Neighborhood image and </a:t>
            </a:r>
            <a:r>
              <a:rPr lang="en-US" dirty="0" smtClean="0"/>
              <a:t>identity</a:t>
            </a:r>
          </a:p>
          <a:p>
            <a:r>
              <a:rPr lang="en-US" dirty="0" smtClean="0"/>
              <a:t>This initiative collected survey data to better understand how to make these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754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55084"/>
            <a:ext cx="7583487" cy="1044388"/>
          </a:xfrm>
        </p:spPr>
        <p:txBody>
          <a:bodyPr/>
          <a:lstStyle/>
          <a:p>
            <a:r>
              <a:rPr lang="en-US" dirty="0" smtClean="0"/>
              <a:t>Area of Focus: </a:t>
            </a:r>
            <a:r>
              <a:rPr lang="en-US" dirty="0"/>
              <a:t>“Triangle of North Winton Village” (“The Triangle”)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476" y="1593841"/>
            <a:ext cx="4285691" cy="250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74" y="1593841"/>
            <a:ext cx="3549860" cy="4325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42476" y="4297968"/>
            <a:ext cx="4285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1. Location of The Triangle in Rochester, New York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1773" y="5919559"/>
            <a:ext cx="354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2. Sub-sectors of 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413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survey data provided by the </a:t>
            </a:r>
            <a:r>
              <a:rPr lang="en-US" dirty="0" err="1" smtClean="0"/>
              <a:t>NeighborWorks</a:t>
            </a:r>
            <a:r>
              <a:rPr lang="en-US" dirty="0" smtClean="0"/>
              <a:t> Healthy Blocks Initiative, our goal is to determine if there are statistically significant differences between the subsectors within The Triangle (labeled 1 through 4), and if the length of time a resident has remained in an area is also associated with other various factors.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8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65632"/>
            <a:ext cx="7583487" cy="686784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920027"/>
            <a:ext cx="7583487" cy="1710336"/>
          </a:xfrm>
        </p:spPr>
        <p:txBody>
          <a:bodyPr/>
          <a:lstStyle/>
          <a:p>
            <a:r>
              <a:rPr lang="en-US" dirty="0" smtClean="0"/>
              <a:t>Mid-term survey (Year 3 of 5)</a:t>
            </a:r>
          </a:p>
          <a:p>
            <a:r>
              <a:rPr lang="en-US" dirty="0" smtClean="0"/>
              <a:t>200 responses from door-to-door survey of 450 households randomly selected from 1200 households in neighborhood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14556"/>
              </p:ext>
            </p:extLst>
          </p:nvPr>
        </p:nvGraphicFramePr>
        <p:xfrm>
          <a:off x="1119552" y="2630363"/>
          <a:ext cx="6750558" cy="381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6464300" imgH="3657600" progId="Word.Document.12">
                  <p:embed/>
                </p:oleObj>
              </mc:Choice>
              <mc:Fallback>
                <p:oleObj name="Document" r:id="rId3" imgW="6464300" imgH="365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552" y="2630363"/>
                        <a:ext cx="6750558" cy="381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6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constructed an </a:t>
            </a:r>
            <a:r>
              <a:rPr lang="en-US" dirty="0"/>
              <a:t>ANCOVA regression on the number of years the participant has resided in the </a:t>
            </a:r>
            <a:r>
              <a:rPr lang="en-US" dirty="0" smtClean="0"/>
              <a:t>area.</a:t>
            </a:r>
          </a:p>
          <a:p>
            <a:r>
              <a:rPr lang="en-US" dirty="0" smtClean="0"/>
              <a:t>Response variable (years) is continuous, and explanatory variables are either discrete or continuous.</a:t>
            </a:r>
          </a:p>
          <a:p>
            <a:r>
              <a:rPr lang="en-US" dirty="0" smtClean="0"/>
              <a:t>We analyzed all data and models using JMP</a:t>
            </a:r>
          </a:p>
          <a:p>
            <a:r>
              <a:rPr lang="en-US" dirty="0" smtClean="0"/>
              <a:t>Initial model:</a:t>
            </a:r>
          </a:p>
          <a:p>
            <a:pPr marL="0" indent="0">
              <a:buNone/>
            </a:pPr>
            <a:r>
              <a:rPr lang="en-US" i="1" dirty="0"/>
              <a:t>log(Years) =  </a:t>
            </a:r>
            <a:r>
              <a:rPr lang="en-US" i="1" dirty="0" err="1"/>
              <a:t>NeighborhoodID</a:t>
            </a:r>
            <a:r>
              <a:rPr lang="en-US" i="1" dirty="0"/>
              <a:t>  + Age + </a:t>
            </a:r>
            <a:r>
              <a:rPr lang="en-US" i="1" dirty="0" err="1"/>
              <a:t>RecommendCat</a:t>
            </a:r>
            <a:r>
              <a:rPr lang="en-US" i="1" dirty="0"/>
              <a:t> + Gender + </a:t>
            </a:r>
            <a:r>
              <a:rPr lang="en-US" i="1" dirty="0" err="1"/>
              <a:t>FeelSafeNightCat</a:t>
            </a:r>
            <a:r>
              <a:rPr lang="en-US" i="1" dirty="0"/>
              <a:t> + </a:t>
            </a:r>
            <a:r>
              <a:rPr lang="en-US" i="1" dirty="0" err="1"/>
              <a:t>SatLevelCat</a:t>
            </a:r>
            <a:r>
              <a:rPr lang="en-US" i="1" dirty="0"/>
              <a:t> + Race + </a:t>
            </a:r>
            <a:r>
              <a:rPr lang="en-US" i="1" dirty="0" err="1"/>
              <a:t>SnowRemovalCat</a:t>
            </a:r>
            <a:r>
              <a:rPr lang="en-US" i="1" dirty="0"/>
              <a:t> + </a:t>
            </a:r>
            <a:r>
              <a:rPr lang="en-US" i="1" dirty="0" err="1"/>
              <a:t>ParticipationScoreCat</a:t>
            </a:r>
            <a:r>
              <a:rPr lang="en-US" i="1" dirty="0"/>
              <a:t> + </a:t>
            </a:r>
            <a:r>
              <a:rPr lang="en-US" i="1" dirty="0" err="1"/>
              <a:t>OwnRent</a:t>
            </a:r>
            <a:r>
              <a:rPr lang="en-US" i="1" dirty="0"/>
              <a:t> + </a:t>
            </a:r>
            <a:r>
              <a:rPr lang="en-US" i="1" dirty="0" err="1"/>
              <a:t>PoliceRating</a:t>
            </a:r>
            <a:r>
              <a:rPr lang="en-US" i="1" dirty="0"/>
              <a:t> + </a:t>
            </a:r>
            <a:r>
              <a:rPr lang="en-US" i="1" dirty="0" err="1"/>
              <a:t>FeelSafeDayCat</a:t>
            </a:r>
            <a:r>
              <a:rPr lang="en-US" i="1" dirty="0"/>
              <a:t> + </a:t>
            </a:r>
            <a:r>
              <a:rPr lang="en-US" i="1" dirty="0" err="1"/>
              <a:t>TrashRatingCat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covariates are insignificant:</a:t>
            </a:r>
          </a:p>
          <a:p>
            <a:r>
              <a:rPr lang="en-US" dirty="0" smtClean="0"/>
              <a:t>Image of JMP table should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8034"/>
            <a:ext cx="7583487" cy="660868"/>
          </a:xfrm>
        </p:spPr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958902"/>
            <a:ext cx="7583487" cy="1358858"/>
          </a:xfrm>
        </p:spPr>
        <p:txBody>
          <a:bodyPr/>
          <a:lstStyle/>
          <a:p>
            <a:r>
              <a:rPr lang="en-US" dirty="0" smtClean="0"/>
              <a:t>We removed the insignificant covariates, but kept </a:t>
            </a:r>
            <a:r>
              <a:rPr lang="en-US" dirty="0" err="1" smtClean="0"/>
              <a:t>NeighborhoodID</a:t>
            </a:r>
            <a:r>
              <a:rPr lang="en-US" dirty="0" smtClean="0"/>
              <a:t> because of its interest in this study, resulting in the following model: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tatist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18" y="2317760"/>
            <a:ext cx="6151105" cy="42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073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125</TotalTime>
  <Words>585</Words>
  <Application>Microsoft Macintosh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Revolution</vt:lpstr>
      <vt:lpstr>Document</vt:lpstr>
      <vt:lpstr> Identifying Factors Associated with Residence in Subsectors of a Rochester Neighborhood</vt:lpstr>
      <vt:lpstr>Background</vt:lpstr>
      <vt:lpstr>NeighborWorks Healthy Blocks Initiative</vt:lpstr>
      <vt:lpstr>Area of Focus: “Triangle of North Winton Village” (“The Triangle”) </vt:lpstr>
      <vt:lpstr>Objective</vt:lpstr>
      <vt:lpstr>Data Source</vt:lpstr>
      <vt:lpstr>Model</vt:lpstr>
      <vt:lpstr>Full Model Results</vt:lpstr>
      <vt:lpstr>Final Model</vt:lpstr>
      <vt:lpstr>Results</vt:lpstr>
      <vt:lpstr>Results when NeighborhoodID is removed</vt:lpstr>
      <vt:lpstr>Differences Between Subsectors</vt:lpstr>
      <vt:lpstr>Differences Between Subsectors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Identifying Factors Associated with Residence in Subsectors of a Rochester Neighborhood</dc:title>
  <dc:creator>Rachael Glazner</dc:creator>
  <cp:lastModifiedBy>Rachael Glazner</cp:lastModifiedBy>
  <cp:revision>23</cp:revision>
  <cp:lastPrinted>2017-02-27T17:53:43Z</cp:lastPrinted>
  <dcterms:created xsi:type="dcterms:W3CDTF">2017-02-27T16:45:42Z</dcterms:created>
  <dcterms:modified xsi:type="dcterms:W3CDTF">2017-03-01T22:47:59Z</dcterms:modified>
</cp:coreProperties>
</file>