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2.emf" ContentType="image/emf"/>
  <Override PartName="/ppt/media/image3.emf" ContentType="image/emf"/>
  <Override PartName="/ppt/media/image4.emf" ContentType="image/emf"/>
  <Override PartName="/ppt/media/image5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096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Years_adj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393687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93" y="5181475"/>
            <a:ext cx="1191214" cy="83826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8600" y="6299137"/>
            <a:ext cx="27527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 LogNormal(2.23191,0.96459)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59588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859841"/>
                <a:gridCol w="373627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47.313514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Std 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16.05964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Std Err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1.1807282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Upper 95%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49.64302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Lower 95%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44.984007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3147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Age &gt; Fitted Gamma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457"/>
                <a:gridCol w="1912881"/>
                <a:gridCol w="1897025"/>
                <a:gridCol w="1960449"/>
                <a:gridCol w="197630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Type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Parameter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8.3032447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6.7546923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10.076959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5.6981957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4.6698405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7.054338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007360"/>
            <a:ext cx="34480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-2log(Likelihood) = 1545.1348335899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61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Age &gt; Fitted Normal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34"/>
                <a:gridCol w="1897207"/>
                <a:gridCol w="1881481"/>
                <a:gridCol w="1944385"/>
                <a:gridCol w="196011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Type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Parameter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47.313514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44.984007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49.64302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Dispersion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16.05964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14.573002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17.886702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2636520"/>
            <a:ext cx="35623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-2log(Likelihood) = 1551.24170098701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61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Age &gt; Fitted Normal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Goodness-of-Fit Test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9431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 Shapiro-Wilk W Test</a:t>
            </a:r>
            <a:endParaRPr lang="en-US" dirty="0"/>
          </a:p>
        </p:txBody>
      </p:sp>
      <p:graphicFrame>
        <p:nvGraphicFramePr>
          <p:cNvPr id="5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906"/>
                <a:gridCol w="957462"/>
                <a:gridCol w="4086747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W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Prob&lt;W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0.970899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0.0007*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228600" y="2265680"/>
            <a:ext cx="72390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Note: Ho = The data is from the Normal distribution. Small p-values reject 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33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Quantiles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45008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287063"/>
                <a:gridCol w="2983694"/>
                <a:gridCol w="432535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100.0%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70.97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97.5%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56.75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90.0%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32.908333333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75.0%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50.0%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25.0%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2.8499999997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1.08541666635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33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259588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859841"/>
                <a:gridCol w="373627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14.147083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Std 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13.153427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Std Err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0.9300877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Upper 95%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15.981176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Lower 95%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12.312991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719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Years_adj &gt; Fitted LogNormal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Parameter Estimates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471"/>
                <a:gridCol w="2041034"/>
                <a:gridCol w="2024116"/>
                <a:gridCol w="2091788"/>
                <a:gridCol w="210870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Type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>Parameter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Lower 95%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Upper 95%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Scale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2.2319098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2.0975825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2.3662371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0.964589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0.8772599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1.0674297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2636520"/>
            <a:ext cx="35623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-2log(Likelihood) = 1445.91806019137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2333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Years_adj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Fitted LogNormal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6"/>
                <a:gridCol w="3224662"/>
                <a:gridCol w="402283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Parameter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Estimate Value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User-defined Value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2.231910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0.964589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2636520"/>
            <a:ext cx="34671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Click then Enter User-defined Values.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228600" y="2915920"/>
            <a:ext cx="52387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Omitted values will use (re)estimated parameter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719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Years_adj &gt; Fitted LogNormal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Goodness-of-Fit Test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1457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Kolmogorov's D</a:t>
            </a:r>
            <a:endParaRPr lang="en-US" dirty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30"/>
                <a:gridCol w="983466"/>
                <a:gridCol w="3937115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Prob&gt;D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0.057440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0.1043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228600" y="2265680"/>
            <a:ext cx="75628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Note: Ho = The data is from the LogNormal distribution. Small p-values reject Ho.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096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393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693" y="5181475"/>
            <a:ext cx="1191214" cy="83826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28600" y="6299137"/>
            <a:ext cx="25146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 Gamma(8.30324,5.6982,0)</a:t>
            </a:r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017" y="6578537"/>
            <a:ext cx="198565" cy="1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2096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965200"/>
            <a:ext cx="24288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 Normal(47.3135,16.0596)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77165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Distributions &gt; Age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Quantiles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787562" y="1244600"/>
          <a:ext cx="8845475" cy="445008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841631"/>
                <a:gridCol w="3707183"/>
                <a:gridCol w="2296656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100.0%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99.5%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97.5%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90.0%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71.4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75.0%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50.0%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25.0%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quartile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10.0%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2.5%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21.65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0.0%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