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2" r:id="rId7"/>
    <p:sldId id="266" r:id="rId8"/>
    <p:sldId id="267" r:id="rId9"/>
    <p:sldId id="268" r:id="rId10"/>
    <p:sldId id="269" r:id="rId11"/>
    <p:sldId id="261"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803E5D-93E8-4157-9746-F861A9194D33}">
          <p14:sldIdLst>
            <p14:sldId id="256"/>
            <p14:sldId id="257"/>
            <p14:sldId id="258"/>
            <p14:sldId id="259"/>
            <p14:sldId id="260"/>
            <p14:sldId id="262"/>
            <p14:sldId id="266"/>
            <p14:sldId id="267"/>
            <p14:sldId id="268"/>
            <p14:sldId id="269"/>
            <p14:sldId id="261"/>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647E94-1322-45EE-8493-65EC5FD9A10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D4242-508A-4529-9C2B-B0CB3197D4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47E94-1322-45EE-8493-65EC5FD9A10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D4242-508A-4529-9C2B-B0CB3197D4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47E94-1322-45EE-8493-65EC5FD9A10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D4242-508A-4529-9C2B-B0CB3197D4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47E94-1322-45EE-8493-65EC5FD9A10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D4242-508A-4529-9C2B-B0CB3197D4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47E94-1322-45EE-8493-65EC5FD9A10A}"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D4242-508A-4529-9C2B-B0CB3197D4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647E94-1322-45EE-8493-65EC5FD9A10A}"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D4242-508A-4529-9C2B-B0CB3197D4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647E94-1322-45EE-8493-65EC5FD9A10A}"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D4242-508A-4529-9C2B-B0CB3197D4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647E94-1322-45EE-8493-65EC5FD9A10A}"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D4242-508A-4529-9C2B-B0CB3197D4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47E94-1322-45EE-8493-65EC5FD9A10A}"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D4242-508A-4529-9C2B-B0CB3197D4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647E94-1322-45EE-8493-65EC5FD9A10A}"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D4242-508A-4529-9C2B-B0CB3197D4F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0647E94-1322-45EE-8493-65EC5FD9A10A}" type="datetimeFigureOut">
              <a:rPr lang="en-US" smtClean="0"/>
              <a:t>7/19/2019</a:t>
            </a:fld>
            <a:endParaRPr lang="en-US"/>
          </a:p>
        </p:txBody>
      </p:sp>
      <p:sp>
        <p:nvSpPr>
          <p:cNvPr id="9" name="Slide Number Placeholder 8"/>
          <p:cNvSpPr>
            <a:spLocks noGrp="1"/>
          </p:cNvSpPr>
          <p:nvPr>
            <p:ph type="sldNum" sz="quarter" idx="11"/>
          </p:nvPr>
        </p:nvSpPr>
        <p:spPr/>
        <p:txBody>
          <a:bodyPr/>
          <a:lstStyle/>
          <a:p>
            <a:fld id="{EAAD4242-508A-4529-9C2B-B0CB3197D4F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AAD4242-508A-4529-9C2B-B0CB3197D4F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0647E94-1322-45EE-8493-65EC5FD9A10A}" type="datetimeFigureOut">
              <a:rPr lang="en-US" smtClean="0"/>
              <a:t>7/19/2019</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usf-msds/choosing-the-right-metric-for-machine-learning-models-part-1-a99d7d7414e4" TargetMode="External"/><Relationship Id="rId2" Type="http://schemas.openxmlformats.org/officeDocument/2006/relationships/hyperlink" Target="http://www.cs.bham.ac.uk/~axk/EvaluatingClassifiers.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towardsdatascience.com/supervised-vs-unsupervised-learning-14f68e32ea8d"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simple-ai/classification-versus-regression-intro-to-machine-learning-5-5566efd4cb83"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THE DATA SCIENCE CRASH COURSE!</a:t>
            </a:r>
            <a:endParaRPr lang="en-US" dirty="0"/>
          </a:p>
        </p:txBody>
      </p:sp>
      <p:sp>
        <p:nvSpPr>
          <p:cNvPr id="3" name="Subtitle 2"/>
          <p:cNvSpPr>
            <a:spLocks noGrp="1"/>
          </p:cNvSpPr>
          <p:nvPr>
            <p:ph type="subTitle" idx="1"/>
          </p:nvPr>
        </p:nvSpPr>
        <p:spPr>
          <a:xfrm>
            <a:off x="914400" y="6096000"/>
            <a:ext cx="6400800" cy="609600"/>
          </a:xfrm>
        </p:spPr>
        <p:txBody>
          <a:bodyPr>
            <a:normAutofit/>
          </a:bodyPr>
          <a:lstStyle/>
          <a:p>
            <a:pPr algn="ctr"/>
            <a:r>
              <a:rPr lang="en-US" sz="1600" dirty="0" smtClean="0"/>
              <a:t>Compiled by </a:t>
            </a:r>
            <a:r>
              <a:rPr lang="en-US" sz="1600" dirty="0" smtClean="0"/>
              <a:t>Emmanuel Ogunwede</a:t>
            </a:r>
            <a:endParaRPr lang="en-US" sz="1600" dirty="0"/>
          </a:p>
        </p:txBody>
      </p:sp>
    </p:spTree>
    <p:extLst>
      <p:ext uri="{BB962C8B-B14F-4D97-AF65-F5344CB8AC3E}">
        <p14:creationId xmlns:p14="http://schemas.microsoft.com/office/powerpoint/2010/main" val="191173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About Evaluation</a:t>
            </a:r>
            <a:endParaRPr lang="en-US" dirty="0"/>
          </a:p>
        </p:txBody>
      </p:sp>
      <p:sp>
        <p:nvSpPr>
          <p:cNvPr id="3" name="Content Placeholder 2"/>
          <p:cNvSpPr>
            <a:spLocks noGrp="1"/>
          </p:cNvSpPr>
          <p:nvPr>
            <p:ph idx="1"/>
          </p:nvPr>
        </p:nvSpPr>
        <p:spPr/>
        <p:txBody>
          <a:bodyPr>
            <a:normAutofit/>
          </a:bodyPr>
          <a:lstStyle/>
          <a:p>
            <a:r>
              <a:rPr lang="en-US" sz="2000" dirty="0" smtClean="0"/>
              <a:t>We evaluate a model to </a:t>
            </a:r>
            <a:r>
              <a:rPr lang="en-US" sz="2000" dirty="0"/>
              <a:t>c</a:t>
            </a:r>
            <a:r>
              <a:rPr lang="en-US" sz="2000" dirty="0" smtClean="0"/>
              <a:t>heck it’s performance and determine if we can deploy the model</a:t>
            </a:r>
          </a:p>
          <a:p>
            <a:r>
              <a:rPr lang="en-US" sz="2000" dirty="0" smtClean="0"/>
              <a:t>The nature of our problem and even the nature of the data set affects the way and tools we employ in evaluating our models</a:t>
            </a:r>
          </a:p>
          <a:p>
            <a:r>
              <a:rPr lang="en-US" sz="2000" dirty="0" smtClean="0"/>
              <a:t>Common evaluation metrics include accuracy, precision, recall, confusion matrix etc.</a:t>
            </a:r>
          </a:p>
          <a:p>
            <a:r>
              <a:rPr lang="en-US" sz="2000" dirty="0" smtClean="0"/>
              <a:t>To fully understand model evaluation  refer to the following:</a:t>
            </a:r>
          </a:p>
          <a:p>
            <a:pPr marL="457200" indent="-457200">
              <a:buFont typeface="+mj-lt"/>
              <a:buAutoNum type="arabicPeriod"/>
            </a:pPr>
            <a:r>
              <a:rPr lang="en-US" sz="2000" dirty="0" smtClean="0">
                <a:hlinkClick r:id="rId2"/>
              </a:rPr>
              <a:t>Evaluation techniques</a:t>
            </a:r>
            <a:endParaRPr lang="en-US" sz="2000" dirty="0" smtClean="0"/>
          </a:p>
          <a:p>
            <a:pPr marL="457200" indent="-457200">
              <a:buFont typeface="+mj-lt"/>
              <a:buAutoNum type="arabicPeriod"/>
            </a:pPr>
            <a:r>
              <a:rPr lang="en-US" sz="2000" dirty="0" smtClean="0">
                <a:hlinkClick r:id="rId3"/>
              </a:rPr>
              <a:t>choosing the right metric</a:t>
            </a:r>
            <a:endParaRPr lang="en-US" sz="2000" dirty="0" smtClean="0"/>
          </a:p>
          <a:p>
            <a:endParaRPr lang="en-US" dirty="0"/>
          </a:p>
        </p:txBody>
      </p:sp>
    </p:spTree>
    <p:extLst>
      <p:ext uri="{BB962C8B-B14F-4D97-AF65-F5344CB8AC3E}">
        <p14:creationId xmlns:p14="http://schemas.microsoft.com/office/powerpoint/2010/main" val="39950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Machine learning pipeline</a:t>
            </a:r>
            <a:endParaRPr lang="en-US" dirty="0"/>
          </a:p>
        </p:txBody>
      </p:sp>
      <p:sp>
        <p:nvSpPr>
          <p:cNvPr id="3" name="Content Placeholder 2"/>
          <p:cNvSpPr>
            <a:spLocks noGrp="1"/>
          </p:cNvSpPr>
          <p:nvPr>
            <p:ph idx="1"/>
          </p:nvPr>
        </p:nvSpPr>
        <p:spPr>
          <a:xfrm>
            <a:off x="228600" y="4114800"/>
            <a:ext cx="8167255" cy="4525963"/>
          </a:xfrm>
        </p:spPr>
        <p:txBody>
          <a:bodyPr>
            <a:normAutofit/>
          </a:bodyPr>
          <a:lstStyle/>
          <a:p>
            <a:pPr marL="0" indent="0" algn="just">
              <a:buNone/>
            </a:pPr>
            <a:r>
              <a:rPr lang="en-US" sz="2000" dirty="0" smtClean="0"/>
              <a:t>A pipeline is a defined process followed to achieve an intended goal. For instance, software projects are usually subject to a pipeline popularly referred to as the software development life cycle. The machine learning pipeline is also a lifecycle for machine learning project, it describes the steps and processes involved in a machine learning project.</a:t>
            </a:r>
          </a:p>
          <a:p>
            <a:pPr marL="0" indent="0">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312" y="1524000"/>
            <a:ext cx="6429375" cy="2428875"/>
          </a:xfrm>
          <a:prstGeom prst="rect">
            <a:avLst/>
          </a:prstGeom>
        </p:spPr>
      </p:pic>
    </p:spTree>
    <p:extLst>
      <p:ext uri="{BB962C8B-B14F-4D97-AF65-F5344CB8AC3E}">
        <p14:creationId xmlns:p14="http://schemas.microsoft.com/office/powerpoint/2010/main" val="110297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Machine learning pipeline</a:t>
            </a:r>
            <a:endParaRPr lang="en-US" dirty="0"/>
          </a:p>
        </p:txBody>
      </p:sp>
      <p:sp>
        <p:nvSpPr>
          <p:cNvPr id="3" name="Text Placeholder 2"/>
          <p:cNvSpPr>
            <a:spLocks noGrp="1"/>
          </p:cNvSpPr>
          <p:nvPr>
            <p:ph type="body" idx="1"/>
          </p:nvPr>
        </p:nvSpPr>
        <p:spPr/>
        <p:txBody>
          <a:bodyPr/>
          <a:lstStyle/>
          <a:p>
            <a:pPr algn="ctr"/>
            <a:r>
              <a:rPr lang="en-US" dirty="0" smtClean="0"/>
              <a:t>STEP 1</a:t>
            </a:r>
            <a:endParaRPr lang="en-US" dirty="0"/>
          </a:p>
        </p:txBody>
      </p:sp>
      <p:sp>
        <p:nvSpPr>
          <p:cNvPr id="4" name="Content Placeholder 3"/>
          <p:cNvSpPr>
            <a:spLocks noGrp="1"/>
          </p:cNvSpPr>
          <p:nvPr>
            <p:ph sz="half" idx="2"/>
          </p:nvPr>
        </p:nvSpPr>
        <p:spPr/>
        <p:txBody>
          <a:bodyPr>
            <a:normAutofit/>
          </a:bodyPr>
          <a:lstStyle/>
          <a:p>
            <a:pPr marL="0" indent="0" algn="ctr">
              <a:buNone/>
            </a:pPr>
            <a:r>
              <a:rPr lang="en-US" dirty="0" smtClean="0"/>
              <a:t>Define project objective</a:t>
            </a:r>
          </a:p>
          <a:p>
            <a:pPr marL="0" indent="0" algn="ctr">
              <a:buNone/>
            </a:pPr>
            <a:endParaRPr lang="en-US" dirty="0" smtClean="0"/>
          </a:p>
          <a:p>
            <a:pPr marL="457200" indent="-457200"/>
            <a:r>
              <a:rPr lang="en-US" sz="2000" dirty="0" smtClean="0"/>
              <a:t>Define the problem being solved</a:t>
            </a:r>
          </a:p>
          <a:p>
            <a:pPr marL="457200" indent="-457200"/>
            <a:r>
              <a:rPr lang="en-US" sz="2000" dirty="0" smtClean="0"/>
              <a:t>Define the features to be used in the models and their target variables</a:t>
            </a:r>
          </a:p>
          <a:p>
            <a:pPr marL="457200" indent="-457200"/>
            <a:r>
              <a:rPr lang="en-US" sz="2000" dirty="0" smtClean="0"/>
              <a:t>Prioritize modeling criteria for example is speed of more importance to model accuracy?</a:t>
            </a:r>
            <a:endParaRPr lang="en-US" sz="2000" dirty="0"/>
          </a:p>
        </p:txBody>
      </p:sp>
      <p:sp>
        <p:nvSpPr>
          <p:cNvPr id="5" name="Text Placeholder 4"/>
          <p:cNvSpPr>
            <a:spLocks noGrp="1"/>
          </p:cNvSpPr>
          <p:nvPr>
            <p:ph type="body" sz="quarter" idx="3"/>
          </p:nvPr>
        </p:nvSpPr>
        <p:spPr/>
        <p:txBody>
          <a:bodyPr/>
          <a:lstStyle/>
          <a:p>
            <a:pPr algn="ctr"/>
            <a:r>
              <a:rPr lang="en-US" dirty="0" smtClean="0"/>
              <a:t>Step 2</a:t>
            </a:r>
            <a:endParaRPr lang="en-US" dirty="0"/>
          </a:p>
        </p:txBody>
      </p:sp>
      <p:sp>
        <p:nvSpPr>
          <p:cNvPr id="6" name="Content Placeholder 5"/>
          <p:cNvSpPr>
            <a:spLocks noGrp="1"/>
          </p:cNvSpPr>
          <p:nvPr>
            <p:ph sz="quarter" idx="4"/>
          </p:nvPr>
        </p:nvSpPr>
        <p:spPr/>
        <p:txBody>
          <a:bodyPr/>
          <a:lstStyle/>
          <a:p>
            <a:pPr marL="0" indent="0" algn="ctr">
              <a:buNone/>
            </a:pPr>
            <a:r>
              <a:rPr lang="en-US" dirty="0" smtClean="0"/>
              <a:t>Wrangle and explore Data</a:t>
            </a:r>
          </a:p>
          <a:p>
            <a:pPr marL="0" indent="0" algn="ctr">
              <a:buNone/>
            </a:pPr>
            <a:endParaRPr lang="en-US" dirty="0" smtClean="0"/>
          </a:p>
          <a:p>
            <a:r>
              <a:rPr lang="en-US" sz="2000" dirty="0" smtClean="0"/>
              <a:t>Locate Data</a:t>
            </a:r>
          </a:p>
          <a:p>
            <a:r>
              <a:rPr lang="en-US" sz="2000" dirty="0" smtClean="0"/>
              <a:t>Collect data </a:t>
            </a:r>
          </a:p>
          <a:p>
            <a:r>
              <a:rPr lang="en-US" sz="2000" dirty="0" smtClean="0"/>
              <a:t>Analyze data</a:t>
            </a:r>
          </a:p>
          <a:p>
            <a:r>
              <a:rPr lang="en-US" sz="2000" dirty="0" smtClean="0"/>
              <a:t>Engineer data to create new features if necessary</a:t>
            </a:r>
            <a:endParaRPr lang="en-US" sz="2000" dirty="0"/>
          </a:p>
        </p:txBody>
      </p:sp>
    </p:spTree>
    <p:extLst>
      <p:ext uri="{BB962C8B-B14F-4D97-AF65-F5344CB8AC3E}">
        <p14:creationId xmlns:p14="http://schemas.microsoft.com/office/powerpoint/2010/main" val="262229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Machine learning pipeline</a:t>
            </a:r>
            <a:endParaRPr lang="en-US" dirty="0"/>
          </a:p>
        </p:txBody>
      </p:sp>
      <p:sp>
        <p:nvSpPr>
          <p:cNvPr id="3" name="Text Placeholder 2"/>
          <p:cNvSpPr>
            <a:spLocks noGrp="1"/>
          </p:cNvSpPr>
          <p:nvPr>
            <p:ph type="body" idx="1"/>
          </p:nvPr>
        </p:nvSpPr>
        <p:spPr/>
        <p:txBody>
          <a:bodyPr/>
          <a:lstStyle/>
          <a:p>
            <a:pPr algn="ctr"/>
            <a:r>
              <a:rPr lang="en-US" dirty="0" smtClean="0"/>
              <a:t>STEP 3</a:t>
            </a:r>
            <a:endParaRPr lang="en-US" dirty="0"/>
          </a:p>
        </p:txBody>
      </p:sp>
      <p:sp>
        <p:nvSpPr>
          <p:cNvPr id="4" name="Content Placeholder 3"/>
          <p:cNvSpPr>
            <a:spLocks noGrp="1"/>
          </p:cNvSpPr>
          <p:nvPr>
            <p:ph sz="half" idx="2"/>
          </p:nvPr>
        </p:nvSpPr>
        <p:spPr/>
        <p:txBody>
          <a:bodyPr/>
          <a:lstStyle/>
          <a:p>
            <a:pPr marL="0" indent="0" algn="ctr">
              <a:buNone/>
            </a:pPr>
            <a:r>
              <a:rPr lang="en-US" dirty="0" smtClean="0"/>
              <a:t>Build the model</a:t>
            </a:r>
          </a:p>
          <a:p>
            <a:pPr marL="0" indent="0" algn="ctr">
              <a:buNone/>
            </a:pPr>
            <a:endParaRPr lang="en-US" dirty="0" smtClean="0"/>
          </a:p>
          <a:p>
            <a:r>
              <a:rPr lang="en-US" sz="2000" dirty="0" smtClean="0"/>
              <a:t>Select features that will be used in the model</a:t>
            </a:r>
          </a:p>
          <a:p>
            <a:r>
              <a:rPr lang="en-US" sz="2000" dirty="0" smtClean="0"/>
              <a:t>Build the model</a:t>
            </a:r>
          </a:p>
          <a:p>
            <a:r>
              <a:rPr lang="en-US" sz="2000" dirty="0" smtClean="0"/>
              <a:t>Validate the model</a:t>
            </a:r>
          </a:p>
        </p:txBody>
      </p:sp>
      <p:sp>
        <p:nvSpPr>
          <p:cNvPr id="5" name="Text Placeholder 4"/>
          <p:cNvSpPr>
            <a:spLocks noGrp="1"/>
          </p:cNvSpPr>
          <p:nvPr>
            <p:ph type="body" sz="quarter" idx="3"/>
          </p:nvPr>
        </p:nvSpPr>
        <p:spPr/>
        <p:txBody>
          <a:bodyPr/>
          <a:lstStyle/>
          <a:p>
            <a:pPr algn="ctr"/>
            <a:r>
              <a:rPr lang="en-US" dirty="0" smtClean="0"/>
              <a:t>STEP 4</a:t>
            </a:r>
            <a:endParaRPr lang="en-US" dirty="0"/>
          </a:p>
        </p:txBody>
      </p:sp>
      <p:sp>
        <p:nvSpPr>
          <p:cNvPr id="6" name="Content Placeholder 5"/>
          <p:cNvSpPr>
            <a:spLocks noGrp="1"/>
          </p:cNvSpPr>
          <p:nvPr>
            <p:ph sz="quarter" idx="4"/>
          </p:nvPr>
        </p:nvSpPr>
        <p:spPr/>
        <p:txBody>
          <a:bodyPr>
            <a:normAutofit/>
          </a:bodyPr>
          <a:lstStyle/>
          <a:p>
            <a:pPr marL="0" indent="0" algn="ctr">
              <a:buNone/>
            </a:pPr>
            <a:r>
              <a:rPr lang="en-US" dirty="0" smtClean="0"/>
              <a:t>Interpret and explain the model</a:t>
            </a:r>
          </a:p>
          <a:p>
            <a:r>
              <a:rPr lang="en-US" sz="2000" dirty="0" smtClean="0"/>
              <a:t>Try to understand the model and impact of each feature used on the model</a:t>
            </a:r>
          </a:p>
          <a:p>
            <a:r>
              <a:rPr lang="en-US" sz="2000" dirty="0" smtClean="0"/>
              <a:t>Clearly explain your understanding of the model</a:t>
            </a:r>
            <a:endParaRPr lang="en-US" sz="2000" dirty="0"/>
          </a:p>
        </p:txBody>
      </p:sp>
    </p:spTree>
    <p:extLst>
      <p:ext uri="{BB962C8B-B14F-4D97-AF65-F5344CB8AC3E}">
        <p14:creationId xmlns:p14="http://schemas.microsoft.com/office/powerpoint/2010/main" val="267005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Machine learning pipeline</a:t>
            </a:r>
            <a:endParaRPr lang="en-US" dirty="0"/>
          </a:p>
        </p:txBody>
      </p:sp>
      <p:sp>
        <p:nvSpPr>
          <p:cNvPr id="3" name="Text Placeholder 2"/>
          <p:cNvSpPr>
            <a:spLocks noGrp="1"/>
          </p:cNvSpPr>
          <p:nvPr>
            <p:ph type="body" idx="1"/>
          </p:nvPr>
        </p:nvSpPr>
        <p:spPr/>
        <p:txBody>
          <a:bodyPr/>
          <a:lstStyle/>
          <a:p>
            <a:pPr algn="ctr"/>
            <a:r>
              <a:rPr lang="en-US" dirty="0" smtClean="0"/>
              <a:t>STEP 5</a:t>
            </a:r>
            <a:endParaRPr lang="en-US" dirty="0"/>
          </a:p>
        </p:txBody>
      </p:sp>
      <p:sp>
        <p:nvSpPr>
          <p:cNvPr id="4" name="Content Placeholder 3"/>
          <p:cNvSpPr>
            <a:spLocks noGrp="1"/>
          </p:cNvSpPr>
          <p:nvPr>
            <p:ph sz="half" idx="2"/>
          </p:nvPr>
        </p:nvSpPr>
        <p:spPr/>
        <p:txBody>
          <a:bodyPr>
            <a:normAutofit/>
          </a:bodyPr>
          <a:lstStyle/>
          <a:p>
            <a:pPr marL="0" indent="0" algn="ctr">
              <a:buNone/>
            </a:pPr>
            <a:r>
              <a:rPr lang="en-US" dirty="0" smtClean="0"/>
              <a:t>Implement and maintain Model</a:t>
            </a:r>
          </a:p>
          <a:p>
            <a:r>
              <a:rPr lang="en-US" sz="2000" dirty="0" smtClean="0"/>
              <a:t>Host model using an API model</a:t>
            </a:r>
          </a:p>
          <a:p>
            <a:pPr marL="0" indent="0">
              <a:buNone/>
            </a:pPr>
            <a:endParaRPr lang="en-US" sz="2000" dirty="0" smtClean="0"/>
          </a:p>
          <a:p>
            <a:r>
              <a:rPr lang="en-US" sz="2000" dirty="0" smtClean="0"/>
              <a:t>Test the API endpoint and what the endpoint returns</a:t>
            </a:r>
          </a:p>
          <a:p>
            <a:pPr marL="0" indent="0">
              <a:buNone/>
            </a:pPr>
            <a:endParaRPr lang="en-US" sz="2000" dirty="0" smtClean="0"/>
          </a:p>
          <a:p>
            <a:r>
              <a:rPr lang="en-US" sz="2000" dirty="0" smtClean="0"/>
              <a:t>Monitor and Maintain the model</a:t>
            </a:r>
          </a:p>
        </p:txBody>
      </p:sp>
      <p:sp>
        <p:nvSpPr>
          <p:cNvPr id="5" name="Text Placeholder 4"/>
          <p:cNvSpPr>
            <a:spLocks noGrp="1"/>
          </p:cNvSpPr>
          <p:nvPr>
            <p:ph type="body" sz="quarter" idx="3"/>
          </p:nvPr>
        </p:nvSpPr>
        <p:spPr/>
        <p:txBody>
          <a:bodyPr/>
          <a:lstStyle/>
          <a:p>
            <a:pPr algn="ctr"/>
            <a:r>
              <a:rPr lang="en-US" dirty="0" smtClean="0"/>
              <a:t>SUMMARY</a:t>
            </a:r>
            <a:endParaRPr lang="en-US" dirty="0"/>
          </a:p>
        </p:txBody>
      </p:sp>
      <p:sp>
        <p:nvSpPr>
          <p:cNvPr id="6" name="Content Placeholder 5"/>
          <p:cNvSpPr>
            <a:spLocks noGrp="1"/>
          </p:cNvSpPr>
          <p:nvPr>
            <p:ph sz="quarter" idx="4"/>
          </p:nvPr>
        </p:nvSpPr>
        <p:spPr/>
        <p:txBody>
          <a:bodyPr>
            <a:normAutofit/>
          </a:bodyPr>
          <a:lstStyle/>
          <a:p>
            <a:pPr marL="0" indent="0">
              <a:buNone/>
            </a:pPr>
            <a:endParaRPr lang="en-US" sz="2000" dirty="0" smtClean="0"/>
          </a:p>
          <a:p>
            <a:pPr marL="0" indent="0">
              <a:buNone/>
            </a:pPr>
            <a:endParaRPr lang="en-US" sz="2000" dirty="0"/>
          </a:p>
          <a:p>
            <a:r>
              <a:rPr lang="en-US" sz="2000" dirty="0" smtClean="0"/>
              <a:t>To get best performance it is wise to always draw out a pipeline for your ML project before starting.</a:t>
            </a:r>
          </a:p>
          <a:p>
            <a:pPr marL="0" indent="0">
              <a:buNone/>
            </a:pPr>
            <a:endParaRPr lang="en-US" sz="2000" dirty="0" smtClean="0"/>
          </a:p>
          <a:p>
            <a:r>
              <a:rPr lang="en-US" sz="2000" dirty="0" smtClean="0"/>
              <a:t>Your models are only as good as your data! Spend time understanding and exploring your data</a:t>
            </a:r>
            <a:endParaRPr lang="en-US" sz="2000" dirty="0"/>
          </a:p>
        </p:txBody>
      </p:sp>
    </p:spTree>
    <p:extLst>
      <p:ext uri="{BB962C8B-B14F-4D97-AF65-F5344CB8AC3E}">
        <p14:creationId xmlns:p14="http://schemas.microsoft.com/office/powerpoint/2010/main" val="373004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Roadmap!</a:t>
            </a:r>
            <a:endParaRPr lang="en-US" dirty="0"/>
          </a:p>
        </p:txBody>
      </p:sp>
      <p:sp>
        <p:nvSpPr>
          <p:cNvPr id="3" name="Content Placeholder 2"/>
          <p:cNvSpPr>
            <a:spLocks noGrp="1"/>
          </p:cNvSpPr>
          <p:nvPr>
            <p:ph idx="1"/>
          </p:nvPr>
        </p:nvSpPr>
        <p:spPr/>
        <p:txBody>
          <a:bodyPr>
            <a:normAutofit/>
          </a:bodyPr>
          <a:lstStyle/>
          <a:p>
            <a:r>
              <a:rPr lang="en-US" dirty="0" smtClean="0"/>
              <a:t>Drawing the lines</a:t>
            </a:r>
          </a:p>
          <a:p>
            <a:r>
              <a:rPr lang="en-US" dirty="0" smtClean="0"/>
              <a:t>Supervised and Unsupervised Learning</a:t>
            </a:r>
          </a:p>
          <a:p>
            <a:r>
              <a:rPr lang="en-US" dirty="0" smtClean="0"/>
              <a:t>Types of Supervised Learning</a:t>
            </a:r>
          </a:p>
          <a:p>
            <a:r>
              <a:rPr lang="en-US" dirty="0" smtClean="0"/>
              <a:t>Families of machine learning algorithms</a:t>
            </a:r>
          </a:p>
          <a:p>
            <a:r>
              <a:rPr lang="en-US" dirty="0" smtClean="0"/>
              <a:t>Working with data</a:t>
            </a:r>
          </a:p>
          <a:p>
            <a:r>
              <a:rPr lang="en-US" dirty="0" smtClean="0"/>
              <a:t>All about evaluation</a:t>
            </a:r>
          </a:p>
          <a:p>
            <a:r>
              <a:rPr lang="en-US" dirty="0" smtClean="0"/>
              <a:t>The Machine learning pipeline</a:t>
            </a:r>
          </a:p>
          <a:p>
            <a:r>
              <a:rPr lang="en-US" dirty="0" smtClean="0"/>
              <a:t>Hands-On with the iris dataset!!</a:t>
            </a:r>
            <a:endParaRPr lang="en-US" dirty="0"/>
          </a:p>
        </p:txBody>
      </p:sp>
    </p:spTree>
    <p:extLst>
      <p:ext uri="{BB962C8B-B14F-4D97-AF65-F5344CB8AC3E}">
        <p14:creationId xmlns:p14="http://schemas.microsoft.com/office/powerpoint/2010/main" val="58822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Drawing the Line</a:t>
            </a:r>
            <a:endParaRPr lang="en-US" dirty="0"/>
          </a:p>
        </p:txBody>
      </p:sp>
      <p:sp>
        <p:nvSpPr>
          <p:cNvPr id="3" name="Content Placeholder 2"/>
          <p:cNvSpPr>
            <a:spLocks noGrp="1"/>
          </p:cNvSpPr>
          <p:nvPr>
            <p:ph sz="half" idx="1"/>
          </p:nvPr>
        </p:nvSpPr>
        <p:spPr/>
        <p:txBody>
          <a:bodyPr>
            <a:normAutofit fontScale="92500" lnSpcReduction="20000"/>
          </a:bodyPr>
          <a:lstStyle/>
          <a:p>
            <a:pPr marL="0" indent="0" algn="ctr">
              <a:buNone/>
            </a:pPr>
            <a:r>
              <a:rPr lang="en-US" b="1" dirty="0" smtClean="0"/>
              <a:t>Artificial Intelligence</a:t>
            </a:r>
          </a:p>
          <a:p>
            <a:pPr marL="0" indent="0" algn="just">
              <a:buNone/>
            </a:pPr>
            <a:r>
              <a:rPr lang="en-US" sz="2000" dirty="0" smtClean="0"/>
              <a:t>it is described as an effort to automate intellectual task. Its is a broad field encompassing both machine learning and deep learning</a:t>
            </a:r>
          </a:p>
          <a:p>
            <a:pPr marL="0" indent="0" algn="ctr">
              <a:buNone/>
            </a:pPr>
            <a:r>
              <a:rPr lang="en-US" b="1" dirty="0" smtClean="0"/>
              <a:t>Machine Learning</a:t>
            </a:r>
          </a:p>
          <a:p>
            <a:pPr marL="0" indent="0">
              <a:buNone/>
            </a:pPr>
            <a:r>
              <a:rPr lang="en-US" sz="2000" dirty="0" smtClean="0"/>
              <a:t>It basically describes a field of learning where a machine/computer program learns to perform a task and gets better at the task based on continuous training on data.</a:t>
            </a:r>
          </a:p>
        </p:txBody>
      </p:sp>
      <p:sp>
        <p:nvSpPr>
          <p:cNvPr id="4" name="Content Placeholder 3"/>
          <p:cNvSpPr>
            <a:spLocks noGrp="1"/>
          </p:cNvSpPr>
          <p:nvPr>
            <p:ph sz="half" idx="2"/>
          </p:nvPr>
        </p:nvSpPr>
        <p:spPr/>
        <p:txBody>
          <a:bodyPr>
            <a:normAutofit fontScale="92500" lnSpcReduction="20000"/>
          </a:bodyPr>
          <a:lstStyle/>
          <a:p>
            <a:pPr marL="0" indent="0" algn="ctr">
              <a:buNone/>
            </a:pPr>
            <a:r>
              <a:rPr lang="en-US" b="1" dirty="0" smtClean="0"/>
              <a:t>Deep Learning</a:t>
            </a:r>
          </a:p>
          <a:p>
            <a:pPr marL="0" indent="0">
              <a:buNone/>
            </a:pPr>
            <a:r>
              <a:rPr lang="en-US" sz="2000" dirty="0" smtClean="0"/>
              <a:t>In a layman’s term the concept of deep learning is just about advanced neural networks with special layers that has the ability to preprocess or filter data so as to get deeper understanding of the data before processing an output!</a:t>
            </a:r>
          </a:p>
          <a:p>
            <a:pPr marL="0" indent="0">
              <a:buNone/>
            </a:pPr>
            <a:r>
              <a:rPr lang="en-US" sz="2000" dirty="0" smtClean="0"/>
              <a:t>Deep neural networks are networks wit two or more hidden layers!</a:t>
            </a:r>
            <a:endParaRPr lang="en-US" b="1" dirty="0" smtClean="0"/>
          </a:p>
          <a:p>
            <a:pPr marL="0" indent="0" algn="ctr">
              <a:buNone/>
            </a:pPr>
            <a:r>
              <a:rPr lang="en-US" b="1" dirty="0" smtClean="0"/>
              <a:t>SUMMARY</a:t>
            </a:r>
          </a:p>
          <a:p>
            <a:pPr marL="0" indent="0">
              <a:buNone/>
            </a:pPr>
            <a:r>
              <a:rPr lang="en-US" sz="2000" dirty="0" smtClean="0"/>
              <a:t>ML and DL are subfields in AI and involves the use of mats and statistics in advanced ways to solve problems</a:t>
            </a:r>
            <a:endParaRPr lang="en-US" sz="2000" dirty="0"/>
          </a:p>
        </p:txBody>
      </p:sp>
    </p:spTree>
    <p:extLst>
      <p:ext uri="{BB962C8B-B14F-4D97-AF65-F5344CB8AC3E}">
        <p14:creationId xmlns:p14="http://schemas.microsoft.com/office/powerpoint/2010/main" val="291368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Supervised and Unsupervised Learning</a:t>
            </a:r>
            <a:endParaRPr lang="en-US" dirty="0"/>
          </a:p>
        </p:txBody>
      </p:sp>
      <p:sp>
        <p:nvSpPr>
          <p:cNvPr id="3" name="Content Placeholder 2"/>
          <p:cNvSpPr>
            <a:spLocks noGrp="1"/>
          </p:cNvSpPr>
          <p:nvPr>
            <p:ph sz="half" idx="1"/>
          </p:nvPr>
        </p:nvSpPr>
        <p:spPr>
          <a:xfrm>
            <a:off x="457200" y="1600201"/>
            <a:ext cx="3962400" cy="4038600"/>
          </a:xfrm>
        </p:spPr>
        <p:txBody>
          <a:bodyPr>
            <a:normAutofit fontScale="85000" lnSpcReduction="20000"/>
          </a:bodyPr>
          <a:lstStyle/>
          <a:p>
            <a:pPr marL="0" indent="0" algn="ctr">
              <a:buNone/>
            </a:pPr>
            <a:r>
              <a:rPr lang="en-US" b="1" dirty="0" smtClean="0"/>
              <a:t>Supervised Learning</a:t>
            </a:r>
          </a:p>
          <a:p>
            <a:pPr marL="0" indent="0" algn="just">
              <a:buNone/>
            </a:pPr>
            <a:r>
              <a:rPr lang="en-US" sz="2000" dirty="0" smtClean="0"/>
              <a:t>This can basically be understood as learning through examples or with guidance. In this type of learning the machine learning model is trained with data whose target values are already known, it continues to compare it’s prediction with the actual answer and tries to adjust until error is minimal or zero. After this the model can now be trusted to work on data whose answers are not known. </a:t>
            </a:r>
          </a:p>
          <a:p>
            <a:pPr marL="0" indent="0" algn="just">
              <a:buNone/>
            </a:pPr>
            <a:endParaRPr lang="en-US" sz="2000" dirty="0"/>
          </a:p>
          <a:p>
            <a:pPr marL="0" indent="0" algn="just">
              <a:buNone/>
            </a:pPr>
            <a:r>
              <a:rPr lang="en-US" sz="2000" dirty="0" smtClean="0"/>
              <a:t>The objective of this type of learning is to define an objective (loss) function and minimize the loss function (the error in model prediction)</a:t>
            </a:r>
            <a:endParaRPr lang="en-US" sz="2000" dirty="0"/>
          </a:p>
        </p:txBody>
      </p:sp>
      <p:sp>
        <p:nvSpPr>
          <p:cNvPr id="4" name="Content Placeholder 3"/>
          <p:cNvSpPr>
            <a:spLocks noGrp="1"/>
          </p:cNvSpPr>
          <p:nvPr>
            <p:ph sz="half" idx="2"/>
          </p:nvPr>
        </p:nvSpPr>
        <p:spPr/>
        <p:txBody>
          <a:bodyPr>
            <a:normAutofit fontScale="85000" lnSpcReduction="20000"/>
          </a:bodyPr>
          <a:lstStyle/>
          <a:p>
            <a:pPr marL="0" indent="0" algn="ctr">
              <a:buNone/>
            </a:pPr>
            <a:r>
              <a:rPr lang="en-US" b="1" dirty="0" smtClean="0"/>
              <a:t>Unsupervised Learning</a:t>
            </a:r>
          </a:p>
          <a:p>
            <a:pPr marL="0" indent="0" algn="just">
              <a:buNone/>
            </a:pPr>
            <a:r>
              <a:rPr lang="en-US" sz="2000" dirty="0" smtClean="0"/>
              <a:t>In unsupervised learning, the model is fed with data without “answer”. </a:t>
            </a:r>
          </a:p>
          <a:p>
            <a:pPr marL="0" indent="0" algn="just">
              <a:buNone/>
            </a:pPr>
            <a:endParaRPr lang="en-US" sz="2000" dirty="0" smtClean="0"/>
          </a:p>
          <a:p>
            <a:pPr marL="0" indent="0" algn="just">
              <a:buNone/>
            </a:pPr>
            <a:r>
              <a:rPr lang="en-US" sz="2000" dirty="0" smtClean="0"/>
              <a:t>The objective of unsupervised learning is usually  to identify common patterns in the data and group the data into different clusters or groups such that data in a group has the same pattern with other data points in the same group.</a:t>
            </a:r>
          </a:p>
          <a:p>
            <a:pPr marL="0" indent="0" algn="ctr">
              <a:buNone/>
            </a:pPr>
            <a:endParaRPr lang="en-US" sz="2000" dirty="0" smtClean="0"/>
          </a:p>
          <a:p>
            <a:pPr marL="0" indent="0" algn="ctr">
              <a:buNone/>
            </a:pPr>
            <a:r>
              <a:rPr lang="en-US" b="1" dirty="0" smtClean="0"/>
              <a:t>Further reading</a:t>
            </a:r>
          </a:p>
          <a:p>
            <a:pPr marL="0" indent="0" algn="ctr">
              <a:buNone/>
            </a:pPr>
            <a:r>
              <a:rPr lang="en-US" sz="2400" b="1" dirty="0" smtClean="0">
                <a:hlinkClick r:id="rId2"/>
              </a:rPr>
              <a:t>Supervised and unsupervised learning</a:t>
            </a:r>
            <a:endParaRPr lang="en-US" sz="2400" b="1" dirty="0"/>
          </a:p>
        </p:txBody>
      </p:sp>
    </p:spTree>
    <p:extLst>
      <p:ext uri="{BB962C8B-B14F-4D97-AF65-F5344CB8AC3E}">
        <p14:creationId xmlns:p14="http://schemas.microsoft.com/office/powerpoint/2010/main" val="282828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Types of supervised Learning</a:t>
            </a:r>
            <a:endParaRPr lang="en-US" dirty="0"/>
          </a:p>
        </p:txBody>
      </p:sp>
      <p:sp>
        <p:nvSpPr>
          <p:cNvPr id="3" name="Content Placeholder 2"/>
          <p:cNvSpPr>
            <a:spLocks noGrp="1"/>
          </p:cNvSpPr>
          <p:nvPr>
            <p:ph sz="half" idx="1"/>
          </p:nvPr>
        </p:nvSpPr>
        <p:spPr>
          <a:xfrm>
            <a:off x="457200" y="1600201"/>
            <a:ext cx="4038600" cy="4191000"/>
          </a:xfrm>
        </p:spPr>
        <p:txBody>
          <a:bodyPr>
            <a:normAutofit fontScale="92500" lnSpcReduction="10000"/>
          </a:bodyPr>
          <a:lstStyle/>
          <a:p>
            <a:pPr marL="0" indent="0" algn="ctr">
              <a:buNone/>
            </a:pPr>
            <a:r>
              <a:rPr lang="en-US" b="1" dirty="0" smtClean="0"/>
              <a:t>Classification</a:t>
            </a:r>
          </a:p>
          <a:p>
            <a:pPr marL="0" indent="0" algn="just">
              <a:buNone/>
            </a:pPr>
            <a:r>
              <a:rPr lang="en-US" sz="2000" dirty="0" smtClean="0"/>
              <a:t>When your goal is to classify your data inputs or records into a finite group e.g. classifying network pattern data as normal or abnormal, it is called classification.</a:t>
            </a:r>
          </a:p>
          <a:p>
            <a:pPr marL="0" indent="0" algn="just">
              <a:buNone/>
            </a:pPr>
            <a:r>
              <a:rPr lang="en-US" sz="2000" dirty="0" smtClean="0"/>
              <a:t>When there are only 2 groups it is called binary classification, when it is 3 or more it is called multiclass classification. When you have to categorize, say, objects according to their color and shape such classification are called “multi-label classification”</a:t>
            </a:r>
            <a:endParaRPr lang="en-US" sz="2000" dirty="0"/>
          </a:p>
        </p:txBody>
      </p:sp>
      <p:sp>
        <p:nvSpPr>
          <p:cNvPr id="4" name="Content Placeholder 3"/>
          <p:cNvSpPr>
            <a:spLocks noGrp="1"/>
          </p:cNvSpPr>
          <p:nvPr>
            <p:ph sz="half" idx="2"/>
          </p:nvPr>
        </p:nvSpPr>
        <p:spPr/>
        <p:txBody>
          <a:bodyPr>
            <a:normAutofit fontScale="92500" lnSpcReduction="10000"/>
          </a:bodyPr>
          <a:lstStyle/>
          <a:p>
            <a:pPr marL="0" indent="0" algn="ctr">
              <a:buNone/>
            </a:pPr>
            <a:r>
              <a:rPr lang="en-US" b="1" dirty="0" smtClean="0"/>
              <a:t>Regression</a:t>
            </a:r>
          </a:p>
          <a:p>
            <a:pPr marL="0" indent="0" algn="just">
              <a:buNone/>
            </a:pPr>
            <a:r>
              <a:rPr lang="en-US" sz="2000" dirty="0" smtClean="0"/>
              <a:t>When you have to predict continuous values e.g. the price of houses based on inputs such as their location and size such problems are referred to as regression problems.</a:t>
            </a:r>
          </a:p>
          <a:p>
            <a:pPr marL="0" indent="0" algn="just">
              <a:buNone/>
            </a:pPr>
            <a:r>
              <a:rPr lang="en-US" sz="2000" dirty="0" smtClean="0"/>
              <a:t>The basic difference is that classification target values(value to be predicted) are </a:t>
            </a:r>
            <a:r>
              <a:rPr lang="en-US" sz="2000" b="1" dirty="0" smtClean="0"/>
              <a:t>discrete </a:t>
            </a:r>
            <a:r>
              <a:rPr lang="en-US" sz="2000" dirty="0" smtClean="0"/>
              <a:t>while regression target values are </a:t>
            </a:r>
            <a:r>
              <a:rPr lang="en-US" sz="2000" b="1" dirty="0" smtClean="0"/>
              <a:t>continuous</a:t>
            </a:r>
          </a:p>
          <a:p>
            <a:pPr marL="0" indent="0">
              <a:buNone/>
            </a:pPr>
            <a:endParaRPr lang="en-US" sz="2000" dirty="0"/>
          </a:p>
          <a:p>
            <a:pPr marL="0" indent="0" algn="ctr">
              <a:buNone/>
            </a:pPr>
            <a:r>
              <a:rPr lang="en-US" sz="2400" b="1" dirty="0" smtClean="0"/>
              <a:t>Further reading</a:t>
            </a:r>
          </a:p>
          <a:p>
            <a:pPr marL="0" indent="0" algn="ctr">
              <a:buNone/>
            </a:pPr>
            <a:r>
              <a:rPr lang="en-US" sz="2400" dirty="0" smtClean="0">
                <a:hlinkClick r:id="rId2"/>
              </a:rPr>
              <a:t>Classification </a:t>
            </a:r>
            <a:r>
              <a:rPr lang="en-US" sz="2400" dirty="0" err="1" smtClean="0">
                <a:hlinkClick r:id="rId2"/>
              </a:rPr>
              <a:t>vs</a:t>
            </a:r>
            <a:r>
              <a:rPr lang="en-US" sz="2400" dirty="0" smtClean="0">
                <a:hlinkClick r:id="rId2"/>
              </a:rPr>
              <a:t> Regression</a:t>
            </a:r>
            <a:endParaRPr lang="en-US" sz="2400" dirty="0"/>
          </a:p>
        </p:txBody>
      </p:sp>
    </p:spTree>
    <p:extLst>
      <p:ext uri="{BB962C8B-B14F-4D97-AF65-F5344CB8AC3E}">
        <p14:creationId xmlns:p14="http://schemas.microsoft.com/office/powerpoint/2010/main" val="385083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Families of Machine learning Algorithms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Machine learning algorithms can be categorized to belong to one of the following broad families based on assumptions/approaches they use to solve problems.</a:t>
            </a:r>
          </a:p>
          <a:p>
            <a:pPr marL="0" indent="0">
              <a:buNone/>
            </a:pPr>
            <a:endParaRPr lang="en-US" sz="2000" dirty="0"/>
          </a:p>
          <a:p>
            <a:pPr marL="457200" indent="-457200">
              <a:buFont typeface="+mj-lt"/>
              <a:buAutoNum type="arabicPeriod"/>
            </a:pPr>
            <a:r>
              <a:rPr lang="en-US" sz="2000" dirty="0" smtClean="0"/>
              <a:t>Linear models: e.g. logistic regression and support vector machine</a:t>
            </a:r>
          </a:p>
          <a:p>
            <a:pPr marL="457200" indent="-457200">
              <a:buFont typeface="+mj-lt"/>
              <a:buAutoNum type="arabicPeriod"/>
            </a:pPr>
            <a:r>
              <a:rPr lang="en-US" sz="2000" dirty="0" smtClean="0"/>
              <a:t>Tree based models: e.g. Decision trees, random forest</a:t>
            </a:r>
          </a:p>
          <a:p>
            <a:pPr marL="457200" indent="-457200">
              <a:buFont typeface="+mj-lt"/>
              <a:buAutoNum type="arabicPeriod"/>
            </a:pPr>
            <a:r>
              <a:rPr lang="en-US" sz="2000" dirty="0" smtClean="0"/>
              <a:t>KNN based models e.g. k-nearest neighbor algorithm</a:t>
            </a:r>
          </a:p>
          <a:p>
            <a:pPr marL="457200" indent="-457200">
              <a:buFont typeface="+mj-lt"/>
              <a:buAutoNum type="arabicPeriod"/>
            </a:pPr>
            <a:r>
              <a:rPr lang="en-US" sz="2000" dirty="0" smtClean="0"/>
              <a:t>Neural Networks</a:t>
            </a:r>
            <a:endParaRPr lang="en-US" sz="2000" dirty="0"/>
          </a:p>
        </p:txBody>
      </p:sp>
    </p:spTree>
    <p:extLst>
      <p:ext uri="{BB962C8B-B14F-4D97-AF65-F5344CB8AC3E}">
        <p14:creationId xmlns:p14="http://schemas.microsoft.com/office/powerpoint/2010/main" val="331489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with Data</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sz="2000" dirty="0" smtClean="0"/>
              <a:t>At the heart of every machine learning model is data. There are various formats this data can come in. </a:t>
            </a:r>
          </a:p>
          <a:p>
            <a:pPr marL="0" indent="0">
              <a:buNone/>
            </a:pPr>
            <a:r>
              <a:rPr lang="en-US" sz="2000" dirty="0" smtClean="0"/>
              <a:t>Common formats include:</a:t>
            </a:r>
          </a:p>
          <a:p>
            <a:r>
              <a:rPr lang="en-US" sz="2000" dirty="0" smtClean="0"/>
              <a:t>SQL files</a:t>
            </a:r>
          </a:p>
          <a:p>
            <a:r>
              <a:rPr lang="en-US" sz="2000" dirty="0" smtClean="0"/>
              <a:t>XML</a:t>
            </a:r>
          </a:p>
          <a:p>
            <a:r>
              <a:rPr lang="en-US" sz="2000" dirty="0" smtClean="0"/>
              <a:t>XLS files </a:t>
            </a:r>
          </a:p>
          <a:p>
            <a:r>
              <a:rPr lang="en-US" sz="2000" dirty="0" smtClean="0"/>
              <a:t>CSV files</a:t>
            </a:r>
          </a:p>
          <a:p>
            <a:pPr marL="0" indent="0">
              <a:buNone/>
            </a:pPr>
            <a:endParaRPr lang="en-US" sz="2000" dirty="0" smtClean="0"/>
          </a:p>
          <a:p>
            <a:pPr marL="0" indent="0">
              <a:buNone/>
            </a:pPr>
            <a:r>
              <a:rPr lang="en-US" sz="2000" dirty="0" smtClean="0"/>
              <a:t>The most common form data usually comes in is CSV, most files already in an excel spreadsheet form, but data may not always be like that.</a:t>
            </a:r>
          </a:p>
          <a:p>
            <a:pPr marL="0" indent="0">
              <a:buNone/>
            </a:pPr>
            <a:endParaRPr lang="en-US" sz="2000" dirty="0"/>
          </a:p>
          <a:p>
            <a:pPr marL="0" indent="0">
              <a:buNone/>
            </a:pPr>
            <a:r>
              <a:rPr lang="en-US" sz="2000" dirty="0" smtClean="0"/>
              <a:t>Rows are usually referred to as records while columns represent a feature.</a:t>
            </a:r>
          </a:p>
          <a:p>
            <a:pPr marL="0" indent="0">
              <a:buNone/>
            </a:pPr>
            <a:r>
              <a:rPr lang="en-US" sz="2000" dirty="0" smtClean="0"/>
              <a:t>A collection of the feature names can be referred to as  feature vectors.</a:t>
            </a:r>
            <a:endParaRPr lang="en-US" sz="2000" dirty="0"/>
          </a:p>
        </p:txBody>
      </p:sp>
    </p:spTree>
    <p:extLst>
      <p:ext uri="{BB962C8B-B14F-4D97-AF65-F5344CB8AC3E}">
        <p14:creationId xmlns:p14="http://schemas.microsoft.com/office/powerpoint/2010/main" val="1373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with Data</a:t>
            </a:r>
            <a:endParaRPr lang="en-US" dirty="0"/>
          </a:p>
        </p:txBody>
      </p:sp>
      <p:sp>
        <p:nvSpPr>
          <p:cNvPr id="3" name="Content Placeholder 2"/>
          <p:cNvSpPr>
            <a:spLocks noGrp="1"/>
          </p:cNvSpPr>
          <p:nvPr>
            <p:ph idx="1"/>
          </p:nvPr>
        </p:nvSpPr>
        <p:spPr/>
        <p:txBody>
          <a:bodyPr>
            <a:normAutofit/>
          </a:bodyPr>
          <a:lstStyle/>
          <a:p>
            <a:r>
              <a:rPr lang="en-US" sz="2000" dirty="0" smtClean="0"/>
              <a:t>It is common for the last column in a supervised learning problem to be the target variable, but sometimes it may be the first, second or any other column. It is therefore wise to first inspect data visually before taking any action.</a:t>
            </a:r>
          </a:p>
          <a:p>
            <a:endParaRPr lang="en-US" sz="2000" dirty="0" smtClean="0"/>
          </a:p>
          <a:p>
            <a:r>
              <a:rPr lang="en-US" sz="2000" dirty="0" smtClean="0"/>
              <a:t>The features/columns can come in different types(e.g. numeric, categorical, object, datetime)</a:t>
            </a:r>
          </a:p>
          <a:p>
            <a:endParaRPr lang="en-US" sz="2000" dirty="0" smtClean="0"/>
          </a:p>
          <a:p>
            <a:r>
              <a:rPr lang="en-US" sz="2000" dirty="0" smtClean="0"/>
              <a:t>It is wise to always check to see that our data is encoded in the correct/appropriate type before feeding it to the model. Also note that different data types require different type of preprocessing techniques</a:t>
            </a:r>
            <a:endParaRPr lang="en-US" sz="2000" dirty="0"/>
          </a:p>
        </p:txBody>
      </p:sp>
    </p:spTree>
    <p:extLst>
      <p:ext uri="{BB962C8B-B14F-4D97-AF65-F5344CB8AC3E}">
        <p14:creationId xmlns:p14="http://schemas.microsoft.com/office/powerpoint/2010/main" val="2822788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with Data</a:t>
            </a:r>
            <a:endParaRPr lang="en-US" dirty="0"/>
          </a:p>
        </p:txBody>
      </p:sp>
      <p:sp>
        <p:nvSpPr>
          <p:cNvPr id="3" name="Content Placeholder 2"/>
          <p:cNvSpPr>
            <a:spLocks noGrp="1"/>
          </p:cNvSpPr>
          <p:nvPr>
            <p:ph idx="1"/>
          </p:nvPr>
        </p:nvSpPr>
        <p:spPr/>
        <p:txBody>
          <a:bodyPr>
            <a:noAutofit/>
          </a:bodyPr>
          <a:lstStyle/>
          <a:p>
            <a:r>
              <a:rPr lang="en-US" sz="2000" dirty="0" smtClean="0"/>
              <a:t>One of the most common things to look out for when working with data is to check if your data set is balanced or imbalanced.</a:t>
            </a:r>
          </a:p>
          <a:p>
            <a:endParaRPr lang="en-US" sz="2000" dirty="0" smtClean="0"/>
          </a:p>
          <a:p>
            <a:r>
              <a:rPr lang="en-US" sz="2000" dirty="0" smtClean="0"/>
              <a:t>A balanced dataset is a dataset where the records are evenly distributed between all classes e.g. if there are two classes and 100 records there should be 50 records in each class(in a perfect situation)</a:t>
            </a:r>
          </a:p>
          <a:p>
            <a:endParaRPr lang="en-US" sz="2000" dirty="0" smtClean="0"/>
          </a:p>
          <a:p>
            <a:r>
              <a:rPr lang="en-US" sz="2000" dirty="0" smtClean="0"/>
              <a:t>When there is significant difference in the size of the data records in each class then the dataset is said to be imbalanced.</a:t>
            </a:r>
            <a:endParaRPr lang="en-US" sz="2000" dirty="0"/>
          </a:p>
        </p:txBody>
      </p:sp>
    </p:spTree>
    <p:extLst>
      <p:ext uri="{BB962C8B-B14F-4D97-AF65-F5344CB8AC3E}">
        <p14:creationId xmlns:p14="http://schemas.microsoft.com/office/powerpoint/2010/main" val="3544780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201</TotalTime>
  <Words>1152</Words>
  <Application>Microsoft Office PowerPoint</Application>
  <PresentationFormat>On-screen Show (4:3)</PresentationFormat>
  <Paragraphs>122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THE DATA SCIENCE CRASH COURSE!</vt:lpstr>
      <vt:lpstr>The Roadmap!</vt:lpstr>
      <vt:lpstr>Drawing the Line</vt:lpstr>
      <vt:lpstr>Supervised and Unsupervised Learning</vt:lpstr>
      <vt:lpstr>Types of supervised Learning</vt:lpstr>
      <vt:lpstr>Families of Machine learning Algorithms</vt:lpstr>
      <vt:lpstr>Working with Data</vt:lpstr>
      <vt:lpstr>Working with Data</vt:lpstr>
      <vt:lpstr>Working with Data</vt:lpstr>
      <vt:lpstr>All About Evaluation</vt:lpstr>
      <vt:lpstr>The Machine learning pipeline</vt:lpstr>
      <vt:lpstr>The Machine learning pipeline</vt:lpstr>
      <vt:lpstr>The Machine learning pipeline</vt:lpstr>
      <vt:lpstr>The Machine learning pipeline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SCIENCE CRASH COURSE!</dc:title>
  <dc:creator>JesuFemi</dc:creator>
  <cp:lastModifiedBy>JesuFemi</cp:lastModifiedBy>
  <cp:revision>24</cp:revision>
  <dcterms:created xsi:type="dcterms:W3CDTF">2019-05-11T11:18:09Z</dcterms:created>
  <dcterms:modified xsi:type="dcterms:W3CDTF">2019-07-19T09:04:13Z</dcterms:modified>
</cp:coreProperties>
</file>