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20.fntdata" ContentType="application/x-fontdata"/>
  <Override PartName="/ppt/fonts/font21.fntdata" ContentType="application/x-fontdata"/>
  <Override PartName="/ppt/fonts/font22.fntdata" ContentType="application/x-fontdata"/>
  <Override PartName="/ppt/fonts/font23.fntdata" ContentType="application/x-fontdata"/>
  <Override PartName="/ppt/fonts/font24.fntdata" ContentType="application/x-fontdata"/>
  <Override PartName="/ppt/fonts/font25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438900"/>
  <p:notesSz cx="11430000" cy="6438900"/>
  <p:embeddedFontLst>
    <p:embeddedFont>
      <p:font typeface="SWEQRO+Syne-ExtraBold"/>
      <p:regular r:id="rId16"/>
    </p:embeddedFont>
    <p:embeddedFont>
      <p:font typeface="BCFLMV+Syne-ExtraBold"/>
      <p:regular r:id="rId17"/>
    </p:embeddedFont>
    <p:embeddedFont>
      <p:font typeface="CGSIHT+Syne-Regular"/>
      <p:regular r:id="rId18"/>
    </p:embeddedFont>
    <p:embeddedFont>
      <p:font typeface="NEWAJE+Syne-ExtraBold"/>
      <p:regular r:id="rId19"/>
    </p:embeddedFont>
    <p:embeddedFont>
      <p:font typeface="ANASKO+Syne-ExtraBold"/>
      <p:regular r:id="rId20"/>
    </p:embeddedFont>
    <p:embeddedFont>
      <p:font typeface="MLBOAJ+Syne-Regular"/>
      <p:regular r:id="rId21"/>
    </p:embeddedFont>
    <p:embeddedFont>
      <p:font typeface="AKVWVK+Syne-ExtraBold"/>
      <p:regular r:id="rId22"/>
    </p:embeddedFont>
    <p:embeddedFont>
      <p:font typeface="JCSNWF+Syne-Regular"/>
      <p:regular r:id="rId23"/>
    </p:embeddedFont>
    <p:embeddedFont>
      <p:font typeface="NIBSIR+Syne-ExtraBold"/>
      <p:regular r:id="rId24"/>
    </p:embeddedFont>
    <p:embeddedFont>
      <p:font typeface="RAVCTK+Syne-ExtraBold"/>
      <p:regular r:id="rId25"/>
    </p:embeddedFont>
    <p:embeddedFont>
      <p:font typeface="UOJPKE+Syne-Regular"/>
      <p:regular r:id="rId26"/>
    </p:embeddedFont>
    <p:embeddedFont>
      <p:font typeface="GDSMLG+Syne-ExtraBold"/>
      <p:regular r:id="rId27"/>
    </p:embeddedFont>
    <p:embeddedFont>
      <p:font typeface="EGTRKT+Syne-Regular"/>
      <p:regular r:id="rId28"/>
    </p:embeddedFont>
    <p:embeddedFont>
      <p:font typeface="LMUJRT+Syne-ExtraBold"/>
      <p:regular r:id="rId29"/>
    </p:embeddedFont>
    <p:embeddedFont>
      <p:font typeface="EICHLN+Syne-Regular"/>
      <p:regular r:id="rId30"/>
    </p:embeddedFont>
    <p:embeddedFont>
      <p:font typeface="AVRRQJ+Syne-ExtraBold"/>
      <p:regular r:id="rId31"/>
    </p:embeddedFont>
    <p:embeddedFont>
      <p:font typeface="IDAOJQ+Syne-Regular"/>
      <p:regular r:id="rId32"/>
    </p:embeddedFont>
    <p:embeddedFont>
      <p:font typeface="URPVDA+Syne-ExtraBold"/>
      <p:regular r:id="rId33"/>
    </p:embeddedFont>
    <p:embeddedFont>
      <p:font typeface="QQNGFE+Syne-Regular"/>
      <p:regular r:id="rId34"/>
    </p:embeddedFont>
    <p:embeddedFont>
      <p:font typeface="LHJDDB+Syne-ExtraBold"/>
      <p:regular r:id="rId35"/>
    </p:embeddedFont>
    <p:embeddedFont>
      <p:font typeface="USVECA+Syne-ExtraBold"/>
      <p:regular r:id="rId36"/>
    </p:embeddedFont>
    <p:embeddedFont>
      <p:font typeface="RIKIJD+Syne-Regular"/>
      <p:regular r:id="rId37"/>
    </p:embeddedFont>
    <p:embeddedFont>
      <p:font typeface="LEKOFG+Syne-ExtraBold"/>
      <p:regular r:id="rId38"/>
    </p:embeddedFont>
    <p:embeddedFont>
      <p:font typeface="KHWNAL+Syne-ExtraBold"/>
      <p:regular r:id="rId39"/>
    </p:embeddedFont>
    <p:embeddedFont>
      <p:font typeface="JNTVWS+Syne-Regular"/>
      <p:regular r:id="rId4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font" Target="fonts/font1.fntdata" /><Relationship Id="rId17" Type="http://schemas.openxmlformats.org/officeDocument/2006/relationships/font" Target="fonts/font2.fntdata" /><Relationship Id="rId18" Type="http://schemas.openxmlformats.org/officeDocument/2006/relationships/font" Target="fonts/font3.fntdata" /><Relationship Id="rId19" Type="http://schemas.openxmlformats.org/officeDocument/2006/relationships/font" Target="fonts/font4.fntdata" /><Relationship Id="rId2" Type="http://schemas.openxmlformats.org/officeDocument/2006/relationships/tableStyles" Target="tableStyles.xml" /><Relationship Id="rId20" Type="http://schemas.openxmlformats.org/officeDocument/2006/relationships/font" Target="fonts/font5.fntdata" /><Relationship Id="rId21" Type="http://schemas.openxmlformats.org/officeDocument/2006/relationships/font" Target="fonts/font6.fntdata" /><Relationship Id="rId22" Type="http://schemas.openxmlformats.org/officeDocument/2006/relationships/font" Target="fonts/font7.fntdata" /><Relationship Id="rId23" Type="http://schemas.openxmlformats.org/officeDocument/2006/relationships/font" Target="fonts/font8.fntdata" /><Relationship Id="rId24" Type="http://schemas.openxmlformats.org/officeDocument/2006/relationships/font" Target="fonts/font9.fntdata" /><Relationship Id="rId25" Type="http://schemas.openxmlformats.org/officeDocument/2006/relationships/font" Target="fonts/font10.fntdata" /><Relationship Id="rId26" Type="http://schemas.openxmlformats.org/officeDocument/2006/relationships/font" Target="fonts/font11.fntdata" /><Relationship Id="rId27" Type="http://schemas.openxmlformats.org/officeDocument/2006/relationships/font" Target="fonts/font12.fntdata" /><Relationship Id="rId28" Type="http://schemas.openxmlformats.org/officeDocument/2006/relationships/font" Target="fonts/font13.fntdata" /><Relationship Id="rId29" Type="http://schemas.openxmlformats.org/officeDocument/2006/relationships/font" Target="fonts/font14.fntdata" /><Relationship Id="rId3" Type="http://schemas.openxmlformats.org/officeDocument/2006/relationships/viewProps" Target="viewProps.xml" /><Relationship Id="rId30" Type="http://schemas.openxmlformats.org/officeDocument/2006/relationships/font" Target="fonts/font15.fntdata" /><Relationship Id="rId31" Type="http://schemas.openxmlformats.org/officeDocument/2006/relationships/font" Target="fonts/font16.fntdata" /><Relationship Id="rId32" Type="http://schemas.openxmlformats.org/officeDocument/2006/relationships/font" Target="fonts/font17.fntdata" /><Relationship Id="rId33" Type="http://schemas.openxmlformats.org/officeDocument/2006/relationships/font" Target="fonts/font18.fntdata" /><Relationship Id="rId34" Type="http://schemas.openxmlformats.org/officeDocument/2006/relationships/font" Target="fonts/font19.fntdata" /><Relationship Id="rId35" Type="http://schemas.openxmlformats.org/officeDocument/2006/relationships/font" Target="fonts/font20.fntdata" /><Relationship Id="rId36" Type="http://schemas.openxmlformats.org/officeDocument/2006/relationships/font" Target="fonts/font21.fntdata" /><Relationship Id="rId37" Type="http://schemas.openxmlformats.org/officeDocument/2006/relationships/font" Target="fonts/font22.fntdata" /><Relationship Id="rId38" Type="http://schemas.openxmlformats.org/officeDocument/2006/relationships/font" Target="fonts/font23.fntdata" /><Relationship Id="rId39" Type="http://schemas.openxmlformats.org/officeDocument/2006/relationships/font" Target="fonts/font24.fntdata" /><Relationship Id="rId4" Type="http://schemas.openxmlformats.org/officeDocument/2006/relationships/theme" Target="theme/theme1.xml" /><Relationship Id="rId40" Type="http://schemas.openxmlformats.org/officeDocument/2006/relationships/font" Target="fonts/font25.fntdata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1087897"/>
            <a:ext cx="4390644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SWEQRO+Syne-ExtraBold"/>
                <a:cs typeface="SWEQRO+Syne-ExtraBold"/>
              </a:rPr>
              <a:t>OpenShift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0">
                <a:solidFill>
                  <a:srgbClr val="f0f4f1"/>
                </a:solidFill>
                <a:latin typeface="SWEQRO+Syne-ExtraBold"/>
                <a:cs typeface="SWEQRO+Syne-ExtraBold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86325" y="2413611"/>
            <a:ext cx="4972554" cy="74790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0f4f1"/>
                </a:solidFill>
                <a:latin typeface="SWEQRO+Syne-ExtraBold"/>
                <a:cs typeface="SWEQRO+Syne-ExtraBold"/>
              </a:rPr>
              <a:t>Enterprise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86325" y="3147036"/>
            <a:ext cx="6017148" cy="22242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589"/>
              </a:lnSpc>
              <a:spcBef>
                <a:spcPts val="0"/>
              </a:spcBef>
              <a:spcAft>
                <a:spcPts val="0"/>
              </a:spcAft>
            </a:pPr>
            <a:r>
              <a:rPr dirty="0" sz="4650">
                <a:solidFill>
                  <a:srgbClr val="f0f4f1"/>
                </a:solidFill>
                <a:latin typeface="SWEQRO+Syne-ExtraBold"/>
                <a:cs typeface="SWEQRO+Syne-ExtraBold"/>
              </a:rPr>
              <a:t>Kubernetes</a:t>
            </a:r>
          </a:p>
          <a:p>
            <a:pPr marL="0" marR="0">
              <a:lnSpc>
                <a:spcPts val="5589"/>
              </a:lnSpc>
              <a:spcBef>
                <a:spcPts val="210"/>
              </a:spcBef>
              <a:spcAft>
                <a:spcPts val="0"/>
              </a:spcAft>
            </a:pPr>
            <a:r>
              <a:rPr dirty="0" sz="4650">
                <a:solidFill>
                  <a:srgbClr val="f0f4f1"/>
                </a:solidFill>
                <a:latin typeface="SWEQRO+Syne-ExtraBold"/>
                <a:cs typeface="SWEQRO+Syne-ExtraBold"/>
              </a:rPr>
              <a:t>for</a:t>
            </a:r>
            <a:r>
              <a:rPr dirty="0" sz="4650" spc="279">
                <a:solidFill>
                  <a:srgbClr val="f0f4f1"/>
                </a:solidFill>
                <a:latin typeface="SWEQRO+Syne-ExtraBold"/>
                <a:cs typeface="SWEQRO+Syne-ExtraBold"/>
              </a:rPr>
              <a:t> </a:t>
            </a:r>
            <a:r>
              <a:rPr dirty="0" sz="4650">
                <a:solidFill>
                  <a:srgbClr val="f0f4f1"/>
                </a:solidFill>
                <a:latin typeface="SWEQRO+Syne-ExtraBold"/>
                <a:cs typeface="SWEQRO+Syne-ExtraBold"/>
              </a:rPr>
              <a:t>Modern</a:t>
            </a:r>
          </a:p>
          <a:p>
            <a:pPr marL="0" marR="0">
              <a:lnSpc>
                <a:spcPts val="5589"/>
              </a:lnSpc>
              <a:spcBef>
                <a:spcPts val="185"/>
              </a:spcBef>
              <a:spcAft>
                <a:spcPts val="0"/>
              </a:spcAft>
            </a:pPr>
            <a:r>
              <a:rPr dirty="0" sz="4650">
                <a:solidFill>
                  <a:srgbClr val="f0f4f1"/>
                </a:solidFill>
                <a:latin typeface="SWEQRO+Syne-ExtraBold"/>
                <a:cs typeface="SWEQRO+Syne-ExtraBold"/>
              </a:rPr>
              <a:t>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74332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477154"/>
            <a:ext cx="5552218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-138">
                <a:solidFill>
                  <a:srgbClr val="f0f4f1"/>
                </a:solidFill>
                <a:latin typeface="LEKOFG+Syne-ExtraBold"/>
                <a:cs typeface="LEKOFG+Syne-ExtraBold"/>
              </a:rPr>
              <a:t>Key</a:t>
            </a:r>
            <a:r>
              <a:rPr dirty="0" sz="3350" spc="235">
                <a:solidFill>
                  <a:srgbClr val="f0f4f1"/>
                </a:solidFill>
                <a:latin typeface="LEKOFG+Syne-ExtraBold"/>
                <a:cs typeface="LEKOFG+Syne-ExtraBold"/>
              </a:rPr>
              <a:t> </a:t>
            </a:r>
            <a:r>
              <a:rPr dirty="0" sz="3350" spc="-47">
                <a:solidFill>
                  <a:srgbClr val="f0f4f1"/>
                </a:solidFill>
                <a:latin typeface="LEKOFG+Syne-ExtraBold"/>
                <a:cs typeface="LEKOFG+Syne-ExtraBold"/>
              </a:rPr>
              <a:t>Takeaways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43537" y="1313569"/>
            <a:ext cx="3467814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3">
                <a:solidFill>
                  <a:srgbClr val="d7e5d8"/>
                </a:solidFill>
                <a:latin typeface="KHWNAL+Syne-ExtraBold"/>
                <a:cs typeface="KHWNAL+Syne-ExtraBold"/>
              </a:rPr>
              <a:t>Complete</a:t>
            </a:r>
            <a:r>
              <a:rPr dirty="0" sz="1700" spc="97">
                <a:solidFill>
                  <a:srgbClr val="d7e5d8"/>
                </a:solidFill>
                <a:latin typeface="KHWNAL+Syne-ExtraBold"/>
                <a:cs typeface="KHWNAL+Syne-ExtraBold"/>
              </a:rPr>
              <a:t> </a:t>
            </a:r>
            <a:r>
              <a:rPr dirty="0" sz="1700" spc="-10">
                <a:solidFill>
                  <a:srgbClr val="d7e5d8"/>
                </a:solidFill>
                <a:latin typeface="KHWNAL+Syne-ExtraBold"/>
                <a:cs typeface="KHWNAL+Syne-ExtraBold"/>
              </a:rPr>
              <a:t>Platform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43537" y="1715166"/>
            <a:ext cx="5063584" cy="520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=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Kubernetes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+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Enterprise</a:t>
            </a:r>
            <a:r>
              <a:rPr dirty="0" sz="1350" spc="-52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24">
                <a:solidFill>
                  <a:srgbClr val="d7e5d8"/>
                </a:solidFill>
                <a:latin typeface="JNTVWS+Syne-Regular"/>
                <a:cs typeface="JNTVWS+Syne-Regular"/>
              </a:rPr>
              <a:t>Tools</a:t>
            </a:r>
            <a:r>
              <a:rPr dirty="0" sz="1350" spc="24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13">
                <a:solidFill>
                  <a:srgbClr val="d7e5d8"/>
                </a:solidFill>
                <a:latin typeface="JNTVWS+Syne-Regular"/>
                <a:cs typeface="JNTVWS+Syne-Regular"/>
              </a:rPr>
              <a:t>security,</a:t>
            </a:r>
            <a:r>
              <a:rPr dirty="0" sz="1350" spc="14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11">
                <a:solidFill>
                  <a:srgbClr val="d7e5d8"/>
                </a:solidFill>
                <a:latin typeface="JNTVWS+Syne-Regular"/>
                <a:cs typeface="JNTVWS+Syne-Regular"/>
              </a:rPr>
              <a:t>networking,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storage,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11">
                <a:solidFill>
                  <a:srgbClr val="d7e5d8"/>
                </a:solidFill>
                <a:latin typeface="JNTVWS+Syne-Regular"/>
                <a:cs typeface="JNTVWS+Syne-Regular"/>
              </a:rPr>
              <a:t>monitoring.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43537" y="2637544"/>
            <a:ext cx="3333011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6">
                <a:solidFill>
                  <a:srgbClr val="d7e5d8"/>
                </a:solidFill>
                <a:latin typeface="KHWNAL+Syne-ExtraBold"/>
                <a:cs typeface="KHWNAL+Syne-ExtraBold"/>
              </a:rPr>
              <a:t>Developer</a:t>
            </a:r>
            <a:r>
              <a:rPr dirty="0" sz="1700" spc="117">
                <a:solidFill>
                  <a:srgbClr val="d7e5d8"/>
                </a:solidFill>
                <a:latin typeface="KHWNAL+Syne-ExtraBold"/>
                <a:cs typeface="KHWNAL+Syne-ExtraBold"/>
              </a:rPr>
              <a:t> </a:t>
            </a:r>
            <a:r>
              <a:rPr dirty="0" sz="1700" spc="-19">
                <a:solidFill>
                  <a:srgbClr val="d7e5d8"/>
                </a:solidFill>
                <a:latin typeface="KHWNAL+Syne-ExtraBold"/>
                <a:cs typeface="KHWNAL+Syne-ExtraBold"/>
              </a:rPr>
              <a:t>Friendly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43537" y="3039141"/>
            <a:ext cx="5330876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S2I,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Operators,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intuitive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consoles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make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deployment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accessible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12">
                <a:solidFill>
                  <a:srgbClr val="d7e5d8"/>
                </a:solidFill>
                <a:latin typeface="JNTVWS+Syne-Regular"/>
                <a:cs typeface="JNTVWS+Syne-Regular"/>
              </a:rPr>
              <a:t>to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all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skill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levels.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43537" y="3951993"/>
            <a:ext cx="3102625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d7e5d8"/>
                </a:solidFill>
                <a:latin typeface="KHWNAL+Syne-ExtraBold"/>
                <a:cs typeface="KHWNAL+Syne-ExtraBold"/>
              </a:rPr>
              <a:t>Enterprise</a:t>
            </a:r>
            <a:r>
              <a:rPr dirty="0" sz="1700" spc="96">
                <a:solidFill>
                  <a:srgbClr val="d7e5d8"/>
                </a:solidFill>
                <a:latin typeface="KHWNAL+Syne-ExtraBold"/>
                <a:cs typeface="KHWNAL+Syne-ExtraBold"/>
              </a:rPr>
              <a:t> </a:t>
            </a:r>
            <a:r>
              <a:rPr dirty="0" sz="1700" spc="-18">
                <a:solidFill>
                  <a:srgbClr val="d7e5d8"/>
                </a:solidFill>
                <a:latin typeface="KHWNAL+Syne-ExtraBold"/>
                <a:cs typeface="KHWNAL+Syne-ExtraBold"/>
              </a:rPr>
              <a:t>Ready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43537" y="4353591"/>
            <a:ext cx="4827155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Remember: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Kubernetes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solves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orchestration.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solves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enterprise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adoption.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43500" y="5296566"/>
            <a:ext cx="5379911" cy="5105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"Kubernetes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is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like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IKEA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furniture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4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10">
                <a:solidFill>
                  <a:srgbClr val="d7e5d8"/>
                </a:solidFill>
                <a:latin typeface="JNTVWS+Syne-Regular"/>
                <a:cs typeface="JNTVWS+Syne-Regular"/>
              </a:rPr>
              <a:t>you</a:t>
            </a:r>
            <a:r>
              <a:rPr dirty="0" sz="1350" spc="1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assemble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26">
                <a:solidFill>
                  <a:srgbClr val="d7e5d8"/>
                </a:solidFill>
                <a:latin typeface="JNTVWS+Syne-Regular"/>
                <a:cs typeface="JNTVWS+Syne-Regular"/>
              </a:rPr>
              <a:t>it.</a:t>
            </a:r>
            <a:r>
              <a:rPr dirty="0" sz="1350" spc="26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is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like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a</a:t>
            </a:r>
          </a:p>
          <a:p>
            <a:pPr marL="0" marR="0">
              <a:lnSpc>
                <a:spcPts val="1620"/>
              </a:lnSpc>
              <a:spcBef>
                <a:spcPts val="479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ready</a:t>
            </a:r>
            <a:r>
              <a:rPr dirty="0" sz="1350">
                <a:solidFill>
                  <a:srgbClr val="d7e5d8"/>
                </a:solidFill>
                <a:latin typeface="JNTVWS+Syne-Regular"/>
                <a:cs typeface="JNTVWS+Syne-Regular"/>
              </a:rPr>
              <a:t> </a:t>
            </a:r>
            <a:r>
              <a:rPr dirty="0" sz="1350" spc="-16">
                <a:solidFill>
                  <a:srgbClr val="d7e5d8"/>
                </a:solidFill>
                <a:latin typeface="JNTVWS+Syne-Regular"/>
                <a:cs typeface="JNTVWS+Syne-Regular"/>
              </a:rPr>
              <a:t>apartment."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2992898"/>
            <a:ext cx="5766959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19">
                <a:solidFill>
                  <a:srgbClr val="f0f4f1"/>
                </a:solidFill>
                <a:latin typeface="BCFLMV+Syne-ExtraBold"/>
                <a:cs typeface="BCFLMV+Syne-ExtraBold"/>
              </a:rPr>
              <a:t>Why</a:t>
            </a:r>
            <a:r>
              <a:rPr dirty="0" sz="3350" spc="213">
                <a:solidFill>
                  <a:srgbClr val="f0f4f1"/>
                </a:solidFill>
                <a:latin typeface="BCFLMV+Syne-ExtraBold"/>
                <a:cs typeface="BCFLMV+Syne-ExtraBold"/>
              </a:rPr>
              <a:t> </a:t>
            </a:r>
            <a:r>
              <a:rPr dirty="0" sz="3350" spc="23">
                <a:solidFill>
                  <a:srgbClr val="f0f4f1"/>
                </a:solidFill>
                <a:latin typeface="BCFLMV+Syne-ExtraBold"/>
                <a:cs typeface="BCFLMV+Syne-ExtraBold"/>
              </a:rPr>
              <a:t>OpenShift?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50" y="3953137"/>
            <a:ext cx="2121932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3">
                <a:solidFill>
                  <a:srgbClr val="ffffff"/>
                </a:solidFill>
                <a:latin typeface="BCFLMV+Syne-ExtraBold"/>
                <a:cs typeface="BCFLMV+Syne-ExtraBold"/>
              </a:rPr>
              <a:t>Raw</a:t>
            </a:r>
            <a:r>
              <a:rPr dirty="0" sz="1700" spc="103">
                <a:solidFill>
                  <a:srgbClr val="ffffff"/>
                </a:solidFill>
                <a:latin typeface="BCFLMV+Syne-ExtraBold"/>
                <a:cs typeface="BCFLMV+Syne-ExtraBold"/>
              </a:rPr>
              <a:t> </a:t>
            </a:r>
            <a:r>
              <a:rPr dirty="0" sz="1700" spc="-48">
                <a:solidFill>
                  <a:srgbClr val="ffffff"/>
                </a:solidFill>
                <a:latin typeface="BCFLMV+Syne-ExtraBold"/>
                <a:cs typeface="BCFLMV+Syne-ExtraBold"/>
              </a:rPr>
              <a:t>Power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48150" y="3953137"/>
            <a:ext cx="1898832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ffffff"/>
                </a:solidFill>
                <a:latin typeface="BCFLMV+Syne-ExtraBold"/>
                <a:cs typeface="BCFLMV+Syne-ExtraBold"/>
              </a:rPr>
              <a:t>Enterprise</a:t>
            </a:r>
          </a:p>
          <a:p>
            <a:pPr marL="0" marR="0">
              <a:lnSpc>
                <a:spcPts val="2025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700" spc="-18">
                <a:solidFill>
                  <a:srgbClr val="ffffff"/>
                </a:solidFill>
                <a:latin typeface="BCFLMV+Syne-ExtraBold"/>
                <a:cs typeface="BCFLMV+Syne-ExtraBold"/>
              </a:rPr>
              <a:t>Ready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15250" y="3953137"/>
            <a:ext cx="1872257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3">
                <a:solidFill>
                  <a:srgbClr val="ffffff"/>
                </a:solidFill>
                <a:latin typeface="BCFLMV+Syne-ExtraBold"/>
                <a:cs typeface="BCFLMV+Syne-ExtraBold"/>
              </a:rPr>
              <a:t>Complete</a:t>
            </a:r>
          </a:p>
          <a:p>
            <a:pPr marL="0" marR="0">
              <a:lnSpc>
                <a:spcPts val="2025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700" spc="-10">
                <a:solidFill>
                  <a:srgbClr val="ffffff"/>
                </a:solidFill>
                <a:latin typeface="BCFLMV+Syne-ExtraBold"/>
                <a:cs typeface="BCFLMV+Syne-ExtraBold"/>
              </a:rPr>
              <a:t>Solution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1050" y="4354735"/>
            <a:ext cx="2587675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Kubernetes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is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powerful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but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lacks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enterprise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essentials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like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 spc="-11">
                <a:solidFill>
                  <a:srgbClr val="ffffff"/>
                </a:solidFill>
                <a:latin typeface="CGSIHT+Syne-Regular"/>
                <a:cs typeface="CGSIHT+Syne-Regular"/>
              </a:rPr>
              <a:t>logging,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monitoring,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 spc="-11">
                <a:solidFill>
                  <a:srgbClr val="ffffff"/>
                </a:solidFill>
                <a:latin typeface="CGSIHT+Syne-Regular"/>
                <a:cs typeface="CGSIHT+Syne-Regular"/>
              </a:rPr>
              <a:t>CI/CD.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48150" y="4621435"/>
            <a:ext cx="2735295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OpenShift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adds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the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missing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pieces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with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security-first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design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and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production-grade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features.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15250" y="4621435"/>
            <a:ext cx="2842278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5">
                <a:solidFill>
                  <a:srgbClr val="ffffff"/>
                </a:solidFill>
                <a:latin typeface="CGSIHT+Syne-Regular"/>
                <a:cs typeface="CGSIHT+Syne-Regular"/>
              </a:rPr>
              <a:t>Think</a:t>
            </a:r>
            <a:r>
              <a:rPr dirty="0" sz="1350" spc="25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 spc="-13">
                <a:solidFill>
                  <a:srgbClr val="ffffff"/>
                </a:solidFill>
                <a:latin typeface="CGSIHT+Syne-Regular"/>
                <a:cs typeface="CGSIHT+Syne-Regular"/>
              </a:rPr>
              <a:t>of</a:t>
            </a:r>
            <a:r>
              <a:rPr dirty="0" sz="1350" spc="13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Kubernetes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as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an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engine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-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OpenShift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gives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CGSIHT+Syne-Regular"/>
                <a:cs typeface="CGSIHT+Syne-Regular"/>
              </a:rPr>
              <a:t>you</a:t>
            </a:r>
            <a:r>
              <a:rPr dirty="0" sz="1350" spc="1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the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full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car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with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steering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CGSIHT+Syne-Regular"/>
                <a:cs typeface="CGSIHT+Syne-Regular"/>
              </a:rPr>
              <a:t> </a:t>
            </a:r>
            <a:r>
              <a:rPr dirty="0" sz="1350" spc="-22">
                <a:solidFill>
                  <a:srgbClr val="ffffff"/>
                </a:solidFill>
                <a:latin typeface="CGSIHT+Syne-Regular"/>
                <a:cs typeface="CGSIHT+Syne-Regular"/>
              </a:rPr>
              <a:t>safety.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1192672"/>
            <a:ext cx="6271021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NEWAJE+Syne-ExtraBold"/>
                <a:cs typeface="NEWAJE+Syne-ExtraBold"/>
              </a:rPr>
              <a:t>OpenShift</a:t>
            </a:r>
            <a:r>
              <a:rPr dirty="0" sz="3350" spc="201">
                <a:solidFill>
                  <a:srgbClr val="f0f4f1"/>
                </a:solidFill>
                <a:latin typeface="NEWAJE+Syne-ExtraBold"/>
                <a:cs typeface="NEWAJE+Syne-ExtraBold"/>
              </a:rPr>
              <a:t> </a:t>
            </a:r>
            <a:r>
              <a:rPr dirty="0" sz="3350">
                <a:solidFill>
                  <a:srgbClr val="f0f4f1"/>
                </a:solidFill>
                <a:latin typeface="NEWAJE+Syne-ExtraBold"/>
                <a:cs typeface="NEWAJE+Syne-ExtraBold"/>
              </a:rPr>
              <a:t>Flavors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075" y="2705362"/>
            <a:ext cx="97686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6">
                <a:solidFill>
                  <a:srgbClr val="d7e5d8"/>
                </a:solidFill>
                <a:latin typeface="ANASKO+Syne-ExtraBold"/>
                <a:cs typeface="ANASKO+Syne-ExtraBold"/>
              </a:rPr>
              <a:t>OKD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22162" y="2705362"/>
            <a:ext cx="3449598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ANASKO+Syne-ExtraBold"/>
                <a:cs typeface="ANASKO+Syne-ExtraBold"/>
              </a:rPr>
              <a:t>Container</a:t>
            </a:r>
            <a:r>
              <a:rPr dirty="0" sz="1700" spc="103">
                <a:solidFill>
                  <a:srgbClr val="d7e5d8"/>
                </a:solidFill>
                <a:latin typeface="ANASKO+Syne-ExtraBold"/>
                <a:cs typeface="ANASKO+Syne-ExtraBold"/>
              </a:rPr>
              <a:t> </a:t>
            </a:r>
            <a:r>
              <a:rPr dirty="0" sz="1700" spc="-10">
                <a:solidFill>
                  <a:srgbClr val="d7e5d8"/>
                </a:solidFill>
                <a:latin typeface="ANASKO+Syne-ExtraBold"/>
                <a:cs typeface="ANASKO+Syne-ExtraBold"/>
              </a:rPr>
              <a:t>Platform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0075" y="3106959"/>
            <a:ext cx="4693082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Community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edition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developers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testing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environments.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162" y="3106959"/>
            <a:ext cx="4548721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Enterprise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edition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full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support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advanced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features.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0075" y="4334137"/>
            <a:ext cx="1233392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d7e5d8"/>
                </a:solidFill>
                <a:latin typeface="ANASKO+Syne-ExtraBold"/>
                <a:cs typeface="ANASKO+Syne-ExtraBold"/>
              </a:rPr>
              <a:t>Online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22162" y="4334137"/>
            <a:ext cx="1981557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ANASKO+Syne-ExtraBold"/>
                <a:cs typeface="ANASKO+Syne-ExtraBold"/>
              </a:rPr>
              <a:t>Dedicated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00075" y="4735735"/>
            <a:ext cx="3708102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SaaS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offering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 spc="-20">
                <a:solidFill>
                  <a:srgbClr val="d7e5d8"/>
                </a:solidFill>
                <a:latin typeface="MLBOAJ+Syne-Regular"/>
                <a:cs typeface="MLBOAJ+Syne-Regular"/>
              </a:rPr>
              <a:t>by</a:t>
            </a:r>
            <a:r>
              <a:rPr dirty="0" sz="1350" spc="2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Red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Hat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quick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deployment.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22162" y="4735735"/>
            <a:ext cx="4315205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Managed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clusters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organizations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requiring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dedicated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MLBOAJ+Syne-Regular"/>
                <a:cs typeface="MLBOAJ+Syne-Regular"/>
              </a:rPr>
              <a:t>infrastructure.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70231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477662"/>
            <a:ext cx="9152238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AKVWVK+Syne-ExtraBold"/>
                <a:cs typeface="AKVWVK+Syne-ExtraBold"/>
              </a:rPr>
              <a:t>Control</a:t>
            </a:r>
            <a:r>
              <a:rPr dirty="0" sz="3350" spc="195">
                <a:solidFill>
                  <a:srgbClr val="f0f4f1"/>
                </a:solidFill>
                <a:latin typeface="AKVWVK+Syne-ExtraBold"/>
                <a:cs typeface="AKVWVK+Syne-ExtraBold"/>
              </a:rPr>
              <a:t> </a:t>
            </a:r>
            <a:r>
              <a:rPr dirty="0" sz="3350" spc="22">
                <a:solidFill>
                  <a:srgbClr val="f0f4f1"/>
                </a:solidFill>
                <a:latin typeface="AKVWVK+Syne-ExtraBold"/>
                <a:cs typeface="AKVWVK+Syne-ExtraBold"/>
              </a:rPr>
              <a:t>Plane</a:t>
            </a:r>
            <a:r>
              <a:rPr dirty="0" sz="3350" spc="211">
                <a:solidFill>
                  <a:srgbClr val="f0f4f1"/>
                </a:solidFill>
                <a:latin typeface="AKVWVK+Syne-ExtraBold"/>
                <a:cs typeface="AKVWVK+Syne-ExtraBold"/>
              </a:rPr>
              <a:t> </a:t>
            </a:r>
            <a:r>
              <a:rPr dirty="0" sz="3350" spc="20">
                <a:solidFill>
                  <a:srgbClr val="f0f4f1"/>
                </a:solidFill>
                <a:latin typeface="AKVWVK+Syne-ExtraBold"/>
                <a:cs typeface="AKVWVK+Syne-ExtraBold"/>
              </a:rPr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075" y="1428376"/>
            <a:ext cx="4002524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3">
                <a:solidFill>
                  <a:srgbClr val="f0f4f1"/>
                </a:solidFill>
                <a:latin typeface="AKVWVK+Syne-ExtraBold"/>
                <a:cs typeface="AKVWVK+Syne-ExtraBold"/>
              </a:rPr>
              <a:t>The</a:t>
            </a:r>
            <a:r>
              <a:rPr dirty="0" sz="1700" spc="99">
                <a:solidFill>
                  <a:srgbClr val="f0f4f1"/>
                </a:solidFill>
                <a:latin typeface="AKVWVK+Syne-ExtraBold"/>
                <a:cs typeface="AKVWVK+Syne-ExtraBold"/>
              </a:rPr>
              <a:t> </a:t>
            </a:r>
            <a:r>
              <a:rPr dirty="0" sz="1700" spc="-10">
                <a:solidFill>
                  <a:srgbClr val="f0f4f1"/>
                </a:solidFill>
                <a:latin typeface="AKVWVK+Syne-ExtraBold"/>
                <a:cs typeface="AKVWVK+Syne-ExtraBold"/>
              </a:rPr>
              <a:t>Brain</a:t>
            </a:r>
            <a:r>
              <a:rPr dirty="0" sz="1700" spc="95">
                <a:solidFill>
                  <a:srgbClr val="f0f4f1"/>
                </a:solidFill>
                <a:latin typeface="AKVWVK+Syne-ExtraBold"/>
                <a:cs typeface="AKVWVK+Syne-ExtraBold"/>
              </a:rPr>
              <a:t> </a:t>
            </a:r>
            <a:r>
              <a:rPr dirty="0" sz="1700" spc="-13">
                <a:solidFill>
                  <a:srgbClr val="f0f4f1"/>
                </a:solidFill>
                <a:latin typeface="AKVWVK+Syne-ExtraBold"/>
                <a:cs typeface="AKVWVK+Syne-ExtraBold"/>
              </a:rPr>
              <a:t>of</a:t>
            </a:r>
            <a:r>
              <a:rPr dirty="0" sz="1700" spc="102">
                <a:solidFill>
                  <a:srgbClr val="f0f4f1"/>
                </a:solidFill>
                <a:latin typeface="AKVWVK+Syne-ExtraBold"/>
                <a:cs typeface="AKVWVK+Syne-ExtraBold"/>
              </a:rPr>
              <a:t> </a:t>
            </a:r>
            <a:r>
              <a:rPr dirty="0" sz="1700" spc="-12">
                <a:solidFill>
                  <a:srgbClr val="f0f4f1"/>
                </a:solidFill>
                <a:latin typeface="AKVWVK+Syne-ExtraBold"/>
                <a:cs typeface="AKVWVK+Syne-ExtraBold"/>
              </a:rPr>
              <a:t>OpenShift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0075" y="1896649"/>
            <a:ext cx="4857502" cy="520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When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you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say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"I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want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5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 spc="-12">
                <a:solidFill>
                  <a:srgbClr val="d7e5d8"/>
                </a:solidFill>
                <a:latin typeface="JCSNWF+Syne-Regular"/>
                <a:cs typeface="JCSNWF+Syne-Regular"/>
              </a:rPr>
              <a:t>replicas,"</a:t>
            </a:r>
            <a:r>
              <a:rPr dirty="0" sz="1350" spc="12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the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Control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Plane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remembers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that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request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ensures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it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happens.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4215" y="2601499"/>
            <a:ext cx="3924470" cy="5772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API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Server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acts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as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the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front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door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all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commands</a:t>
            </a:r>
          </a:p>
          <a:p>
            <a:pPr marL="0" marR="0">
              <a:lnSpc>
                <a:spcPts val="1620"/>
              </a:lnSpc>
              <a:spcBef>
                <a:spcPts val="100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etcd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serves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as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the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cluster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database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74215" y="3268249"/>
            <a:ext cx="3342227" cy="577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Controller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Manager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enforces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desired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state</a:t>
            </a:r>
          </a:p>
          <a:p>
            <a:pPr marL="0" marR="0">
              <a:lnSpc>
                <a:spcPts val="1620"/>
              </a:lnSpc>
              <a:spcBef>
                <a:spcPts val="100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Scheduler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decides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optimal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pod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JCSNWF+Syne-Regular"/>
                <a:cs typeface="JCSNWF+Syne-Regular"/>
              </a:rPr>
              <a:t>placement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1040272"/>
            <a:ext cx="5682520" cy="1619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-61">
                <a:solidFill>
                  <a:srgbClr val="f0f4f1"/>
                </a:solidFill>
                <a:latin typeface="NIBSIR+Syne-ExtraBold"/>
                <a:cs typeface="NIBSIR+Syne-ExtraBold"/>
              </a:rPr>
              <a:t>Worker</a:t>
            </a:r>
            <a:r>
              <a:rPr dirty="0" sz="3350" spc="284">
                <a:solidFill>
                  <a:srgbClr val="f0f4f1"/>
                </a:solidFill>
                <a:latin typeface="NIBSIR+Syne-ExtraBold"/>
                <a:cs typeface="NIBSIR+Syne-ExtraBold"/>
              </a:rPr>
              <a:t> </a:t>
            </a:r>
            <a:r>
              <a:rPr dirty="0" sz="3350" spc="28">
                <a:solidFill>
                  <a:srgbClr val="f0f4f1"/>
                </a:solidFill>
                <a:latin typeface="NIBSIR+Syne-ExtraBold"/>
                <a:cs typeface="NIBSIR+Syne-ExtraBold"/>
              </a:rPr>
              <a:t>Nodes</a:t>
            </a:r>
            <a:r>
              <a:rPr dirty="0" sz="3350" spc="202">
                <a:solidFill>
                  <a:srgbClr val="f0f4f1"/>
                </a:solidFill>
                <a:latin typeface="NIBSIR+Syne-ExtraBold"/>
                <a:cs typeface="NIBSIR+Syne-ExtraBold"/>
              </a:rPr>
              <a:t> </a:t>
            </a:r>
            <a:r>
              <a:rPr dirty="0" sz="3350">
                <a:solidFill>
                  <a:srgbClr val="f0f4f1"/>
                </a:solidFill>
                <a:latin typeface="NIBSIR+Syne-ExtraBold"/>
                <a:cs typeface="NIBSIR+Syne-ExtraBold"/>
              </a:rPr>
              <a:t>&amp;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3">
                <a:solidFill>
                  <a:srgbClr val="f0f4f1"/>
                </a:solidFill>
                <a:latin typeface="NIBSIR+Syne-ExtraBold"/>
                <a:cs typeface="NIBSIR+Syne-ExtraBold"/>
              </a:rPr>
              <a:t>OpenShift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13">
                <a:solidFill>
                  <a:srgbClr val="f0f4f1"/>
                </a:solidFill>
                <a:latin typeface="NIBSIR+Syne-ExtraBold"/>
                <a:cs typeface="NIBSIR+Syne-ExtraBold"/>
              </a:rPr>
              <a:t>Additions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15025" y="3057787"/>
            <a:ext cx="2589347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52">
                <a:solidFill>
                  <a:srgbClr val="d7e5d8"/>
                </a:solidFill>
                <a:latin typeface="RAVCTK+Syne-ExtraBold"/>
                <a:cs typeface="RAVCTK+Syne-ExtraBold"/>
              </a:rPr>
              <a:t>Worker</a:t>
            </a:r>
            <a:r>
              <a:rPr dirty="0" sz="1700" spc="144">
                <a:solidFill>
                  <a:srgbClr val="d7e5d8"/>
                </a:solidFill>
                <a:latin typeface="RAVCTK+Syne-ExtraBold"/>
                <a:cs typeface="RAVCTK+Syne-ExtraBold"/>
              </a:rPr>
              <a:t> </a:t>
            </a:r>
            <a:r>
              <a:rPr dirty="0" sz="1700" spc="-14">
                <a:solidFill>
                  <a:srgbClr val="d7e5d8"/>
                </a:solidFill>
                <a:latin typeface="RAVCTK+Syne-ExtraBold"/>
                <a:cs typeface="RAVCTK+Syne-ExtraBold"/>
              </a:rPr>
              <a:t>Nodes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15025" y="3459385"/>
            <a:ext cx="5067529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Kubelet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(node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agent),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CRI-O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(container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runtime),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Kube-proxy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handle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the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actual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workload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execution.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15025" y="4324612"/>
            <a:ext cx="368577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7e5d8"/>
                </a:solidFill>
                <a:latin typeface="RAVCTK+Syne-ExtraBold"/>
                <a:cs typeface="RAVCTK+Syne-ExtraBold"/>
              </a:rPr>
              <a:t>OpenShift</a:t>
            </a:r>
            <a:r>
              <a:rPr dirty="0" sz="1700" spc="102">
                <a:solidFill>
                  <a:srgbClr val="d7e5d8"/>
                </a:solidFill>
                <a:latin typeface="RAVCTK+Syne-ExtraBold"/>
                <a:cs typeface="RAVCTK+Syne-ExtraBold"/>
              </a:rPr>
              <a:t> </a:t>
            </a:r>
            <a:r>
              <a:rPr dirty="0" sz="1700" spc="-11">
                <a:solidFill>
                  <a:srgbClr val="d7e5d8"/>
                </a:solidFill>
                <a:latin typeface="RAVCTK+Syne-ExtraBold"/>
                <a:cs typeface="RAVCTK+Syne-ExtraBold"/>
              </a:rPr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025" y="4726210"/>
            <a:ext cx="5023466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Automate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application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management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node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configuration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with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Machine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Config</a:t>
            </a:r>
            <a:r>
              <a:rPr dirty="0" sz="1350">
                <a:solidFill>
                  <a:srgbClr val="d7e5d8"/>
                </a:solidFill>
                <a:latin typeface="UOJPKE+Syne-Regular"/>
                <a:cs typeface="UOJPKE+Syne-Regular"/>
              </a:rPr>
              <a:t> </a:t>
            </a:r>
            <a:r>
              <a:rPr dirty="0" sz="1350" spc="-10">
                <a:solidFill>
                  <a:srgbClr val="d7e5d8"/>
                </a:solidFill>
                <a:latin typeface="UOJPKE+Syne-Regular"/>
                <a:cs typeface="UOJPKE+Syne-Regular"/>
              </a:rPr>
              <a:t>Operator.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72390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489346"/>
            <a:ext cx="7326725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>
                <a:solidFill>
                  <a:srgbClr val="f0f4f1"/>
                </a:solidFill>
                <a:latin typeface="GDSMLG+Syne-ExtraBold"/>
                <a:cs typeface="GDSMLG+Syne-ExtraBold"/>
              </a:rPr>
              <a:t>Networking</a:t>
            </a:r>
            <a:r>
              <a:rPr dirty="0" sz="3350" spc="225">
                <a:solidFill>
                  <a:srgbClr val="f0f4f1"/>
                </a:solidFill>
                <a:latin typeface="GDSMLG+Syne-ExtraBold"/>
                <a:cs typeface="GDSMLG+Syne-ExtraBold"/>
              </a:rPr>
              <a:t> </a:t>
            </a:r>
            <a:r>
              <a:rPr dirty="0" sz="3350">
                <a:solidFill>
                  <a:srgbClr val="f0f4f1"/>
                </a:solidFill>
                <a:latin typeface="GDSMLG+Syne-ExtraBold"/>
                <a:cs typeface="GDSMLG+Syne-ExtraBold"/>
              </a:rPr>
              <a:t>&amp;</a:t>
            </a:r>
            <a:r>
              <a:rPr dirty="0" sz="3350" spc="239">
                <a:solidFill>
                  <a:srgbClr val="f0f4f1"/>
                </a:solidFill>
                <a:latin typeface="GDSMLG+Syne-ExtraBold"/>
                <a:cs typeface="GDSMLG+Syne-ExtraBold"/>
              </a:rPr>
              <a:t> </a:t>
            </a:r>
            <a:r>
              <a:rPr dirty="0" sz="3350" spc="18">
                <a:solidFill>
                  <a:srgbClr val="f0f4f1"/>
                </a:solidFill>
                <a:latin typeface="GDSMLG+Syne-ExtraBold"/>
                <a:cs typeface="GDSMLG+Syne-ExtraBold"/>
              </a:rPr>
              <a:t>Routes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21102" y="1599872"/>
            <a:ext cx="1700487" cy="8871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1">
                <a:solidFill>
                  <a:srgbClr val="ffffff"/>
                </a:solidFill>
                <a:latin typeface="GDSMLG+Syne-ExtraBold"/>
                <a:cs typeface="GDSMLG+Syne-ExtraBold"/>
              </a:rPr>
              <a:t>External</a:t>
            </a:r>
          </a:p>
          <a:p>
            <a:pPr marL="383128" marR="0">
              <a:lnSpc>
                <a:spcPts val="2174"/>
              </a:lnSpc>
              <a:spcBef>
                <a:spcPts val="30"/>
              </a:spcBef>
              <a:spcAft>
                <a:spcPts val="0"/>
              </a:spcAft>
            </a:pPr>
            <a:r>
              <a:rPr dirty="0" sz="1800" spc="12">
                <a:solidFill>
                  <a:srgbClr val="ffffff"/>
                </a:solidFill>
                <a:latin typeface="GDSMLG+Syne-ExtraBold"/>
                <a:cs typeface="GDSMLG+Syne-ExtraBold"/>
              </a:rPr>
              <a:t>user</a:t>
            </a:r>
          </a:p>
          <a:p>
            <a:pPr marL="70167" marR="0">
              <a:lnSpc>
                <a:spcPts val="2174"/>
              </a:lnSpc>
              <a:spcBef>
                <a:spcPts val="80"/>
              </a:spcBef>
              <a:spcAft>
                <a:spcPts val="0"/>
              </a:spcAft>
            </a:pPr>
            <a:r>
              <a:rPr dirty="0" sz="1800" spc="11">
                <a:solidFill>
                  <a:srgbClr val="ffffff"/>
                </a:solidFill>
                <a:latin typeface="GDSMLG+Syne-ExtraBold"/>
                <a:cs typeface="GDSMLG+Syne-ExtraBold"/>
              </a:rPr>
              <a:t>request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70305" y="1743084"/>
            <a:ext cx="1816260" cy="6007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GDSMLG+Syne-ExtraBold"/>
                <a:cs typeface="GDSMLG+Syne-ExtraBold"/>
              </a:rPr>
              <a:t>Backend</a:t>
            </a:r>
          </a:p>
          <a:p>
            <a:pPr marL="448656" marR="0">
              <a:lnSpc>
                <a:spcPts val="2174"/>
              </a:lnSpc>
              <a:spcBef>
                <a:spcPts val="3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GDSMLG+Syne-ExtraBold"/>
                <a:cs typeface="GDSMLG+Syne-ExtraBold"/>
              </a:rPr>
              <a:t>Pod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49205" y="2399437"/>
            <a:ext cx="1846957" cy="494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Receives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traffic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from</a:t>
            </a:r>
          </a:p>
          <a:p>
            <a:pPr marL="561503" marR="0">
              <a:lnSpc>
                <a:spcPts val="1739"/>
              </a:lnSpc>
              <a:spcBef>
                <a:spcPts val="162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service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44915" y="2542650"/>
            <a:ext cx="1652883" cy="494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HTTP/HTTPS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from</a:t>
            </a:r>
          </a:p>
          <a:p>
            <a:pPr marL="525382" marR="0">
              <a:lnSpc>
                <a:spcPts val="1739"/>
              </a:lnSpc>
              <a:spcBef>
                <a:spcPts val="162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client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85601" y="2612593"/>
            <a:ext cx="1372963" cy="600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1">
                <a:solidFill>
                  <a:srgbClr val="000000"/>
                </a:solidFill>
                <a:latin typeface="LMUJRT+Syne-ExtraBold"/>
                <a:cs typeface="LMUJRT+Syne-ExtraBold"/>
              </a:rPr>
              <a:t>Extern</a:t>
            </a:r>
          </a:p>
          <a:p>
            <a:pPr marL="446583" marR="0">
              <a:lnSpc>
                <a:spcPts val="2174"/>
              </a:lnSpc>
              <a:spcBef>
                <a:spcPts val="30"/>
              </a:spcBef>
              <a:spcAft>
                <a:spcPts val="0"/>
              </a:spcAft>
            </a:pPr>
            <a:r>
              <a:rPr dirty="0" sz="1800" spc="13">
                <a:solidFill>
                  <a:srgbClr val="000000"/>
                </a:solidFill>
                <a:latin typeface="LMUJRT+Syne-ExtraBold"/>
                <a:cs typeface="LMUJRT+Syne-ExtraBold"/>
              </a:rPr>
              <a:t>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69775" y="3185442"/>
            <a:ext cx="1404725" cy="1173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4823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MUJRT+Syne-ExtraBold"/>
                <a:cs typeface="LMUJRT+Syne-ExtraBold"/>
              </a:rPr>
              <a:t>Acces</a:t>
            </a:r>
          </a:p>
          <a:p>
            <a:pPr marL="223772" marR="0">
              <a:lnSpc>
                <a:spcPts val="2174"/>
              </a:lnSpc>
              <a:spcBef>
                <a:spcPts val="3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MUJRT+Syne-ExtraBold"/>
                <a:cs typeface="LMUJRT+Syne-ExtraBold"/>
              </a:rPr>
              <a:t>s</a:t>
            </a:r>
            <a:r>
              <a:rPr dirty="0" sz="1800" spc="121">
                <a:solidFill>
                  <a:srgbClr val="000000"/>
                </a:solidFill>
                <a:latin typeface="LMUJRT+Syne-ExtraBold"/>
                <a:cs typeface="LMUJRT+Syne-ExtraBold"/>
              </a:rPr>
              <a:t> </a:t>
            </a:r>
            <a:r>
              <a:rPr dirty="0" sz="1800">
                <a:solidFill>
                  <a:srgbClr val="000000"/>
                </a:solidFill>
                <a:latin typeface="LMUJRT+Syne-ExtraBold"/>
                <a:cs typeface="LMUJRT+Syne-ExtraBold"/>
              </a:rPr>
              <a:t>via</a:t>
            </a:r>
          </a:p>
          <a:p>
            <a:pPr marL="0" marR="0">
              <a:lnSpc>
                <a:spcPts val="2174"/>
              </a:lnSpc>
              <a:spcBef>
                <a:spcPts val="80"/>
              </a:spcBef>
              <a:spcAft>
                <a:spcPts val="0"/>
              </a:spcAft>
            </a:pPr>
            <a:r>
              <a:rPr dirty="0" sz="1800" spc="14">
                <a:solidFill>
                  <a:srgbClr val="000000"/>
                </a:solidFill>
                <a:latin typeface="LMUJRT+Syne-ExtraBold"/>
                <a:cs typeface="LMUJRT+Syne-ExtraBold"/>
              </a:rPr>
              <a:t>OpenS</a:t>
            </a:r>
          </a:p>
          <a:p>
            <a:pPr marL="318392" marR="0">
              <a:lnSpc>
                <a:spcPts val="2174"/>
              </a:lnSpc>
              <a:spcBef>
                <a:spcPts val="3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MUJRT+Syne-ExtraBold"/>
                <a:cs typeface="LMUJRT+Syne-ExtraBold"/>
              </a:rPr>
              <a:t>hift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36906" y="4331145"/>
            <a:ext cx="1272841" cy="31429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MUJRT+Syne-ExtraBold"/>
                <a:cs typeface="LMUJRT+Syne-ExtraBold"/>
              </a:rPr>
              <a:t>Route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3372" y="4515282"/>
            <a:ext cx="2018575" cy="6007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6058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0">
                <a:solidFill>
                  <a:srgbClr val="ffffff"/>
                </a:solidFill>
                <a:latin typeface="GDSMLG+Syne-ExtraBold"/>
                <a:cs typeface="GDSMLG+Syne-ExtraBold"/>
              </a:rPr>
              <a:t>Service</a:t>
            </a:r>
          </a:p>
          <a:p>
            <a:pPr marL="0" marR="0">
              <a:lnSpc>
                <a:spcPts val="2174"/>
              </a:lnSpc>
              <a:spcBef>
                <a:spcPts val="3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GDSMLG+Syne-ExtraBold"/>
                <a:cs typeface="GDSMLG+Syne-ExtraBold"/>
              </a:rPr>
              <a:t>(ClusterIP)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949287" y="4515282"/>
            <a:ext cx="2020186" cy="60072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12">
                <a:solidFill>
                  <a:srgbClr val="ffffff"/>
                </a:solidFill>
                <a:latin typeface="GDSMLG+Syne-ExtraBold"/>
                <a:cs typeface="GDSMLG+Syne-ExtraBold"/>
              </a:rPr>
              <a:t>OpenShift</a:t>
            </a:r>
          </a:p>
          <a:p>
            <a:pPr marL="374818" marR="0">
              <a:lnSpc>
                <a:spcPts val="2174"/>
              </a:lnSpc>
              <a:spcBef>
                <a:spcPts val="30"/>
              </a:spcBef>
              <a:spcAft>
                <a:spcPts val="0"/>
              </a:spcAft>
            </a:pPr>
            <a:r>
              <a:rPr dirty="0" sz="1800">
                <a:solidFill>
                  <a:srgbClr val="ffffff"/>
                </a:solidFill>
                <a:latin typeface="GDSMLG+Syne-ExtraBold"/>
                <a:cs typeface="GDSMLG+Syne-ExtraBold"/>
              </a:rPr>
              <a:t>Route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665667" y="5171635"/>
            <a:ext cx="1814182" cy="494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Stable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DNS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and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load</a:t>
            </a:r>
          </a:p>
          <a:p>
            <a:pPr marL="428684" marR="0">
              <a:lnSpc>
                <a:spcPts val="1739"/>
              </a:lnSpc>
              <a:spcBef>
                <a:spcPts val="162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balancing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85426" y="5171635"/>
            <a:ext cx="1347961" cy="4943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39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Maps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URL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and</a:t>
            </a:r>
          </a:p>
          <a:p>
            <a:pPr marL="110767" marR="0">
              <a:lnSpc>
                <a:spcPts val="1739"/>
              </a:lnSpc>
              <a:spcBef>
                <a:spcPts val="162"/>
              </a:spcBef>
              <a:spcAft>
                <a:spcPts val="0"/>
              </a:spcAft>
            </a:pPr>
            <a:r>
              <a:rPr dirty="0" sz="1450">
                <a:solidFill>
                  <a:srgbClr val="ffffff"/>
                </a:solidFill>
                <a:latin typeface="EGTRKT+Syne-Regular"/>
                <a:cs typeface="EGTRKT+Syne-Regular"/>
              </a:rPr>
              <a:t>handles</a:t>
            </a:r>
            <a:r>
              <a:rPr dirty="0" sz="1450" spc="-58">
                <a:solidFill>
                  <a:srgbClr val="ffffff"/>
                </a:solidFill>
                <a:latin typeface="EGTRKT+Syne-Regular"/>
                <a:cs typeface="EGTRKT+Syne-Regular"/>
              </a:rPr>
              <a:t> </a:t>
            </a:r>
            <a:r>
              <a:rPr dirty="0" sz="1450" spc="-14">
                <a:solidFill>
                  <a:srgbClr val="ffffff"/>
                </a:solidFill>
                <a:latin typeface="EGTRKT+Syne-Regular"/>
                <a:cs typeface="EGTRKT+Syne-Regular"/>
              </a:rPr>
              <a:t>TLS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0075" y="6251734"/>
            <a:ext cx="9896073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Kubernetes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makes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internal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communication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 spc="-30">
                <a:solidFill>
                  <a:srgbClr val="d7e5d8"/>
                </a:solidFill>
                <a:latin typeface="EICHLN+Syne-Regular"/>
                <a:cs typeface="EICHLN+Syne-Regular"/>
              </a:rPr>
              <a:t>easy,</a:t>
            </a:r>
            <a:r>
              <a:rPr dirty="0" sz="1350" spc="3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but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makes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external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access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effortless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Routes.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Pods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get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unique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IPs,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Services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provide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stable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DNS,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Routes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expose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services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 spc="-14">
                <a:solidFill>
                  <a:srgbClr val="d7e5d8"/>
                </a:solidFill>
                <a:latin typeface="EICHLN+Syne-Regular"/>
                <a:cs typeface="EICHLN+Syne-Regular"/>
              </a:rPr>
              <a:t>to</a:t>
            </a:r>
            <a:r>
              <a:rPr dirty="0" sz="1350" spc="14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the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EICHLN+Syne-Regular"/>
                <a:cs typeface="EICHLN+Syne-Regular"/>
              </a:rPr>
              <a:t>world.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1535572"/>
            <a:ext cx="7190850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19">
                <a:solidFill>
                  <a:srgbClr val="f0f4f1"/>
                </a:solidFill>
                <a:latin typeface="AVRRQJ+Syne-ExtraBold"/>
                <a:cs typeface="AVRRQJ+Syne-ExtraBold"/>
              </a:rPr>
              <a:t>Security-First</a:t>
            </a:r>
            <a:r>
              <a:rPr dirty="0" sz="3350" spc="205">
                <a:solidFill>
                  <a:srgbClr val="f0f4f1"/>
                </a:solidFill>
                <a:latin typeface="AVRRQJ+Syne-ExtraBold"/>
                <a:cs typeface="AVRRQJ+Syne-ExtraBold"/>
              </a:rPr>
              <a:t> </a:t>
            </a:r>
            <a:r>
              <a:rPr dirty="0" sz="3350" spc="22">
                <a:solidFill>
                  <a:srgbClr val="f0f4f1"/>
                </a:solidFill>
                <a:latin typeface="AVRRQJ+Syne-ExtraBold"/>
                <a:cs typeface="AVRRQJ+Syne-ExtraBold"/>
              </a:rPr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50" y="3267337"/>
            <a:ext cx="3015186" cy="57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>
                <a:solidFill>
                  <a:srgbClr val="ffffff"/>
                </a:solidFill>
                <a:latin typeface="AVRRQJ+Syne-ExtraBold"/>
                <a:cs typeface="AVRRQJ+Syne-ExtraBold"/>
              </a:rPr>
              <a:t>Security</a:t>
            </a:r>
            <a:r>
              <a:rPr dirty="0" sz="1700" spc="96">
                <a:solidFill>
                  <a:srgbClr val="ffffff"/>
                </a:solidFill>
                <a:latin typeface="AVRRQJ+Syne-ExtraBold"/>
                <a:cs typeface="AVRRQJ+Syne-ExtraBold"/>
              </a:rPr>
              <a:t> </a:t>
            </a:r>
            <a:r>
              <a:rPr dirty="0" sz="1700" spc="-23">
                <a:solidFill>
                  <a:srgbClr val="ffffff"/>
                </a:solidFill>
                <a:latin typeface="AVRRQJ+Syne-ExtraBold"/>
                <a:cs typeface="AVRRQJ+Syne-ExtraBold"/>
              </a:rPr>
              <a:t>Context</a:t>
            </a:r>
          </a:p>
          <a:p>
            <a:pPr marL="0" marR="0">
              <a:lnSpc>
                <a:spcPts val="2025"/>
              </a:lnSpc>
              <a:spcBef>
                <a:spcPts val="150"/>
              </a:spcBef>
              <a:spcAft>
                <a:spcPts val="0"/>
              </a:spcAft>
            </a:pPr>
            <a:r>
              <a:rPr dirty="0" sz="1700" spc="-11">
                <a:solidFill>
                  <a:srgbClr val="ffffff"/>
                </a:solidFill>
                <a:latin typeface="AVRRQJ+Syne-ExtraBold"/>
                <a:cs typeface="AVRRQJ+Syne-ExtraBold"/>
              </a:rPr>
              <a:t>Constraints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48150" y="3267337"/>
            <a:ext cx="2654069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58">
                <a:solidFill>
                  <a:srgbClr val="ffffff"/>
                </a:solidFill>
                <a:latin typeface="AVRRQJ+Syne-ExtraBold"/>
                <a:cs typeface="AVRRQJ+Syne-ExtraBold"/>
              </a:rPr>
              <a:t>RBAC</a:t>
            </a:r>
            <a:r>
              <a:rPr dirty="0" sz="1700" spc="141">
                <a:solidFill>
                  <a:srgbClr val="ffffff"/>
                </a:solidFill>
                <a:latin typeface="AVRRQJ+Syne-ExtraBold"/>
                <a:cs typeface="AVRRQJ+Syne-ExtraBold"/>
              </a:rPr>
              <a:t> </a:t>
            </a:r>
            <a:r>
              <a:rPr dirty="0" sz="1700">
                <a:solidFill>
                  <a:srgbClr val="ffffff"/>
                </a:solidFill>
                <a:latin typeface="AVRRQJ+Syne-ExtraBold"/>
                <a:cs typeface="AVRRQJ+Syne-ExtraBold"/>
              </a:rPr>
              <a:t>&amp;</a:t>
            </a:r>
            <a:r>
              <a:rPr dirty="0" sz="1700" spc="83">
                <a:solidFill>
                  <a:srgbClr val="ffffff"/>
                </a:solidFill>
                <a:latin typeface="AVRRQJ+Syne-ExtraBold"/>
                <a:cs typeface="AVRRQJ+Syne-ExtraBold"/>
              </a:rPr>
              <a:t> </a:t>
            </a:r>
            <a:r>
              <a:rPr dirty="0" sz="1700" spc="-38">
                <a:solidFill>
                  <a:srgbClr val="ffffff"/>
                </a:solidFill>
                <a:latin typeface="AVRRQJ+Syne-ExtraBold"/>
                <a:cs typeface="AVRRQJ+Syne-ExtraBold"/>
              </a:rPr>
              <a:t>OAuth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15250" y="3267337"/>
            <a:ext cx="2704218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5">
                <a:solidFill>
                  <a:srgbClr val="ffffff"/>
                </a:solidFill>
                <a:latin typeface="AVRRQJ+Syne-ExtraBold"/>
                <a:cs typeface="AVRRQJ+Syne-ExtraBold"/>
              </a:rPr>
              <a:t>Image</a:t>
            </a:r>
            <a:r>
              <a:rPr dirty="0" sz="1700" spc="111">
                <a:solidFill>
                  <a:srgbClr val="ffffff"/>
                </a:solidFill>
                <a:latin typeface="AVRRQJ+Syne-ExtraBold"/>
                <a:cs typeface="AVRRQJ+Syne-ExtraBold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VRRQJ+Syne-ExtraBold"/>
                <a:cs typeface="AVRRQJ+Syne-ExtraBold"/>
              </a:rPr>
              <a:t>Security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48150" y="3668935"/>
            <a:ext cx="223808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Fine-grained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user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roles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with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15250" y="3668935"/>
            <a:ext cx="2996068" cy="7962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ImageStreams,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vulnerability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IDAOJQ+Syne-Regular"/>
                <a:cs typeface="IDAOJQ+Syne-Regular"/>
              </a:rPr>
              <a:t>scanning,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signed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images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ensure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secure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container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deployment.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1050" y="3935635"/>
            <a:ext cx="198691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Stricter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than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Kubernetes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48150" y="3945160"/>
            <a:ext cx="2959379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integration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for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 spc="-37">
                <a:solidFill>
                  <a:srgbClr val="ffffff"/>
                </a:solidFill>
                <a:latin typeface="IDAOJQ+Syne-Regular"/>
                <a:cs typeface="IDAOJQ+Syne-Regular"/>
              </a:rPr>
              <a:t>LDAP,</a:t>
            </a:r>
            <a:r>
              <a:rPr dirty="0" sz="1350" spc="37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Active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 spc="-13">
                <a:solidFill>
                  <a:srgbClr val="ffffff"/>
                </a:solidFill>
                <a:latin typeface="IDAOJQ+Syne-Regular"/>
                <a:cs typeface="IDAOJQ+Syne-Regular"/>
              </a:rPr>
              <a:t>Directory,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and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GitHub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authentication.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1050" y="4211860"/>
            <a:ext cx="3018529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PodSecurityPolicies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-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won't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let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IDAOJQ+Syne-Regular"/>
                <a:cs typeface="IDAOJQ+Syne-Regular"/>
              </a:rPr>
              <a:t>you</a:t>
            </a:r>
            <a:r>
              <a:rPr dirty="0" sz="1350" spc="1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run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as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root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unless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explicitly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 </a:t>
            </a:r>
            <a:r>
              <a:rPr dirty="0" sz="1350">
                <a:solidFill>
                  <a:srgbClr val="ffffff"/>
                </a:solidFill>
                <a:latin typeface="IDAOJQ+Syne-Regular"/>
                <a:cs typeface="IDAOJQ+Syne-Regular"/>
              </a:rPr>
              <a:t>allowed.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616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86325" y="488838"/>
            <a:ext cx="4046029" cy="10858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>
                <a:solidFill>
                  <a:srgbClr val="f0f4f1"/>
                </a:solidFill>
                <a:latin typeface="URPVDA+Syne-ExtraBold"/>
                <a:cs typeface="URPVDA+Syne-ExtraBold"/>
              </a:rPr>
              <a:t>Developer</a:t>
            </a:r>
          </a:p>
          <a:p>
            <a:pPr marL="0" marR="0">
              <a:lnSpc>
                <a:spcPts val="4050"/>
              </a:lnSpc>
              <a:spcBef>
                <a:spcPts val="100"/>
              </a:spcBef>
              <a:spcAft>
                <a:spcPts val="0"/>
              </a:spcAft>
            </a:pPr>
            <a:r>
              <a:rPr dirty="0" sz="3350" spc="22">
                <a:solidFill>
                  <a:srgbClr val="f0f4f1"/>
                </a:solidFill>
                <a:latin typeface="URPVDA+Syne-ExtraBold"/>
                <a:cs typeface="URPVDA+Syne-ExtraBold"/>
              </a:rPr>
              <a:t>Experience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93919" y="1803050"/>
            <a:ext cx="30841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01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40281" y="1803050"/>
            <a:ext cx="33087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02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86325" y="2201552"/>
            <a:ext cx="2010275" cy="561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>
                <a:solidFill>
                  <a:srgbClr val="d7e5d8"/>
                </a:solidFill>
                <a:latin typeface="LHJDDB+Syne-ExtraBold"/>
                <a:cs typeface="LHJDDB+Syne-ExtraBold"/>
              </a:rPr>
              <a:t>Source-to-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25">
                <a:solidFill>
                  <a:srgbClr val="d7e5d8"/>
                </a:solidFill>
                <a:latin typeface="LHJDDB+Syne-ExtraBold"/>
                <a:cs typeface="LHJDDB+Syne-ExtraBold"/>
              </a:rPr>
              <a:t>Image</a:t>
            </a:r>
            <a:r>
              <a:rPr dirty="0" sz="1700" spc="111">
                <a:solidFill>
                  <a:srgbClr val="d7e5d8"/>
                </a:solidFill>
                <a:latin typeface="LHJDDB+Syne-ExtraBold"/>
                <a:cs typeface="LHJDDB+Syne-ExtraBold"/>
              </a:rPr>
              <a:t> </a:t>
            </a:r>
            <a:r>
              <a:rPr dirty="0" sz="1700">
                <a:solidFill>
                  <a:srgbClr val="d7e5d8"/>
                </a:solidFill>
                <a:latin typeface="LHJDDB+Syne-ExtraBold"/>
                <a:cs typeface="LHJDDB+Syne-ExtraBold"/>
              </a:rPr>
              <a:t>(S2I)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3850" y="2201552"/>
            <a:ext cx="2996112" cy="8286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>
                <a:solidFill>
                  <a:srgbClr val="d7e5d8"/>
                </a:solidFill>
                <a:latin typeface="LHJDDB+Syne-ExtraBold"/>
                <a:cs typeface="LHJDDB+Syne-ExtraBold"/>
              </a:rPr>
              <a:t>BuildConfigs</a:t>
            </a:r>
            <a:r>
              <a:rPr dirty="0" sz="1700" spc="97">
                <a:solidFill>
                  <a:srgbClr val="d7e5d8"/>
                </a:solidFill>
                <a:latin typeface="LHJDDB+Syne-ExtraBold"/>
                <a:cs typeface="LHJDDB+Syne-ExtraBold"/>
              </a:rPr>
              <a:t> </a:t>
            </a:r>
            <a:r>
              <a:rPr dirty="0" sz="1700">
                <a:solidFill>
                  <a:srgbClr val="d7e5d8"/>
                </a:solidFill>
                <a:latin typeface="LHJDDB+Syne-ExtraBold"/>
                <a:cs typeface="LHJDDB+Syne-ExtraBold"/>
              </a:rPr>
              <a:t>&amp;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 spc="-17">
                <a:solidFill>
                  <a:srgbClr val="d7e5d8"/>
                </a:solidFill>
                <a:latin typeface="LHJDDB+Syne-ExtraBold"/>
                <a:cs typeface="LHJDDB+Syne-ExtraBold"/>
              </a:rPr>
              <a:t>DeploymentCon</a:t>
            </a:r>
          </a:p>
          <a:p>
            <a:pPr marL="0" marR="0">
              <a:lnSpc>
                <a:spcPts val="2025"/>
              </a:lnSpc>
              <a:spcBef>
                <a:spcPts val="75"/>
              </a:spcBef>
              <a:spcAft>
                <a:spcPts val="0"/>
              </a:spcAft>
            </a:pPr>
            <a:r>
              <a:rPr dirty="0" sz="1700">
                <a:solidFill>
                  <a:srgbClr val="d7e5d8"/>
                </a:solidFill>
                <a:latin typeface="LHJDDB+Syne-ExtraBold"/>
                <a:cs typeface="LHJDDB+Syne-ExtraBold"/>
              </a:rPr>
              <a:t>figs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86325" y="2869850"/>
            <a:ext cx="2664142" cy="5200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Build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images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directly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from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source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code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without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writing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Dockerfiles.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43850" y="3136550"/>
            <a:ext cx="2485662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Automate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CI/CD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pipelines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with</a:t>
            </a:r>
          </a:p>
          <a:p>
            <a:pPr marL="0" marR="0">
              <a:lnSpc>
                <a:spcPts val="1620"/>
              </a:lnSpc>
              <a:spcBef>
                <a:spcPts val="555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triggers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image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changes.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82604" y="3955700"/>
            <a:ext cx="331222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03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86325" y="4354203"/>
            <a:ext cx="4573452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68">
                <a:solidFill>
                  <a:srgbClr val="d7e5d8"/>
                </a:solidFill>
                <a:latin typeface="LHJDDB+Syne-ExtraBold"/>
                <a:cs typeface="LHJDDB+Syne-ExtraBold"/>
              </a:rPr>
              <a:t>Web</a:t>
            </a:r>
            <a:r>
              <a:rPr dirty="0" sz="1700" spc="152">
                <a:solidFill>
                  <a:srgbClr val="d7e5d8"/>
                </a:solidFill>
                <a:latin typeface="LHJDDB+Syne-ExtraBold"/>
                <a:cs typeface="LHJDDB+Syne-ExtraBold"/>
              </a:rPr>
              <a:t> </a:t>
            </a:r>
            <a:r>
              <a:rPr dirty="0" sz="1700" spc="-12">
                <a:solidFill>
                  <a:srgbClr val="d7e5d8"/>
                </a:solidFill>
                <a:latin typeface="LHJDDB+Syne-ExtraBold"/>
                <a:cs typeface="LHJDDB+Syne-ExtraBold"/>
              </a:rPr>
              <a:t>Console</a:t>
            </a:r>
            <a:r>
              <a:rPr dirty="0" sz="1700" spc="97">
                <a:solidFill>
                  <a:srgbClr val="d7e5d8"/>
                </a:solidFill>
                <a:latin typeface="LHJDDB+Syne-ExtraBold"/>
                <a:cs typeface="LHJDDB+Syne-ExtraBold"/>
              </a:rPr>
              <a:t> </a:t>
            </a:r>
            <a:r>
              <a:rPr dirty="0" sz="1700">
                <a:solidFill>
                  <a:srgbClr val="d7e5d8"/>
                </a:solidFill>
                <a:latin typeface="LHJDDB+Syne-ExtraBold"/>
                <a:cs typeface="LHJDDB+Syne-ExtraBold"/>
              </a:rPr>
              <a:t>&amp;</a:t>
            </a:r>
            <a:r>
              <a:rPr dirty="0" sz="1700" spc="83">
                <a:solidFill>
                  <a:srgbClr val="d7e5d8"/>
                </a:solidFill>
                <a:latin typeface="LHJDDB+Syne-ExtraBold"/>
                <a:cs typeface="LHJDDB+Syne-ExtraBold"/>
              </a:rPr>
              <a:t> </a:t>
            </a:r>
            <a:r>
              <a:rPr dirty="0" sz="1700" spc="-11">
                <a:solidFill>
                  <a:srgbClr val="d7e5d8"/>
                </a:solidFill>
                <a:latin typeface="LHJDDB+Syne-ExtraBold"/>
                <a:cs typeface="LHJDDB+Syne-ExtraBold"/>
              </a:rPr>
              <a:t>Operators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886325" y="4746276"/>
            <a:ext cx="5632627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Drag-and-drop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app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deployment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with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automated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database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and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message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queue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management.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886325" y="5622576"/>
            <a:ext cx="5896317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A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junior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developer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can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deploy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applications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without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touching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 spc="-34">
                <a:solidFill>
                  <a:srgbClr val="d7e5d8"/>
                </a:solidFill>
                <a:latin typeface="QQNGFE+Syne-Regular"/>
                <a:cs typeface="QQNGFE+Syne-Regular"/>
              </a:rPr>
              <a:t>YAML,</a:t>
            </a:r>
            <a:r>
              <a:rPr dirty="0" sz="1350" spc="34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thanks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 spc="-12">
                <a:solidFill>
                  <a:srgbClr val="d7e5d8"/>
                </a:solidFill>
                <a:latin typeface="QQNGFE+Syne-Regular"/>
                <a:cs typeface="QQNGFE+Syne-Regular"/>
              </a:rPr>
              <a:t>to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OpenShift's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intuitive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developer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QQNGFE+Syne-Regular"/>
                <a:cs typeface="QQNGFE+Syne-Regular"/>
              </a:rPr>
              <a:t>console.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>
            <a:hlinkClick r:id="rId2"/>
          </p:cNvPr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00075" y="535447"/>
            <a:ext cx="9132950" cy="552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050"/>
              </a:lnSpc>
              <a:spcBef>
                <a:spcPts val="0"/>
              </a:spcBef>
              <a:spcAft>
                <a:spcPts val="0"/>
              </a:spcAft>
            </a:pPr>
            <a:r>
              <a:rPr dirty="0" sz="3350" spc="20">
                <a:solidFill>
                  <a:srgbClr val="f0f4f1"/>
                </a:solidFill>
                <a:latin typeface="LMUJRT+Syne-ExtraBold"/>
                <a:cs typeface="LMUJRT+Syne-ExtraBold"/>
              </a:rPr>
              <a:t>Enterprise</a:t>
            </a:r>
            <a:r>
              <a:rPr dirty="0" sz="3350" spc="214">
                <a:solidFill>
                  <a:srgbClr val="f0f4f1"/>
                </a:solidFill>
                <a:latin typeface="LMUJRT+Syne-ExtraBold"/>
                <a:cs typeface="LMUJRT+Syne-ExtraBold"/>
              </a:rPr>
              <a:t> </a:t>
            </a:r>
            <a:r>
              <a:rPr dirty="0" sz="3350" spc="24">
                <a:solidFill>
                  <a:srgbClr val="f0f4f1"/>
                </a:solidFill>
                <a:latin typeface="LMUJRT+Syne-ExtraBold"/>
                <a:cs typeface="LMUJRT+Syne-ExtraBold"/>
              </a:rPr>
              <a:t>Success</a:t>
            </a:r>
            <a:r>
              <a:rPr dirty="0" sz="3350" spc="205">
                <a:solidFill>
                  <a:srgbClr val="f0f4f1"/>
                </a:solidFill>
                <a:latin typeface="LMUJRT+Syne-ExtraBold"/>
                <a:cs typeface="LMUJRT+Syne-ExtraBold"/>
              </a:rPr>
              <a:t> </a:t>
            </a:r>
            <a:r>
              <a:rPr dirty="0" sz="3350" spc="19">
                <a:solidFill>
                  <a:srgbClr val="f0f4f1"/>
                </a:solidFill>
                <a:latin typeface="LMUJRT+Syne-ExtraBold"/>
                <a:cs typeface="LMUJRT+Syne-ExtraBold"/>
              </a:rPr>
              <a:t>Stories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075" y="3972187"/>
            <a:ext cx="1539859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>
                <a:solidFill>
                  <a:srgbClr val="d7e5d8"/>
                </a:solidFill>
                <a:latin typeface="USVECA+Syne-ExtraBold"/>
                <a:cs typeface="USVECA+Syne-ExtraBold"/>
              </a:rPr>
              <a:t>Banking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1118" y="3972187"/>
            <a:ext cx="1147024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>
                <a:solidFill>
                  <a:srgbClr val="d7e5d8"/>
                </a:solidFill>
                <a:latin typeface="USVECA+Syne-ExtraBold"/>
                <a:cs typeface="USVECA+Syne-ExtraBold"/>
              </a:rPr>
              <a:t>Retail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22162" y="3972187"/>
            <a:ext cx="167659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8">
                <a:solidFill>
                  <a:srgbClr val="d7e5d8"/>
                </a:solidFill>
                <a:latin typeface="USVECA+Syne-ExtraBold"/>
                <a:cs typeface="USVECA+Syne-ExtraBold"/>
              </a:rPr>
              <a:t>Telecom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33194" y="3972187"/>
            <a:ext cx="2069853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>
                <a:solidFill>
                  <a:srgbClr val="d7e5d8"/>
                </a:solidFill>
                <a:latin typeface="USVECA+Syne-ExtraBold"/>
                <a:cs typeface="USVECA+Syne-ExtraBold"/>
              </a:rPr>
              <a:t>Healthcare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0075" y="4373785"/>
            <a:ext cx="2410396" cy="1072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PCI-DSS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compliance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and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secure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workloads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financial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institutions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requiring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strict</a:t>
            </a:r>
          </a:p>
          <a:p>
            <a:pPr marL="0" marR="0">
              <a:lnSpc>
                <a:spcPts val="1620"/>
              </a:lnSpc>
              <a:spcBef>
                <a:spcPts val="50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regulatory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adherence.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211118" y="4373785"/>
            <a:ext cx="2466289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Walmart's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Black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 spc="-11">
                <a:solidFill>
                  <a:srgbClr val="d7e5d8"/>
                </a:solidFill>
                <a:latin typeface="RIKIJD+Syne-Regular"/>
                <a:cs typeface="RIKIJD+Syne-Regular"/>
              </a:rPr>
              <a:t>Friday</a:t>
            </a:r>
            <a:r>
              <a:rPr dirty="0" sz="1350" spc="11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scaling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demonstrates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OpenShift's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822162" y="4373785"/>
            <a:ext cx="2396508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5G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workloads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running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on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bare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metal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infrastructure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ultra-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33194" y="4373785"/>
            <a:ext cx="1924507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4">
                <a:solidFill>
                  <a:srgbClr val="d7e5d8"/>
                </a:solidFill>
                <a:latin typeface="RIKIJD+Syne-Regular"/>
                <a:cs typeface="RIKIJD+Syne-Regular"/>
              </a:rPr>
              <a:t>HIPAA</a:t>
            </a:r>
            <a:r>
              <a:rPr dirty="0" sz="1350" spc="24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compliance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with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433194" y="4650010"/>
            <a:ext cx="2322100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comprehensive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audit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logging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patient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data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protection.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211118" y="4926235"/>
            <a:ext cx="4631734" cy="520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ability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 spc="-14">
                <a:solidFill>
                  <a:srgbClr val="d7e5d8"/>
                </a:solidFill>
                <a:latin typeface="RIKIJD+Syne-Regular"/>
                <a:cs typeface="RIKIJD+Syne-Regular"/>
              </a:rPr>
              <a:t>to</a:t>
            </a:r>
            <a:r>
              <a:rPr dirty="0" sz="1350" spc="14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handle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massive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traffic</a:t>
            </a:r>
            <a:r>
              <a:rPr dirty="0" sz="1350" spc="1699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 spc="-10">
                <a:solidFill>
                  <a:srgbClr val="d7e5d8"/>
                </a:solidFill>
                <a:latin typeface="RIKIJD+Syne-Regular"/>
                <a:cs typeface="RIKIJD+Syne-Regular"/>
              </a:rPr>
              <a:t>low</a:t>
            </a:r>
            <a:r>
              <a:rPr dirty="0" sz="1350" spc="1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latency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applications.</a:t>
            </a:r>
          </a:p>
          <a:p>
            <a:pPr marL="0" marR="0">
              <a:lnSpc>
                <a:spcPts val="1620"/>
              </a:lnSpc>
              <a:spcBef>
                <a:spcPts val="554"/>
              </a:spcBef>
              <a:spcAft>
                <a:spcPts val="0"/>
              </a:spcAft>
            </a:pP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spikes.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00075" y="5669185"/>
            <a:ext cx="782735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5">
                <a:solidFill>
                  <a:srgbClr val="d7e5d8"/>
                </a:solidFill>
                <a:latin typeface="RIKIJD+Syne-Regular"/>
                <a:cs typeface="RIKIJD+Syne-Regular"/>
              </a:rPr>
              <a:t>These</a:t>
            </a:r>
            <a:r>
              <a:rPr dirty="0" sz="1350" spc="25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aren't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 spc="-16">
                <a:solidFill>
                  <a:srgbClr val="d7e5d8"/>
                </a:solidFill>
                <a:latin typeface="RIKIJD+Syne-Regular"/>
                <a:cs typeface="RIKIJD+Syne-Regular"/>
              </a:rPr>
              <a:t>toy</a:t>
            </a:r>
            <a:r>
              <a:rPr dirty="0" sz="1350" spc="16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use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cases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-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Fortune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500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companies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rely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on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OpenShift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for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mission-critical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 </a:t>
            </a:r>
            <a:r>
              <a:rPr dirty="0" sz="1350">
                <a:solidFill>
                  <a:srgbClr val="d7e5d8"/>
                </a:solidFill>
                <a:latin typeface="RIKIJD+Syne-Regular"/>
                <a:cs typeface="RIKIJD+Syne-Regular"/>
              </a:rPr>
              <a:t>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mitype="http://purl.org/dc/dcmitype/" xmlns:dc="http://purl.org/dc/elements/1.1/" xmlns:dcterms="http://purl.org/dc/terms/" xmlns:xsi="http://www.w3.org/2001/XMLSchema-instance">
  <dc:title>Presentation PowerPoint</dc:title>
  <dc:creator>doc2pdf</dc:creator>
  <cp:lastModifiedBy>doc2pdf</cp:lastModifiedBy>
  <cp:revision>1</cp:revision>
  <dcterms:modified xsi:type="dcterms:W3CDTF">2025-09-28T14:41:14+00:00</dcterms:modified>
</cp:coreProperties>
</file>