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16.fntdata" ContentType="application/x-fontdata"/>
  <Override PartName="/ppt/fonts/font17.fntdata" ContentType="application/x-fontdata"/>
  <Override PartName="/ppt/fonts/font18.fntdata" ContentType="application/x-fontdata"/>
  <Override PartName="/ppt/fonts/font19.fntdata" ContentType="application/x-fontdata"/>
  <Override PartName="/ppt/fonts/font2.fntdata" ContentType="application/x-fontdata"/>
  <Override PartName="/ppt/fonts/font20.fntdata" ContentType="application/x-fontdata"/>
  <Override PartName="/ppt/fonts/font21.fntdata" ContentType="application/x-fontdata"/>
  <Override PartName="/ppt/fonts/font22.fntdata" ContentType="application/x-fontdata"/>
  <Override PartName="/ppt/fonts/font23.fntdata" ContentType="application/x-fontdata"/>
  <Override PartName="/ppt/fonts/font24.fntdata" ContentType="application/x-fontdata"/>
  <Override PartName="/ppt/fonts/font25.fntdata" ContentType="application/x-fontdata"/>
  <Override PartName="/ppt/fonts/font26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1430000" cy="6438900"/>
  <p:notesSz cx="11430000" cy="6438900"/>
  <p:embeddedFontLst>
    <p:embeddedFont>
      <p:font typeface="GFPGUI+Syne-ExtraBold"/>
      <p:regular r:id="rId16"/>
    </p:embeddedFont>
    <p:embeddedFont>
      <p:font typeface="QHGAUI+Syne-Regular"/>
      <p:regular r:id="rId17"/>
    </p:embeddedFont>
    <p:embeddedFont>
      <p:font typeface="RPUKLS+Syne-ExtraBold"/>
      <p:regular r:id="rId18"/>
    </p:embeddedFont>
    <p:embeddedFont>
      <p:font typeface="JFAPMP+Syne-Regular"/>
      <p:regular r:id="rId19"/>
    </p:embeddedFont>
    <p:embeddedFont>
      <p:font typeface="CWEMJV+Syne-ExtraBold"/>
      <p:regular r:id="rId20"/>
    </p:embeddedFont>
    <p:embeddedFont>
      <p:font typeface="PVVLVI+Syne-Regular"/>
      <p:regular r:id="rId21"/>
    </p:embeddedFont>
    <p:embeddedFont>
      <p:font typeface="HENRVH+Syne-Regular"/>
      <p:regular r:id="rId22"/>
    </p:embeddedFont>
    <p:embeddedFont>
      <p:font typeface="OVRAOW+Syne-ExtraBold"/>
      <p:regular r:id="rId23"/>
    </p:embeddedFont>
    <p:embeddedFont>
      <p:font typeface="VWEIHC+Syne-ExtraBold"/>
      <p:regular r:id="rId24"/>
    </p:embeddedFont>
    <p:embeddedFont>
      <p:font typeface="LNAROC+Syne-ExtraBold"/>
      <p:regular r:id="rId25"/>
    </p:embeddedFont>
    <p:embeddedFont>
      <p:font typeface="KTQIUJ+Syne-ExtraBold"/>
      <p:regular r:id="rId26"/>
    </p:embeddedFont>
    <p:embeddedFont>
      <p:font typeface="KKCTDA+Syne-ExtraBold"/>
      <p:regular r:id="rId27"/>
    </p:embeddedFont>
    <p:embeddedFont>
      <p:font typeface="SVREHN+Syne-Regular"/>
      <p:regular r:id="rId28"/>
    </p:embeddedFont>
    <p:embeddedFont>
      <p:font typeface="EJRRGF+Syne-Regular"/>
      <p:regular r:id="rId29"/>
    </p:embeddedFont>
    <p:embeddedFont>
      <p:font typeface="JRBPAW+Syne-ExtraBold"/>
      <p:regular r:id="rId30"/>
    </p:embeddedFont>
    <p:embeddedFont>
      <p:font typeface="QSBRVS+Syne-ExtraBold"/>
      <p:regular r:id="rId31"/>
    </p:embeddedFont>
    <p:embeddedFont>
      <p:font typeface="ODBPMR+Syne-Regular"/>
      <p:regular r:id="rId32"/>
    </p:embeddedFont>
    <p:embeddedFont>
      <p:font typeface="EPSMUW+Syne-ExtraBold"/>
      <p:regular r:id="rId33"/>
    </p:embeddedFont>
    <p:embeddedFont>
      <p:font typeface="PJTHSN+Syne-Regular"/>
      <p:regular r:id="rId34"/>
    </p:embeddedFont>
    <p:embeddedFont>
      <p:font typeface="MBQNSN+Syne-ExtraBold"/>
      <p:regular r:id="rId35"/>
    </p:embeddedFont>
    <p:embeddedFont>
      <p:font typeface="VJIGUK+Syne-ExtraBold"/>
      <p:regular r:id="rId36"/>
    </p:embeddedFont>
    <p:embeddedFont>
      <p:font typeface="RMOLNU+Syne-Regular"/>
      <p:regular r:id="rId37"/>
    </p:embeddedFont>
    <p:embeddedFont>
      <p:font typeface="CFIJPL+Syne-ExtraBold"/>
      <p:regular r:id="rId38"/>
    </p:embeddedFont>
    <p:embeddedFont>
      <p:font typeface="MTENEJ+Syne-Regular"/>
      <p:regular r:id="rId39"/>
    </p:embeddedFont>
    <p:embeddedFont>
      <p:font typeface="KDQTTH+Syne-SemiBold"/>
      <p:regular r:id="rId40"/>
    </p:embeddedFont>
    <p:embeddedFont>
      <p:font typeface="LBWPNF+Syne-SemiBold"/>
      <p:regular r:id="rId41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font" Target="fonts/font1.fntdata" /><Relationship Id="rId17" Type="http://schemas.openxmlformats.org/officeDocument/2006/relationships/font" Target="fonts/font2.fntdata" /><Relationship Id="rId18" Type="http://schemas.openxmlformats.org/officeDocument/2006/relationships/font" Target="fonts/font3.fntdata" /><Relationship Id="rId19" Type="http://schemas.openxmlformats.org/officeDocument/2006/relationships/font" Target="fonts/font4.fntdata" /><Relationship Id="rId2" Type="http://schemas.openxmlformats.org/officeDocument/2006/relationships/tableStyles" Target="tableStyles.xml" /><Relationship Id="rId20" Type="http://schemas.openxmlformats.org/officeDocument/2006/relationships/font" Target="fonts/font5.fntdata" /><Relationship Id="rId21" Type="http://schemas.openxmlformats.org/officeDocument/2006/relationships/font" Target="fonts/font6.fntdata" /><Relationship Id="rId22" Type="http://schemas.openxmlformats.org/officeDocument/2006/relationships/font" Target="fonts/font7.fntdata" /><Relationship Id="rId23" Type="http://schemas.openxmlformats.org/officeDocument/2006/relationships/font" Target="fonts/font8.fntdata" /><Relationship Id="rId24" Type="http://schemas.openxmlformats.org/officeDocument/2006/relationships/font" Target="fonts/font9.fntdata" /><Relationship Id="rId25" Type="http://schemas.openxmlformats.org/officeDocument/2006/relationships/font" Target="fonts/font10.fntdata" /><Relationship Id="rId26" Type="http://schemas.openxmlformats.org/officeDocument/2006/relationships/font" Target="fonts/font11.fntdata" /><Relationship Id="rId27" Type="http://schemas.openxmlformats.org/officeDocument/2006/relationships/font" Target="fonts/font12.fntdata" /><Relationship Id="rId28" Type="http://schemas.openxmlformats.org/officeDocument/2006/relationships/font" Target="fonts/font13.fntdata" /><Relationship Id="rId29" Type="http://schemas.openxmlformats.org/officeDocument/2006/relationships/font" Target="fonts/font14.fntdata" /><Relationship Id="rId3" Type="http://schemas.openxmlformats.org/officeDocument/2006/relationships/viewProps" Target="viewProps.xml" /><Relationship Id="rId30" Type="http://schemas.openxmlformats.org/officeDocument/2006/relationships/font" Target="fonts/font15.fntdata" /><Relationship Id="rId31" Type="http://schemas.openxmlformats.org/officeDocument/2006/relationships/font" Target="fonts/font16.fntdata" /><Relationship Id="rId32" Type="http://schemas.openxmlformats.org/officeDocument/2006/relationships/font" Target="fonts/font17.fntdata" /><Relationship Id="rId33" Type="http://schemas.openxmlformats.org/officeDocument/2006/relationships/font" Target="fonts/font18.fntdata" /><Relationship Id="rId34" Type="http://schemas.openxmlformats.org/officeDocument/2006/relationships/font" Target="fonts/font19.fntdata" /><Relationship Id="rId35" Type="http://schemas.openxmlformats.org/officeDocument/2006/relationships/font" Target="fonts/font20.fntdata" /><Relationship Id="rId36" Type="http://schemas.openxmlformats.org/officeDocument/2006/relationships/font" Target="fonts/font21.fntdata" /><Relationship Id="rId37" Type="http://schemas.openxmlformats.org/officeDocument/2006/relationships/font" Target="fonts/font22.fntdata" /><Relationship Id="rId38" Type="http://schemas.openxmlformats.org/officeDocument/2006/relationships/font" Target="fonts/font23.fntdata" /><Relationship Id="rId39" Type="http://schemas.openxmlformats.org/officeDocument/2006/relationships/font" Target="fonts/font24.fntdata" /><Relationship Id="rId4" Type="http://schemas.openxmlformats.org/officeDocument/2006/relationships/theme" Target="theme/theme1.xml" /><Relationship Id="rId40" Type="http://schemas.openxmlformats.org/officeDocument/2006/relationships/font" Target="fonts/font25.fntdata" /><Relationship Id="rId41" Type="http://schemas.openxmlformats.org/officeDocument/2006/relationships/font" Target="fonts/font26.fntdata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https://gamma.app/?utm_source=made-with-gamma" TargetMode="External" /><Relationship Id="rId3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https://gamma.app/?utm_source=made-with-gamma" TargetMode="External" /><Relationship Id="rId3" Type="http://schemas.openxmlformats.org/officeDocument/2006/relationships/image" Target="../media/image10.png" /><Relationship Id="rId4" Type="http://schemas.openxmlformats.org/officeDocument/2006/relationships/hyperlink" Target="https://tekneed.com/ex280-exam-practice-questions-answer-openshift/" TargetMode="External" /><Relationship Id="rId5" Type="http://schemas.openxmlformats.org/officeDocument/2006/relationships/hyperlink" Target="https://www.youtube.com/watch?v=7b1pQWfvUvQ&amp;list=PLPmshpW0EvYDOiBMUYa40cLSDyswPFTMA&amp;index=1" TargetMode="Externa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https://gamma.app/?utm_source=made-with-gamma" TargetMode="External" /><Relationship Id="rId3" Type="http://schemas.openxmlformats.org/officeDocument/2006/relationships/image" Target="../media/image2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https://gamma.app/?utm_source=made-with-gamma" TargetMode="External" /><Relationship Id="rId3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https://gamma.app/?utm_source=made-with-gamma" TargetMode="External" /><Relationship Id="rId3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https://gamma.app/?utm_source=made-with-gamma" TargetMode="External" /><Relationship Id="rId3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https://gamma.app/?utm_source=made-with-gamma" TargetMode="External" /><Relationship Id="rId3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https://gamma.app/?utm_source=made-with-gamma" TargetMode="External" /><Relationship Id="rId3" Type="http://schemas.openxmlformats.org/officeDocument/2006/relationships/image" Target="../media/image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https://gamma.app/?utm_source=made-with-gamma" TargetMode="External" /><Relationship Id="rId3" Type="http://schemas.openxmlformats.org/officeDocument/2006/relationships/image" Target="../media/image8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https://gamma.app/?utm_source=made-with-gamma" TargetMode="External" /><Relationship Id="rId3" Type="http://schemas.openxmlformats.org/officeDocument/2006/relationships/image" Target="../media/image9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>
            <a:hlinkClick r:id="rId2"/>
          </p:cNvPr>
          <p:cNvSpPr/>
          <p:nvPr/>
        </p:nvSpPr>
        <p:spPr>
          <a:xfrm>
            <a:off x="0" y="0"/>
            <a:ext cx="11430000" cy="6437377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00075" y="1754647"/>
            <a:ext cx="4041315" cy="21621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050"/>
              </a:lnSpc>
              <a:spcBef>
                <a:spcPts val="0"/>
              </a:spcBef>
              <a:spcAft>
                <a:spcPts val="0"/>
              </a:spcAft>
            </a:pPr>
            <a:r>
              <a:rPr dirty="0" sz="3350" spc="23">
                <a:solidFill>
                  <a:srgbClr val="f0f4f1"/>
                </a:solidFill>
                <a:latin typeface="GFPGUI+Syne-ExtraBold"/>
                <a:cs typeface="GFPGUI+Syne-ExtraBold"/>
              </a:rPr>
              <a:t>OpenShift:</a:t>
            </a:r>
          </a:p>
          <a:p>
            <a:pPr marL="0" marR="0">
              <a:lnSpc>
                <a:spcPts val="4050"/>
              </a:lnSpc>
              <a:spcBef>
                <a:spcPts val="100"/>
              </a:spcBef>
              <a:spcAft>
                <a:spcPts val="0"/>
              </a:spcAft>
            </a:pPr>
            <a:r>
              <a:rPr dirty="0" sz="3350" spc="23">
                <a:solidFill>
                  <a:srgbClr val="f0f4f1"/>
                </a:solidFill>
                <a:latin typeface="GFPGUI+Syne-ExtraBold"/>
                <a:cs typeface="GFPGUI+Syne-ExtraBold"/>
              </a:rPr>
              <a:t>Container</a:t>
            </a:r>
          </a:p>
          <a:p>
            <a:pPr marL="0" marR="0">
              <a:lnSpc>
                <a:spcPts val="4050"/>
              </a:lnSpc>
              <a:spcBef>
                <a:spcPts val="225"/>
              </a:spcBef>
              <a:spcAft>
                <a:spcPts val="0"/>
              </a:spcAft>
            </a:pPr>
            <a:r>
              <a:rPr dirty="0" sz="3350" spc="20">
                <a:solidFill>
                  <a:srgbClr val="f0f4f1"/>
                </a:solidFill>
                <a:latin typeface="GFPGUI+Syne-ExtraBold"/>
                <a:cs typeface="GFPGUI+Syne-ExtraBold"/>
              </a:rPr>
              <a:t>Application</a:t>
            </a:r>
          </a:p>
          <a:p>
            <a:pPr marL="0" marR="0">
              <a:lnSpc>
                <a:spcPts val="4050"/>
              </a:lnSpc>
              <a:spcBef>
                <a:spcPts val="100"/>
              </a:spcBef>
              <a:spcAft>
                <a:spcPts val="0"/>
              </a:spcAft>
            </a:pPr>
            <a:r>
              <a:rPr dirty="0" sz="3350" spc="20">
                <a:solidFill>
                  <a:srgbClr val="f0f4f1"/>
                </a:solidFill>
                <a:latin typeface="GFPGUI+Syne-ExtraBold"/>
                <a:cs typeface="GFPGUI+Syne-ExtraBold"/>
              </a:rPr>
              <a:t>Platform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00075" y="4173760"/>
            <a:ext cx="5728297" cy="5200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20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d7e5d8"/>
                </a:solidFill>
                <a:latin typeface="QHGAUI+Syne-Regular"/>
                <a:cs typeface="QHGAUI+Syne-Regular"/>
              </a:rPr>
              <a:t>Learn</a:t>
            </a:r>
            <a:r>
              <a:rPr dirty="0" sz="1350">
                <a:solidFill>
                  <a:srgbClr val="d7e5d8"/>
                </a:solidFill>
                <a:latin typeface="QHGAUI+Syne-Regular"/>
                <a:cs typeface="QHGAUI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QHGAUI+Syne-Regular"/>
                <a:cs typeface="QHGAUI+Syne-Regular"/>
              </a:rPr>
              <a:t>what</a:t>
            </a:r>
            <a:r>
              <a:rPr dirty="0" sz="1350">
                <a:solidFill>
                  <a:srgbClr val="d7e5d8"/>
                </a:solidFill>
                <a:latin typeface="QHGAUI+Syne-Regular"/>
                <a:cs typeface="QHGAUI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QHGAUI+Syne-Regular"/>
                <a:cs typeface="QHGAUI+Syne-Regular"/>
              </a:rPr>
              <a:t>OpenShift</a:t>
            </a:r>
            <a:r>
              <a:rPr dirty="0" sz="1350">
                <a:solidFill>
                  <a:srgbClr val="d7e5d8"/>
                </a:solidFill>
                <a:latin typeface="QHGAUI+Syne-Regular"/>
                <a:cs typeface="QHGAUI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QHGAUI+Syne-Regular"/>
                <a:cs typeface="QHGAUI+Syne-Regular"/>
              </a:rPr>
              <a:t>is,</a:t>
            </a:r>
            <a:r>
              <a:rPr dirty="0" sz="1350">
                <a:solidFill>
                  <a:srgbClr val="d7e5d8"/>
                </a:solidFill>
                <a:latin typeface="QHGAUI+Syne-Regular"/>
                <a:cs typeface="QHGAUI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QHGAUI+Syne-Regular"/>
                <a:cs typeface="QHGAUI+Syne-Regular"/>
              </a:rPr>
              <a:t>why</a:t>
            </a:r>
            <a:r>
              <a:rPr dirty="0" sz="1350">
                <a:solidFill>
                  <a:srgbClr val="d7e5d8"/>
                </a:solidFill>
                <a:latin typeface="QHGAUI+Syne-Regular"/>
                <a:cs typeface="QHGAUI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QHGAUI+Syne-Regular"/>
                <a:cs typeface="QHGAUI+Syne-Regular"/>
              </a:rPr>
              <a:t>it's</a:t>
            </a:r>
            <a:r>
              <a:rPr dirty="0" sz="1350">
                <a:solidFill>
                  <a:srgbClr val="d7e5d8"/>
                </a:solidFill>
                <a:latin typeface="QHGAUI+Syne-Regular"/>
                <a:cs typeface="QHGAUI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QHGAUI+Syne-Regular"/>
                <a:cs typeface="QHGAUI+Syne-Regular"/>
              </a:rPr>
              <a:t>important,</a:t>
            </a:r>
            <a:r>
              <a:rPr dirty="0" sz="1350">
                <a:solidFill>
                  <a:srgbClr val="d7e5d8"/>
                </a:solidFill>
                <a:latin typeface="QHGAUI+Syne-Regular"/>
                <a:cs typeface="QHGAUI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QHGAUI+Syne-Regular"/>
                <a:cs typeface="QHGAUI+Syne-Regular"/>
              </a:rPr>
              <a:t>and</a:t>
            </a:r>
            <a:r>
              <a:rPr dirty="0" sz="1350">
                <a:solidFill>
                  <a:srgbClr val="d7e5d8"/>
                </a:solidFill>
                <a:latin typeface="QHGAUI+Syne-Regular"/>
                <a:cs typeface="QHGAUI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QHGAUI+Syne-Regular"/>
                <a:cs typeface="QHGAUI+Syne-Regular"/>
              </a:rPr>
              <a:t>explore</a:t>
            </a:r>
            <a:r>
              <a:rPr dirty="0" sz="1350">
                <a:solidFill>
                  <a:srgbClr val="d7e5d8"/>
                </a:solidFill>
                <a:latin typeface="QHGAUI+Syne-Regular"/>
                <a:cs typeface="QHGAUI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QHGAUI+Syne-Regular"/>
                <a:cs typeface="QHGAUI+Syne-Regular"/>
              </a:rPr>
              <a:t>its</a:t>
            </a:r>
            <a:r>
              <a:rPr dirty="0" sz="1350">
                <a:solidFill>
                  <a:srgbClr val="d7e5d8"/>
                </a:solidFill>
                <a:latin typeface="QHGAUI+Syne-Regular"/>
                <a:cs typeface="QHGAUI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QHGAUI+Syne-Regular"/>
                <a:cs typeface="QHGAUI+Syne-Regular"/>
              </a:rPr>
              <a:t>comprehensive</a:t>
            </a:r>
          </a:p>
          <a:p>
            <a:pPr marL="0" marR="0">
              <a:lnSpc>
                <a:spcPts val="1620"/>
              </a:lnSpc>
              <a:spcBef>
                <a:spcPts val="554"/>
              </a:spcBef>
              <a:spcAft>
                <a:spcPts val="0"/>
              </a:spcAft>
            </a:pPr>
            <a:r>
              <a:rPr dirty="0" sz="1350">
                <a:solidFill>
                  <a:srgbClr val="d7e5d8"/>
                </a:solidFill>
                <a:latin typeface="QHGAUI+Syne-Regular"/>
                <a:cs typeface="QHGAUI+Syne-Regular"/>
              </a:rPr>
              <a:t>architecture</a:t>
            </a:r>
            <a:r>
              <a:rPr dirty="0" sz="1350">
                <a:solidFill>
                  <a:srgbClr val="d7e5d8"/>
                </a:solidFill>
                <a:latin typeface="QHGAUI+Syne-Regular"/>
                <a:cs typeface="QHGAUI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QHGAUI+Syne-Regular"/>
                <a:cs typeface="QHGAUI+Syne-Regular"/>
              </a:rPr>
              <a:t>built</a:t>
            </a:r>
            <a:r>
              <a:rPr dirty="0" sz="1350">
                <a:solidFill>
                  <a:srgbClr val="d7e5d8"/>
                </a:solidFill>
                <a:latin typeface="QHGAUI+Syne-Regular"/>
                <a:cs typeface="QHGAUI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QHGAUI+Syne-Regular"/>
                <a:cs typeface="QHGAUI+Syne-Regular"/>
              </a:rPr>
              <a:t>on</a:t>
            </a:r>
            <a:r>
              <a:rPr dirty="0" sz="1350">
                <a:solidFill>
                  <a:srgbClr val="d7e5d8"/>
                </a:solidFill>
                <a:latin typeface="QHGAUI+Syne-Regular"/>
                <a:cs typeface="QHGAUI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QHGAUI+Syne-Regular"/>
                <a:cs typeface="QHGAUI+Syne-Regular"/>
              </a:rPr>
              <a:t>Kubernetes</a:t>
            </a:r>
            <a:r>
              <a:rPr dirty="0" sz="1350">
                <a:solidFill>
                  <a:srgbClr val="d7e5d8"/>
                </a:solidFill>
                <a:latin typeface="QHGAUI+Syne-Regular"/>
                <a:cs typeface="QHGAUI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QHGAUI+Syne-Regular"/>
                <a:cs typeface="QHGAUI+Syne-Regular"/>
              </a:rPr>
              <a:t>and</a:t>
            </a:r>
            <a:r>
              <a:rPr dirty="0" sz="1350">
                <a:solidFill>
                  <a:srgbClr val="d7e5d8"/>
                </a:solidFill>
                <a:latin typeface="QHGAUI+Syne-Regular"/>
                <a:cs typeface="QHGAUI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QHGAUI+Syne-Regular"/>
                <a:cs typeface="QHGAUI+Syne-Regular"/>
              </a:rPr>
              <a:t>Red</a:t>
            </a:r>
            <a:r>
              <a:rPr dirty="0" sz="1350">
                <a:solidFill>
                  <a:srgbClr val="d7e5d8"/>
                </a:solidFill>
                <a:latin typeface="QHGAUI+Syne-Regular"/>
                <a:cs typeface="QHGAUI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QHGAUI+Syne-Regular"/>
                <a:cs typeface="QHGAUI+Syne-Regular"/>
              </a:rPr>
              <a:t>Hat</a:t>
            </a:r>
            <a:r>
              <a:rPr dirty="0" sz="1350">
                <a:solidFill>
                  <a:srgbClr val="d7e5d8"/>
                </a:solidFill>
                <a:latin typeface="QHGAUI+Syne-Regular"/>
                <a:cs typeface="QHGAUI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QHGAUI+Syne-Regular"/>
                <a:cs typeface="QHGAUI+Syne-Regular"/>
              </a:rPr>
              <a:t>Core</a:t>
            </a:r>
            <a:r>
              <a:rPr dirty="0" sz="1350">
                <a:solidFill>
                  <a:srgbClr val="d7e5d8"/>
                </a:solidFill>
                <a:latin typeface="QHGAUI+Syne-Regular"/>
                <a:cs typeface="QHGAUI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QHGAUI+Syne-Regular"/>
                <a:cs typeface="QHGAUI+Syne-Regular"/>
              </a:rPr>
              <a:t>OS.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>
            <a:hlinkClick r:id="rId2"/>
          </p:cNvPr>
          <p:cNvSpPr/>
          <p:nvPr/>
        </p:nvSpPr>
        <p:spPr>
          <a:xfrm>
            <a:off x="0" y="0"/>
            <a:ext cx="11430000" cy="7057009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886325" y="488331"/>
            <a:ext cx="5813250" cy="10858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050"/>
              </a:lnSpc>
              <a:spcBef>
                <a:spcPts val="0"/>
              </a:spcBef>
              <a:spcAft>
                <a:spcPts val="0"/>
              </a:spcAft>
            </a:pPr>
            <a:r>
              <a:rPr dirty="0" sz="3350" spc="20">
                <a:solidFill>
                  <a:srgbClr val="f0f4f1"/>
                </a:solidFill>
                <a:latin typeface="CFIJPL+Syne-ExtraBold"/>
                <a:cs typeface="CFIJPL+Syne-ExtraBold"/>
              </a:rPr>
              <a:t>Ready</a:t>
            </a:r>
            <a:r>
              <a:rPr dirty="0" sz="3350" spc="212">
                <a:solidFill>
                  <a:srgbClr val="f0f4f1"/>
                </a:solidFill>
                <a:latin typeface="CFIJPL+Syne-ExtraBold"/>
                <a:cs typeface="CFIJPL+Syne-ExtraBold"/>
              </a:rPr>
              <a:t> </a:t>
            </a:r>
            <a:r>
              <a:rPr dirty="0" sz="3350" spc="16">
                <a:solidFill>
                  <a:srgbClr val="f0f4f1"/>
                </a:solidFill>
                <a:latin typeface="CFIJPL+Syne-ExtraBold"/>
                <a:cs typeface="CFIJPL+Syne-ExtraBold"/>
              </a:rPr>
              <a:t>to</a:t>
            </a:r>
            <a:r>
              <a:rPr dirty="0" sz="3350" spc="218">
                <a:solidFill>
                  <a:srgbClr val="f0f4f1"/>
                </a:solidFill>
                <a:latin typeface="CFIJPL+Syne-ExtraBold"/>
                <a:cs typeface="CFIJPL+Syne-ExtraBold"/>
              </a:rPr>
              <a:t> </a:t>
            </a:r>
            <a:r>
              <a:rPr dirty="0" sz="3350">
                <a:solidFill>
                  <a:srgbClr val="f0f4f1"/>
                </a:solidFill>
                <a:latin typeface="CFIJPL+Syne-ExtraBold"/>
                <a:cs typeface="CFIJPL+Syne-ExtraBold"/>
              </a:rPr>
              <a:t>Deploy</a:t>
            </a:r>
          </a:p>
          <a:p>
            <a:pPr marL="0" marR="0">
              <a:lnSpc>
                <a:spcPts val="4050"/>
              </a:lnSpc>
              <a:spcBef>
                <a:spcPts val="100"/>
              </a:spcBef>
              <a:spcAft>
                <a:spcPts val="0"/>
              </a:spcAft>
            </a:pPr>
            <a:r>
              <a:rPr dirty="0" sz="3350" spc="23">
                <a:solidFill>
                  <a:srgbClr val="f0f4f1"/>
                </a:solidFill>
                <a:latin typeface="CFIJPL+Syne-ExtraBold"/>
                <a:cs typeface="CFIJPL+Syne-ExtraBold"/>
              </a:rPr>
              <a:t>OpenShift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86325" y="1815877"/>
            <a:ext cx="5072158" cy="21431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6750" spc="-67">
                <a:solidFill>
                  <a:srgbClr val="f0f4f1"/>
                </a:solidFill>
                <a:latin typeface="CFIJPL+Syne-ExtraBold"/>
                <a:cs typeface="CFIJPL+Syne-ExtraBold"/>
              </a:rPr>
              <a:t>Next</a:t>
            </a:r>
          </a:p>
          <a:p>
            <a:pPr marL="0" marR="0">
              <a:lnSpc>
                <a:spcPts val="8100"/>
              </a:lnSpc>
              <a:spcBef>
                <a:spcPts val="375"/>
              </a:spcBef>
              <a:spcAft>
                <a:spcPts val="0"/>
              </a:spcAft>
            </a:pPr>
            <a:r>
              <a:rPr dirty="0" sz="6750">
                <a:solidFill>
                  <a:srgbClr val="f0f4f1"/>
                </a:solidFill>
                <a:latin typeface="CFIJPL+Syne-ExtraBold"/>
                <a:cs typeface="CFIJPL+Syne-ExtraBold"/>
              </a:rPr>
              <a:t>Steps"&gt;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886325" y="4383817"/>
            <a:ext cx="2862338" cy="2438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20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spc="-10">
                <a:solidFill>
                  <a:srgbClr val="d7e5d8"/>
                </a:solidFill>
                <a:latin typeface="MTENEJ+Syne-Regular"/>
                <a:cs typeface="MTENEJ+Syne-Regular"/>
              </a:rPr>
              <a:t>Now</a:t>
            </a:r>
            <a:r>
              <a:rPr dirty="0" sz="1350" spc="10">
                <a:solidFill>
                  <a:srgbClr val="d7e5d8"/>
                </a:solidFill>
                <a:latin typeface="MTENEJ+Syne-Regular"/>
                <a:cs typeface="MTENEJ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MTENEJ+Syne-Regular"/>
                <a:cs typeface="MTENEJ+Syne-Regular"/>
              </a:rPr>
              <a:t>that</a:t>
            </a:r>
            <a:r>
              <a:rPr dirty="0" sz="1350">
                <a:solidFill>
                  <a:srgbClr val="d7e5d8"/>
                </a:solidFill>
                <a:latin typeface="MTENEJ+Syne-Regular"/>
                <a:cs typeface="MTENEJ+Syne-Regular"/>
              </a:rPr>
              <a:t> </a:t>
            </a:r>
            <a:r>
              <a:rPr dirty="0" sz="1350" spc="-10">
                <a:solidFill>
                  <a:srgbClr val="d7e5d8"/>
                </a:solidFill>
                <a:latin typeface="MTENEJ+Syne-Regular"/>
                <a:cs typeface="MTENEJ+Syne-Regular"/>
              </a:rPr>
              <a:t>you</a:t>
            </a:r>
            <a:r>
              <a:rPr dirty="0" sz="1350" spc="10">
                <a:solidFill>
                  <a:srgbClr val="d7e5d8"/>
                </a:solidFill>
                <a:latin typeface="MTENEJ+Syne-Regular"/>
                <a:cs typeface="MTENEJ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MTENEJ+Syne-Regular"/>
                <a:cs typeface="MTENEJ+Syne-Regular"/>
              </a:rPr>
              <a:t>understand</a:t>
            </a:r>
            <a:r>
              <a:rPr dirty="0" sz="1350">
                <a:solidFill>
                  <a:srgbClr val="d7e5d8"/>
                </a:solidFill>
                <a:latin typeface="MTENEJ+Syne-Regular"/>
                <a:cs typeface="MTENEJ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MTENEJ+Syne-Regular"/>
                <a:cs typeface="MTENEJ+Syne-Regular"/>
              </a:rPr>
              <a:t>OpenShift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265173" y="4526692"/>
            <a:ext cx="1168412" cy="2438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20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000000"/>
                </a:solidFill>
                <a:latin typeface="KDQTTH+Syne-SemiBold"/>
                <a:cs typeface="KDQTTH+Syne-SemiBol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EX280</a:t>
            </a:r>
            <a:r>
              <a:rPr dirty="0" sz="1350" spc="-26">
                <a:solidFill>
                  <a:srgbClr val="000000"/>
                </a:solidFill>
                <a:latin typeface="KDQTTH+Syne-SemiBold"/>
                <a:cs typeface="KDQTTH+Syne-SemiBol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350">
                <a:solidFill>
                  <a:srgbClr val="000000"/>
                </a:solidFill>
                <a:latin typeface="KDQTTH+Syne-SemiBold"/>
                <a:cs typeface="KDQTTH+Syne-SemiBol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Pra&amp;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828467" y="4526692"/>
            <a:ext cx="1025251" cy="2438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20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spc="-23">
                <a:solidFill>
                  <a:srgbClr val="a9f00f"/>
                </a:solidFill>
                <a:latin typeface="LBWPNF+Syne-SemiBold"/>
                <a:cs typeface="LBWPNF+Syne-SemiBold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Watch</a:t>
            </a:r>
            <a:r>
              <a:rPr dirty="0" sz="1350">
                <a:solidFill>
                  <a:srgbClr val="a9f00f"/>
                </a:solidFill>
                <a:latin typeface="LBWPNF+Syne-SemiBold"/>
                <a:cs typeface="LBWPNF+Syne-SemiBold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350">
                <a:solidFill>
                  <a:srgbClr val="a9f00f"/>
                </a:solidFill>
                <a:latin typeface="LBWPNF+Syne-SemiBold"/>
                <a:cs typeface="LBWPNF+Syne-SemiBold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V&amp;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886325" y="4660042"/>
            <a:ext cx="2806103" cy="7962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20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d7e5d8"/>
                </a:solidFill>
                <a:latin typeface="MTENEJ+Syne-Regular"/>
                <a:cs typeface="MTENEJ+Syne-Regular"/>
              </a:rPr>
              <a:t>architecture,</a:t>
            </a:r>
            <a:r>
              <a:rPr dirty="0" sz="1350">
                <a:solidFill>
                  <a:srgbClr val="d7e5d8"/>
                </a:solidFill>
                <a:latin typeface="MTENEJ+Syne-Regular"/>
                <a:cs typeface="MTENEJ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MTENEJ+Syne-Regular"/>
                <a:cs typeface="MTENEJ+Syne-Regular"/>
              </a:rPr>
              <a:t>you're</a:t>
            </a:r>
            <a:r>
              <a:rPr dirty="0" sz="1350">
                <a:solidFill>
                  <a:srgbClr val="d7e5d8"/>
                </a:solidFill>
                <a:latin typeface="MTENEJ+Syne-Regular"/>
                <a:cs typeface="MTENEJ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MTENEJ+Syne-Regular"/>
                <a:cs typeface="MTENEJ+Syne-Regular"/>
              </a:rPr>
              <a:t>ready</a:t>
            </a:r>
            <a:r>
              <a:rPr dirty="0" sz="1350">
                <a:solidFill>
                  <a:srgbClr val="d7e5d8"/>
                </a:solidFill>
                <a:latin typeface="MTENEJ+Syne-Regular"/>
                <a:cs typeface="MTENEJ+Syne-Regular"/>
              </a:rPr>
              <a:t> </a:t>
            </a:r>
            <a:r>
              <a:rPr dirty="0" sz="1350" spc="-14">
                <a:solidFill>
                  <a:srgbClr val="d7e5d8"/>
                </a:solidFill>
                <a:latin typeface="MTENEJ+Syne-Regular"/>
                <a:cs typeface="MTENEJ+Syne-Regular"/>
              </a:rPr>
              <a:t>to</a:t>
            </a:r>
            <a:r>
              <a:rPr dirty="0" sz="1350" spc="14">
                <a:solidFill>
                  <a:srgbClr val="d7e5d8"/>
                </a:solidFill>
                <a:latin typeface="MTENEJ+Syne-Regular"/>
                <a:cs typeface="MTENEJ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MTENEJ+Syne-Regular"/>
                <a:cs typeface="MTENEJ+Syne-Regular"/>
              </a:rPr>
              <a:t>learn</a:t>
            </a:r>
          </a:p>
          <a:p>
            <a:pPr marL="0" marR="0">
              <a:lnSpc>
                <a:spcPts val="1620"/>
              </a:lnSpc>
              <a:spcBef>
                <a:spcPts val="554"/>
              </a:spcBef>
              <a:spcAft>
                <a:spcPts val="0"/>
              </a:spcAft>
            </a:pPr>
            <a:r>
              <a:rPr dirty="0" sz="1350">
                <a:solidFill>
                  <a:srgbClr val="d7e5d8"/>
                </a:solidFill>
                <a:latin typeface="MTENEJ+Syne-Regular"/>
                <a:cs typeface="MTENEJ+Syne-Regular"/>
              </a:rPr>
              <a:t>cluster</a:t>
            </a:r>
            <a:r>
              <a:rPr dirty="0" sz="1350">
                <a:solidFill>
                  <a:srgbClr val="d7e5d8"/>
                </a:solidFill>
                <a:latin typeface="MTENEJ+Syne-Regular"/>
                <a:cs typeface="MTENEJ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MTENEJ+Syne-Regular"/>
                <a:cs typeface="MTENEJ+Syne-Regular"/>
              </a:rPr>
              <a:t>installation</a:t>
            </a:r>
            <a:r>
              <a:rPr dirty="0" sz="1350">
                <a:solidFill>
                  <a:srgbClr val="d7e5d8"/>
                </a:solidFill>
                <a:latin typeface="MTENEJ+Syne-Regular"/>
                <a:cs typeface="MTENEJ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MTENEJ+Syne-Regular"/>
                <a:cs typeface="MTENEJ+Syne-Regular"/>
              </a:rPr>
              <a:t>and</a:t>
            </a:r>
            <a:r>
              <a:rPr dirty="0" sz="1350">
                <a:solidFill>
                  <a:srgbClr val="d7e5d8"/>
                </a:solidFill>
                <a:latin typeface="MTENEJ+Syne-Regular"/>
                <a:cs typeface="MTENEJ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MTENEJ+Syne-Regular"/>
                <a:cs typeface="MTENEJ+Syne-Regular"/>
              </a:rPr>
              <a:t>deployment</a:t>
            </a:r>
          </a:p>
          <a:p>
            <a:pPr marL="0" marR="0">
              <a:lnSpc>
                <a:spcPts val="1620"/>
              </a:lnSpc>
              <a:spcBef>
                <a:spcPts val="554"/>
              </a:spcBef>
              <a:spcAft>
                <a:spcPts val="0"/>
              </a:spcAft>
            </a:pPr>
            <a:r>
              <a:rPr dirty="0" sz="1350">
                <a:solidFill>
                  <a:srgbClr val="d7e5d8"/>
                </a:solidFill>
                <a:latin typeface="MTENEJ+Syne-Regular"/>
                <a:cs typeface="MTENEJ+Syne-Regular"/>
              </a:rPr>
              <a:t>strategies.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886325" y="5641117"/>
            <a:ext cx="2599849" cy="7867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20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spc="-34">
                <a:solidFill>
                  <a:srgbClr val="d7e5d8"/>
                </a:solidFill>
                <a:latin typeface="MTENEJ+Syne-Regular"/>
                <a:cs typeface="MTENEJ+Syne-Regular"/>
              </a:rPr>
              <a:t>The</a:t>
            </a:r>
            <a:r>
              <a:rPr dirty="0" sz="1350" spc="34">
                <a:solidFill>
                  <a:srgbClr val="d7e5d8"/>
                </a:solidFill>
                <a:latin typeface="MTENEJ+Syne-Regular"/>
                <a:cs typeface="MTENEJ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MTENEJ+Syne-Regular"/>
                <a:cs typeface="MTENEJ+Syne-Regular"/>
              </a:rPr>
              <a:t>next</a:t>
            </a:r>
            <a:r>
              <a:rPr dirty="0" sz="1350">
                <a:solidFill>
                  <a:srgbClr val="d7e5d8"/>
                </a:solidFill>
                <a:latin typeface="MTENEJ+Syne-Regular"/>
                <a:cs typeface="MTENEJ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MTENEJ+Syne-Regular"/>
                <a:cs typeface="MTENEJ+Syne-Regular"/>
              </a:rPr>
              <a:t>lesson</a:t>
            </a:r>
            <a:r>
              <a:rPr dirty="0" sz="1350">
                <a:solidFill>
                  <a:srgbClr val="d7e5d8"/>
                </a:solidFill>
                <a:latin typeface="MTENEJ+Syne-Regular"/>
                <a:cs typeface="MTENEJ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MTENEJ+Syne-Regular"/>
                <a:cs typeface="MTENEJ+Syne-Regular"/>
              </a:rPr>
              <a:t>covers</a:t>
            </a:r>
            <a:r>
              <a:rPr dirty="0" sz="1350">
                <a:solidFill>
                  <a:srgbClr val="d7e5d8"/>
                </a:solidFill>
                <a:latin typeface="MTENEJ+Syne-Regular"/>
                <a:cs typeface="MTENEJ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MTENEJ+Syne-Regular"/>
                <a:cs typeface="MTENEJ+Syne-Regular"/>
              </a:rPr>
              <a:t>hands-on</a:t>
            </a:r>
          </a:p>
          <a:p>
            <a:pPr marL="0" marR="0">
              <a:lnSpc>
                <a:spcPts val="1620"/>
              </a:lnSpc>
              <a:spcBef>
                <a:spcPts val="554"/>
              </a:spcBef>
              <a:spcAft>
                <a:spcPts val="0"/>
              </a:spcAft>
            </a:pPr>
            <a:r>
              <a:rPr dirty="0" sz="1350">
                <a:solidFill>
                  <a:srgbClr val="d7e5d8"/>
                </a:solidFill>
                <a:latin typeface="MTENEJ+Syne-Regular"/>
                <a:cs typeface="MTENEJ+Syne-Regular"/>
              </a:rPr>
              <a:t>OpenShift</a:t>
            </a:r>
            <a:r>
              <a:rPr dirty="0" sz="1350">
                <a:solidFill>
                  <a:srgbClr val="d7e5d8"/>
                </a:solidFill>
                <a:latin typeface="MTENEJ+Syne-Regular"/>
                <a:cs typeface="MTENEJ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MTENEJ+Syne-Regular"/>
                <a:cs typeface="MTENEJ+Syne-Regular"/>
              </a:rPr>
              <a:t>cluster</a:t>
            </a:r>
            <a:r>
              <a:rPr dirty="0" sz="1350">
                <a:solidFill>
                  <a:srgbClr val="d7e5d8"/>
                </a:solidFill>
                <a:latin typeface="MTENEJ+Syne-Regular"/>
                <a:cs typeface="MTENEJ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MTENEJ+Syne-Regular"/>
                <a:cs typeface="MTENEJ+Syne-Regular"/>
              </a:rPr>
              <a:t>setup</a:t>
            </a:r>
            <a:r>
              <a:rPr dirty="0" sz="1350">
                <a:solidFill>
                  <a:srgbClr val="d7e5d8"/>
                </a:solidFill>
                <a:latin typeface="MTENEJ+Syne-Regular"/>
                <a:cs typeface="MTENEJ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MTENEJ+Syne-Regular"/>
                <a:cs typeface="MTENEJ+Syne-Regular"/>
              </a:rPr>
              <a:t>and</a:t>
            </a:r>
          </a:p>
          <a:p>
            <a:pPr marL="0" marR="0">
              <a:lnSpc>
                <a:spcPts val="1620"/>
              </a:lnSpc>
              <a:spcBef>
                <a:spcPts val="479"/>
              </a:spcBef>
              <a:spcAft>
                <a:spcPts val="0"/>
              </a:spcAft>
            </a:pPr>
            <a:r>
              <a:rPr dirty="0" sz="1350">
                <a:solidFill>
                  <a:srgbClr val="d7e5d8"/>
                </a:solidFill>
                <a:latin typeface="MTENEJ+Syne-Regular"/>
                <a:cs typeface="MTENEJ+Syne-Regular"/>
              </a:rPr>
              <a:t>configuration.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>
            <a:hlinkClick r:id="rId2"/>
          </p:cNvPr>
          <p:cNvSpPr/>
          <p:nvPr/>
        </p:nvSpPr>
        <p:spPr>
          <a:xfrm>
            <a:off x="0" y="0"/>
            <a:ext cx="11430000" cy="6437377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00075" y="659272"/>
            <a:ext cx="5396627" cy="10858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050"/>
              </a:lnSpc>
              <a:spcBef>
                <a:spcPts val="0"/>
              </a:spcBef>
              <a:spcAft>
                <a:spcPts val="0"/>
              </a:spcAft>
            </a:pPr>
            <a:r>
              <a:rPr dirty="0" sz="3350" spc="19">
                <a:solidFill>
                  <a:srgbClr val="f0f4f1"/>
                </a:solidFill>
                <a:latin typeface="RPUKLS+Syne-ExtraBold"/>
                <a:cs typeface="RPUKLS+Syne-ExtraBold"/>
              </a:rPr>
              <a:t>Why</a:t>
            </a:r>
            <a:r>
              <a:rPr dirty="0" sz="3350" spc="213">
                <a:solidFill>
                  <a:srgbClr val="f0f4f1"/>
                </a:solidFill>
                <a:latin typeface="RPUKLS+Syne-ExtraBold"/>
                <a:cs typeface="RPUKLS+Syne-ExtraBold"/>
              </a:rPr>
              <a:t> </a:t>
            </a:r>
            <a:r>
              <a:rPr dirty="0" sz="3350" spc="23">
                <a:solidFill>
                  <a:srgbClr val="f0f4f1"/>
                </a:solidFill>
                <a:latin typeface="RPUKLS+Syne-ExtraBold"/>
                <a:cs typeface="RPUKLS+Syne-ExtraBold"/>
              </a:rPr>
              <a:t>OpenShift</a:t>
            </a:r>
          </a:p>
          <a:p>
            <a:pPr marL="0" marR="0">
              <a:lnSpc>
                <a:spcPts val="4050"/>
              </a:lnSpc>
              <a:spcBef>
                <a:spcPts val="100"/>
              </a:spcBef>
              <a:spcAft>
                <a:spcPts val="0"/>
              </a:spcAft>
            </a:pPr>
            <a:r>
              <a:rPr dirty="0" sz="3350" spc="23">
                <a:solidFill>
                  <a:srgbClr val="f0f4f1"/>
                </a:solidFill>
                <a:latin typeface="RPUKLS+Syne-ExtraBold"/>
                <a:cs typeface="RPUKLS+Syne-ExtraBold"/>
              </a:rPr>
              <a:t>Matters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1050" y="2152912"/>
            <a:ext cx="1854041" cy="5619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2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spc="-12">
                <a:solidFill>
                  <a:srgbClr val="ffffff"/>
                </a:solidFill>
                <a:latin typeface="RPUKLS+Syne-ExtraBold"/>
                <a:cs typeface="RPUKLS+Syne-ExtraBold"/>
              </a:rPr>
              <a:t>Container</a:t>
            </a:r>
          </a:p>
          <a:p>
            <a:pPr marL="0" marR="0">
              <a:lnSpc>
                <a:spcPts val="2025"/>
              </a:lnSpc>
              <a:spcBef>
                <a:spcPts val="75"/>
              </a:spcBef>
              <a:spcAft>
                <a:spcPts val="0"/>
              </a:spcAft>
            </a:pPr>
            <a:r>
              <a:rPr dirty="0" sz="1700" spc="-12">
                <a:solidFill>
                  <a:srgbClr val="ffffff"/>
                </a:solidFill>
                <a:latin typeface="RPUKLS+Syne-ExtraBold"/>
                <a:cs typeface="RPUKLS+Syne-ExtraBold"/>
              </a:rPr>
              <a:t>Runtime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838575" y="2152912"/>
            <a:ext cx="1898832" cy="5619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2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spc="-10">
                <a:solidFill>
                  <a:srgbClr val="ffffff"/>
                </a:solidFill>
                <a:latin typeface="RPUKLS+Syne-ExtraBold"/>
                <a:cs typeface="RPUKLS+Syne-ExtraBold"/>
              </a:rPr>
              <a:t>Enterprise</a:t>
            </a:r>
          </a:p>
          <a:p>
            <a:pPr marL="0" marR="0">
              <a:lnSpc>
                <a:spcPts val="2025"/>
              </a:lnSpc>
              <a:spcBef>
                <a:spcPts val="75"/>
              </a:spcBef>
              <a:spcAft>
                <a:spcPts val="0"/>
              </a:spcAft>
            </a:pPr>
            <a:r>
              <a:rPr dirty="0" sz="1700" spc="-11">
                <a:solidFill>
                  <a:srgbClr val="ffffff"/>
                </a:solidFill>
                <a:latin typeface="RPUKLS+Syne-ExtraBold"/>
                <a:cs typeface="RPUKLS+Syne-ExtraBold"/>
              </a:rPr>
              <a:t>Scale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81050" y="2695837"/>
            <a:ext cx="2052066" cy="295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2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spc="-10">
                <a:solidFill>
                  <a:srgbClr val="ffffff"/>
                </a:solidFill>
                <a:latin typeface="RPUKLS+Syne-ExtraBold"/>
                <a:cs typeface="RPUKLS+Syne-ExtraBold"/>
              </a:rPr>
              <a:t>Limitations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838575" y="2695837"/>
            <a:ext cx="1880187" cy="295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2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spc="-17">
                <a:solidFill>
                  <a:srgbClr val="ffffff"/>
                </a:solidFill>
                <a:latin typeface="RPUKLS+Syne-ExtraBold"/>
                <a:cs typeface="RPUKLS+Syne-ExtraBold"/>
              </a:rPr>
              <a:t>Challenge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81050" y="3087909"/>
            <a:ext cx="2465432" cy="7962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20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ffffff"/>
                </a:solidFill>
                <a:latin typeface="JFAPMP+Syne-Regular"/>
                <a:cs typeface="JFAPMP+Syne-Regular"/>
              </a:rPr>
              <a:t>Docker</a:t>
            </a:r>
            <a:r>
              <a:rPr dirty="0" sz="1350">
                <a:solidFill>
                  <a:srgbClr val="ffffff"/>
                </a:solidFill>
                <a:latin typeface="JFAPMP+Syne-Regular"/>
                <a:cs typeface="JFAPMP+Syne-Regular"/>
              </a:rPr>
              <a:t> </a:t>
            </a:r>
            <a:r>
              <a:rPr dirty="0" sz="1350">
                <a:solidFill>
                  <a:srgbClr val="ffffff"/>
                </a:solidFill>
                <a:latin typeface="JFAPMP+Syne-Regular"/>
                <a:cs typeface="JFAPMP+Syne-Regular"/>
              </a:rPr>
              <a:t>and</a:t>
            </a:r>
            <a:r>
              <a:rPr dirty="0" sz="1350">
                <a:solidFill>
                  <a:srgbClr val="ffffff"/>
                </a:solidFill>
                <a:latin typeface="JFAPMP+Syne-Regular"/>
                <a:cs typeface="JFAPMP+Syne-Regular"/>
              </a:rPr>
              <a:t> </a:t>
            </a:r>
            <a:r>
              <a:rPr dirty="0" sz="1350">
                <a:solidFill>
                  <a:srgbClr val="ffffff"/>
                </a:solidFill>
                <a:latin typeface="JFAPMP+Syne-Regular"/>
                <a:cs typeface="JFAPMP+Syne-Regular"/>
              </a:rPr>
              <a:t>Podman</a:t>
            </a:r>
            <a:r>
              <a:rPr dirty="0" sz="1350">
                <a:solidFill>
                  <a:srgbClr val="ffffff"/>
                </a:solidFill>
                <a:latin typeface="JFAPMP+Syne-Regular"/>
                <a:cs typeface="JFAPMP+Syne-Regular"/>
              </a:rPr>
              <a:t> </a:t>
            </a:r>
            <a:r>
              <a:rPr dirty="0" sz="1350">
                <a:solidFill>
                  <a:srgbClr val="ffffff"/>
                </a:solidFill>
                <a:latin typeface="JFAPMP+Syne-Regular"/>
                <a:cs typeface="JFAPMP+Syne-Regular"/>
              </a:rPr>
              <a:t>work</a:t>
            </a:r>
            <a:r>
              <a:rPr dirty="0" sz="1350">
                <a:solidFill>
                  <a:srgbClr val="ffffff"/>
                </a:solidFill>
                <a:latin typeface="JFAPMP+Syne-Regular"/>
                <a:cs typeface="JFAPMP+Syne-Regular"/>
              </a:rPr>
              <a:t> </a:t>
            </a:r>
            <a:r>
              <a:rPr dirty="0" sz="1350">
                <a:solidFill>
                  <a:srgbClr val="ffffff"/>
                </a:solidFill>
                <a:latin typeface="JFAPMP+Syne-Regular"/>
                <a:cs typeface="JFAPMP+Syne-Regular"/>
              </a:rPr>
              <a:t>for</a:t>
            </a:r>
          </a:p>
          <a:p>
            <a:pPr marL="0" marR="0">
              <a:lnSpc>
                <a:spcPts val="1620"/>
              </a:lnSpc>
              <a:spcBef>
                <a:spcPts val="555"/>
              </a:spcBef>
              <a:spcAft>
                <a:spcPts val="0"/>
              </a:spcAft>
            </a:pPr>
            <a:r>
              <a:rPr dirty="0" sz="1350">
                <a:solidFill>
                  <a:srgbClr val="ffffff"/>
                </a:solidFill>
                <a:latin typeface="JFAPMP+Syne-Regular"/>
                <a:cs typeface="JFAPMP+Syne-Regular"/>
              </a:rPr>
              <a:t>basic</a:t>
            </a:r>
            <a:r>
              <a:rPr dirty="0" sz="1350">
                <a:solidFill>
                  <a:srgbClr val="ffffff"/>
                </a:solidFill>
                <a:latin typeface="JFAPMP+Syne-Regular"/>
                <a:cs typeface="JFAPMP+Syne-Regular"/>
              </a:rPr>
              <a:t> </a:t>
            </a:r>
            <a:r>
              <a:rPr dirty="0" sz="1350">
                <a:solidFill>
                  <a:srgbClr val="ffffff"/>
                </a:solidFill>
                <a:latin typeface="JFAPMP+Syne-Regular"/>
                <a:cs typeface="JFAPMP+Syne-Regular"/>
              </a:rPr>
              <a:t>containers</a:t>
            </a:r>
            <a:r>
              <a:rPr dirty="0" sz="1350">
                <a:solidFill>
                  <a:srgbClr val="ffffff"/>
                </a:solidFill>
                <a:latin typeface="JFAPMP+Syne-Regular"/>
                <a:cs typeface="JFAPMP+Syne-Regular"/>
              </a:rPr>
              <a:t> </a:t>
            </a:r>
            <a:r>
              <a:rPr dirty="0" sz="1350">
                <a:solidFill>
                  <a:srgbClr val="ffffff"/>
                </a:solidFill>
                <a:latin typeface="JFAPMP+Syne-Regular"/>
                <a:cs typeface="JFAPMP+Syne-Regular"/>
              </a:rPr>
              <a:t>but</a:t>
            </a:r>
            <a:r>
              <a:rPr dirty="0" sz="1350">
                <a:solidFill>
                  <a:srgbClr val="ffffff"/>
                </a:solidFill>
                <a:latin typeface="JFAPMP+Syne-Regular"/>
                <a:cs typeface="JFAPMP+Syne-Regular"/>
              </a:rPr>
              <a:t> </a:t>
            </a:r>
            <a:r>
              <a:rPr dirty="0" sz="1350">
                <a:solidFill>
                  <a:srgbClr val="ffffff"/>
                </a:solidFill>
                <a:latin typeface="JFAPMP+Syne-Regular"/>
                <a:cs typeface="JFAPMP+Syne-Regular"/>
              </a:rPr>
              <a:t>struggle</a:t>
            </a:r>
          </a:p>
          <a:p>
            <a:pPr marL="0" marR="0">
              <a:lnSpc>
                <a:spcPts val="1620"/>
              </a:lnSpc>
              <a:spcBef>
                <a:spcPts val="554"/>
              </a:spcBef>
              <a:spcAft>
                <a:spcPts val="0"/>
              </a:spcAft>
            </a:pPr>
            <a:r>
              <a:rPr dirty="0" sz="1350">
                <a:solidFill>
                  <a:srgbClr val="ffffff"/>
                </a:solidFill>
                <a:latin typeface="JFAPMP+Syne-Regular"/>
                <a:cs typeface="JFAPMP+Syne-Regular"/>
              </a:rPr>
              <a:t>with</a:t>
            </a:r>
            <a:r>
              <a:rPr dirty="0" sz="1350">
                <a:solidFill>
                  <a:srgbClr val="ffffff"/>
                </a:solidFill>
                <a:latin typeface="JFAPMP+Syne-Regular"/>
                <a:cs typeface="JFAPMP+Syne-Regular"/>
              </a:rPr>
              <a:t> </a:t>
            </a:r>
            <a:r>
              <a:rPr dirty="0" sz="1350">
                <a:solidFill>
                  <a:srgbClr val="ffffff"/>
                </a:solidFill>
                <a:latin typeface="JFAPMP+Syne-Regular"/>
                <a:cs typeface="JFAPMP+Syne-Regular"/>
              </a:rPr>
              <a:t>large-scale</a:t>
            </a:r>
            <a:r>
              <a:rPr dirty="0" sz="1350">
                <a:solidFill>
                  <a:srgbClr val="ffffff"/>
                </a:solidFill>
                <a:latin typeface="JFAPMP+Syne-Regular"/>
                <a:cs typeface="JFAPMP+Syne-Regular"/>
              </a:rPr>
              <a:t> </a:t>
            </a:r>
            <a:r>
              <a:rPr dirty="0" sz="1350">
                <a:solidFill>
                  <a:srgbClr val="ffffff"/>
                </a:solidFill>
                <a:latin typeface="JFAPMP+Syne-Regular"/>
                <a:cs typeface="JFAPMP+Syne-Regular"/>
              </a:rPr>
              <a:t>management.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838575" y="3087909"/>
            <a:ext cx="2676316" cy="7962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20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ffffff"/>
                </a:solidFill>
                <a:latin typeface="JFAPMP+Syne-Regular"/>
                <a:cs typeface="JFAPMP+Syne-Regular"/>
              </a:rPr>
              <a:t>Managing</a:t>
            </a:r>
            <a:r>
              <a:rPr dirty="0" sz="1350">
                <a:solidFill>
                  <a:srgbClr val="ffffff"/>
                </a:solidFill>
                <a:latin typeface="JFAPMP+Syne-Regular"/>
                <a:cs typeface="JFAPMP+Syne-Regular"/>
              </a:rPr>
              <a:t> </a:t>
            </a:r>
            <a:r>
              <a:rPr dirty="0" sz="1350">
                <a:solidFill>
                  <a:srgbClr val="ffffff"/>
                </a:solidFill>
                <a:latin typeface="JFAPMP+Syne-Regular"/>
                <a:cs typeface="JFAPMP+Syne-Regular"/>
              </a:rPr>
              <a:t>hundreds</a:t>
            </a:r>
            <a:r>
              <a:rPr dirty="0" sz="1350">
                <a:solidFill>
                  <a:srgbClr val="ffffff"/>
                </a:solidFill>
                <a:latin typeface="JFAPMP+Syne-Regular"/>
                <a:cs typeface="JFAPMP+Syne-Regular"/>
              </a:rPr>
              <a:t> </a:t>
            </a:r>
            <a:r>
              <a:rPr dirty="0" sz="1350">
                <a:solidFill>
                  <a:srgbClr val="ffffff"/>
                </a:solidFill>
                <a:latin typeface="JFAPMP+Syne-Regular"/>
                <a:cs typeface="JFAPMP+Syne-Regular"/>
              </a:rPr>
              <a:t>or</a:t>
            </a:r>
            <a:r>
              <a:rPr dirty="0" sz="1350">
                <a:solidFill>
                  <a:srgbClr val="ffffff"/>
                </a:solidFill>
                <a:latin typeface="JFAPMP+Syne-Regular"/>
                <a:cs typeface="JFAPMP+Syne-Regular"/>
              </a:rPr>
              <a:t> </a:t>
            </a:r>
            <a:r>
              <a:rPr dirty="0" sz="1350">
                <a:solidFill>
                  <a:srgbClr val="ffffff"/>
                </a:solidFill>
                <a:latin typeface="JFAPMP+Syne-Regular"/>
                <a:cs typeface="JFAPMP+Syne-Regular"/>
              </a:rPr>
              <a:t>thousands</a:t>
            </a:r>
          </a:p>
          <a:p>
            <a:pPr marL="0" marR="0">
              <a:lnSpc>
                <a:spcPts val="1620"/>
              </a:lnSpc>
              <a:spcBef>
                <a:spcPts val="555"/>
              </a:spcBef>
              <a:spcAft>
                <a:spcPts val="0"/>
              </a:spcAft>
            </a:pPr>
            <a:r>
              <a:rPr dirty="0" sz="1350" spc="-14">
                <a:solidFill>
                  <a:srgbClr val="ffffff"/>
                </a:solidFill>
                <a:latin typeface="JFAPMP+Syne-Regular"/>
                <a:cs typeface="JFAPMP+Syne-Regular"/>
              </a:rPr>
              <a:t>of</a:t>
            </a:r>
            <a:r>
              <a:rPr dirty="0" sz="1350" spc="14">
                <a:solidFill>
                  <a:srgbClr val="ffffff"/>
                </a:solidFill>
                <a:latin typeface="JFAPMP+Syne-Regular"/>
                <a:cs typeface="JFAPMP+Syne-Regular"/>
              </a:rPr>
              <a:t> </a:t>
            </a:r>
            <a:r>
              <a:rPr dirty="0" sz="1350">
                <a:solidFill>
                  <a:srgbClr val="ffffff"/>
                </a:solidFill>
                <a:latin typeface="JFAPMP+Syne-Regular"/>
                <a:cs typeface="JFAPMP+Syne-Regular"/>
              </a:rPr>
              <a:t>containerized</a:t>
            </a:r>
            <a:r>
              <a:rPr dirty="0" sz="1350">
                <a:solidFill>
                  <a:srgbClr val="ffffff"/>
                </a:solidFill>
                <a:latin typeface="JFAPMP+Syne-Regular"/>
                <a:cs typeface="JFAPMP+Syne-Regular"/>
              </a:rPr>
              <a:t> </a:t>
            </a:r>
            <a:r>
              <a:rPr dirty="0" sz="1350">
                <a:solidFill>
                  <a:srgbClr val="ffffff"/>
                </a:solidFill>
                <a:latin typeface="JFAPMP+Syne-Regular"/>
                <a:cs typeface="JFAPMP+Syne-Regular"/>
              </a:rPr>
              <a:t>applications</a:t>
            </a:r>
          </a:p>
          <a:p>
            <a:pPr marL="0" marR="0">
              <a:lnSpc>
                <a:spcPts val="1620"/>
              </a:lnSpc>
              <a:spcBef>
                <a:spcPts val="554"/>
              </a:spcBef>
              <a:spcAft>
                <a:spcPts val="0"/>
              </a:spcAft>
            </a:pPr>
            <a:r>
              <a:rPr dirty="0" sz="1350">
                <a:solidFill>
                  <a:srgbClr val="ffffff"/>
                </a:solidFill>
                <a:latin typeface="JFAPMP+Syne-Regular"/>
                <a:cs typeface="JFAPMP+Syne-Regular"/>
              </a:rPr>
              <a:t>requires</a:t>
            </a:r>
            <a:r>
              <a:rPr dirty="0" sz="1350">
                <a:solidFill>
                  <a:srgbClr val="ffffff"/>
                </a:solidFill>
                <a:latin typeface="JFAPMP+Syne-Regular"/>
                <a:cs typeface="JFAPMP+Syne-Regular"/>
              </a:rPr>
              <a:t> </a:t>
            </a:r>
            <a:r>
              <a:rPr dirty="0" sz="1350">
                <a:solidFill>
                  <a:srgbClr val="ffffff"/>
                </a:solidFill>
                <a:latin typeface="JFAPMP+Syne-Regular"/>
                <a:cs typeface="JFAPMP+Syne-Regular"/>
              </a:rPr>
              <a:t>sophisticated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838575" y="3916585"/>
            <a:ext cx="1208703" cy="2438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20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ffffff"/>
                </a:solidFill>
                <a:latin typeface="JFAPMP+Syne-Regular"/>
                <a:cs typeface="JFAPMP+Syne-Regular"/>
              </a:rPr>
              <a:t>orchestration.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81050" y="4696087"/>
            <a:ext cx="4968644" cy="295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2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spc="-10">
                <a:solidFill>
                  <a:srgbClr val="ffffff"/>
                </a:solidFill>
                <a:latin typeface="RPUKLS+Syne-ExtraBold"/>
                <a:cs typeface="RPUKLS+Syne-ExtraBold"/>
              </a:rPr>
              <a:t>Mission-Critical</a:t>
            </a:r>
            <a:r>
              <a:rPr dirty="0" sz="1700" spc="104">
                <a:solidFill>
                  <a:srgbClr val="ffffff"/>
                </a:solidFill>
                <a:latin typeface="RPUKLS+Syne-ExtraBold"/>
                <a:cs typeface="RPUKLS+Syne-ExtraBold"/>
              </a:rPr>
              <a:t> </a:t>
            </a:r>
            <a:r>
              <a:rPr dirty="0" sz="1700" spc="-10">
                <a:solidFill>
                  <a:srgbClr val="ffffff"/>
                </a:solidFill>
                <a:latin typeface="RPUKLS+Syne-ExtraBold"/>
                <a:cs typeface="RPUKLS+Syne-ExtraBold"/>
              </a:rPr>
              <a:t>Applications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81050" y="5097685"/>
            <a:ext cx="5618912" cy="5105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20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ffffff"/>
                </a:solidFill>
                <a:latin typeface="JFAPMP+Syne-Regular"/>
                <a:cs typeface="JFAPMP+Syne-Regular"/>
              </a:rPr>
              <a:t>Core</a:t>
            </a:r>
            <a:r>
              <a:rPr dirty="0" sz="1350">
                <a:solidFill>
                  <a:srgbClr val="ffffff"/>
                </a:solidFill>
                <a:latin typeface="JFAPMP+Syne-Regular"/>
                <a:cs typeface="JFAPMP+Syne-Regular"/>
              </a:rPr>
              <a:t> </a:t>
            </a:r>
            <a:r>
              <a:rPr dirty="0" sz="1350">
                <a:solidFill>
                  <a:srgbClr val="ffffff"/>
                </a:solidFill>
                <a:latin typeface="JFAPMP+Syne-Regular"/>
                <a:cs typeface="JFAPMP+Syne-Regular"/>
              </a:rPr>
              <a:t>banking</a:t>
            </a:r>
            <a:r>
              <a:rPr dirty="0" sz="1350">
                <a:solidFill>
                  <a:srgbClr val="ffffff"/>
                </a:solidFill>
                <a:latin typeface="JFAPMP+Syne-Regular"/>
                <a:cs typeface="JFAPMP+Syne-Regular"/>
              </a:rPr>
              <a:t> </a:t>
            </a:r>
            <a:r>
              <a:rPr dirty="0" sz="1350">
                <a:solidFill>
                  <a:srgbClr val="ffffff"/>
                </a:solidFill>
                <a:latin typeface="JFAPMP+Syne-Regular"/>
                <a:cs typeface="JFAPMP+Syne-Regular"/>
              </a:rPr>
              <a:t>and</a:t>
            </a:r>
            <a:r>
              <a:rPr dirty="0" sz="1350">
                <a:solidFill>
                  <a:srgbClr val="ffffff"/>
                </a:solidFill>
                <a:latin typeface="JFAPMP+Syne-Regular"/>
                <a:cs typeface="JFAPMP+Syne-Regular"/>
              </a:rPr>
              <a:t> </a:t>
            </a:r>
            <a:r>
              <a:rPr dirty="0" sz="1350">
                <a:solidFill>
                  <a:srgbClr val="ffffff"/>
                </a:solidFill>
                <a:latin typeface="JFAPMP+Syne-Regular"/>
                <a:cs typeface="JFAPMP+Syne-Regular"/>
              </a:rPr>
              <a:t>heavy</a:t>
            </a:r>
            <a:r>
              <a:rPr dirty="0" sz="1350">
                <a:solidFill>
                  <a:srgbClr val="ffffff"/>
                </a:solidFill>
                <a:latin typeface="JFAPMP+Syne-Regular"/>
                <a:cs typeface="JFAPMP+Syne-Regular"/>
              </a:rPr>
              <a:t> </a:t>
            </a:r>
            <a:r>
              <a:rPr dirty="0" sz="1350">
                <a:solidFill>
                  <a:srgbClr val="ffffff"/>
                </a:solidFill>
                <a:latin typeface="JFAPMP+Syne-Regular"/>
                <a:cs typeface="JFAPMP+Syne-Regular"/>
              </a:rPr>
              <a:t>enterprise</a:t>
            </a:r>
            <a:r>
              <a:rPr dirty="0" sz="1350">
                <a:solidFill>
                  <a:srgbClr val="ffffff"/>
                </a:solidFill>
                <a:latin typeface="JFAPMP+Syne-Regular"/>
                <a:cs typeface="JFAPMP+Syne-Regular"/>
              </a:rPr>
              <a:t> </a:t>
            </a:r>
            <a:r>
              <a:rPr dirty="0" sz="1350">
                <a:solidFill>
                  <a:srgbClr val="ffffff"/>
                </a:solidFill>
                <a:latin typeface="JFAPMP+Syne-Regular"/>
                <a:cs typeface="JFAPMP+Syne-Regular"/>
              </a:rPr>
              <a:t>applications</a:t>
            </a:r>
            <a:r>
              <a:rPr dirty="0" sz="1350">
                <a:solidFill>
                  <a:srgbClr val="ffffff"/>
                </a:solidFill>
                <a:latin typeface="JFAPMP+Syne-Regular"/>
                <a:cs typeface="JFAPMP+Syne-Regular"/>
              </a:rPr>
              <a:t> </a:t>
            </a:r>
            <a:r>
              <a:rPr dirty="0" sz="1350">
                <a:solidFill>
                  <a:srgbClr val="ffffff"/>
                </a:solidFill>
                <a:latin typeface="JFAPMP+Syne-Regular"/>
                <a:cs typeface="JFAPMP+Syne-Regular"/>
              </a:rPr>
              <a:t>demand</a:t>
            </a:r>
            <a:r>
              <a:rPr dirty="0" sz="1350">
                <a:solidFill>
                  <a:srgbClr val="ffffff"/>
                </a:solidFill>
                <a:latin typeface="JFAPMP+Syne-Regular"/>
                <a:cs typeface="JFAPMP+Syne-Regular"/>
              </a:rPr>
              <a:t> </a:t>
            </a:r>
            <a:r>
              <a:rPr dirty="0" sz="1350">
                <a:solidFill>
                  <a:srgbClr val="ffffff"/>
                </a:solidFill>
                <a:latin typeface="JFAPMP+Syne-Regular"/>
                <a:cs typeface="JFAPMP+Syne-Regular"/>
              </a:rPr>
              <a:t>high</a:t>
            </a:r>
            <a:r>
              <a:rPr dirty="0" sz="1350">
                <a:solidFill>
                  <a:srgbClr val="ffffff"/>
                </a:solidFill>
                <a:latin typeface="JFAPMP+Syne-Regular"/>
                <a:cs typeface="JFAPMP+Syne-Regular"/>
              </a:rPr>
              <a:t> </a:t>
            </a:r>
            <a:r>
              <a:rPr dirty="0" sz="1350">
                <a:solidFill>
                  <a:srgbClr val="ffffff"/>
                </a:solidFill>
                <a:latin typeface="JFAPMP+Syne-Regular"/>
                <a:cs typeface="JFAPMP+Syne-Regular"/>
              </a:rPr>
              <a:t>availability</a:t>
            </a:r>
          </a:p>
          <a:p>
            <a:pPr marL="0" marR="0">
              <a:lnSpc>
                <a:spcPts val="1620"/>
              </a:lnSpc>
              <a:spcBef>
                <a:spcPts val="479"/>
              </a:spcBef>
              <a:spcAft>
                <a:spcPts val="0"/>
              </a:spcAft>
            </a:pPr>
            <a:r>
              <a:rPr dirty="0" sz="1350">
                <a:solidFill>
                  <a:srgbClr val="ffffff"/>
                </a:solidFill>
                <a:latin typeface="JFAPMP+Syne-Regular"/>
                <a:cs typeface="JFAPMP+Syne-Regular"/>
              </a:rPr>
              <a:t>and</a:t>
            </a:r>
            <a:r>
              <a:rPr dirty="0" sz="1350">
                <a:solidFill>
                  <a:srgbClr val="ffffff"/>
                </a:solidFill>
                <a:latin typeface="JFAPMP+Syne-Regular"/>
                <a:cs typeface="JFAPMP+Syne-Regular"/>
              </a:rPr>
              <a:t> </a:t>
            </a:r>
            <a:r>
              <a:rPr dirty="0" sz="1350">
                <a:solidFill>
                  <a:srgbClr val="ffffff"/>
                </a:solidFill>
                <a:latin typeface="JFAPMP+Syne-Regular"/>
                <a:cs typeface="JFAPMP+Syne-Regular"/>
              </a:rPr>
              <a:t>automation.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>
            <a:hlinkClick r:id="rId2"/>
          </p:cNvPr>
          <p:cNvSpPr/>
          <p:nvPr/>
        </p:nvSpPr>
        <p:spPr>
          <a:xfrm>
            <a:off x="0" y="0"/>
            <a:ext cx="11430000" cy="6437377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886325" y="878347"/>
            <a:ext cx="4001024" cy="10858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050"/>
              </a:lnSpc>
              <a:spcBef>
                <a:spcPts val="0"/>
              </a:spcBef>
              <a:spcAft>
                <a:spcPts val="0"/>
              </a:spcAft>
            </a:pPr>
            <a:r>
              <a:rPr dirty="0" sz="3350" spc="33">
                <a:solidFill>
                  <a:srgbClr val="f0f4f1"/>
                </a:solidFill>
                <a:latin typeface="CWEMJV+Syne-ExtraBold"/>
                <a:cs typeface="CWEMJV+Syne-ExtraBold"/>
              </a:rPr>
              <a:t>What</a:t>
            </a:r>
            <a:r>
              <a:rPr dirty="0" sz="3350" spc="192">
                <a:solidFill>
                  <a:srgbClr val="f0f4f1"/>
                </a:solidFill>
                <a:latin typeface="CWEMJV+Syne-ExtraBold"/>
                <a:cs typeface="CWEMJV+Syne-ExtraBold"/>
              </a:rPr>
              <a:t> </a:t>
            </a:r>
            <a:r>
              <a:rPr dirty="0" sz="3350">
                <a:solidFill>
                  <a:srgbClr val="f0f4f1"/>
                </a:solidFill>
                <a:latin typeface="CWEMJV+Syne-ExtraBold"/>
                <a:cs typeface="CWEMJV+Syne-ExtraBold"/>
              </a:rPr>
              <a:t>is</a:t>
            </a:r>
          </a:p>
          <a:p>
            <a:pPr marL="0" marR="0">
              <a:lnSpc>
                <a:spcPts val="4050"/>
              </a:lnSpc>
              <a:spcBef>
                <a:spcPts val="100"/>
              </a:spcBef>
              <a:spcAft>
                <a:spcPts val="0"/>
              </a:spcAft>
            </a:pPr>
            <a:r>
              <a:rPr dirty="0" sz="3350" spc="23">
                <a:solidFill>
                  <a:srgbClr val="f0f4f1"/>
                </a:solidFill>
                <a:latin typeface="CWEMJV+Syne-ExtraBold"/>
                <a:cs typeface="CWEMJV+Syne-ExtraBold"/>
              </a:rPr>
              <a:t>OpenShift?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86325" y="2371987"/>
            <a:ext cx="2096857" cy="8286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2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spc="-12">
                <a:solidFill>
                  <a:srgbClr val="f0f4f1"/>
                </a:solidFill>
                <a:latin typeface="CWEMJV+Syne-ExtraBold"/>
                <a:cs typeface="CWEMJV+Syne-ExtraBold"/>
              </a:rPr>
              <a:t>Container</a:t>
            </a:r>
          </a:p>
          <a:p>
            <a:pPr marL="0" marR="0">
              <a:lnSpc>
                <a:spcPts val="2025"/>
              </a:lnSpc>
              <a:spcBef>
                <a:spcPts val="75"/>
              </a:spcBef>
              <a:spcAft>
                <a:spcPts val="0"/>
              </a:spcAft>
            </a:pPr>
            <a:r>
              <a:rPr dirty="0" sz="1700" spc="-10">
                <a:solidFill>
                  <a:srgbClr val="f0f4f1"/>
                </a:solidFill>
                <a:latin typeface="CWEMJV+Syne-ExtraBold"/>
                <a:cs typeface="CWEMJV+Syne-ExtraBold"/>
              </a:rPr>
              <a:t>Application</a:t>
            </a:r>
          </a:p>
          <a:p>
            <a:pPr marL="0" marR="0">
              <a:lnSpc>
                <a:spcPts val="2025"/>
              </a:lnSpc>
              <a:spcBef>
                <a:spcPts val="75"/>
              </a:spcBef>
              <a:spcAft>
                <a:spcPts val="0"/>
              </a:spcAft>
            </a:pPr>
            <a:r>
              <a:rPr dirty="0" sz="1700" spc="-10">
                <a:solidFill>
                  <a:srgbClr val="f0f4f1"/>
                </a:solidFill>
                <a:latin typeface="CWEMJV+Syne-ExtraBold"/>
                <a:cs typeface="CWEMJV+Syne-ExtraBold"/>
              </a:rPr>
              <a:t>Platform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076756" y="2371987"/>
            <a:ext cx="2150650" cy="5619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2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spc="-12">
                <a:solidFill>
                  <a:srgbClr val="f0f4f1"/>
                </a:solidFill>
                <a:latin typeface="CWEMJV+Syne-ExtraBold"/>
                <a:cs typeface="CWEMJV+Syne-ExtraBold"/>
              </a:rPr>
              <a:t>Kubernetes</a:t>
            </a:r>
          </a:p>
          <a:p>
            <a:pPr marL="0" marR="0">
              <a:lnSpc>
                <a:spcPts val="2025"/>
              </a:lnSpc>
              <a:spcBef>
                <a:spcPts val="75"/>
              </a:spcBef>
              <a:spcAft>
                <a:spcPts val="0"/>
              </a:spcAft>
            </a:pPr>
            <a:r>
              <a:rPr dirty="0" sz="1700">
                <a:solidFill>
                  <a:srgbClr val="f0f4f1"/>
                </a:solidFill>
                <a:latin typeface="CWEMJV+Syne-ExtraBold"/>
                <a:cs typeface="CWEMJV+Syne-ExtraBold"/>
              </a:rPr>
              <a:t>Distribution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076756" y="3106959"/>
            <a:ext cx="2600534" cy="7867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20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d7e5d8"/>
                </a:solidFill>
                <a:latin typeface="PVVLVI+Syne-Regular"/>
                <a:cs typeface="PVVLVI+Syne-Regular"/>
              </a:rPr>
              <a:t>Compatible</a:t>
            </a:r>
            <a:r>
              <a:rPr dirty="0" sz="1350">
                <a:solidFill>
                  <a:srgbClr val="d7e5d8"/>
                </a:solidFill>
                <a:latin typeface="PVVLVI+Syne-Regular"/>
                <a:cs typeface="PVVLVI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PVVLVI+Syne-Regular"/>
                <a:cs typeface="PVVLVI+Syne-Regular"/>
              </a:rPr>
              <a:t>with</a:t>
            </a:r>
            <a:r>
              <a:rPr dirty="0" sz="1350">
                <a:solidFill>
                  <a:srgbClr val="d7e5d8"/>
                </a:solidFill>
                <a:latin typeface="PVVLVI+Syne-Regular"/>
                <a:cs typeface="PVVLVI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PVVLVI+Syne-Regular"/>
                <a:cs typeface="PVVLVI+Syne-Regular"/>
              </a:rPr>
              <a:t>Kubernetes</a:t>
            </a:r>
            <a:r>
              <a:rPr dirty="0" sz="1350">
                <a:solidFill>
                  <a:srgbClr val="d7e5d8"/>
                </a:solidFill>
                <a:latin typeface="PVVLVI+Syne-Regular"/>
                <a:cs typeface="PVVLVI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PVVLVI+Syne-Regular"/>
                <a:cs typeface="PVVLVI+Syne-Regular"/>
              </a:rPr>
              <a:t>but</a:t>
            </a:r>
          </a:p>
          <a:p>
            <a:pPr marL="0" marR="0">
              <a:lnSpc>
                <a:spcPts val="1620"/>
              </a:lnSpc>
              <a:spcBef>
                <a:spcPts val="555"/>
              </a:spcBef>
              <a:spcAft>
                <a:spcPts val="0"/>
              </a:spcAft>
            </a:pPr>
            <a:r>
              <a:rPr dirty="0" sz="1350">
                <a:solidFill>
                  <a:srgbClr val="d7e5d8"/>
                </a:solidFill>
                <a:latin typeface="PVVLVI+Syne-Regular"/>
                <a:cs typeface="PVVLVI+Syne-Regular"/>
              </a:rPr>
              <a:t>managed</a:t>
            </a:r>
            <a:r>
              <a:rPr dirty="0" sz="1350">
                <a:solidFill>
                  <a:srgbClr val="d7e5d8"/>
                </a:solidFill>
                <a:latin typeface="PVVLVI+Syne-Regular"/>
                <a:cs typeface="PVVLVI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PVVLVI+Syne-Regular"/>
                <a:cs typeface="PVVLVI+Syne-Regular"/>
              </a:rPr>
              <a:t>through</a:t>
            </a:r>
            <a:r>
              <a:rPr dirty="0" sz="1350">
                <a:solidFill>
                  <a:srgbClr val="d7e5d8"/>
                </a:solidFill>
                <a:latin typeface="PVVLVI+Syne-Regular"/>
                <a:cs typeface="PVVLVI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PVVLVI+Syne-Regular"/>
                <a:cs typeface="PVVLVI+Syne-Regular"/>
              </a:rPr>
              <a:t>OpenShift-</a:t>
            </a:r>
          </a:p>
          <a:p>
            <a:pPr marL="0" marR="0">
              <a:lnSpc>
                <a:spcPts val="1620"/>
              </a:lnSpc>
              <a:spcBef>
                <a:spcPts val="479"/>
              </a:spcBef>
              <a:spcAft>
                <a:spcPts val="0"/>
              </a:spcAft>
            </a:pPr>
            <a:r>
              <a:rPr dirty="0" sz="1350">
                <a:solidFill>
                  <a:srgbClr val="d7e5d8"/>
                </a:solidFill>
                <a:latin typeface="PVVLVI+Syne-Regular"/>
                <a:cs typeface="PVVLVI+Syne-Regular"/>
              </a:rPr>
              <a:t>specific</a:t>
            </a:r>
            <a:r>
              <a:rPr dirty="0" sz="1350">
                <a:solidFill>
                  <a:srgbClr val="d7e5d8"/>
                </a:solidFill>
                <a:latin typeface="PVVLVI+Syne-Regular"/>
                <a:cs typeface="PVVLVI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PVVLVI+Syne-Regular"/>
                <a:cs typeface="PVVLVI+Syne-Regular"/>
              </a:rPr>
              <a:t>tools.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886325" y="3373660"/>
            <a:ext cx="2751581" cy="10629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20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d7e5d8"/>
                </a:solidFill>
                <a:latin typeface="PVVLVI+Syne-Regular"/>
                <a:cs typeface="PVVLVI+Syne-Regular"/>
              </a:rPr>
              <a:t>OpenShift</a:t>
            </a:r>
            <a:r>
              <a:rPr dirty="0" sz="1350">
                <a:solidFill>
                  <a:srgbClr val="d7e5d8"/>
                </a:solidFill>
                <a:latin typeface="PVVLVI+Syne-Regular"/>
                <a:cs typeface="PVVLVI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PVVLVI+Syne-Regular"/>
                <a:cs typeface="PVVLVI+Syne-Regular"/>
              </a:rPr>
              <a:t>orchestrates</a:t>
            </a:r>
            <a:r>
              <a:rPr dirty="0" sz="1350">
                <a:solidFill>
                  <a:srgbClr val="d7e5d8"/>
                </a:solidFill>
                <a:latin typeface="PVVLVI+Syne-Regular"/>
                <a:cs typeface="PVVLVI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PVVLVI+Syne-Regular"/>
                <a:cs typeface="PVVLVI+Syne-Regular"/>
              </a:rPr>
              <a:t>and</a:t>
            </a:r>
          </a:p>
          <a:p>
            <a:pPr marL="0" marR="0">
              <a:lnSpc>
                <a:spcPts val="1620"/>
              </a:lnSpc>
              <a:spcBef>
                <a:spcPts val="554"/>
              </a:spcBef>
              <a:spcAft>
                <a:spcPts val="0"/>
              </a:spcAft>
            </a:pPr>
            <a:r>
              <a:rPr dirty="0" sz="1350">
                <a:solidFill>
                  <a:srgbClr val="d7e5d8"/>
                </a:solidFill>
                <a:latin typeface="PVVLVI+Syne-Regular"/>
                <a:cs typeface="PVVLVI+Syne-Regular"/>
              </a:rPr>
              <a:t>manages</a:t>
            </a:r>
            <a:r>
              <a:rPr dirty="0" sz="1350">
                <a:solidFill>
                  <a:srgbClr val="d7e5d8"/>
                </a:solidFill>
                <a:latin typeface="PVVLVI+Syne-Regular"/>
                <a:cs typeface="PVVLVI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PVVLVI+Syne-Regular"/>
                <a:cs typeface="PVVLVI+Syne-Regular"/>
              </a:rPr>
              <a:t>containerized</a:t>
            </a:r>
          </a:p>
          <a:p>
            <a:pPr marL="0" marR="0">
              <a:lnSpc>
                <a:spcPts val="1620"/>
              </a:lnSpc>
              <a:spcBef>
                <a:spcPts val="554"/>
              </a:spcBef>
              <a:spcAft>
                <a:spcPts val="0"/>
              </a:spcAft>
            </a:pPr>
            <a:r>
              <a:rPr dirty="0" sz="1350">
                <a:solidFill>
                  <a:srgbClr val="d7e5d8"/>
                </a:solidFill>
                <a:latin typeface="PVVLVI+Syne-Regular"/>
                <a:cs typeface="PVVLVI+Syne-Regular"/>
              </a:rPr>
              <a:t>applications,</a:t>
            </a:r>
            <a:r>
              <a:rPr dirty="0" sz="1350">
                <a:solidFill>
                  <a:srgbClr val="d7e5d8"/>
                </a:solidFill>
                <a:latin typeface="PVVLVI+Syne-Regular"/>
                <a:cs typeface="PVVLVI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PVVLVI+Syne-Regular"/>
                <a:cs typeface="PVVLVI+Syne-Regular"/>
              </a:rPr>
              <a:t>enabling</a:t>
            </a:r>
            <a:r>
              <a:rPr dirty="0" sz="1350">
                <a:solidFill>
                  <a:srgbClr val="d7e5d8"/>
                </a:solidFill>
                <a:latin typeface="PVVLVI+Syne-Regular"/>
                <a:cs typeface="PVVLVI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PVVLVI+Syne-Regular"/>
                <a:cs typeface="PVVLVI+Syne-Regular"/>
              </a:rPr>
              <a:t>easy</a:t>
            </a:r>
            <a:r>
              <a:rPr dirty="0" sz="1350">
                <a:solidFill>
                  <a:srgbClr val="d7e5d8"/>
                </a:solidFill>
                <a:latin typeface="PVVLVI+Syne-Regular"/>
                <a:cs typeface="PVVLVI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PVVLVI+Syne-Regular"/>
                <a:cs typeface="PVVLVI+Syne-Regular"/>
              </a:rPr>
              <a:t>scaling</a:t>
            </a:r>
          </a:p>
          <a:p>
            <a:pPr marL="0" marR="0">
              <a:lnSpc>
                <a:spcPts val="1620"/>
              </a:lnSpc>
              <a:spcBef>
                <a:spcPts val="479"/>
              </a:spcBef>
              <a:spcAft>
                <a:spcPts val="0"/>
              </a:spcAft>
            </a:pPr>
            <a:r>
              <a:rPr dirty="0" sz="1350">
                <a:solidFill>
                  <a:srgbClr val="d7e5d8"/>
                </a:solidFill>
                <a:latin typeface="PVVLVI+Syne-Regular"/>
                <a:cs typeface="PVVLVI+Syne-Regular"/>
              </a:rPr>
              <a:t>as</a:t>
            </a:r>
            <a:r>
              <a:rPr dirty="0" sz="1350">
                <a:solidFill>
                  <a:srgbClr val="d7e5d8"/>
                </a:solidFill>
                <a:latin typeface="PVVLVI+Syne-Regular"/>
                <a:cs typeface="PVVLVI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PVVLVI+Syne-Regular"/>
                <a:cs typeface="PVVLVI+Syne-Regular"/>
              </a:rPr>
              <a:t>required.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076756" y="4078510"/>
            <a:ext cx="2772842" cy="7962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20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spc="-25">
                <a:solidFill>
                  <a:srgbClr val="d7e5d8"/>
                </a:solidFill>
                <a:latin typeface="PVVLVI+Syne-Regular"/>
                <a:cs typeface="PVVLVI+Syne-Regular"/>
              </a:rPr>
              <a:t>Think</a:t>
            </a:r>
            <a:r>
              <a:rPr dirty="0" sz="1350" spc="25">
                <a:solidFill>
                  <a:srgbClr val="d7e5d8"/>
                </a:solidFill>
                <a:latin typeface="PVVLVI+Syne-Regular"/>
                <a:cs typeface="PVVLVI+Syne-Regular"/>
              </a:rPr>
              <a:t> </a:t>
            </a:r>
            <a:r>
              <a:rPr dirty="0" sz="1350" spc="-13">
                <a:solidFill>
                  <a:srgbClr val="d7e5d8"/>
                </a:solidFill>
                <a:latin typeface="PVVLVI+Syne-Regular"/>
                <a:cs typeface="PVVLVI+Syne-Regular"/>
              </a:rPr>
              <a:t>of</a:t>
            </a:r>
            <a:r>
              <a:rPr dirty="0" sz="1350" spc="13">
                <a:solidFill>
                  <a:srgbClr val="d7e5d8"/>
                </a:solidFill>
                <a:latin typeface="PVVLVI+Syne-Regular"/>
                <a:cs typeface="PVVLVI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PVVLVI+Syne-Regular"/>
                <a:cs typeface="PVVLVI+Syne-Regular"/>
              </a:rPr>
              <a:t>OpenShift</a:t>
            </a:r>
            <a:r>
              <a:rPr dirty="0" sz="1350">
                <a:solidFill>
                  <a:srgbClr val="d7e5d8"/>
                </a:solidFill>
                <a:latin typeface="PVVLVI+Syne-Regular"/>
                <a:cs typeface="PVVLVI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PVVLVI+Syne-Regular"/>
                <a:cs typeface="PVVLVI+Syne-Regular"/>
              </a:rPr>
              <a:t>as</a:t>
            </a:r>
            <a:r>
              <a:rPr dirty="0" sz="1350">
                <a:solidFill>
                  <a:srgbClr val="d7e5d8"/>
                </a:solidFill>
                <a:latin typeface="PVVLVI+Syne-Regular"/>
                <a:cs typeface="PVVLVI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PVVLVI+Syne-Regular"/>
                <a:cs typeface="PVVLVI+Syne-Regular"/>
              </a:rPr>
              <a:t>a</a:t>
            </a:r>
            <a:r>
              <a:rPr dirty="0" sz="1350">
                <a:solidFill>
                  <a:srgbClr val="d7e5d8"/>
                </a:solidFill>
                <a:latin typeface="PVVLVI+Syne-Regular"/>
                <a:cs typeface="PVVLVI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PVVLVI+Syne-Regular"/>
                <a:cs typeface="PVVLVI+Syne-Regular"/>
              </a:rPr>
              <a:t>distribution</a:t>
            </a:r>
          </a:p>
          <a:p>
            <a:pPr marL="0" marR="0">
              <a:lnSpc>
                <a:spcPts val="1620"/>
              </a:lnSpc>
              <a:spcBef>
                <a:spcPts val="554"/>
              </a:spcBef>
              <a:spcAft>
                <a:spcPts val="0"/>
              </a:spcAft>
            </a:pPr>
            <a:r>
              <a:rPr dirty="0" sz="1350" spc="-13">
                <a:solidFill>
                  <a:srgbClr val="d7e5d8"/>
                </a:solidFill>
                <a:latin typeface="PVVLVI+Syne-Regular"/>
                <a:cs typeface="PVVLVI+Syne-Regular"/>
              </a:rPr>
              <a:t>of</a:t>
            </a:r>
            <a:r>
              <a:rPr dirty="0" sz="1350" spc="13">
                <a:solidFill>
                  <a:srgbClr val="d7e5d8"/>
                </a:solidFill>
                <a:latin typeface="PVVLVI+Syne-Regular"/>
                <a:cs typeface="PVVLVI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PVVLVI+Syne-Regular"/>
                <a:cs typeface="PVVLVI+Syne-Regular"/>
              </a:rPr>
              <a:t>Kubernetes</a:t>
            </a:r>
            <a:r>
              <a:rPr dirty="0" sz="1350">
                <a:solidFill>
                  <a:srgbClr val="d7e5d8"/>
                </a:solidFill>
                <a:latin typeface="PVVLVI+Syne-Regular"/>
                <a:cs typeface="PVVLVI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PVVLVI+Syne-Regular"/>
                <a:cs typeface="PVVLVI+Syne-Regular"/>
              </a:rPr>
              <a:t>with</a:t>
            </a:r>
            <a:r>
              <a:rPr dirty="0" sz="1350">
                <a:solidFill>
                  <a:srgbClr val="d7e5d8"/>
                </a:solidFill>
                <a:latin typeface="PVVLVI+Syne-Regular"/>
                <a:cs typeface="PVVLVI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PVVLVI+Syne-Regular"/>
                <a:cs typeface="PVVLVI+Syne-Regular"/>
              </a:rPr>
              <a:t>enterprise</a:t>
            </a:r>
          </a:p>
          <a:p>
            <a:pPr marL="0" marR="0">
              <a:lnSpc>
                <a:spcPts val="1620"/>
              </a:lnSpc>
              <a:spcBef>
                <a:spcPts val="554"/>
              </a:spcBef>
              <a:spcAft>
                <a:spcPts val="0"/>
              </a:spcAft>
            </a:pPr>
            <a:r>
              <a:rPr dirty="0" sz="1350">
                <a:solidFill>
                  <a:srgbClr val="d7e5d8"/>
                </a:solidFill>
                <a:latin typeface="PVVLVI+Syne-Regular"/>
                <a:cs typeface="PVVLVI+Syne-Regular"/>
              </a:rPr>
              <a:t>features.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886325" y="4621435"/>
            <a:ext cx="2708376" cy="7962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20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d7e5d8"/>
                </a:solidFill>
                <a:latin typeface="PVVLVI+Syne-Regular"/>
                <a:cs typeface="PVVLVI+Syne-Regular"/>
              </a:rPr>
              <a:t>Developed</a:t>
            </a:r>
            <a:r>
              <a:rPr dirty="0" sz="1350">
                <a:solidFill>
                  <a:srgbClr val="d7e5d8"/>
                </a:solidFill>
                <a:latin typeface="PVVLVI+Syne-Regular"/>
                <a:cs typeface="PVVLVI+Syne-Regular"/>
              </a:rPr>
              <a:t> </a:t>
            </a:r>
            <a:r>
              <a:rPr dirty="0" sz="1350" spc="-19">
                <a:solidFill>
                  <a:srgbClr val="d7e5d8"/>
                </a:solidFill>
                <a:latin typeface="PVVLVI+Syne-Regular"/>
                <a:cs typeface="PVVLVI+Syne-Regular"/>
              </a:rPr>
              <a:t>by</a:t>
            </a:r>
            <a:r>
              <a:rPr dirty="0" sz="1350" spc="19">
                <a:solidFill>
                  <a:srgbClr val="d7e5d8"/>
                </a:solidFill>
                <a:latin typeface="PVVLVI+Syne-Regular"/>
                <a:cs typeface="PVVLVI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PVVLVI+Syne-Regular"/>
                <a:cs typeface="PVVLVI+Syne-Regular"/>
              </a:rPr>
              <a:t>Red</a:t>
            </a:r>
            <a:r>
              <a:rPr dirty="0" sz="1350">
                <a:solidFill>
                  <a:srgbClr val="d7e5d8"/>
                </a:solidFill>
                <a:latin typeface="PVVLVI+Syne-Regular"/>
                <a:cs typeface="PVVLVI+Syne-Regular"/>
              </a:rPr>
              <a:t> </a:t>
            </a:r>
            <a:r>
              <a:rPr dirty="0" sz="1350" spc="-18">
                <a:solidFill>
                  <a:srgbClr val="d7e5d8"/>
                </a:solidFill>
                <a:latin typeface="PVVLVI+Syne-Regular"/>
                <a:cs typeface="PVVLVI+Syne-Regular"/>
              </a:rPr>
              <a:t>Hat,</a:t>
            </a:r>
            <a:r>
              <a:rPr dirty="0" sz="1350" spc="18">
                <a:solidFill>
                  <a:srgbClr val="d7e5d8"/>
                </a:solidFill>
                <a:latin typeface="PVVLVI+Syne-Regular"/>
                <a:cs typeface="PVVLVI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PVVLVI+Syne-Regular"/>
                <a:cs typeface="PVVLVI+Syne-Regular"/>
              </a:rPr>
              <a:t>it's</a:t>
            </a:r>
            <a:r>
              <a:rPr dirty="0" sz="1350">
                <a:solidFill>
                  <a:srgbClr val="d7e5d8"/>
                </a:solidFill>
                <a:latin typeface="PVVLVI+Syne-Regular"/>
                <a:cs typeface="PVVLVI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PVVLVI+Syne-Regular"/>
                <a:cs typeface="PVVLVI+Syne-Regular"/>
              </a:rPr>
              <a:t>built</a:t>
            </a:r>
            <a:r>
              <a:rPr dirty="0" sz="1350">
                <a:solidFill>
                  <a:srgbClr val="d7e5d8"/>
                </a:solidFill>
                <a:latin typeface="PVVLVI+Syne-Regular"/>
                <a:cs typeface="PVVLVI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PVVLVI+Syne-Regular"/>
                <a:cs typeface="PVVLVI+Syne-Regular"/>
              </a:rPr>
              <a:t>on</a:t>
            </a:r>
          </a:p>
          <a:p>
            <a:pPr marL="0" marR="0">
              <a:lnSpc>
                <a:spcPts val="1620"/>
              </a:lnSpc>
              <a:spcBef>
                <a:spcPts val="554"/>
              </a:spcBef>
              <a:spcAft>
                <a:spcPts val="0"/>
              </a:spcAft>
            </a:pPr>
            <a:r>
              <a:rPr dirty="0" sz="1350">
                <a:solidFill>
                  <a:srgbClr val="d7e5d8"/>
                </a:solidFill>
                <a:latin typeface="PVVLVI+Syne-Regular"/>
                <a:cs typeface="PVVLVI+Syne-Regular"/>
              </a:rPr>
              <a:t>top</a:t>
            </a:r>
            <a:r>
              <a:rPr dirty="0" sz="1350">
                <a:solidFill>
                  <a:srgbClr val="d7e5d8"/>
                </a:solidFill>
                <a:latin typeface="PVVLVI+Syne-Regular"/>
                <a:cs typeface="PVVLVI+Syne-Regular"/>
              </a:rPr>
              <a:t> </a:t>
            </a:r>
            <a:r>
              <a:rPr dirty="0" sz="1350" spc="-13">
                <a:solidFill>
                  <a:srgbClr val="d7e5d8"/>
                </a:solidFill>
                <a:latin typeface="PVVLVI+Syne-Regular"/>
                <a:cs typeface="PVVLVI+Syne-Regular"/>
              </a:rPr>
              <a:t>of</a:t>
            </a:r>
            <a:r>
              <a:rPr dirty="0" sz="1350" spc="13">
                <a:solidFill>
                  <a:srgbClr val="d7e5d8"/>
                </a:solidFill>
                <a:latin typeface="PVVLVI+Syne-Regular"/>
                <a:cs typeface="PVVLVI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PVVLVI+Syne-Regular"/>
                <a:cs typeface="PVVLVI+Syne-Regular"/>
              </a:rPr>
              <a:t>Kubernetes</a:t>
            </a:r>
            <a:r>
              <a:rPr dirty="0" sz="1350">
                <a:solidFill>
                  <a:srgbClr val="d7e5d8"/>
                </a:solidFill>
                <a:latin typeface="PVVLVI+Syne-Regular"/>
                <a:cs typeface="PVVLVI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PVVLVI+Syne-Regular"/>
                <a:cs typeface="PVVLVI+Syne-Regular"/>
              </a:rPr>
              <a:t>cluster</a:t>
            </a:r>
            <a:r>
              <a:rPr dirty="0" sz="1350">
                <a:solidFill>
                  <a:srgbClr val="d7e5d8"/>
                </a:solidFill>
                <a:latin typeface="PVVLVI+Syne-Regular"/>
                <a:cs typeface="PVVLVI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PVVLVI+Syne-Regular"/>
                <a:cs typeface="PVVLVI+Syne-Regular"/>
              </a:rPr>
              <a:t>and</a:t>
            </a:r>
            <a:r>
              <a:rPr dirty="0" sz="1350">
                <a:solidFill>
                  <a:srgbClr val="d7e5d8"/>
                </a:solidFill>
                <a:latin typeface="PVVLVI+Syne-Regular"/>
                <a:cs typeface="PVVLVI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PVVLVI+Syne-Regular"/>
                <a:cs typeface="PVVLVI+Syne-Regular"/>
              </a:rPr>
              <a:t>Red</a:t>
            </a:r>
          </a:p>
          <a:p>
            <a:pPr marL="0" marR="0">
              <a:lnSpc>
                <a:spcPts val="1620"/>
              </a:lnSpc>
              <a:spcBef>
                <a:spcPts val="554"/>
              </a:spcBef>
              <a:spcAft>
                <a:spcPts val="0"/>
              </a:spcAft>
            </a:pPr>
            <a:r>
              <a:rPr dirty="0" sz="1350">
                <a:solidFill>
                  <a:srgbClr val="d7e5d8"/>
                </a:solidFill>
                <a:latin typeface="PVVLVI+Syne-Regular"/>
                <a:cs typeface="PVVLVI+Syne-Regular"/>
              </a:rPr>
              <a:t>Hat</a:t>
            </a:r>
            <a:r>
              <a:rPr dirty="0" sz="1350">
                <a:solidFill>
                  <a:srgbClr val="d7e5d8"/>
                </a:solidFill>
                <a:latin typeface="PVVLVI+Syne-Regular"/>
                <a:cs typeface="PVVLVI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PVVLVI+Syne-Regular"/>
                <a:cs typeface="PVVLVI+Syne-Regular"/>
              </a:rPr>
              <a:t>Core</a:t>
            </a:r>
            <a:r>
              <a:rPr dirty="0" sz="1350">
                <a:solidFill>
                  <a:srgbClr val="d7e5d8"/>
                </a:solidFill>
                <a:latin typeface="PVVLVI+Syne-Regular"/>
                <a:cs typeface="PVVLVI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PVVLVI+Syne-Regular"/>
                <a:cs typeface="PVVLVI+Syne-Regular"/>
              </a:rPr>
              <a:t>Operating</a:t>
            </a:r>
            <a:r>
              <a:rPr dirty="0" sz="1350">
                <a:solidFill>
                  <a:srgbClr val="d7e5d8"/>
                </a:solidFill>
                <a:latin typeface="PVVLVI+Syne-Regular"/>
                <a:cs typeface="PVVLVI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PVVLVI+Syne-Regular"/>
                <a:cs typeface="PVVLVI+Syne-Regular"/>
              </a:rPr>
              <a:t>System.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>
            <a:hlinkClick r:id="rId2"/>
          </p:cNvPr>
          <p:cNvSpPr/>
          <p:nvPr/>
        </p:nvSpPr>
        <p:spPr>
          <a:xfrm>
            <a:off x="0" y="0"/>
            <a:ext cx="11430000" cy="6437377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00075" y="773572"/>
            <a:ext cx="4390644" cy="16192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050"/>
              </a:lnSpc>
              <a:spcBef>
                <a:spcPts val="0"/>
              </a:spcBef>
              <a:spcAft>
                <a:spcPts val="0"/>
              </a:spcAft>
            </a:pPr>
            <a:r>
              <a:rPr dirty="0" sz="3350" spc="23">
                <a:solidFill>
                  <a:srgbClr val="f0f4f1"/>
                </a:solidFill>
                <a:latin typeface="CWEMJV+Syne-ExtraBold"/>
                <a:cs typeface="CWEMJV+Syne-ExtraBold"/>
              </a:rPr>
              <a:t>OpenShift</a:t>
            </a:r>
          </a:p>
          <a:p>
            <a:pPr marL="0" marR="0">
              <a:lnSpc>
                <a:spcPts val="4050"/>
              </a:lnSpc>
              <a:spcBef>
                <a:spcPts val="100"/>
              </a:spcBef>
              <a:spcAft>
                <a:spcPts val="0"/>
              </a:spcAft>
            </a:pPr>
            <a:r>
              <a:rPr dirty="0" sz="3350" spc="21">
                <a:solidFill>
                  <a:srgbClr val="f0f4f1"/>
                </a:solidFill>
                <a:latin typeface="CWEMJV+Syne-ExtraBold"/>
                <a:cs typeface="CWEMJV+Syne-ExtraBold"/>
              </a:rPr>
              <a:t>Cluster</a:t>
            </a:r>
          </a:p>
          <a:p>
            <a:pPr marL="0" marR="0">
              <a:lnSpc>
                <a:spcPts val="4050"/>
              </a:lnSpc>
              <a:spcBef>
                <a:spcPts val="100"/>
              </a:spcBef>
              <a:spcAft>
                <a:spcPts val="0"/>
              </a:spcAft>
            </a:pPr>
            <a:r>
              <a:rPr dirty="0" sz="3350" spc="20">
                <a:solidFill>
                  <a:srgbClr val="f0f4f1"/>
                </a:solidFill>
                <a:latin typeface="CWEMJV+Syne-ExtraBold"/>
                <a:cs typeface="CWEMJV+Syne-ExtraBold"/>
              </a:rPr>
              <a:t>Architecture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07665" y="2621184"/>
            <a:ext cx="308419" cy="2438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20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d7e5d8"/>
                </a:solidFill>
                <a:latin typeface="HENRVH+Syne-Regular"/>
                <a:cs typeface="HENRVH+Syne-Regular"/>
              </a:rPr>
              <a:t>01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654031" y="2621184"/>
            <a:ext cx="330879" cy="2438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20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d7e5d8"/>
                </a:solidFill>
                <a:latin typeface="HENRVH+Syne-Regular"/>
                <a:cs typeface="HENRVH+Syne-Regular"/>
              </a:rPr>
              <a:t>02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00075" y="3019687"/>
            <a:ext cx="2640354" cy="5619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2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spc="-13">
                <a:solidFill>
                  <a:srgbClr val="d7e5d8"/>
                </a:solidFill>
                <a:latin typeface="OVRAOW+Syne-ExtraBold"/>
                <a:cs typeface="OVRAOW+Syne-ExtraBold"/>
              </a:rPr>
              <a:t>Master</a:t>
            </a:r>
            <a:r>
              <a:rPr dirty="0" sz="1700" spc="104">
                <a:solidFill>
                  <a:srgbClr val="d7e5d8"/>
                </a:solidFill>
                <a:latin typeface="OVRAOW+Syne-ExtraBold"/>
                <a:cs typeface="OVRAOW+Syne-ExtraBold"/>
              </a:rPr>
              <a:t> </a:t>
            </a:r>
            <a:r>
              <a:rPr dirty="0" sz="1700" spc="-14">
                <a:solidFill>
                  <a:srgbClr val="d7e5d8"/>
                </a:solidFill>
                <a:latin typeface="OVRAOW+Syne-ExtraBold"/>
                <a:cs typeface="OVRAOW+Syne-ExtraBold"/>
              </a:rPr>
              <a:t>Nodes</a:t>
            </a:r>
          </a:p>
          <a:p>
            <a:pPr marL="0" marR="0">
              <a:lnSpc>
                <a:spcPts val="2025"/>
              </a:lnSpc>
              <a:spcBef>
                <a:spcPts val="75"/>
              </a:spcBef>
              <a:spcAft>
                <a:spcPts val="0"/>
              </a:spcAft>
            </a:pPr>
            <a:r>
              <a:rPr dirty="0" sz="1700" spc="-11">
                <a:solidFill>
                  <a:srgbClr val="d7e5d8"/>
                </a:solidFill>
                <a:latin typeface="OVRAOW+Syne-ExtraBold"/>
                <a:cs typeface="OVRAOW+Syne-ExtraBold"/>
              </a:rPr>
              <a:t>(Control</a:t>
            </a:r>
            <a:r>
              <a:rPr dirty="0" sz="1700" spc="104">
                <a:solidFill>
                  <a:srgbClr val="d7e5d8"/>
                </a:solidFill>
                <a:latin typeface="OVRAOW+Syne-ExtraBold"/>
                <a:cs typeface="OVRAOW+Syne-ExtraBold"/>
              </a:rPr>
              <a:t> </a:t>
            </a:r>
            <a:r>
              <a:rPr dirty="0" sz="1700" spc="-11">
                <a:solidFill>
                  <a:srgbClr val="d7e5d8"/>
                </a:solidFill>
                <a:latin typeface="OVRAOW+Syne-ExtraBold"/>
                <a:cs typeface="OVRAOW+Syne-ExtraBold"/>
              </a:rPr>
              <a:t>Plane)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657600" y="3019687"/>
            <a:ext cx="2589347" cy="5619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2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spc="-52">
                <a:solidFill>
                  <a:srgbClr val="d7e5d8"/>
                </a:solidFill>
                <a:latin typeface="OVRAOW+Syne-ExtraBold"/>
                <a:cs typeface="OVRAOW+Syne-ExtraBold"/>
              </a:rPr>
              <a:t>Worker</a:t>
            </a:r>
            <a:r>
              <a:rPr dirty="0" sz="1700" spc="144">
                <a:solidFill>
                  <a:srgbClr val="d7e5d8"/>
                </a:solidFill>
                <a:latin typeface="OVRAOW+Syne-ExtraBold"/>
                <a:cs typeface="OVRAOW+Syne-ExtraBold"/>
              </a:rPr>
              <a:t> </a:t>
            </a:r>
            <a:r>
              <a:rPr dirty="0" sz="1700" spc="-14">
                <a:solidFill>
                  <a:srgbClr val="d7e5d8"/>
                </a:solidFill>
                <a:latin typeface="OVRAOW+Syne-ExtraBold"/>
                <a:cs typeface="OVRAOW+Syne-ExtraBold"/>
              </a:rPr>
              <a:t>Nodes</a:t>
            </a:r>
          </a:p>
          <a:p>
            <a:pPr marL="0" marR="0">
              <a:lnSpc>
                <a:spcPts val="2025"/>
              </a:lnSpc>
              <a:spcBef>
                <a:spcPts val="75"/>
              </a:spcBef>
              <a:spcAft>
                <a:spcPts val="0"/>
              </a:spcAft>
            </a:pPr>
            <a:r>
              <a:rPr dirty="0" sz="1700" spc="-13">
                <a:solidFill>
                  <a:srgbClr val="d7e5d8"/>
                </a:solidFill>
                <a:latin typeface="OVRAOW+Syne-ExtraBold"/>
                <a:cs typeface="OVRAOW+Syne-ExtraBold"/>
              </a:rPr>
              <a:t>(Compute)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00075" y="3687985"/>
            <a:ext cx="2821534" cy="5200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20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d7e5d8"/>
                </a:solidFill>
                <a:latin typeface="HENRVH+Syne-Regular"/>
                <a:cs typeface="HENRVH+Syne-Regular"/>
              </a:rPr>
              <a:t>Provide</a:t>
            </a:r>
            <a:r>
              <a:rPr dirty="0" sz="1350">
                <a:solidFill>
                  <a:srgbClr val="d7e5d8"/>
                </a:solidFill>
                <a:latin typeface="HENRVH+Syne-Regular"/>
                <a:cs typeface="HENRVH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HENRVH+Syne-Regular"/>
                <a:cs typeface="HENRVH+Syne-Regular"/>
              </a:rPr>
              <a:t>basic</a:t>
            </a:r>
            <a:r>
              <a:rPr dirty="0" sz="1350">
                <a:solidFill>
                  <a:srgbClr val="d7e5d8"/>
                </a:solidFill>
                <a:latin typeface="HENRVH+Syne-Regular"/>
                <a:cs typeface="HENRVH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HENRVH+Syne-Regular"/>
                <a:cs typeface="HENRVH+Syne-Regular"/>
              </a:rPr>
              <a:t>services</a:t>
            </a:r>
            <a:r>
              <a:rPr dirty="0" sz="1350">
                <a:solidFill>
                  <a:srgbClr val="d7e5d8"/>
                </a:solidFill>
                <a:latin typeface="HENRVH+Syne-Regular"/>
                <a:cs typeface="HENRVH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HENRVH+Syne-Regular"/>
                <a:cs typeface="HENRVH+Syne-Regular"/>
              </a:rPr>
              <a:t>that</a:t>
            </a:r>
            <a:r>
              <a:rPr dirty="0" sz="1350">
                <a:solidFill>
                  <a:srgbClr val="d7e5d8"/>
                </a:solidFill>
                <a:latin typeface="HENRVH+Syne-Regular"/>
                <a:cs typeface="HENRVH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HENRVH+Syne-Regular"/>
                <a:cs typeface="HENRVH+Syne-Regular"/>
              </a:rPr>
              <a:t>manage</a:t>
            </a:r>
          </a:p>
          <a:p>
            <a:pPr marL="0" marR="0">
              <a:lnSpc>
                <a:spcPts val="1620"/>
              </a:lnSpc>
              <a:spcBef>
                <a:spcPts val="554"/>
              </a:spcBef>
              <a:spcAft>
                <a:spcPts val="0"/>
              </a:spcAft>
            </a:pPr>
            <a:r>
              <a:rPr dirty="0" sz="1350">
                <a:solidFill>
                  <a:srgbClr val="d7e5d8"/>
                </a:solidFill>
                <a:latin typeface="HENRVH+Syne-Regular"/>
                <a:cs typeface="HENRVH+Syne-Regular"/>
              </a:rPr>
              <a:t>the</a:t>
            </a:r>
            <a:r>
              <a:rPr dirty="0" sz="1350">
                <a:solidFill>
                  <a:srgbClr val="d7e5d8"/>
                </a:solidFill>
                <a:latin typeface="HENRVH+Syne-Regular"/>
                <a:cs typeface="HENRVH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HENRVH+Syne-Regular"/>
                <a:cs typeface="HENRVH+Syne-Regular"/>
              </a:rPr>
              <a:t>OpenShift</a:t>
            </a:r>
            <a:r>
              <a:rPr dirty="0" sz="1350">
                <a:solidFill>
                  <a:srgbClr val="d7e5d8"/>
                </a:solidFill>
                <a:latin typeface="HENRVH+Syne-Regular"/>
                <a:cs typeface="HENRVH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HENRVH+Syne-Regular"/>
                <a:cs typeface="HENRVH+Syne-Regular"/>
              </a:rPr>
              <a:t>cluster</a:t>
            </a:r>
            <a:r>
              <a:rPr dirty="0" sz="1350">
                <a:solidFill>
                  <a:srgbClr val="d7e5d8"/>
                </a:solidFill>
                <a:latin typeface="HENRVH+Syne-Regular"/>
                <a:cs typeface="HENRVH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HENRVH+Syne-Regular"/>
                <a:cs typeface="HENRVH+Syne-Regular"/>
              </a:rPr>
              <a:t>operations.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657600" y="3687985"/>
            <a:ext cx="2985268" cy="5200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20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d7e5d8"/>
                </a:solidFill>
                <a:latin typeface="HENRVH+Syne-Regular"/>
                <a:cs typeface="HENRVH+Syne-Regular"/>
              </a:rPr>
              <a:t>Host</a:t>
            </a:r>
            <a:r>
              <a:rPr dirty="0" sz="1350">
                <a:solidFill>
                  <a:srgbClr val="d7e5d8"/>
                </a:solidFill>
                <a:latin typeface="HENRVH+Syne-Regular"/>
                <a:cs typeface="HENRVH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HENRVH+Syne-Regular"/>
                <a:cs typeface="HENRVH+Syne-Regular"/>
              </a:rPr>
              <a:t>your</a:t>
            </a:r>
            <a:r>
              <a:rPr dirty="0" sz="1350">
                <a:solidFill>
                  <a:srgbClr val="d7e5d8"/>
                </a:solidFill>
                <a:latin typeface="HENRVH+Syne-Regular"/>
                <a:cs typeface="HENRVH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HENRVH+Syne-Regular"/>
                <a:cs typeface="HENRVH+Syne-Regular"/>
              </a:rPr>
              <a:t>applications</a:t>
            </a:r>
            <a:r>
              <a:rPr dirty="0" sz="1350">
                <a:solidFill>
                  <a:srgbClr val="d7e5d8"/>
                </a:solidFill>
                <a:latin typeface="HENRVH+Syne-Regular"/>
                <a:cs typeface="HENRVH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HENRVH+Syne-Regular"/>
                <a:cs typeface="HENRVH+Syne-Regular"/>
              </a:rPr>
              <a:t>and</a:t>
            </a:r>
            <a:r>
              <a:rPr dirty="0" sz="1350">
                <a:solidFill>
                  <a:srgbClr val="d7e5d8"/>
                </a:solidFill>
                <a:latin typeface="HENRVH+Syne-Regular"/>
                <a:cs typeface="HENRVH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HENRVH+Syne-Regular"/>
                <a:cs typeface="HENRVH+Syne-Regular"/>
              </a:rPr>
              <a:t>workloads</a:t>
            </a:r>
          </a:p>
          <a:p>
            <a:pPr marL="0" marR="0">
              <a:lnSpc>
                <a:spcPts val="1620"/>
              </a:lnSpc>
              <a:spcBef>
                <a:spcPts val="554"/>
              </a:spcBef>
              <a:spcAft>
                <a:spcPts val="0"/>
              </a:spcAft>
            </a:pPr>
            <a:r>
              <a:rPr dirty="0" sz="1350">
                <a:solidFill>
                  <a:srgbClr val="d7e5d8"/>
                </a:solidFill>
                <a:latin typeface="HENRVH+Syne-Regular"/>
                <a:cs typeface="HENRVH+Syne-Regular"/>
              </a:rPr>
              <a:t>with</a:t>
            </a:r>
            <a:r>
              <a:rPr dirty="0" sz="1350">
                <a:solidFill>
                  <a:srgbClr val="d7e5d8"/>
                </a:solidFill>
                <a:latin typeface="HENRVH+Syne-Regular"/>
                <a:cs typeface="HENRVH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HENRVH+Syne-Regular"/>
                <a:cs typeface="HENRVH+Syne-Regular"/>
              </a:rPr>
              <a:t>more</a:t>
            </a:r>
            <a:r>
              <a:rPr dirty="0" sz="1350">
                <a:solidFill>
                  <a:srgbClr val="d7e5d8"/>
                </a:solidFill>
                <a:latin typeface="HENRVH+Syne-Regular"/>
                <a:cs typeface="HENRVH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HENRVH+Syne-Regular"/>
                <a:cs typeface="HENRVH+Syne-Regular"/>
              </a:rPr>
              <a:t>server</a:t>
            </a:r>
            <a:r>
              <a:rPr dirty="0" sz="1350">
                <a:solidFill>
                  <a:srgbClr val="d7e5d8"/>
                </a:solidFill>
                <a:latin typeface="HENRVH+Syne-Regular"/>
                <a:cs typeface="HENRVH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HENRVH+Syne-Regular"/>
                <a:cs typeface="HENRVH+Syne-Regular"/>
              </a:rPr>
              <a:t>resources.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96353" y="4507135"/>
            <a:ext cx="331222" cy="2438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20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d7e5d8"/>
                </a:solidFill>
                <a:latin typeface="HENRVH+Syne-Regular"/>
                <a:cs typeface="HENRVH+Syne-Regular"/>
              </a:rPr>
              <a:t>03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00075" y="4905637"/>
            <a:ext cx="3685556" cy="295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2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spc="-10">
                <a:solidFill>
                  <a:srgbClr val="d7e5d8"/>
                </a:solidFill>
                <a:latin typeface="OVRAOW+Syne-ExtraBold"/>
                <a:cs typeface="OVRAOW+Syne-ExtraBold"/>
              </a:rPr>
              <a:t>Infrastructure</a:t>
            </a:r>
            <a:r>
              <a:rPr dirty="0" sz="1700" spc="95">
                <a:solidFill>
                  <a:srgbClr val="d7e5d8"/>
                </a:solidFill>
                <a:latin typeface="OVRAOW+Syne-ExtraBold"/>
                <a:cs typeface="OVRAOW+Syne-ExtraBold"/>
              </a:rPr>
              <a:t> </a:t>
            </a:r>
            <a:r>
              <a:rPr dirty="0" sz="1700" spc="-14">
                <a:solidFill>
                  <a:srgbClr val="d7e5d8"/>
                </a:solidFill>
                <a:latin typeface="OVRAOW+Syne-ExtraBold"/>
                <a:cs typeface="OVRAOW+Syne-ExtraBold"/>
              </a:rPr>
              <a:t>Nodes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00075" y="5307235"/>
            <a:ext cx="4967916" cy="2438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20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d7e5d8"/>
                </a:solidFill>
                <a:latin typeface="HENRVH+Syne-Regular"/>
                <a:cs typeface="HENRVH+Syne-Regular"/>
              </a:rPr>
              <a:t>Host</a:t>
            </a:r>
            <a:r>
              <a:rPr dirty="0" sz="1350">
                <a:solidFill>
                  <a:srgbClr val="d7e5d8"/>
                </a:solidFill>
                <a:latin typeface="HENRVH+Syne-Regular"/>
                <a:cs typeface="HENRVH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HENRVH+Syne-Regular"/>
                <a:cs typeface="HENRVH+Syne-Regular"/>
              </a:rPr>
              <a:t>infrastructure</a:t>
            </a:r>
            <a:r>
              <a:rPr dirty="0" sz="1350">
                <a:solidFill>
                  <a:srgbClr val="d7e5d8"/>
                </a:solidFill>
                <a:latin typeface="HENRVH+Syne-Regular"/>
                <a:cs typeface="HENRVH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HENRVH+Syne-Regular"/>
                <a:cs typeface="HENRVH+Syne-Regular"/>
              </a:rPr>
              <a:t>services</a:t>
            </a:r>
            <a:r>
              <a:rPr dirty="0" sz="1350">
                <a:solidFill>
                  <a:srgbClr val="d7e5d8"/>
                </a:solidFill>
                <a:latin typeface="HENRVH+Syne-Regular"/>
                <a:cs typeface="HENRVH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HENRVH+Syne-Regular"/>
                <a:cs typeface="HENRVH+Syne-Regular"/>
              </a:rPr>
              <a:t>like</a:t>
            </a:r>
            <a:r>
              <a:rPr dirty="0" sz="1350">
                <a:solidFill>
                  <a:srgbClr val="d7e5d8"/>
                </a:solidFill>
                <a:latin typeface="HENRVH+Syne-Regular"/>
                <a:cs typeface="HENRVH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HENRVH+Syne-Regular"/>
                <a:cs typeface="HENRVH+Syne-Regular"/>
              </a:rPr>
              <a:t>monitoring</a:t>
            </a:r>
            <a:r>
              <a:rPr dirty="0" sz="1350">
                <a:solidFill>
                  <a:srgbClr val="d7e5d8"/>
                </a:solidFill>
                <a:latin typeface="HENRVH+Syne-Regular"/>
                <a:cs typeface="HENRVH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HENRVH+Syne-Regular"/>
                <a:cs typeface="HENRVH+Syne-Regular"/>
              </a:rPr>
              <a:t>and</a:t>
            </a:r>
            <a:r>
              <a:rPr dirty="0" sz="1350">
                <a:solidFill>
                  <a:srgbClr val="d7e5d8"/>
                </a:solidFill>
                <a:latin typeface="HENRVH+Syne-Regular"/>
                <a:cs typeface="HENRVH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HENRVH+Syne-Regular"/>
                <a:cs typeface="HENRVH+Syne-Regular"/>
              </a:rPr>
              <a:t>logging</a:t>
            </a:r>
            <a:r>
              <a:rPr dirty="0" sz="1350">
                <a:solidFill>
                  <a:srgbClr val="d7e5d8"/>
                </a:solidFill>
                <a:latin typeface="HENRVH+Syne-Regular"/>
                <a:cs typeface="HENRVH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HENRVH+Syne-Regular"/>
                <a:cs typeface="HENRVH+Syne-Regular"/>
              </a:rPr>
              <a:t>systems.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>
            <a:hlinkClick r:id="rId2"/>
          </p:cNvPr>
          <p:cNvSpPr/>
          <p:nvPr/>
        </p:nvSpPr>
        <p:spPr>
          <a:xfrm>
            <a:off x="0" y="0"/>
            <a:ext cx="11430000" cy="6437377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886325" y="1678447"/>
            <a:ext cx="5991558" cy="10858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050"/>
              </a:lnSpc>
              <a:spcBef>
                <a:spcPts val="0"/>
              </a:spcBef>
              <a:spcAft>
                <a:spcPts val="0"/>
              </a:spcAft>
            </a:pPr>
            <a:r>
              <a:rPr dirty="0" sz="3350" spc="25">
                <a:solidFill>
                  <a:srgbClr val="f0f4f1"/>
                </a:solidFill>
                <a:latin typeface="VWEIHC+Syne-ExtraBold"/>
                <a:cs typeface="VWEIHC+Syne-ExtraBold"/>
              </a:rPr>
              <a:t>Minimum</a:t>
            </a:r>
            <a:r>
              <a:rPr dirty="0" sz="3350" spc="225">
                <a:solidFill>
                  <a:srgbClr val="f0f4f1"/>
                </a:solidFill>
                <a:latin typeface="VWEIHC+Syne-ExtraBold"/>
                <a:cs typeface="VWEIHC+Syne-ExtraBold"/>
              </a:rPr>
              <a:t> </a:t>
            </a:r>
            <a:r>
              <a:rPr dirty="0" sz="3350" spc="21">
                <a:solidFill>
                  <a:srgbClr val="f0f4f1"/>
                </a:solidFill>
                <a:latin typeface="VWEIHC+Syne-ExtraBold"/>
                <a:cs typeface="VWEIHC+Syne-ExtraBold"/>
              </a:rPr>
              <a:t>Cluster</a:t>
            </a:r>
          </a:p>
          <a:p>
            <a:pPr marL="0" marR="0">
              <a:lnSpc>
                <a:spcPts val="4050"/>
              </a:lnSpc>
              <a:spcBef>
                <a:spcPts val="100"/>
              </a:spcBef>
              <a:spcAft>
                <a:spcPts val="0"/>
              </a:spcAft>
            </a:pPr>
            <a:r>
              <a:rPr dirty="0" sz="3350" spc="21">
                <a:solidFill>
                  <a:srgbClr val="f0f4f1"/>
                </a:solidFill>
                <a:latin typeface="VWEIHC+Syne-ExtraBold"/>
                <a:cs typeface="VWEIHC+Syne-ExtraBold"/>
              </a:rPr>
              <a:t>Requirements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020092" y="3018425"/>
            <a:ext cx="3813576" cy="7170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346"/>
              </a:lnSpc>
              <a:spcBef>
                <a:spcPts val="0"/>
              </a:spcBef>
              <a:spcAft>
                <a:spcPts val="0"/>
              </a:spcAft>
            </a:pPr>
            <a:r>
              <a:rPr dirty="0" sz="4450">
                <a:solidFill>
                  <a:srgbClr val="d7e5d8"/>
                </a:solidFill>
                <a:latin typeface="LNAROC+Syne-ExtraBold"/>
                <a:cs typeface="LNAROC+Syne-ExtraBold"/>
              </a:rPr>
              <a:t>3</a:t>
            </a:r>
            <a:r>
              <a:rPr dirty="0" sz="4450" spc="18553">
                <a:solidFill>
                  <a:srgbClr val="d7e5d8"/>
                </a:solidFill>
                <a:latin typeface="LNAROC+Syne-ExtraBold"/>
                <a:cs typeface="LNAROC+Syne-ExtraBold"/>
              </a:rPr>
              <a:t> </a:t>
            </a:r>
            <a:r>
              <a:rPr dirty="0" sz="4450">
                <a:solidFill>
                  <a:srgbClr val="d7e5d8"/>
                </a:solidFill>
                <a:latin typeface="LNAROC+Syne-ExtraBold"/>
                <a:cs typeface="LNAROC+Syne-ExtraBold"/>
              </a:rPr>
              <a:t>2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071173" y="3857887"/>
            <a:ext cx="2647211" cy="295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2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spc="-12">
                <a:solidFill>
                  <a:srgbClr val="d7e5d8"/>
                </a:solidFill>
                <a:latin typeface="LNAROC+Syne-ExtraBold"/>
                <a:cs typeface="LNAROC+Syne-ExtraBold"/>
              </a:rPr>
              <a:t>Control</a:t>
            </a:r>
            <a:r>
              <a:rPr dirty="0" sz="1700" spc="104">
                <a:solidFill>
                  <a:srgbClr val="d7e5d8"/>
                </a:solidFill>
                <a:latin typeface="LNAROC+Syne-ExtraBold"/>
                <a:cs typeface="LNAROC+Syne-ExtraBold"/>
              </a:rPr>
              <a:t> </a:t>
            </a:r>
            <a:r>
              <a:rPr dirty="0" sz="1700" spc="-11">
                <a:solidFill>
                  <a:srgbClr val="d7e5d8"/>
                </a:solidFill>
                <a:latin typeface="LNAROC+Syne-ExtraBold"/>
                <a:cs typeface="LNAROC+Syne-ExtraBold"/>
              </a:rPr>
              <a:t>Planes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179142" y="3857887"/>
            <a:ext cx="2589562" cy="295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2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spc="-52">
                <a:solidFill>
                  <a:srgbClr val="d7e5d8"/>
                </a:solidFill>
                <a:latin typeface="LNAROC+Syne-ExtraBold"/>
                <a:cs typeface="LNAROC+Syne-ExtraBold"/>
              </a:rPr>
              <a:t>Worker</a:t>
            </a:r>
            <a:r>
              <a:rPr dirty="0" sz="1700" spc="144">
                <a:solidFill>
                  <a:srgbClr val="d7e5d8"/>
                </a:solidFill>
                <a:latin typeface="LNAROC+Syne-ExtraBold"/>
                <a:cs typeface="LNAROC+Syne-ExtraBold"/>
              </a:rPr>
              <a:t> </a:t>
            </a:r>
            <a:r>
              <a:rPr dirty="0" sz="1700" spc="-14">
                <a:solidFill>
                  <a:srgbClr val="d7e5d8"/>
                </a:solidFill>
                <a:latin typeface="LNAROC+Syne-ExtraBold"/>
                <a:cs typeface="LNAROC+Syne-ExtraBold"/>
              </a:rPr>
              <a:t>Nodes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968779" y="4259485"/>
            <a:ext cx="2852222" cy="5200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20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d7e5d8"/>
                </a:solidFill>
                <a:latin typeface="JFAPMP+Syne-Regular"/>
                <a:cs typeface="JFAPMP+Syne-Regular"/>
              </a:rPr>
              <a:t>Minimum</a:t>
            </a:r>
            <a:r>
              <a:rPr dirty="0" sz="1350">
                <a:solidFill>
                  <a:srgbClr val="d7e5d8"/>
                </a:solidFill>
                <a:latin typeface="JFAPMP+Syne-Regular"/>
                <a:cs typeface="JFAPMP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JFAPMP+Syne-Regular"/>
                <a:cs typeface="JFAPMP+Syne-Regular"/>
              </a:rPr>
              <a:t>required</a:t>
            </a:r>
            <a:r>
              <a:rPr dirty="0" sz="1350">
                <a:solidFill>
                  <a:srgbClr val="d7e5d8"/>
                </a:solidFill>
                <a:latin typeface="JFAPMP+Syne-Regular"/>
                <a:cs typeface="JFAPMP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JFAPMP+Syne-Regular"/>
                <a:cs typeface="JFAPMP+Syne-Regular"/>
              </a:rPr>
              <a:t>master</a:t>
            </a:r>
            <a:r>
              <a:rPr dirty="0" sz="1350">
                <a:solidFill>
                  <a:srgbClr val="d7e5d8"/>
                </a:solidFill>
                <a:latin typeface="JFAPMP+Syne-Regular"/>
                <a:cs typeface="JFAPMP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JFAPMP+Syne-Regular"/>
                <a:cs typeface="JFAPMP+Syne-Regular"/>
              </a:rPr>
              <a:t>nodes</a:t>
            </a:r>
            <a:r>
              <a:rPr dirty="0" sz="1350">
                <a:solidFill>
                  <a:srgbClr val="d7e5d8"/>
                </a:solidFill>
                <a:latin typeface="JFAPMP+Syne-Regular"/>
                <a:cs typeface="JFAPMP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JFAPMP+Syne-Regular"/>
                <a:cs typeface="JFAPMP+Syne-Regular"/>
              </a:rPr>
              <a:t>for</a:t>
            </a:r>
          </a:p>
          <a:p>
            <a:pPr marL="563016" marR="0">
              <a:lnSpc>
                <a:spcPts val="1620"/>
              </a:lnSpc>
              <a:spcBef>
                <a:spcPts val="554"/>
              </a:spcBef>
              <a:spcAft>
                <a:spcPts val="0"/>
              </a:spcAft>
            </a:pPr>
            <a:r>
              <a:rPr dirty="0" sz="1350">
                <a:solidFill>
                  <a:srgbClr val="d7e5d8"/>
                </a:solidFill>
                <a:latin typeface="JFAPMP+Syne-Regular"/>
                <a:cs typeface="JFAPMP+Syne-Regular"/>
              </a:rPr>
              <a:t>cluster</a:t>
            </a:r>
            <a:r>
              <a:rPr dirty="0" sz="1350">
                <a:solidFill>
                  <a:srgbClr val="d7e5d8"/>
                </a:solidFill>
                <a:latin typeface="JFAPMP+Syne-Regular"/>
                <a:cs typeface="JFAPMP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JFAPMP+Syne-Regular"/>
                <a:cs typeface="JFAPMP+Syne-Regular"/>
              </a:rPr>
              <a:t>management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001293" y="4259485"/>
            <a:ext cx="2944977" cy="5200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20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d7e5d8"/>
                </a:solidFill>
                <a:latin typeface="JFAPMP+Syne-Regular"/>
                <a:cs typeface="JFAPMP+Syne-Regular"/>
              </a:rPr>
              <a:t>Minimum</a:t>
            </a:r>
            <a:r>
              <a:rPr dirty="0" sz="1350">
                <a:solidFill>
                  <a:srgbClr val="d7e5d8"/>
                </a:solidFill>
                <a:latin typeface="JFAPMP+Syne-Regular"/>
                <a:cs typeface="JFAPMP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JFAPMP+Syne-Regular"/>
                <a:cs typeface="JFAPMP+Syne-Regular"/>
              </a:rPr>
              <a:t>compute</a:t>
            </a:r>
            <a:r>
              <a:rPr dirty="0" sz="1350">
                <a:solidFill>
                  <a:srgbClr val="d7e5d8"/>
                </a:solidFill>
                <a:latin typeface="JFAPMP+Syne-Regular"/>
                <a:cs typeface="JFAPMP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JFAPMP+Syne-Regular"/>
                <a:cs typeface="JFAPMP+Syne-Regular"/>
              </a:rPr>
              <a:t>nodes</a:t>
            </a:r>
            <a:r>
              <a:rPr dirty="0" sz="1350">
                <a:solidFill>
                  <a:srgbClr val="d7e5d8"/>
                </a:solidFill>
                <a:latin typeface="JFAPMP+Syne-Regular"/>
                <a:cs typeface="JFAPMP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JFAPMP+Syne-Regular"/>
                <a:cs typeface="JFAPMP+Syne-Regular"/>
              </a:rPr>
              <a:t>needed</a:t>
            </a:r>
            <a:r>
              <a:rPr dirty="0" sz="1350">
                <a:solidFill>
                  <a:srgbClr val="d7e5d8"/>
                </a:solidFill>
                <a:latin typeface="JFAPMP+Syne-Regular"/>
                <a:cs typeface="JFAPMP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JFAPMP+Syne-Regular"/>
                <a:cs typeface="JFAPMP+Syne-Regular"/>
              </a:rPr>
              <a:t>for</a:t>
            </a:r>
          </a:p>
          <a:p>
            <a:pPr marL="561975" marR="0">
              <a:lnSpc>
                <a:spcPts val="1620"/>
              </a:lnSpc>
              <a:spcBef>
                <a:spcPts val="554"/>
              </a:spcBef>
              <a:spcAft>
                <a:spcPts val="0"/>
              </a:spcAft>
            </a:pPr>
            <a:r>
              <a:rPr dirty="0" sz="1350">
                <a:solidFill>
                  <a:srgbClr val="d7e5d8"/>
                </a:solidFill>
                <a:latin typeface="JFAPMP+Syne-Regular"/>
                <a:cs typeface="JFAPMP+Syne-Regular"/>
              </a:rPr>
              <a:t>application</a:t>
            </a:r>
            <a:r>
              <a:rPr dirty="0" sz="1350">
                <a:solidFill>
                  <a:srgbClr val="d7e5d8"/>
                </a:solidFill>
                <a:latin typeface="JFAPMP+Syne-Regular"/>
                <a:cs typeface="JFAPMP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JFAPMP+Syne-Regular"/>
                <a:cs typeface="JFAPMP+Syne-Regular"/>
              </a:rPr>
              <a:t>workloads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>
            <a:hlinkClick r:id="rId2"/>
          </p:cNvPr>
          <p:cNvSpPr/>
          <p:nvPr/>
        </p:nvSpPr>
        <p:spPr>
          <a:xfrm>
            <a:off x="0" y="0"/>
            <a:ext cx="11430000" cy="6437377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00075" y="1278397"/>
            <a:ext cx="8479298" cy="10953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050"/>
              </a:lnSpc>
              <a:spcBef>
                <a:spcPts val="0"/>
              </a:spcBef>
              <a:spcAft>
                <a:spcPts val="0"/>
              </a:spcAft>
            </a:pPr>
            <a:r>
              <a:rPr dirty="0" sz="3350" spc="-21">
                <a:solidFill>
                  <a:srgbClr val="f0f4f1"/>
                </a:solidFill>
                <a:latin typeface="KTQIUJ+Syne-ExtraBold"/>
                <a:cs typeface="KTQIUJ+Syne-ExtraBold"/>
              </a:rPr>
              <a:t>Layer</a:t>
            </a:r>
            <a:r>
              <a:rPr dirty="0" sz="3350" spc="244">
                <a:solidFill>
                  <a:srgbClr val="f0f4f1"/>
                </a:solidFill>
                <a:latin typeface="KTQIUJ+Syne-ExtraBold"/>
                <a:cs typeface="KTQIUJ+Syne-ExtraBold"/>
              </a:rPr>
              <a:t> </a:t>
            </a:r>
            <a:r>
              <a:rPr dirty="0" sz="3350" spc="13">
                <a:solidFill>
                  <a:srgbClr val="f0f4f1"/>
                </a:solidFill>
                <a:latin typeface="KTQIUJ+Syne-ExtraBold"/>
                <a:cs typeface="KTQIUJ+Syne-ExtraBold"/>
              </a:rPr>
              <a:t>1:</a:t>
            </a:r>
            <a:r>
              <a:rPr dirty="0" sz="3350" spc="204">
                <a:solidFill>
                  <a:srgbClr val="f0f4f1"/>
                </a:solidFill>
                <a:latin typeface="KTQIUJ+Syne-ExtraBold"/>
                <a:cs typeface="KTQIUJ+Syne-ExtraBold"/>
              </a:rPr>
              <a:t> </a:t>
            </a:r>
            <a:r>
              <a:rPr dirty="0" sz="3350" spc="13">
                <a:solidFill>
                  <a:srgbClr val="f0f4f1"/>
                </a:solidFill>
                <a:latin typeface="KTQIUJ+Syne-ExtraBold"/>
                <a:cs typeface="KTQIUJ+Syne-ExtraBold"/>
              </a:rPr>
              <a:t>Red</a:t>
            </a:r>
            <a:r>
              <a:rPr dirty="0" sz="3350" spc="224">
                <a:solidFill>
                  <a:srgbClr val="f0f4f1"/>
                </a:solidFill>
                <a:latin typeface="KTQIUJ+Syne-ExtraBold"/>
                <a:cs typeface="KTQIUJ+Syne-ExtraBold"/>
              </a:rPr>
              <a:t> </a:t>
            </a:r>
            <a:r>
              <a:rPr dirty="0" sz="3350" spc="29">
                <a:solidFill>
                  <a:srgbClr val="f0f4f1"/>
                </a:solidFill>
                <a:latin typeface="KTQIUJ+Syne-ExtraBold"/>
                <a:cs typeface="KTQIUJ+Syne-ExtraBold"/>
              </a:rPr>
              <a:t>Hat</a:t>
            </a:r>
            <a:r>
              <a:rPr dirty="0" sz="3350" spc="195">
                <a:solidFill>
                  <a:srgbClr val="f0f4f1"/>
                </a:solidFill>
                <a:latin typeface="KTQIUJ+Syne-ExtraBold"/>
                <a:cs typeface="KTQIUJ+Syne-ExtraBold"/>
              </a:rPr>
              <a:t> </a:t>
            </a:r>
            <a:r>
              <a:rPr dirty="0" sz="3350" spc="24">
                <a:solidFill>
                  <a:srgbClr val="f0f4f1"/>
                </a:solidFill>
                <a:latin typeface="KTQIUJ+Syne-ExtraBold"/>
                <a:cs typeface="KTQIUJ+Syne-ExtraBold"/>
              </a:rPr>
              <a:t>Core</a:t>
            </a:r>
            <a:r>
              <a:rPr dirty="0" sz="3350" spc="209">
                <a:solidFill>
                  <a:srgbClr val="f0f4f1"/>
                </a:solidFill>
                <a:latin typeface="KTQIUJ+Syne-ExtraBold"/>
                <a:cs typeface="KTQIUJ+Syne-ExtraBold"/>
              </a:rPr>
              <a:t> </a:t>
            </a:r>
            <a:r>
              <a:rPr dirty="0" sz="3350" spc="33">
                <a:solidFill>
                  <a:srgbClr val="f0f4f1"/>
                </a:solidFill>
                <a:latin typeface="KTQIUJ+Syne-ExtraBold"/>
                <a:cs typeface="KTQIUJ+Syne-ExtraBold"/>
              </a:rPr>
              <a:t>OS</a:t>
            </a:r>
          </a:p>
          <a:p>
            <a:pPr marL="0" marR="0">
              <a:lnSpc>
                <a:spcPts val="4050"/>
              </a:lnSpc>
              <a:spcBef>
                <a:spcPts val="225"/>
              </a:spcBef>
              <a:spcAft>
                <a:spcPts val="0"/>
              </a:spcAft>
            </a:pPr>
            <a:r>
              <a:rPr dirty="0" sz="3350" spc="28">
                <a:solidFill>
                  <a:srgbClr val="f0f4f1"/>
                </a:solidFill>
                <a:latin typeface="KTQIUJ+Syne-ExtraBold"/>
                <a:cs typeface="KTQIUJ+Syne-ExtraBold"/>
              </a:rPr>
              <a:t>(RHCOS)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43012" y="2791087"/>
            <a:ext cx="2528482" cy="5619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2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spc="-11">
                <a:solidFill>
                  <a:srgbClr val="d7e5d8"/>
                </a:solidFill>
                <a:latin typeface="KKCTDA+Syne-ExtraBold"/>
                <a:cs typeface="KKCTDA+Syne-ExtraBold"/>
              </a:rPr>
              <a:t>Container-</a:t>
            </a:r>
          </a:p>
          <a:p>
            <a:pPr marL="0" marR="0">
              <a:lnSpc>
                <a:spcPts val="2025"/>
              </a:lnSpc>
              <a:spcBef>
                <a:spcPts val="75"/>
              </a:spcBef>
              <a:spcAft>
                <a:spcPts val="0"/>
              </a:spcAft>
            </a:pPr>
            <a:r>
              <a:rPr dirty="0" sz="1700" spc="-11">
                <a:solidFill>
                  <a:srgbClr val="d7e5d8"/>
                </a:solidFill>
                <a:latin typeface="KKCTDA+Syne-ExtraBold"/>
                <a:cs typeface="KKCTDA+Syne-ExtraBold"/>
              </a:rPr>
              <a:t>Optimized</a:t>
            </a:r>
            <a:r>
              <a:rPr dirty="0" sz="1700" spc="96">
                <a:solidFill>
                  <a:srgbClr val="d7e5d8"/>
                </a:solidFill>
                <a:latin typeface="KKCTDA+Syne-ExtraBold"/>
                <a:cs typeface="KKCTDA+Syne-ExtraBold"/>
              </a:rPr>
              <a:t> </a:t>
            </a:r>
            <a:r>
              <a:rPr dirty="0" sz="1700" spc="-17">
                <a:solidFill>
                  <a:srgbClr val="d7e5d8"/>
                </a:solidFill>
                <a:latin typeface="KKCTDA+Syne-ExtraBold"/>
                <a:cs typeface="KKCTDA+Syne-ExtraBold"/>
              </a:rPr>
              <a:t>OS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24400" y="2791087"/>
            <a:ext cx="1499782" cy="5619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2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spc="-12">
                <a:solidFill>
                  <a:srgbClr val="d7e5d8"/>
                </a:solidFill>
                <a:latin typeface="KKCTDA+Syne-ExtraBold"/>
                <a:cs typeface="KKCTDA+Syne-ExtraBold"/>
              </a:rPr>
              <a:t>Kubelet</a:t>
            </a:r>
          </a:p>
          <a:p>
            <a:pPr marL="0" marR="0">
              <a:lnSpc>
                <a:spcPts val="2025"/>
              </a:lnSpc>
              <a:spcBef>
                <a:spcPts val="75"/>
              </a:spcBef>
              <a:spcAft>
                <a:spcPts val="0"/>
              </a:spcAft>
            </a:pPr>
            <a:r>
              <a:rPr dirty="0" sz="1700" spc="-10">
                <a:solidFill>
                  <a:srgbClr val="d7e5d8"/>
                </a:solidFill>
                <a:latin typeface="KKCTDA+Syne-ExtraBold"/>
                <a:cs typeface="KKCTDA+Syne-ExtraBold"/>
              </a:rPr>
              <a:t>Service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205787" y="2791087"/>
            <a:ext cx="2752439" cy="295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2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d7e5d8"/>
                </a:solidFill>
                <a:latin typeface="KKCTDA+Syne-ExtraBold"/>
                <a:cs typeface="KKCTDA+Syne-ExtraBold"/>
              </a:rPr>
              <a:t>Ignition</a:t>
            </a:r>
            <a:r>
              <a:rPr dirty="0" sz="1700" spc="94">
                <a:solidFill>
                  <a:srgbClr val="d7e5d8"/>
                </a:solidFill>
                <a:latin typeface="KKCTDA+Syne-ExtraBold"/>
                <a:cs typeface="KKCTDA+Syne-ExtraBold"/>
              </a:rPr>
              <a:t> </a:t>
            </a:r>
            <a:r>
              <a:rPr dirty="0" sz="1700" spc="-24">
                <a:solidFill>
                  <a:srgbClr val="d7e5d8"/>
                </a:solidFill>
                <a:latin typeface="KKCTDA+Syne-ExtraBold"/>
                <a:cs typeface="KKCTDA+Syne-ExtraBold"/>
              </a:rPr>
              <a:t>System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205787" y="3183159"/>
            <a:ext cx="2710604" cy="5200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20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d7e5d8"/>
                </a:solidFill>
                <a:latin typeface="SVREHN+Syne-Regular"/>
                <a:cs typeface="SVREHN+Syne-Regular"/>
              </a:rPr>
              <a:t>First</a:t>
            </a:r>
            <a:r>
              <a:rPr dirty="0" sz="1350">
                <a:solidFill>
                  <a:srgbClr val="d7e5d8"/>
                </a:solidFill>
                <a:latin typeface="SVREHN+Syne-Regular"/>
                <a:cs typeface="SVREHN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SVREHN+Syne-Regular"/>
                <a:cs typeface="SVREHN+Syne-Regular"/>
              </a:rPr>
              <a:t>boot</a:t>
            </a:r>
            <a:r>
              <a:rPr dirty="0" sz="1350">
                <a:solidFill>
                  <a:srgbClr val="d7e5d8"/>
                </a:solidFill>
                <a:latin typeface="SVREHN+Syne-Regular"/>
                <a:cs typeface="SVREHN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SVREHN+Syne-Regular"/>
                <a:cs typeface="SVREHN+Syne-Regular"/>
              </a:rPr>
              <a:t>system</a:t>
            </a:r>
            <a:r>
              <a:rPr dirty="0" sz="1350">
                <a:solidFill>
                  <a:srgbClr val="d7e5d8"/>
                </a:solidFill>
                <a:latin typeface="SVREHN+Syne-Regular"/>
                <a:cs typeface="SVREHN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SVREHN+Syne-Regular"/>
                <a:cs typeface="SVREHN+Syne-Regular"/>
              </a:rPr>
              <a:t>configuration</a:t>
            </a:r>
            <a:r>
              <a:rPr dirty="0" sz="1350">
                <a:solidFill>
                  <a:srgbClr val="d7e5d8"/>
                </a:solidFill>
                <a:latin typeface="SVREHN+Syne-Regular"/>
                <a:cs typeface="SVREHN+Syne-Regular"/>
              </a:rPr>
              <a:t> </a:t>
            </a:r>
            <a:r>
              <a:rPr dirty="0" sz="1350" spc="-13">
                <a:solidFill>
                  <a:srgbClr val="d7e5d8"/>
                </a:solidFill>
                <a:latin typeface="SVREHN+Syne-Regular"/>
                <a:cs typeface="SVREHN+Syne-Regular"/>
              </a:rPr>
              <a:t>to</a:t>
            </a:r>
          </a:p>
          <a:p>
            <a:pPr marL="0" marR="0">
              <a:lnSpc>
                <a:spcPts val="1620"/>
              </a:lnSpc>
              <a:spcBef>
                <a:spcPts val="555"/>
              </a:spcBef>
              <a:spcAft>
                <a:spcPts val="0"/>
              </a:spcAft>
            </a:pPr>
            <a:r>
              <a:rPr dirty="0" sz="1350">
                <a:solidFill>
                  <a:srgbClr val="d7e5d8"/>
                </a:solidFill>
                <a:latin typeface="SVREHN+Syne-Regular"/>
                <a:cs typeface="SVREHN+Syne-Regular"/>
              </a:rPr>
              <a:t>bring</a:t>
            </a:r>
            <a:r>
              <a:rPr dirty="0" sz="1350">
                <a:solidFill>
                  <a:srgbClr val="d7e5d8"/>
                </a:solidFill>
                <a:latin typeface="SVREHN+Syne-Regular"/>
                <a:cs typeface="SVREHN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SVREHN+Syne-Regular"/>
                <a:cs typeface="SVREHN+Syne-Regular"/>
              </a:rPr>
              <a:t>up</a:t>
            </a:r>
            <a:r>
              <a:rPr dirty="0" sz="1350">
                <a:solidFill>
                  <a:srgbClr val="d7e5d8"/>
                </a:solidFill>
                <a:latin typeface="SVREHN+Syne-Regular"/>
                <a:cs typeface="SVREHN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SVREHN+Syne-Regular"/>
                <a:cs typeface="SVREHN+Syne-Regular"/>
              </a:rPr>
              <a:t>and</a:t>
            </a:r>
            <a:r>
              <a:rPr dirty="0" sz="1350">
                <a:solidFill>
                  <a:srgbClr val="d7e5d8"/>
                </a:solidFill>
                <a:latin typeface="SVREHN+Syne-Regular"/>
                <a:cs typeface="SVREHN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SVREHN+Syne-Regular"/>
                <a:cs typeface="SVREHN+Syne-Regular"/>
              </a:rPr>
              <a:t>configure</a:t>
            </a:r>
            <a:r>
              <a:rPr dirty="0" sz="1350">
                <a:solidFill>
                  <a:srgbClr val="d7e5d8"/>
                </a:solidFill>
                <a:latin typeface="SVREHN+Syne-Regular"/>
                <a:cs typeface="SVREHN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SVREHN+Syne-Regular"/>
                <a:cs typeface="SVREHN+Syne-Regular"/>
              </a:rPr>
              <a:t>the</a:t>
            </a:r>
            <a:r>
              <a:rPr dirty="0" sz="1350">
                <a:solidFill>
                  <a:srgbClr val="d7e5d8"/>
                </a:solidFill>
                <a:latin typeface="SVREHN+Syne-Regular"/>
                <a:cs typeface="SVREHN+Syne-Regular"/>
              </a:rPr>
              <a:t> </a:t>
            </a:r>
            <a:r>
              <a:rPr dirty="0" sz="1350" spc="-11">
                <a:solidFill>
                  <a:srgbClr val="d7e5d8"/>
                </a:solidFill>
                <a:latin typeface="SVREHN+Syne-Regular"/>
                <a:cs typeface="SVREHN+Syne-Regular"/>
              </a:rPr>
              <a:t>cluster.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243012" y="3459385"/>
            <a:ext cx="2615279" cy="7867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20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d7e5d8"/>
                </a:solidFill>
                <a:latin typeface="SVREHN+Syne-Regular"/>
                <a:cs typeface="SVREHN+Syne-Regular"/>
              </a:rPr>
              <a:t>Includes</a:t>
            </a:r>
            <a:r>
              <a:rPr dirty="0" sz="1350">
                <a:solidFill>
                  <a:srgbClr val="d7e5d8"/>
                </a:solidFill>
                <a:latin typeface="SVREHN+Syne-Regular"/>
                <a:cs typeface="SVREHN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SVREHN+Syne-Regular"/>
                <a:cs typeface="SVREHN+Syne-Regular"/>
              </a:rPr>
              <a:t>CRIO</a:t>
            </a:r>
            <a:r>
              <a:rPr dirty="0" sz="1350">
                <a:solidFill>
                  <a:srgbClr val="d7e5d8"/>
                </a:solidFill>
                <a:latin typeface="SVREHN+Syne-Regular"/>
                <a:cs typeface="SVREHN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SVREHN+Syne-Regular"/>
                <a:cs typeface="SVREHN+Syne-Regular"/>
              </a:rPr>
              <a:t>container</a:t>
            </a:r>
            <a:r>
              <a:rPr dirty="0" sz="1350">
                <a:solidFill>
                  <a:srgbClr val="d7e5d8"/>
                </a:solidFill>
                <a:latin typeface="SVREHN+Syne-Regular"/>
                <a:cs typeface="SVREHN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SVREHN+Syne-Regular"/>
                <a:cs typeface="SVREHN+Syne-Regular"/>
              </a:rPr>
              <a:t>runtime</a:t>
            </a:r>
          </a:p>
          <a:p>
            <a:pPr marL="0" marR="0">
              <a:lnSpc>
                <a:spcPts val="1620"/>
              </a:lnSpc>
              <a:spcBef>
                <a:spcPts val="479"/>
              </a:spcBef>
              <a:spcAft>
                <a:spcPts val="0"/>
              </a:spcAft>
            </a:pPr>
            <a:r>
              <a:rPr dirty="0" sz="1350">
                <a:solidFill>
                  <a:srgbClr val="d7e5d8"/>
                </a:solidFill>
                <a:latin typeface="SVREHN+Syne-Regular"/>
                <a:cs typeface="SVREHN+Syne-Regular"/>
              </a:rPr>
              <a:t>(Kubernetes</a:t>
            </a:r>
            <a:r>
              <a:rPr dirty="0" sz="1350">
                <a:solidFill>
                  <a:srgbClr val="d7e5d8"/>
                </a:solidFill>
                <a:latin typeface="SVREHN+Syne-Regular"/>
                <a:cs typeface="SVREHN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SVREHN+Syne-Regular"/>
                <a:cs typeface="SVREHN+Syne-Regular"/>
              </a:rPr>
              <a:t>native)</a:t>
            </a:r>
            <a:r>
              <a:rPr dirty="0" sz="1350">
                <a:solidFill>
                  <a:srgbClr val="d7e5d8"/>
                </a:solidFill>
                <a:latin typeface="SVREHN+Syne-Regular"/>
                <a:cs typeface="SVREHN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SVREHN+Syne-Regular"/>
                <a:cs typeface="SVREHN+Syne-Regular"/>
              </a:rPr>
              <a:t>replacing</a:t>
            </a:r>
          </a:p>
          <a:p>
            <a:pPr marL="0" marR="0">
              <a:lnSpc>
                <a:spcPts val="1620"/>
              </a:lnSpc>
              <a:spcBef>
                <a:spcPts val="554"/>
              </a:spcBef>
              <a:spcAft>
                <a:spcPts val="0"/>
              </a:spcAft>
            </a:pPr>
            <a:r>
              <a:rPr dirty="0" sz="1350">
                <a:solidFill>
                  <a:srgbClr val="d7e5d8"/>
                </a:solidFill>
                <a:latin typeface="SVREHN+Syne-Regular"/>
                <a:cs typeface="SVREHN+Syne-Regular"/>
              </a:rPr>
              <a:t>Docker</a:t>
            </a:r>
            <a:r>
              <a:rPr dirty="0" sz="1350">
                <a:solidFill>
                  <a:srgbClr val="d7e5d8"/>
                </a:solidFill>
                <a:latin typeface="SVREHN+Syne-Regular"/>
                <a:cs typeface="SVREHN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SVREHN+Syne-Regular"/>
                <a:cs typeface="SVREHN+Syne-Regular"/>
              </a:rPr>
              <a:t>in</a:t>
            </a:r>
            <a:r>
              <a:rPr dirty="0" sz="1350">
                <a:solidFill>
                  <a:srgbClr val="d7e5d8"/>
                </a:solidFill>
                <a:latin typeface="SVREHN+Syne-Regular"/>
                <a:cs typeface="SVREHN+Syne-Regular"/>
              </a:rPr>
              <a:t> </a:t>
            </a:r>
            <a:r>
              <a:rPr dirty="0" sz="1350" spc="-10">
                <a:solidFill>
                  <a:srgbClr val="d7e5d8"/>
                </a:solidFill>
                <a:latin typeface="SVREHN+Syne-Regular"/>
                <a:cs typeface="SVREHN+Syne-Regular"/>
              </a:rPr>
              <a:t>newer</a:t>
            </a:r>
            <a:r>
              <a:rPr dirty="0" sz="1350" spc="10">
                <a:solidFill>
                  <a:srgbClr val="d7e5d8"/>
                </a:solidFill>
                <a:latin typeface="SVREHN+Syne-Regular"/>
                <a:cs typeface="SVREHN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SVREHN+Syne-Regular"/>
                <a:cs typeface="SVREHN+Syne-Regular"/>
              </a:rPr>
              <a:t>versions.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724400" y="3459385"/>
            <a:ext cx="2700832" cy="7867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20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d7e5d8"/>
                </a:solidFill>
                <a:latin typeface="SVREHN+Syne-Regular"/>
                <a:cs typeface="SVREHN+Syne-Regular"/>
              </a:rPr>
              <a:t>Interfaces</a:t>
            </a:r>
            <a:r>
              <a:rPr dirty="0" sz="1350">
                <a:solidFill>
                  <a:srgbClr val="d7e5d8"/>
                </a:solidFill>
                <a:latin typeface="SVREHN+Syne-Regular"/>
                <a:cs typeface="SVREHN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SVREHN+Syne-Regular"/>
                <a:cs typeface="SVREHN+Syne-Regular"/>
              </a:rPr>
              <a:t>with</a:t>
            </a:r>
            <a:r>
              <a:rPr dirty="0" sz="1350">
                <a:solidFill>
                  <a:srgbClr val="d7e5d8"/>
                </a:solidFill>
                <a:latin typeface="SVREHN+Syne-Regular"/>
                <a:cs typeface="SVREHN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SVREHN+Syne-Regular"/>
                <a:cs typeface="SVREHN+Syne-Regular"/>
              </a:rPr>
              <a:t>container</a:t>
            </a:r>
            <a:r>
              <a:rPr dirty="0" sz="1350">
                <a:solidFill>
                  <a:srgbClr val="d7e5d8"/>
                </a:solidFill>
                <a:latin typeface="SVREHN+Syne-Regular"/>
                <a:cs typeface="SVREHN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SVREHN+Syne-Regular"/>
                <a:cs typeface="SVREHN+Syne-Regular"/>
              </a:rPr>
              <a:t>runtime,</a:t>
            </a:r>
          </a:p>
          <a:p>
            <a:pPr marL="0" marR="0">
              <a:lnSpc>
                <a:spcPts val="1620"/>
              </a:lnSpc>
              <a:spcBef>
                <a:spcPts val="479"/>
              </a:spcBef>
              <a:spcAft>
                <a:spcPts val="0"/>
              </a:spcAft>
            </a:pPr>
            <a:r>
              <a:rPr dirty="0" sz="1350">
                <a:solidFill>
                  <a:srgbClr val="d7e5d8"/>
                </a:solidFill>
                <a:latin typeface="SVREHN+Syne-Regular"/>
                <a:cs typeface="SVREHN+Syne-Regular"/>
              </a:rPr>
              <a:t>starts</a:t>
            </a:r>
            <a:r>
              <a:rPr dirty="0" sz="1350">
                <a:solidFill>
                  <a:srgbClr val="d7e5d8"/>
                </a:solidFill>
                <a:latin typeface="SVREHN+Syne-Regular"/>
                <a:cs typeface="SVREHN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SVREHN+Syne-Regular"/>
                <a:cs typeface="SVREHN+Syne-Regular"/>
              </a:rPr>
              <a:t>pods,</a:t>
            </a:r>
            <a:r>
              <a:rPr dirty="0" sz="1350">
                <a:solidFill>
                  <a:srgbClr val="d7e5d8"/>
                </a:solidFill>
                <a:latin typeface="SVREHN+Syne-Regular"/>
                <a:cs typeface="SVREHN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SVREHN+Syne-Regular"/>
                <a:cs typeface="SVREHN+Syne-Regular"/>
              </a:rPr>
              <a:t>and</a:t>
            </a:r>
            <a:r>
              <a:rPr dirty="0" sz="1350">
                <a:solidFill>
                  <a:srgbClr val="d7e5d8"/>
                </a:solidFill>
                <a:latin typeface="SVREHN+Syne-Regular"/>
                <a:cs typeface="SVREHN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SVREHN+Syne-Regular"/>
                <a:cs typeface="SVREHN+Syne-Regular"/>
              </a:rPr>
              <a:t>assigns</a:t>
            </a:r>
            <a:r>
              <a:rPr dirty="0" sz="1350">
                <a:solidFill>
                  <a:srgbClr val="d7e5d8"/>
                </a:solidFill>
                <a:latin typeface="SVREHN+Syne-Regular"/>
                <a:cs typeface="SVREHN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SVREHN+Syne-Regular"/>
                <a:cs typeface="SVREHN+Syne-Regular"/>
              </a:rPr>
              <a:t>node</a:t>
            </a:r>
          </a:p>
          <a:p>
            <a:pPr marL="0" marR="0">
              <a:lnSpc>
                <a:spcPts val="1620"/>
              </a:lnSpc>
              <a:spcBef>
                <a:spcPts val="554"/>
              </a:spcBef>
              <a:spcAft>
                <a:spcPts val="0"/>
              </a:spcAft>
            </a:pPr>
            <a:r>
              <a:rPr dirty="0" sz="1350">
                <a:solidFill>
                  <a:srgbClr val="d7e5d8"/>
                </a:solidFill>
                <a:latin typeface="SVREHN+Syne-Regular"/>
                <a:cs typeface="SVREHN+Syne-Regular"/>
              </a:rPr>
              <a:t>resources.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57287" y="4688110"/>
            <a:ext cx="6158465" cy="2438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20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ffffff"/>
                </a:solidFill>
                <a:latin typeface="EJRRGF+Syne-Regular"/>
                <a:cs typeface="EJRRGF+Syne-Regular"/>
              </a:rPr>
              <a:t>RHCOS</a:t>
            </a:r>
            <a:r>
              <a:rPr dirty="0" sz="1350">
                <a:solidFill>
                  <a:srgbClr val="ffffff"/>
                </a:solidFill>
                <a:latin typeface="EJRRGF+Syne-Regular"/>
                <a:cs typeface="EJRRGF+Syne-Regular"/>
              </a:rPr>
              <a:t> </a:t>
            </a:r>
            <a:r>
              <a:rPr dirty="0" sz="1350">
                <a:solidFill>
                  <a:srgbClr val="ffffff"/>
                </a:solidFill>
                <a:latin typeface="EJRRGF+Syne-Regular"/>
                <a:cs typeface="EJRRGF+Syne-Regular"/>
              </a:rPr>
              <a:t>is</a:t>
            </a:r>
            <a:r>
              <a:rPr dirty="0" sz="1350">
                <a:solidFill>
                  <a:srgbClr val="ffffff"/>
                </a:solidFill>
                <a:latin typeface="EJRRGF+Syne-Regular"/>
                <a:cs typeface="EJRRGF+Syne-Regular"/>
              </a:rPr>
              <a:t> </a:t>
            </a:r>
            <a:r>
              <a:rPr dirty="0" sz="1350">
                <a:solidFill>
                  <a:srgbClr val="ffffff"/>
                </a:solidFill>
                <a:latin typeface="EJRRGF+Syne-Regular"/>
                <a:cs typeface="EJRRGF+Syne-Regular"/>
              </a:rPr>
              <a:t>immutable</a:t>
            </a:r>
            <a:r>
              <a:rPr dirty="0" sz="1350">
                <a:solidFill>
                  <a:srgbClr val="ffffff"/>
                </a:solidFill>
                <a:latin typeface="EJRRGF+Syne-Regular"/>
                <a:cs typeface="EJRRGF+Syne-Regular"/>
              </a:rPr>
              <a:t> </a:t>
            </a:r>
            <a:r>
              <a:rPr dirty="0" sz="1350">
                <a:solidFill>
                  <a:srgbClr val="ffffff"/>
                </a:solidFill>
                <a:latin typeface="EJRRGF+Syne-Regular"/>
                <a:cs typeface="EJRRGF+Syne-Regular"/>
              </a:rPr>
              <a:t>-</a:t>
            </a:r>
            <a:r>
              <a:rPr dirty="0" sz="1350">
                <a:solidFill>
                  <a:srgbClr val="ffffff"/>
                </a:solidFill>
                <a:latin typeface="EJRRGF+Syne-Regular"/>
                <a:cs typeface="EJRRGF+Syne-Regular"/>
              </a:rPr>
              <a:t> </a:t>
            </a:r>
            <a:r>
              <a:rPr dirty="0" sz="1350">
                <a:solidFill>
                  <a:srgbClr val="ffffff"/>
                </a:solidFill>
                <a:latin typeface="EJRRGF+Syne-Regular"/>
                <a:cs typeface="EJRRGF+Syne-Regular"/>
              </a:rPr>
              <a:t>no</a:t>
            </a:r>
            <a:r>
              <a:rPr dirty="0" sz="1350">
                <a:solidFill>
                  <a:srgbClr val="ffffff"/>
                </a:solidFill>
                <a:latin typeface="EJRRGF+Syne-Regular"/>
                <a:cs typeface="EJRRGF+Syne-Regular"/>
              </a:rPr>
              <a:t> </a:t>
            </a:r>
            <a:r>
              <a:rPr dirty="0" sz="1350">
                <a:solidFill>
                  <a:srgbClr val="ffffff"/>
                </a:solidFill>
                <a:latin typeface="EJRRGF+Syne-Regular"/>
                <a:cs typeface="EJRRGF+Syne-Regular"/>
              </a:rPr>
              <a:t>operating</a:t>
            </a:r>
            <a:r>
              <a:rPr dirty="0" sz="1350">
                <a:solidFill>
                  <a:srgbClr val="ffffff"/>
                </a:solidFill>
                <a:latin typeface="EJRRGF+Syne-Regular"/>
                <a:cs typeface="EJRRGF+Syne-Regular"/>
              </a:rPr>
              <a:t> </a:t>
            </a:r>
            <a:r>
              <a:rPr dirty="0" sz="1350">
                <a:solidFill>
                  <a:srgbClr val="ffffff"/>
                </a:solidFill>
                <a:latin typeface="EJRRGF+Syne-Regular"/>
                <a:cs typeface="EJRRGF+Syne-Regular"/>
              </a:rPr>
              <a:t>system</a:t>
            </a:r>
            <a:r>
              <a:rPr dirty="0" sz="1350">
                <a:solidFill>
                  <a:srgbClr val="ffffff"/>
                </a:solidFill>
                <a:latin typeface="EJRRGF+Syne-Regular"/>
                <a:cs typeface="EJRRGF+Syne-Regular"/>
              </a:rPr>
              <a:t> </a:t>
            </a:r>
            <a:r>
              <a:rPr dirty="0" sz="1350">
                <a:solidFill>
                  <a:srgbClr val="ffffff"/>
                </a:solidFill>
                <a:latin typeface="EJRRGF+Syne-Regular"/>
                <a:cs typeface="EJRRGF+Syne-Regular"/>
              </a:rPr>
              <a:t>management</a:t>
            </a:r>
            <a:r>
              <a:rPr dirty="0" sz="1350">
                <a:solidFill>
                  <a:srgbClr val="ffffff"/>
                </a:solidFill>
                <a:latin typeface="EJRRGF+Syne-Regular"/>
                <a:cs typeface="EJRRGF+Syne-Regular"/>
              </a:rPr>
              <a:t> </a:t>
            </a:r>
            <a:r>
              <a:rPr dirty="0" sz="1350">
                <a:solidFill>
                  <a:srgbClr val="ffffff"/>
                </a:solidFill>
                <a:latin typeface="EJRRGF+Syne-Regular"/>
                <a:cs typeface="EJRRGF+Syne-Regular"/>
              </a:rPr>
              <a:t>required,</a:t>
            </a:r>
            <a:r>
              <a:rPr dirty="0" sz="1350">
                <a:solidFill>
                  <a:srgbClr val="ffffff"/>
                </a:solidFill>
                <a:latin typeface="EJRRGF+Syne-Regular"/>
                <a:cs typeface="EJRRGF+Syne-Regular"/>
              </a:rPr>
              <a:t> </a:t>
            </a:r>
            <a:r>
              <a:rPr dirty="0" sz="1350">
                <a:solidFill>
                  <a:srgbClr val="ffffff"/>
                </a:solidFill>
                <a:latin typeface="EJRRGF+Syne-Regular"/>
                <a:cs typeface="EJRRGF+Syne-Regular"/>
              </a:rPr>
              <a:t>unlike</a:t>
            </a:r>
            <a:r>
              <a:rPr dirty="0" sz="1350">
                <a:solidFill>
                  <a:srgbClr val="ffffff"/>
                </a:solidFill>
                <a:latin typeface="EJRRGF+Syne-Regular"/>
                <a:cs typeface="EJRRGF+Syne-Regular"/>
              </a:rPr>
              <a:t> </a:t>
            </a:r>
            <a:r>
              <a:rPr dirty="0" sz="1350" spc="-13">
                <a:solidFill>
                  <a:srgbClr val="ffffff"/>
                </a:solidFill>
                <a:latin typeface="EJRRGF+Syne-Regular"/>
                <a:cs typeface="EJRRGF+Syne-Regular"/>
              </a:rPr>
              <a:t>RHEL.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>
            <a:hlinkClick r:id="rId2"/>
          </p:cNvPr>
          <p:cNvSpPr/>
          <p:nvPr/>
        </p:nvSpPr>
        <p:spPr>
          <a:xfrm>
            <a:off x="0" y="0"/>
            <a:ext cx="11430000" cy="716280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886325" y="489346"/>
            <a:ext cx="4148899" cy="16192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050"/>
              </a:lnSpc>
              <a:spcBef>
                <a:spcPts val="0"/>
              </a:spcBef>
              <a:spcAft>
                <a:spcPts val="0"/>
              </a:spcAft>
            </a:pPr>
            <a:r>
              <a:rPr dirty="0" sz="3350" spc="-21">
                <a:solidFill>
                  <a:srgbClr val="f0f4f1"/>
                </a:solidFill>
                <a:latin typeface="JRBPAW+Syne-ExtraBold"/>
                <a:cs typeface="JRBPAW+Syne-ExtraBold"/>
              </a:rPr>
              <a:t>Layer</a:t>
            </a:r>
            <a:r>
              <a:rPr dirty="0" sz="3350" spc="244">
                <a:solidFill>
                  <a:srgbClr val="f0f4f1"/>
                </a:solidFill>
                <a:latin typeface="JRBPAW+Syne-ExtraBold"/>
                <a:cs typeface="JRBPAW+Syne-ExtraBold"/>
              </a:rPr>
              <a:t> </a:t>
            </a:r>
            <a:r>
              <a:rPr dirty="0" sz="3350" spc="25">
                <a:solidFill>
                  <a:srgbClr val="f0f4f1"/>
                </a:solidFill>
                <a:latin typeface="JRBPAW+Syne-ExtraBold"/>
                <a:cs typeface="JRBPAW+Syne-ExtraBold"/>
              </a:rPr>
              <a:t>2:</a:t>
            </a:r>
          </a:p>
          <a:p>
            <a:pPr marL="0" marR="0">
              <a:lnSpc>
                <a:spcPts val="4050"/>
              </a:lnSpc>
              <a:spcBef>
                <a:spcPts val="100"/>
              </a:spcBef>
              <a:spcAft>
                <a:spcPts val="0"/>
              </a:spcAft>
            </a:pPr>
            <a:r>
              <a:rPr dirty="0" sz="3350" spc="24">
                <a:solidFill>
                  <a:srgbClr val="f0f4f1"/>
                </a:solidFill>
                <a:latin typeface="JRBPAW+Syne-ExtraBold"/>
                <a:cs typeface="JRBPAW+Syne-ExtraBold"/>
              </a:rPr>
              <a:t>Kubernetes</a:t>
            </a:r>
          </a:p>
          <a:p>
            <a:pPr marL="0" marR="0">
              <a:lnSpc>
                <a:spcPts val="4050"/>
              </a:lnSpc>
              <a:spcBef>
                <a:spcPts val="100"/>
              </a:spcBef>
              <a:spcAft>
                <a:spcPts val="0"/>
              </a:spcAft>
            </a:pPr>
            <a:r>
              <a:rPr dirty="0" sz="3350" spc="21">
                <a:solidFill>
                  <a:srgbClr val="f0f4f1"/>
                </a:solidFill>
                <a:latin typeface="JRBPAW+Syne-ExtraBold"/>
                <a:cs typeface="JRBPAW+Syne-ExtraBold"/>
              </a:rPr>
              <a:t>Services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15025" y="2516386"/>
            <a:ext cx="2807946" cy="295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2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spc="-12">
                <a:solidFill>
                  <a:srgbClr val="d7e5d8"/>
                </a:solidFill>
                <a:latin typeface="QSBRVS+Syne-ExtraBold"/>
                <a:cs typeface="QSBRVS+Syne-ExtraBold"/>
              </a:rPr>
              <a:t>Kubernetes</a:t>
            </a:r>
            <a:r>
              <a:rPr dirty="0" sz="1700" spc="99">
                <a:solidFill>
                  <a:srgbClr val="d7e5d8"/>
                </a:solidFill>
                <a:latin typeface="QSBRVS+Syne-ExtraBold"/>
                <a:cs typeface="QSBRVS+Syne-ExtraBold"/>
              </a:rPr>
              <a:t> </a:t>
            </a:r>
            <a:r>
              <a:rPr dirty="0" sz="1700" spc="-15">
                <a:solidFill>
                  <a:srgbClr val="d7e5d8"/>
                </a:solidFill>
                <a:latin typeface="QSBRVS+Syne-ExtraBold"/>
                <a:cs typeface="QSBRVS+Syne-ExtraBold"/>
              </a:rPr>
              <a:t>API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915025" y="2917983"/>
            <a:ext cx="4242168" cy="2438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20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d7e5d8"/>
                </a:solidFill>
                <a:latin typeface="ODBPMR+Syne-Regular"/>
                <a:cs typeface="ODBPMR+Syne-Regular"/>
              </a:rPr>
              <a:t>Gateway</a:t>
            </a:r>
            <a:r>
              <a:rPr dirty="0" sz="1350">
                <a:solidFill>
                  <a:srgbClr val="d7e5d8"/>
                </a:solidFill>
                <a:latin typeface="ODBPMR+Syne-Regular"/>
                <a:cs typeface="ODBPMR+Syne-Regular"/>
              </a:rPr>
              <a:t> </a:t>
            </a:r>
            <a:r>
              <a:rPr dirty="0" sz="1350" spc="-13">
                <a:solidFill>
                  <a:srgbClr val="d7e5d8"/>
                </a:solidFill>
                <a:latin typeface="ODBPMR+Syne-Regular"/>
                <a:cs typeface="ODBPMR+Syne-Regular"/>
              </a:rPr>
              <a:t>to</a:t>
            </a:r>
            <a:r>
              <a:rPr dirty="0" sz="1350" spc="13">
                <a:solidFill>
                  <a:srgbClr val="d7e5d8"/>
                </a:solidFill>
                <a:latin typeface="ODBPMR+Syne-Regular"/>
                <a:cs typeface="ODBPMR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ODBPMR+Syne-Regular"/>
                <a:cs typeface="ODBPMR+Syne-Regular"/>
              </a:rPr>
              <a:t>cluster</a:t>
            </a:r>
            <a:r>
              <a:rPr dirty="0" sz="1350">
                <a:solidFill>
                  <a:srgbClr val="d7e5d8"/>
                </a:solidFill>
                <a:latin typeface="ODBPMR+Syne-Regular"/>
                <a:cs typeface="ODBPMR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ODBPMR+Syne-Regular"/>
                <a:cs typeface="ODBPMR+Syne-Regular"/>
              </a:rPr>
              <a:t>-</a:t>
            </a:r>
            <a:r>
              <a:rPr dirty="0" sz="1350">
                <a:solidFill>
                  <a:srgbClr val="d7e5d8"/>
                </a:solidFill>
                <a:latin typeface="ODBPMR+Syne-Regular"/>
                <a:cs typeface="ODBPMR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ODBPMR+Syne-Regular"/>
                <a:cs typeface="ODBPMR+Syne-Regular"/>
              </a:rPr>
              <a:t>validates</a:t>
            </a:r>
            <a:r>
              <a:rPr dirty="0" sz="1350">
                <a:solidFill>
                  <a:srgbClr val="d7e5d8"/>
                </a:solidFill>
                <a:latin typeface="ODBPMR+Syne-Regular"/>
                <a:cs typeface="ODBPMR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ODBPMR+Syne-Regular"/>
                <a:cs typeface="ODBPMR+Syne-Regular"/>
              </a:rPr>
              <a:t>credentials</a:t>
            </a:r>
            <a:r>
              <a:rPr dirty="0" sz="1350">
                <a:solidFill>
                  <a:srgbClr val="d7e5d8"/>
                </a:solidFill>
                <a:latin typeface="ODBPMR+Syne-Regular"/>
                <a:cs typeface="ODBPMR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ODBPMR+Syne-Regular"/>
                <a:cs typeface="ODBPMR+Syne-Regular"/>
              </a:rPr>
              <a:t>and</a:t>
            </a:r>
            <a:r>
              <a:rPr dirty="0" sz="1350">
                <a:solidFill>
                  <a:srgbClr val="d7e5d8"/>
                </a:solidFill>
                <a:latin typeface="ODBPMR+Syne-Regular"/>
                <a:cs typeface="ODBPMR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ODBPMR+Syne-Regular"/>
                <a:cs typeface="ODBPMR+Syne-Regular"/>
              </a:rPr>
              <a:t>handles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915025" y="3184683"/>
            <a:ext cx="1310201" cy="2438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20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d7e5d8"/>
                </a:solidFill>
                <a:latin typeface="ODBPMR+Syne-Regular"/>
                <a:cs typeface="ODBPMR+Syne-Regular"/>
              </a:rPr>
              <a:t>authentication.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915025" y="3773686"/>
            <a:ext cx="1880830" cy="295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2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spc="-12">
                <a:solidFill>
                  <a:srgbClr val="d7e5d8"/>
                </a:solidFill>
                <a:latin typeface="QSBRVS+Syne-ExtraBold"/>
                <a:cs typeface="QSBRVS+Syne-ExtraBold"/>
              </a:rPr>
              <a:t>Scheduler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915025" y="4175284"/>
            <a:ext cx="4991404" cy="2438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20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d7e5d8"/>
                </a:solidFill>
                <a:latin typeface="ODBPMR+Syne-Regular"/>
                <a:cs typeface="ODBPMR+Syne-Regular"/>
              </a:rPr>
              <a:t>Intelligently</a:t>
            </a:r>
            <a:r>
              <a:rPr dirty="0" sz="1350">
                <a:solidFill>
                  <a:srgbClr val="d7e5d8"/>
                </a:solidFill>
                <a:latin typeface="ODBPMR+Syne-Regular"/>
                <a:cs typeface="ODBPMR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ODBPMR+Syne-Regular"/>
                <a:cs typeface="ODBPMR+Syne-Regular"/>
              </a:rPr>
              <a:t>schedules</a:t>
            </a:r>
            <a:r>
              <a:rPr dirty="0" sz="1350">
                <a:solidFill>
                  <a:srgbClr val="d7e5d8"/>
                </a:solidFill>
                <a:latin typeface="ODBPMR+Syne-Regular"/>
                <a:cs typeface="ODBPMR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ODBPMR+Syne-Regular"/>
                <a:cs typeface="ODBPMR+Syne-Regular"/>
              </a:rPr>
              <a:t>pods</a:t>
            </a:r>
            <a:r>
              <a:rPr dirty="0" sz="1350">
                <a:solidFill>
                  <a:srgbClr val="d7e5d8"/>
                </a:solidFill>
                <a:latin typeface="ODBPMR+Syne-Regular"/>
                <a:cs typeface="ODBPMR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ODBPMR+Syne-Regular"/>
                <a:cs typeface="ODBPMR+Syne-Regular"/>
              </a:rPr>
              <a:t>on</a:t>
            </a:r>
            <a:r>
              <a:rPr dirty="0" sz="1350">
                <a:solidFill>
                  <a:srgbClr val="d7e5d8"/>
                </a:solidFill>
                <a:latin typeface="ODBPMR+Syne-Regular"/>
                <a:cs typeface="ODBPMR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ODBPMR+Syne-Regular"/>
                <a:cs typeface="ODBPMR+Syne-Regular"/>
              </a:rPr>
              <a:t>appropriate</a:t>
            </a:r>
            <a:r>
              <a:rPr dirty="0" sz="1350">
                <a:solidFill>
                  <a:srgbClr val="d7e5d8"/>
                </a:solidFill>
                <a:latin typeface="ODBPMR+Syne-Regular"/>
                <a:cs typeface="ODBPMR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ODBPMR+Syne-Regular"/>
                <a:cs typeface="ODBPMR+Syne-Regular"/>
              </a:rPr>
              <a:t>nodes</a:t>
            </a:r>
            <a:r>
              <a:rPr dirty="0" sz="1350">
                <a:solidFill>
                  <a:srgbClr val="d7e5d8"/>
                </a:solidFill>
                <a:latin typeface="ODBPMR+Syne-Regular"/>
                <a:cs typeface="ODBPMR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ODBPMR+Syne-Regular"/>
                <a:cs typeface="ODBPMR+Syne-Regular"/>
              </a:rPr>
              <a:t>automatically.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915025" y="4802386"/>
            <a:ext cx="948356" cy="295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2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spc="-11">
                <a:solidFill>
                  <a:srgbClr val="d7e5d8"/>
                </a:solidFill>
                <a:latin typeface="QSBRVS+Syne-ExtraBold"/>
                <a:cs typeface="QSBRVS+Syne-ExtraBold"/>
              </a:rPr>
              <a:t>etcd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915025" y="5203984"/>
            <a:ext cx="4561066" cy="2438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20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d7e5d8"/>
                </a:solidFill>
                <a:latin typeface="ODBPMR+Syne-Regular"/>
                <a:cs typeface="ODBPMR+Syne-Regular"/>
              </a:rPr>
              <a:t>Cluster</a:t>
            </a:r>
            <a:r>
              <a:rPr dirty="0" sz="1350">
                <a:solidFill>
                  <a:srgbClr val="d7e5d8"/>
                </a:solidFill>
                <a:latin typeface="ODBPMR+Syne-Regular"/>
                <a:cs typeface="ODBPMR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ODBPMR+Syne-Regular"/>
                <a:cs typeface="ODBPMR+Syne-Regular"/>
              </a:rPr>
              <a:t>brain</a:t>
            </a:r>
            <a:r>
              <a:rPr dirty="0" sz="1350">
                <a:solidFill>
                  <a:srgbClr val="d7e5d8"/>
                </a:solidFill>
                <a:latin typeface="ODBPMR+Syne-Regular"/>
                <a:cs typeface="ODBPMR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ODBPMR+Syne-Regular"/>
                <a:cs typeface="ODBPMR+Syne-Regular"/>
              </a:rPr>
              <a:t>-</a:t>
            </a:r>
            <a:r>
              <a:rPr dirty="0" sz="1350">
                <a:solidFill>
                  <a:srgbClr val="d7e5d8"/>
                </a:solidFill>
                <a:latin typeface="ODBPMR+Syne-Regular"/>
                <a:cs typeface="ODBPMR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ODBPMR+Syne-Regular"/>
                <a:cs typeface="ODBPMR+Syne-Regular"/>
              </a:rPr>
              <a:t>stores</a:t>
            </a:r>
            <a:r>
              <a:rPr dirty="0" sz="1350">
                <a:solidFill>
                  <a:srgbClr val="d7e5d8"/>
                </a:solidFill>
                <a:latin typeface="ODBPMR+Syne-Regular"/>
                <a:cs typeface="ODBPMR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ODBPMR+Syne-Regular"/>
                <a:cs typeface="ODBPMR+Syne-Regular"/>
              </a:rPr>
              <a:t>all</a:t>
            </a:r>
            <a:r>
              <a:rPr dirty="0" sz="1350">
                <a:solidFill>
                  <a:srgbClr val="d7e5d8"/>
                </a:solidFill>
                <a:latin typeface="ODBPMR+Syne-Regular"/>
                <a:cs typeface="ODBPMR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ODBPMR+Syne-Regular"/>
                <a:cs typeface="ODBPMR+Syne-Regular"/>
              </a:rPr>
              <a:t>operations</a:t>
            </a:r>
            <a:r>
              <a:rPr dirty="0" sz="1350">
                <a:solidFill>
                  <a:srgbClr val="d7e5d8"/>
                </a:solidFill>
                <a:latin typeface="ODBPMR+Syne-Regular"/>
                <a:cs typeface="ODBPMR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ODBPMR+Syne-Regular"/>
                <a:cs typeface="ODBPMR+Syne-Regular"/>
              </a:rPr>
              <a:t>as</a:t>
            </a:r>
            <a:r>
              <a:rPr dirty="0" sz="1350">
                <a:solidFill>
                  <a:srgbClr val="d7e5d8"/>
                </a:solidFill>
                <a:latin typeface="ODBPMR+Syne-Regular"/>
                <a:cs typeface="ODBPMR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ODBPMR+Syne-Regular"/>
                <a:cs typeface="ODBPMR+Syne-Regular"/>
              </a:rPr>
              <a:t>logs</a:t>
            </a:r>
            <a:r>
              <a:rPr dirty="0" sz="1350">
                <a:solidFill>
                  <a:srgbClr val="d7e5d8"/>
                </a:solidFill>
                <a:latin typeface="ODBPMR+Syne-Regular"/>
                <a:cs typeface="ODBPMR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ODBPMR+Syne-Regular"/>
                <a:cs typeface="ODBPMR+Syne-Regular"/>
              </a:rPr>
              <a:t>in</a:t>
            </a:r>
            <a:r>
              <a:rPr dirty="0" sz="1350">
                <a:solidFill>
                  <a:srgbClr val="d7e5d8"/>
                </a:solidFill>
                <a:latin typeface="ODBPMR+Syne-Regular"/>
                <a:cs typeface="ODBPMR+Syne-Regular"/>
              </a:rPr>
              <a:t> </a:t>
            </a:r>
            <a:r>
              <a:rPr dirty="0" sz="1350" spc="-27">
                <a:solidFill>
                  <a:srgbClr val="d7e5d8"/>
                </a:solidFill>
                <a:latin typeface="ODBPMR+Syne-Regular"/>
                <a:cs typeface="ODBPMR+Syne-Regular"/>
              </a:rPr>
              <a:t>YAML</a:t>
            </a:r>
            <a:r>
              <a:rPr dirty="0" sz="1350" spc="27">
                <a:solidFill>
                  <a:srgbClr val="d7e5d8"/>
                </a:solidFill>
                <a:latin typeface="ODBPMR+Syne-Regular"/>
                <a:cs typeface="ODBPMR+Syne-Regular"/>
              </a:rPr>
              <a:t> </a:t>
            </a:r>
            <a:r>
              <a:rPr dirty="0" sz="1350" spc="-11">
                <a:solidFill>
                  <a:srgbClr val="d7e5d8"/>
                </a:solidFill>
                <a:latin typeface="ODBPMR+Syne-Regular"/>
                <a:cs typeface="ODBPMR+Syne-Regular"/>
              </a:rPr>
              <a:t>format.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915025" y="5831086"/>
            <a:ext cx="3436739" cy="295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2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spc="-10">
                <a:solidFill>
                  <a:srgbClr val="d7e5d8"/>
                </a:solidFill>
                <a:latin typeface="QSBRVS+Syne-ExtraBold"/>
                <a:cs typeface="QSBRVS+Syne-ExtraBold"/>
              </a:rPr>
              <a:t>Controller</a:t>
            </a:r>
            <a:r>
              <a:rPr dirty="0" sz="1700" spc="101">
                <a:solidFill>
                  <a:srgbClr val="d7e5d8"/>
                </a:solidFill>
                <a:latin typeface="QSBRVS+Syne-ExtraBold"/>
                <a:cs typeface="QSBRVS+Syne-ExtraBold"/>
              </a:rPr>
              <a:t> </a:t>
            </a:r>
            <a:r>
              <a:rPr dirty="0" sz="1700" spc="-22">
                <a:solidFill>
                  <a:srgbClr val="d7e5d8"/>
                </a:solidFill>
                <a:latin typeface="QSBRVS+Syne-ExtraBold"/>
                <a:cs typeface="QSBRVS+Syne-ExtraBold"/>
              </a:rPr>
              <a:t>Manager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915025" y="6232684"/>
            <a:ext cx="4299604" cy="2438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20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spc="-13">
                <a:solidFill>
                  <a:srgbClr val="d7e5d8"/>
                </a:solidFill>
                <a:latin typeface="ODBPMR+Syne-Regular"/>
                <a:cs typeface="ODBPMR+Syne-Regular"/>
              </a:rPr>
              <a:t>Watches</a:t>
            </a:r>
            <a:r>
              <a:rPr dirty="0" sz="1350" spc="13">
                <a:solidFill>
                  <a:srgbClr val="d7e5d8"/>
                </a:solidFill>
                <a:latin typeface="ODBPMR+Syne-Regular"/>
                <a:cs typeface="ODBPMR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ODBPMR+Syne-Regular"/>
                <a:cs typeface="ODBPMR+Syne-Regular"/>
              </a:rPr>
              <a:t>etcd,</a:t>
            </a:r>
            <a:r>
              <a:rPr dirty="0" sz="1350">
                <a:solidFill>
                  <a:srgbClr val="d7e5d8"/>
                </a:solidFill>
                <a:latin typeface="ODBPMR+Syne-Regular"/>
                <a:cs typeface="ODBPMR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ODBPMR+Syne-Regular"/>
                <a:cs typeface="ODBPMR+Syne-Regular"/>
              </a:rPr>
              <a:t>enforces</a:t>
            </a:r>
            <a:r>
              <a:rPr dirty="0" sz="1350">
                <a:solidFill>
                  <a:srgbClr val="d7e5d8"/>
                </a:solidFill>
                <a:latin typeface="ODBPMR+Syne-Regular"/>
                <a:cs typeface="ODBPMR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ODBPMR+Syne-Regular"/>
                <a:cs typeface="ODBPMR+Syne-Regular"/>
              </a:rPr>
              <a:t>desired</a:t>
            </a:r>
            <a:r>
              <a:rPr dirty="0" sz="1350">
                <a:solidFill>
                  <a:srgbClr val="d7e5d8"/>
                </a:solidFill>
                <a:latin typeface="ODBPMR+Syne-Regular"/>
                <a:cs typeface="ODBPMR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ODBPMR+Syne-Regular"/>
                <a:cs typeface="ODBPMR+Syne-Regular"/>
              </a:rPr>
              <a:t>state</a:t>
            </a:r>
            <a:r>
              <a:rPr dirty="0" sz="1350">
                <a:solidFill>
                  <a:srgbClr val="d7e5d8"/>
                </a:solidFill>
                <a:latin typeface="ODBPMR+Syne-Regular"/>
                <a:cs typeface="ODBPMR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ODBPMR+Syne-Regular"/>
                <a:cs typeface="ODBPMR+Syne-Regular"/>
              </a:rPr>
              <a:t>through</a:t>
            </a:r>
            <a:r>
              <a:rPr dirty="0" sz="1350">
                <a:solidFill>
                  <a:srgbClr val="d7e5d8"/>
                </a:solidFill>
                <a:latin typeface="ODBPMR+Syne-Regular"/>
                <a:cs typeface="ODBPMR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ODBPMR+Syne-Regular"/>
                <a:cs typeface="ODBPMR+Syne-Regular"/>
              </a:rPr>
              <a:t>API</a:t>
            </a:r>
            <a:r>
              <a:rPr dirty="0" sz="1350">
                <a:solidFill>
                  <a:srgbClr val="d7e5d8"/>
                </a:solidFill>
                <a:latin typeface="ODBPMR+Syne-Regular"/>
                <a:cs typeface="ODBPMR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ODBPMR+Syne-Regular"/>
                <a:cs typeface="ODBPMR+Syne-Regular"/>
              </a:rPr>
              <a:t>calls.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>
            <a:hlinkClick r:id="rId2"/>
          </p:cNvPr>
          <p:cNvSpPr/>
          <p:nvPr/>
        </p:nvSpPr>
        <p:spPr>
          <a:xfrm>
            <a:off x="0" y="0"/>
            <a:ext cx="11430000" cy="7732777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00075" y="487822"/>
            <a:ext cx="3630692" cy="16287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050"/>
              </a:lnSpc>
              <a:spcBef>
                <a:spcPts val="0"/>
              </a:spcBef>
              <a:spcAft>
                <a:spcPts val="0"/>
              </a:spcAft>
            </a:pPr>
            <a:r>
              <a:rPr dirty="0" sz="3350" spc="-21">
                <a:solidFill>
                  <a:srgbClr val="f0f4f1"/>
                </a:solidFill>
                <a:latin typeface="EPSMUW+Syne-ExtraBold"/>
                <a:cs typeface="EPSMUW+Syne-ExtraBold"/>
              </a:rPr>
              <a:t>Layer</a:t>
            </a:r>
            <a:r>
              <a:rPr dirty="0" sz="3350" spc="244">
                <a:solidFill>
                  <a:srgbClr val="f0f4f1"/>
                </a:solidFill>
                <a:latin typeface="EPSMUW+Syne-ExtraBold"/>
                <a:cs typeface="EPSMUW+Syne-ExtraBold"/>
              </a:rPr>
              <a:t> </a:t>
            </a:r>
            <a:r>
              <a:rPr dirty="0" sz="3350" spc="26">
                <a:solidFill>
                  <a:srgbClr val="f0f4f1"/>
                </a:solidFill>
                <a:latin typeface="EPSMUW+Syne-ExtraBold"/>
                <a:cs typeface="EPSMUW+Syne-ExtraBold"/>
              </a:rPr>
              <a:t>3:</a:t>
            </a:r>
          </a:p>
          <a:p>
            <a:pPr marL="0" marR="0">
              <a:lnSpc>
                <a:spcPts val="4050"/>
              </a:lnSpc>
              <a:spcBef>
                <a:spcPts val="100"/>
              </a:spcBef>
              <a:spcAft>
                <a:spcPts val="0"/>
              </a:spcAft>
            </a:pPr>
            <a:r>
              <a:rPr dirty="0" sz="3350" spc="23">
                <a:solidFill>
                  <a:srgbClr val="f0f4f1"/>
                </a:solidFill>
                <a:latin typeface="EPSMUW+Syne-ExtraBold"/>
                <a:cs typeface="EPSMUW+Syne-ExtraBold"/>
              </a:rPr>
              <a:t>OpenShift</a:t>
            </a:r>
          </a:p>
          <a:p>
            <a:pPr marL="0" marR="0">
              <a:lnSpc>
                <a:spcPts val="4050"/>
              </a:lnSpc>
              <a:spcBef>
                <a:spcPts val="225"/>
              </a:spcBef>
              <a:spcAft>
                <a:spcPts val="0"/>
              </a:spcAft>
            </a:pPr>
            <a:r>
              <a:rPr dirty="0" sz="3350" spc="21">
                <a:solidFill>
                  <a:srgbClr val="f0f4f1"/>
                </a:solidFill>
                <a:latin typeface="EPSMUW+Syne-ExtraBold"/>
                <a:cs typeface="EPSMUW+Syne-ExtraBold"/>
              </a:rPr>
              <a:t>Services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1050" y="3210187"/>
            <a:ext cx="2548842" cy="5619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2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spc="-12">
                <a:solidFill>
                  <a:srgbClr val="ffffff"/>
                </a:solidFill>
                <a:latin typeface="EPSMUW+Syne-ExtraBold"/>
                <a:cs typeface="EPSMUW+Syne-ExtraBold"/>
              </a:rPr>
              <a:t>OpenShift</a:t>
            </a:r>
            <a:r>
              <a:rPr dirty="0" sz="1700" spc="102">
                <a:solidFill>
                  <a:srgbClr val="ffffff"/>
                </a:solidFill>
                <a:latin typeface="EPSMUW+Syne-ExtraBold"/>
                <a:cs typeface="EPSMUW+Syne-ExtraBold"/>
              </a:rPr>
              <a:t> </a:t>
            </a:r>
            <a:r>
              <a:rPr dirty="0" sz="1700" spc="-15">
                <a:solidFill>
                  <a:srgbClr val="ffffff"/>
                </a:solidFill>
                <a:latin typeface="EPSMUW+Syne-ExtraBold"/>
                <a:cs typeface="EPSMUW+Syne-ExtraBold"/>
              </a:rPr>
              <a:t>API</a:t>
            </a:r>
          </a:p>
          <a:p>
            <a:pPr marL="0" marR="0">
              <a:lnSpc>
                <a:spcPts val="2025"/>
              </a:lnSpc>
              <a:spcBef>
                <a:spcPts val="75"/>
              </a:spcBef>
              <a:spcAft>
                <a:spcPts val="0"/>
              </a:spcAft>
            </a:pPr>
            <a:r>
              <a:rPr dirty="0" sz="1700" spc="-25">
                <a:solidFill>
                  <a:srgbClr val="ffffff"/>
                </a:solidFill>
                <a:latin typeface="EPSMUW+Syne-ExtraBold"/>
                <a:cs typeface="EPSMUW+Syne-ExtraBold"/>
              </a:rPr>
              <a:t>Server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838575" y="3210187"/>
            <a:ext cx="1891546" cy="8286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2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spc="-12">
                <a:solidFill>
                  <a:srgbClr val="ffffff"/>
                </a:solidFill>
                <a:latin typeface="EPSMUW+Syne-ExtraBold"/>
                <a:cs typeface="EPSMUW+Syne-ExtraBold"/>
              </a:rPr>
              <a:t>OpenShift</a:t>
            </a:r>
          </a:p>
          <a:p>
            <a:pPr marL="0" marR="0">
              <a:lnSpc>
                <a:spcPts val="2025"/>
              </a:lnSpc>
              <a:spcBef>
                <a:spcPts val="75"/>
              </a:spcBef>
              <a:spcAft>
                <a:spcPts val="0"/>
              </a:spcAft>
            </a:pPr>
            <a:r>
              <a:rPr dirty="0" sz="1700" spc="-10">
                <a:solidFill>
                  <a:srgbClr val="ffffff"/>
                </a:solidFill>
                <a:latin typeface="EPSMUW+Syne-ExtraBold"/>
                <a:cs typeface="EPSMUW+Syne-ExtraBold"/>
              </a:rPr>
              <a:t>Controller</a:t>
            </a:r>
          </a:p>
          <a:p>
            <a:pPr marL="0" marR="0">
              <a:lnSpc>
                <a:spcPts val="2025"/>
              </a:lnSpc>
              <a:spcBef>
                <a:spcPts val="75"/>
              </a:spcBef>
              <a:spcAft>
                <a:spcPts val="0"/>
              </a:spcAft>
            </a:pPr>
            <a:r>
              <a:rPr dirty="0" sz="1700" spc="-22">
                <a:solidFill>
                  <a:srgbClr val="ffffff"/>
                </a:solidFill>
                <a:latin typeface="EPSMUW+Syne-ExtraBold"/>
                <a:cs typeface="EPSMUW+Syne-ExtraBold"/>
              </a:rPr>
              <a:t>Manager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81050" y="3878485"/>
            <a:ext cx="2004917" cy="5200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20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spc="-10">
                <a:solidFill>
                  <a:srgbClr val="ffffff"/>
                </a:solidFill>
                <a:latin typeface="PJTHSN+Syne-Regular"/>
                <a:cs typeface="PJTHSN+Syne-Regular"/>
              </a:rPr>
              <a:t>Validates</a:t>
            </a:r>
            <a:r>
              <a:rPr dirty="0" sz="1350" spc="10">
                <a:solidFill>
                  <a:srgbClr val="ffffff"/>
                </a:solidFill>
                <a:latin typeface="PJTHSN+Syne-Regular"/>
                <a:cs typeface="PJTHSN+Syne-Regular"/>
              </a:rPr>
              <a:t> </a:t>
            </a:r>
            <a:r>
              <a:rPr dirty="0" sz="1350">
                <a:solidFill>
                  <a:srgbClr val="ffffff"/>
                </a:solidFill>
                <a:latin typeface="PJTHSN+Syne-Regular"/>
                <a:cs typeface="PJTHSN+Syne-Regular"/>
              </a:rPr>
              <a:t>and</a:t>
            </a:r>
            <a:r>
              <a:rPr dirty="0" sz="1350">
                <a:solidFill>
                  <a:srgbClr val="ffffff"/>
                </a:solidFill>
                <a:latin typeface="PJTHSN+Syne-Regular"/>
                <a:cs typeface="PJTHSN+Syne-Regular"/>
              </a:rPr>
              <a:t> </a:t>
            </a:r>
            <a:r>
              <a:rPr dirty="0" sz="1350">
                <a:solidFill>
                  <a:srgbClr val="ffffff"/>
                </a:solidFill>
                <a:latin typeface="PJTHSN+Syne-Regular"/>
                <a:cs typeface="PJTHSN+Syne-Regular"/>
              </a:rPr>
              <a:t>configures</a:t>
            </a:r>
          </a:p>
          <a:p>
            <a:pPr marL="0" marR="0">
              <a:lnSpc>
                <a:spcPts val="1620"/>
              </a:lnSpc>
              <a:spcBef>
                <a:spcPts val="554"/>
              </a:spcBef>
              <a:spcAft>
                <a:spcPts val="0"/>
              </a:spcAft>
            </a:pPr>
            <a:r>
              <a:rPr dirty="0" sz="1350">
                <a:solidFill>
                  <a:srgbClr val="ffffff"/>
                </a:solidFill>
                <a:latin typeface="PJTHSN+Syne-Regular"/>
                <a:cs typeface="PJTHSN+Syne-Regular"/>
              </a:rPr>
              <a:t>OpenShift</a:t>
            </a:r>
            <a:r>
              <a:rPr dirty="0" sz="1350">
                <a:solidFill>
                  <a:srgbClr val="ffffff"/>
                </a:solidFill>
                <a:latin typeface="PJTHSN+Syne-Regular"/>
                <a:cs typeface="PJTHSN+Syne-Regular"/>
              </a:rPr>
              <a:t> </a:t>
            </a:r>
            <a:r>
              <a:rPr dirty="0" sz="1350">
                <a:solidFill>
                  <a:srgbClr val="ffffff"/>
                </a:solidFill>
                <a:latin typeface="PJTHSN+Syne-Regular"/>
                <a:cs typeface="PJTHSN+Syne-Regular"/>
              </a:rPr>
              <a:t>resources</a:t>
            </a:r>
            <a:r>
              <a:rPr dirty="0" sz="1350">
                <a:solidFill>
                  <a:srgbClr val="ffffff"/>
                </a:solidFill>
                <a:latin typeface="PJTHSN+Syne-Regular"/>
                <a:cs typeface="PJTHSN+Syne-Regular"/>
              </a:rPr>
              <a:t> </a:t>
            </a:r>
            <a:r>
              <a:rPr dirty="0" sz="1350">
                <a:solidFill>
                  <a:srgbClr val="ffffff"/>
                </a:solidFill>
                <a:latin typeface="PJTHSN+Syne-Regular"/>
                <a:cs typeface="PJTHSN+Syne-Regular"/>
              </a:rPr>
              <a:t>like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838575" y="4145185"/>
            <a:ext cx="2132990" cy="7962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20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ffffff"/>
                </a:solidFill>
                <a:latin typeface="PJTHSN+Syne-Regular"/>
                <a:cs typeface="PJTHSN+Syne-Regular"/>
              </a:rPr>
              <a:t>Ensures</a:t>
            </a:r>
            <a:r>
              <a:rPr dirty="0" sz="1350">
                <a:solidFill>
                  <a:srgbClr val="ffffff"/>
                </a:solidFill>
                <a:latin typeface="PJTHSN+Syne-Regular"/>
                <a:cs typeface="PJTHSN+Syne-Regular"/>
              </a:rPr>
              <a:t> </a:t>
            </a:r>
            <a:r>
              <a:rPr dirty="0" sz="1350">
                <a:solidFill>
                  <a:srgbClr val="ffffff"/>
                </a:solidFill>
                <a:latin typeface="PJTHSN+Syne-Regular"/>
                <a:cs typeface="PJTHSN+Syne-Regular"/>
              </a:rPr>
              <a:t>OpenShift</a:t>
            </a:r>
            <a:r>
              <a:rPr dirty="0" sz="1350">
                <a:solidFill>
                  <a:srgbClr val="ffffff"/>
                </a:solidFill>
                <a:latin typeface="PJTHSN+Syne-Regular"/>
                <a:cs typeface="PJTHSN+Syne-Regular"/>
              </a:rPr>
              <a:t> </a:t>
            </a:r>
            <a:r>
              <a:rPr dirty="0" sz="1350">
                <a:solidFill>
                  <a:srgbClr val="ffffff"/>
                </a:solidFill>
                <a:latin typeface="PJTHSN+Syne-Regular"/>
                <a:cs typeface="PJTHSN+Syne-Regular"/>
              </a:rPr>
              <a:t>objects</a:t>
            </a:r>
          </a:p>
          <a:p>
            <a:pPr marL="0" marR="0">
              <a:lnSpc>
                <a:spcPts val="1620"/>
              </a:lnSpc>
              <a:spcBef>
                <a:spcPts val="554"/>
              </a:spcBef>
              <a:spcAft>
                <a:spcPts val="0"/>
              </a:spcAft>
            </a:pPr>
            <a:r>
              <a:rPr dirty="0" sz="1350">
                <a:solidFill>
                  <a:srgbClr val="ffffff"/>
                </a:solidFill>
                <a:latin typeface="PJTHSN+Syne-Regular"/>
                <a:cs typeface="PJTHSN+Syne-Regular"/>
              </a:rPr>
              <a:t>maintain</a:t>
            </a:r>
            <a:r>
              <a:rPr dirty="0" sz="1350">
                <a:solidFill>
                  <a:srgbClr val="ffffff"/>
                </a:solidFill>
                <a:latin typeface="PJTHSN+Syne-Regular"/>
                <a:cs typeface="PJTHSN+Syne-Regular"/>
              </a:rPr>
              <a:t> </a:t>
            </a:r>
            <a:r>
              <a:rPr dirty="0" sz="1350">
                <a:solidFill>
                  <a:srgbClr val="ffffff"/>
                </a:solidFill>
                <a:latin typeface="PJTHSN+Syne-Regular"/>
                <a:cs typeface="PJTHSN+Syne-Regular"/>
              </a:rPr>
              <a:t>desired</a:t>
            </a:r>
            <a:r>
              <a:rPr dirty="0" sz="1350">
                <a:solidFill>
                  <a:srgbClr val="ffffff"/>
                </a:solidFill>
                <a:latin typeface="PJTHSN+Syne-Regular"/>
                <a:cs typeface="PJTHSN+Syne-Regular"/>
              </a:rPr>
              <a:t> </a:t>
            </a:r>
            <a:r>
              <a:rPr dirty="0" sz="1350">
                <a:solidFill>
                  <a:srgbClr val="ffffff"/>
                </a:solidFill>
                <a:latin typeface="PJTHSN+Syne-Regular"/>
                <a:cs typeface="PJTHSN+Syne-Regular"/>
              </a:rPr>
              <a:t>state</a:t>
            </a:r>
            <a:r>
              <a:rPr dirty="0" sz="1350">
                <a:solidFill>
                  <a:srgbClr val="ffffff"/>
                </a:solidFill>
                <a:latin typeface="PJTHSN+Syne-Regular"/>
                <a:cs typeface="PJTHSN+Syne-Regular"/>
              </a:rPr>
              <a:t> </a:t>
            </a:r>
            <a:r>
              <a:rPr dirty="0" sz="1350" spc="-19">
                <a:solidFill>
                  <a:srgbClr val="ffffff"/>
                </a:solidFill>
                <a:latin typeface="PJTHSN+Syne-Regular"/>
                <a:cs typeface="PJTHSN+Syne-Regular"/>
              </a:rPr>
              <a:t>by</a:t>
            </a:r>
          </a:p>
          <a:p>
            <a:pPr marL="0" marR="0">
              <a:lnSpc>
                <a:spcPts val="1620"/>
              </a:lnSpc>
              <a:spcBef>
                <a:spcPts val="554"/>
              </a:spcBef>
              <a:spcAft>
                <a:spcPts val="0"/>
              </a:spcAft>
            </a:pPr>
            <a:r>
              <a:rPr dirty="0" sz="1350">
                <a:solidFill>
                  <a:srgbClr val="ffffff"/>
                </a:solidFill>
                <a:latin typeface="PJTHSN+Syne-Regular"/>
                <a:cs typeface="PJTHSN+Syne-Regular"/>
              </a:rPr>
              <a:t>watching</a:t>
            </a:r>
            <a:r>
              <a:rPr dirty="0" sz="1350">
                <a:solidFill>
                  <a:srgbClr val="ffffff"/>
                </a:solidFill>
                <a:latin typeface="PJTHSN+Syne-Regular"/>
                <a:cs typeface="PJTHSN+Syne-Regular"/>
              </a:rPr>
              <a:t> </a:t>
            </a:r>
            <a:r>
              <a:rPr dirty="0" sz="1350">
                <a:solidFill>
                  <a:srgbClr val="ffffff"/>
                </a:solidFill>
                <a:latin typeface="PJTHSN+Syne-Regular"/>
                <a:cs typeface="PJTHSN+Syne-Regular"/>
              </a:rPr>
              <a:t>etcd</a:t>
            </a:r>
            <a:r>
              <a:rPr dirty="0" sz="1350">
                <a:solidFill>
                  <a:srgbClr val="ffffff"/>
                </a:solidFill>
                <a:latin typeface="PJTHSN+Syne-Regular"/>
                <a:cs typeface="PJTHSN+Syne-Regular"/>
              </a:rPr>
              <a:t> </a:t>
            </a:r>
            <a:r>
              <a:rPr dirty="0" sz="1350">
                <a:solidFill>
                  <a:srgbClr val="ffffff"/>
                </a:solidFill>
                <a:latin typeface="PJTHSN+Syne-Regular"/>
                <a:cs typeface="PJTHSN+Syne-Regular"/>
              </a:rPr>
              <a:t>changes.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81050" y="4421410"/>
            <a:ext cx="2510351" cy="2438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20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ffffff"/>
                </a:solidFill>
                <a:latin typeface="PJTHSN+Syne-Regular"/>
                <a:cs typeface="PJTHSN+Syne-Regular"/>
              </a:rPr>
              <a:t>templates,</a:t>
            </a:r>
            <a:r>
              <a:rPr dirty="0" sz="1350">
                <a:solidFill>
                  <a:srgbClr val="ffffff"/>
                </a:solidFill>
                <a:latin typeface="PJTHSN+Syne-Regular"/>
                <a:cs typeface="PJTHSN+Syne-Regular"/>
              </a:rPr>
              <a:t> </a:t>
            </a:r>
            <a:r>
              <a:rPr dirty="0" sz="1350">
                <a:solidFill>
                  <a:srgbClr val="ffffff"/>
                </a:solidFill>
                <a:latin typeface="PJTHSN+Syne-Regular"/>
                <a:cs typeface="PJTHSN+Syne-Regular"/>
              </a:rPr>
              <a:t>projects,</a:t>
            </a:r>
            <a:r>
              <a:rPr dirty="0" sz="1350">
                <a:solidFill>
                  <a:srgbClr val="ffffff"/>
                </a:solidFill>
                <a:latin typeface="PJTHSN+Syne-Regular"/>
                <a:cs typeface="PJTHSN+Syne-Regular"/>
              </a:rPr>
              <a:t> </a:t>
            </a:r>
            <a:r>
              <a:rPr dirty="0" sz="1350">
                <a:solidFill>
                  <a:srgbClr val="ffffff"/>
                </a:solidFill>
                <a:latin typeface="PJTHSN+Syne-Regular"/>
                <a:cs typeface="PJTHSN+Syne-Regular"/>
              </a:rPr>
              <a:t>and</a:t>
            </a:r>
            <a:r>
              <a:rPr dirty="0" sz="1350">
                <a:solidFill>
                  <a:srgbClr val="ffffff"/>
                </a:solidFill>
                <a:latin typeface="PJTHSN+Syne-Regular"/>
                <a:cs typeface="PJTHSN+Syne-Regular"/>
              </a:rPr>
              <a:t> </a:t>
            </a:r>
            <a:r>
              <a:rPr dirty="0" sz="1350">
                <a:solidFill>
                  <a:srgbClr val="ffffff"/>
                </a:solidFill>
                <a:latin typeface="PJTHSN+Syne-Regular"/>
                <a:cs typeface="PJTHSN+Syne-Regular"/>
              </a:rPr>
              <a:t>routes.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81050" y="6153412"/>
            <a:ext cx="3841790" cy="295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2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spc="-38">
                <a:solidFill>
                  <a:srgbClr val="ffffff"/>
                </a:solidFill>
                <a:latin typeface="EPSMUW+Syne-ExtraBold"/>
                <a:cs typeface="EPSMUW+Syne-ExtraBold"/>
              </a:rPr>
              <a:t>OAuth</a:t>
            </a:r>
            <a:r>
              <a:rPr dirty="0" sz="1700" spc="124">
                <a:solidFill>
                  <a:srgbClr val="ffffff"/>
                </a:solidFill>
                <a:latin typeface="EPSMUW+Syne-ExtraBold"/>
                <a:cs typeface="EPSMUW+Syne-ExtraBold"/>
              </a:rPr>
              <a:t> </a:t>
            </a:r>
            <a:r>
              <a:rPr dirty="0" sz="1700" spc="-10">
                <a:solidFill>
                  <a:srgbClr val="ffffff"/>
                </a:solidFill>
                <a:latin typeface="EPSMUW+Syne-ExtraBold"/>
                <a:cs typeface="EPSMUW+Syne-ExtraBold"/>
              </a:rPr>
              <a:t>Authentication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81050" y="6555010"/>
            <a:ext cx="5640686" cy="5200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20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ffffff"/>
                </a:solidFill>
                <a:latin typeface="PJTHSN+Syne-Regular"/>
                <a:cs typeface="PJTHSN+Syne-Regular"/>
              </a:rPr>
              <a:t>Integrates</a:t>
            </a:r>
            <a:r>
              <a:rPr dirty="0" sz="1350">
                <a:solidFill>
                  <a:srgbClr val="ffffff"/>
                </a:solidFill>
                <a:latin typeface="PJTHSN+Syne-Regular"/>
                <a:cs typeface="PJTHSN+Syne-Regular"/>
              </a:rPr>
              <a:t> </a:t>
            </a:r>
            <a:r>
              <a:rPr dirty="0" sz="1350">
                <a:solidFill>
                  <a:srgbClr val="ffffff"/>
                </a:solidFill>
                <a:latin typeface="PJTHSN+Syne-Regular"/>
                <a:cs typeface="PJTHSN+Syne-Regular"/>
              </a:rPr>
              <a:t>external</a:t>
            </a:r>
            <a:r>
              <a:rPr dirty="0" sz="1350">
                <a:solidFill>
                  <a:srgbClr val="ffffff"/>
                </a:solidFill>
                <a:latin typeface="PJTHSN+Syne-Regular"/>
                <a:cs typeface="PJTHSN+Syne-Regular"/>
              </a:rPr>
              <a:t> </a:t>
            </a:r>
            <a:r>
              <a:rPr dirty="0" sz="1350">
                <a:solidFill>
                  <a:srgbClr val="ffffff"/>
                </a:solidFill>
                <a:latin typeface="PJTHSN+Syne-Regular"/>
                <a:cs typeface="PJTHSN+Syne-Regular"/>
              </a:rPr>
              <a:t>authentication</a:t>
            </a:r>
            <a:r>
              <a:rPr dirty="0" sz="1350">
                <a:solidFill>
                  <a:srgbClr val="ffffff"/>
                </a:solidFill>
                <a:latin typeface="PJTHSN+Syne-Regular"/>
                <a:cs typeface="PJTHSN+Syne-Regular"/>
              </a:rPr>
              <a:t> </a:t>
            </a:r>
            <a:r>
              <a:rPr dirty="0" sz="1350">
                <a:solidFill>
                  <a:srgbClr val="ffffff"/>
                </a:solidFill>
                <a:latin typeface="PJTHSN+Syne-Regular"/>
                <a:cs typeface="PJTHSN+Syne-Regular"/>
              </a:rPr>
              <a:t>methods</a:t>
            </a:r>
            <a:r>
              <a:rPr dirty="0" sz="1350">
                <a:solidFill>
                  <a:srgbClr val="ffffff"/>
                </a:solidFill>
                <a:latin typeface="PJTHSN+Syne-Regular"/>
                <a:cs typeface="PJTHSN+Syne-Regular"/>
              </a:rPr>
              <a:t> </a:t>
            </a:r>
            <a:r>
              <a:rPr dirty="0" sz="1350">
                <a:solidFill>
                  <a:srgbClr val="ffffff"/>
                </a:solidFill>
                <a:latin typeface="PJTHSN+Syne-Regular"/>
                <a:cs typeface="PJTHSN+Syne-Regular"/>
              </a:rPr>
              <a:t>and</a:t>
            </a:r>
            <a:r>
              <a:rPr dirty="0" sz="1350">
                <a:solidFill>
                  <a:srgbClr val="ffffff"/>
                </a:solidFill>
                <a:latin typeface="PJTHSN+Syne-Regular"/>
                <a:cs typeface="PJTHSN+Syne-Regular"/>
              </a:rPr>
              <a:t> </a:t>
            </a:r>
            <a:r>
              <a:rPr dirty="0" sz="1350">
                <a:solidFill>
                  <a:srgbClr val="ffffff"/>
                </a:solidFill>
                <a:latin typeface="PJTHSN+Syne-Regular"/>
                <a:cs typeface="PJTHSN+Syne-Regular"/>
              </a:rPr>
              <a:t>manages</a:t>
            </a:r>
            <a:r>
              <a:rPr dirty="0" sz="1350">
                <a:solidFill>
                  <a:srgbClr val="ffffff"/>
                </a:solidFill>
                <a:latin typeface="PJTHSN+Syne-Regular"/>
                <a:cs typeface="PJTHSN+Syne-Regular"/>
              </a:rPr>
              <a:t> </a:t>
            </a:r>
            <a:r>
              <a:rPr dirty="0" sz="1350">
                <a:solidFill>
                  <a:srgbClr val="ffffff"/>
                </a:solidFill>
                <a:latin typeface="PJTHSN+Syne-Regular"/>
                <a:cs typeface="PJTHSN+Syne-Regular"/>
              </a:rPr>
              <a:t>user</a:t>
            </a:r>
            <a:r>
              <a:rPr dirty="0" sz="1350">
                <a:solidFill>
                  <a:srgbClr val="ffffff"/>
                </a:solidFill>
                <a:latin typeface="PJTHSN+Syne-Regular"/>
                <a:cs typeface="PJTHSN+Syne-Regular"/>
              </a:rPr>
              <a:t> </a:t>
            </a:r>
            <a:r>
              <a:rPr dirty="0" sz="1350">
                <a:solidFill>
                  <a:srgbClr val="ffffff"/>
                </a:solidFill>
                <a:latin typeface="PJTHSN+Syne-Regular"/>
                <a:cs typeface="PJTHSN+Syne-Regular"/>
              </a:rPr>
              <a:t>tokens</a:t>
            </a:r>
            <a:r>
              <a:rPr dirty="0" sz="1350">
                <a:solidFill>
                  <a:srgbClr val="ffffff"/>
                </a:solidFill>
                <a:latin typeface="PJTHSN+Syne-Regular"/>
                <a:cs typeface="PJTHSN+Syne-Regular"/>
              </a:rPr>
              <a:t> </a:t>
            </a:r>
            <a:r>
              <a:rPr dirty="0" sz="1350">
                <a:solidFill>
                  <a:srgbClr val="ffffff"/>
                </a:solidFill>
                <a:latin typeface="PJTHSN+Syne-Regular"/>
                <a:cs typeface="PJTHSN+Syne-Regular"/>
              </a:rPr>
              <a:t>for</a:t>
            </a:r>
          </a:p>
          <a:p>
            <a:pPr marL="0" marR="0">
              <a:lnSpc>
                <a:spcPts val="1620"/>
              </a:lnSpc>
              <a:spcBef>
                <a:spcPts val="554"/>
              </a:spcBef>
              <a:spcAft>
                <a:spcPts val="0"/>
              </a:spcAft>
            </a:pPr>
            <a:r>
              <a:rPr dirty="0" sz="1350">
                <a:solidFill>
                  <a:srgbClr val="ffffff"/>
                </a:solidFill>
                <a:latin typeface="PJTHSN+Syne-Regular"/>
                <a:cs typeface="PJTHSN+Syne-Regular"/>
              </a:rPr>
              <a:t>API</a:t>
            </a:r>
            <a:r>
              <a:rPr dirty="0" sz="1350">
                <a:solidFill>
                  <a:srgbClr val="ffffff"/>
                </a:solidFill>
                <a:latin typeface="PJTHSN+Syne-Regular"/>
                <a:cs typeface="PJTHSN+Syne-Regular"/>
              </a:rPr>
              <a:t> </a:t>
            </a:r>
            <a:r>
              <a:rPr dirty="0" sz="1350">
                <a:solidFill>
                  <a:srgbClr val="ffffff"/>
                </a:solidFill>
                <a:latin typeface="PJTHSN+Syne-Regular"/>
                <a:cs typeface="PJTHSN+Syne-Regular"/>
              </a:rPr>
              <a:t>access.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>
            <a:hlinkClick r:id="rId2"/>
          </p:cNvPr>
          <p:cNvSpPr/>
          <p:nvPr/>
        </p:nvSpPr>
        <p:spPr>
          <a:xfrm>
            <a:off x="0" y="0"/>
            <a:ext cx="11430000" cy="693420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00075" y="489346"/>
            <a:ext cx="4390644" cy="16192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050"/>
              </a:lnSpc>
              <a:spcBef>
                <a:spcPts val="0"/>
              </a:spcBef>
              <a:spcAft>
                <a:spcPts val="0"/>
              </a:spcAft>
            </a:pPr>
            <a:r>
              <a:rPr dirty="0" sz="3350">
                <a:solidFill>
                  <a:srgbClr val="f0f4f1"/>
                </a:solidFill>
                <a:latin typeface="MBQNSN+Syne-ExtraBold"/>
                <a:cs typeface="MBQNSN+Syne-ExtraBold"/>
              </a:rPr>
              <a:t>Three-Layer</a:t>
            </a:r>
          </a:p>
          <a:p>
            <a:pPr marL="0" marR="0">
              <a:lnSpc>
                <a:spcPts val="4050"/>
              </a:lnSpc>
              <a:spcBef>
                <a:spcPts val="100"/>
              </a:spcBef>
              <a:spcAft>
                <a:spcPts val="0"/>
              </a:spcAft>
            </a:pPr>
            <a:r>
              <a:rPr dirty="0" sz="3350" spc="20">
                <a:solidFill>
                  <a:srgbClr val="f0f4f1"/>
                </a:solidFill>
                <a:latin typeface="MBQNSN+Syne-ExtraBold"/>
                <a:cs typeface="MBQNSN+Syne-ExtraBold"/>
              </a:rPr>
              <a:t>Architecture</a:t>
            </a:r>
          </a:p>
          <a:p>
            <a:pPr marL="0" marR="0">
              <a:lnSpc>
                <a:spcPts val="4050"/>
              </a:lnSpc>
              <a:spcBef>
                <a:spcPts val="100"/>
              </a:spcBef>
              <a:spcAft>
                <a:spcPts val="0"/>
              </a:spcAft>
            </a:pPr>
            <a:r>
              <a:rPr dirty="0" sz="3350" spc="29">
                <a:solidFill>
                  <a:srgbClr val="f0f4f1"/>
                </a:solidFill>
                <a:latin typeface="MBQNSN+Syne-ExtraBold"/>
                <a:cs typeface="MBQNSN+Syne-ExtraBold"/>
              </a:rPr>
              <a:t>Summary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85875" y="2506861"/>
            <a:ext cx="3530393" cy="295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2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spc="-16">
                <a:solidFill>
                  <a:srgbClr val="d7e5d8"/>
                </a:solidFill>
                <a:latin typeface="VJIGUK+Syne-ExtraBold"/>
                <a:cs typeface="VJIGUK+Syne-ExtraBold"/>
              </a:rPr>
              <a:t>RHCOS</a:t>
            </a:r>
            <a:r>
              <a:rPr dirty="0" sz="1700" spc="101">
                <a:solidFill>
                  <a:srgbClr val="d7e5d8"/>
                </a:solidFill>
                <a:latin typeface="VJIGUK+Syne-ExtraBold"/>
                <a:cs typeface="VJIGUK+Syne-ExtraBold"/>
              </a:rPr>
              <a:t> </a:t>
            </a:r>
            <a:r>
              <a:rPr dirty="0" sz="1700" spc="-24">
                <a:solidFill>
                  <a:srgbClr val="d7e5d8"/>
                </a:solidFill>
                <a:latin typeface="VJIGUK+Syne-ExtraBold"/>
                <a:cs typeface="VJIGUK+Syne-ExtraBold"/>
              </a:rPr>
              <a:t>Foundation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85875" y="2908458"/>
            <a:ext cx="4982146" cy="5200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20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d7e5d8"/>
                </a:solidFill>
                <a:latin typeface="RMOLNU+Syne-Regular"/>
                <a:cs typeface="RMOLNU+Syne-Regular"/>
              </a:rPr>
              <a:t>Container-optimized</a:t>
            </a:r>
            <a:r>
              <a:rPr dirty="0" sz="1350">
                <a:solidFill>
                  <a:srgbClr val="d7e5d8"/>
                </a:solidFill>
                <a:latin typeface="RMOLNU+Syne-Regular"/>
                <a:cs typeface="RMOLNU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RMOLNU+Syne-Regular"/>
                <a:cs typeface="RMOLNU+Syne-Regular"/>
              </a:rPr>
              <a:t>OS</a:t>
            </a:r>
            <a:r>
              <a:rPr dirty="0" sz="1350">
                <a:solidFill>
                  <a:srgbClr val="d7e5d8"/>
                </a:solidFill>
                <a:latin typeface="RMOLNU+Syne-Regular"/>
                <a:cs typeface="RMOLNU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RMOLNU+Syne-Regular"/>
                <a:cs typeface="RMOLNU+Syne-Regular"/>
              </a:rPr>
              <a:t>with</a:t>
            </a:r>
            <a:r>
              <a:rPr dirty="0" sz="1350">
                <a:solidFill>
                  <a:srgbClr val="d7e5d8"/>
                </a:solidFill>
                <a:latin typeface="RMOLNU+Syne-Regular"/>
                <a:cs typeface="RMOLNU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RMOLNU+Syne-Regular"/>
                <a:cs typeface="RMOLNU+Syne-Regular"/>
              </a:rPr>
              <a:t>CRIO</a:t>
            </a:r>
            <a:r>
              <a:rPr dirty="0" sz="1350">
                <a:solidFill>
                  <a:srgbClr val="d7e5d8"/>
                </a:solidFill>
                <a:latin typeface="RMOLNU+Syne-Regular"/>
                <a:cs typeface="RMOLNU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RMOLNU+Syne-Regular"/>
                <a:cs typeface="RMOLNU+Syne-Regular"/>
              </a:rPr>
              <a:t>runtime,</a:t>
            </a:r>
            <a:r>
              <a:rPr dirty="0" sz="1350">
                <a:solidFill>
                  <a:srgbClr val="d7e5d8"/>
                </a:solidFill>
                <a:latin typeface="RMOLNU+Syne-Regular"/>
                <a:cs typeface="RMOLNU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RMOLNU+Syne-Regular"/>
                <a:cs typeface="RMOLNU+Syne-Regular"/>
              </a:rPr>
              <a:t>kubelet</a:t>
            </a:r>
            <a:r>
              <a:rPr dirty="0" sz="1350">
                <a:solidFill>
                  <a:srgbClr val="d7e5d8"/>
                </a:solidFill>
                <a:latin typeface="RMOLNU+Syne-Regular"/>
                <a:cs typeface="RMOLNU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RMOLNU+Syne-Regular"/>
                <a:cs typeface="RMOLNU+Syne-Regular"/>
              </a:rPr>
              <a:t>service,</a:t>
            </a:r>
            <a:r>
              <a:rPr dirty="0" sz="1350">
                <a:solidFill>
                  <a:srgbClr val="d7e5d8"/>
                </a:solidFill>
                <a:latin typeface="RMOLNU+Syne-Regular"/>
                <a:cs typeface="RMOLNU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RMOLNU+Syne-Regular"/>
                <a:cs typeface="RMOLNU+Syne-Regular"/>
              </a:rPr>
              <a:t>and</a:t>
            </a:r>
          </a:p>
          <a:p>
            <a:pPr marL="0" marR="0">
              <a:lnSpc>
                <a:spcPts val="1620"/>
              </a:lnSpc>
              <a:spcBef>
                <a:spcPts val="555"/>
              </a:spcBef>
              <a:spcAft>
                <a:spcPts val="0"/>
              </a:spcAft>
            </a:pPr>
            <a:r>
              <a:rPr dirty="0" sz="1350">
                <a:solidFill>
                  <a:srgbClr val="d7e5d8"/>
                </a:solidFill>
                <a:latin typeface="RMOLNU+Syne-Regular"/>
                <a:cs typeface="RMOLNU+Syne-Regular"/>
              </a:rPr>
              <a:t>ignition</a:t>
            </a:r>
            <a:r>
              <a:rPr dirty="0" sz="1350">
                <a:solidFill>
                  <a:srgbClr val="d7e5d8"/>
                </a:solidFill>
                <a:latin typeface="RMOLNU+Syne-Regular"/>
                <a:cs typeface="RMOLNU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RMOLNU+Syne-Regular"/>
                <a:cs typeface="RMOLNU+Syne-Regular"/>
              </a:rPr>
              <a:t>configuration.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43050" y="3945136"/>
            <a:ext cx="3167347" cy="295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2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spc="-12">
                <a:solidFill>
                  <a:srgbClr val="d7e5d8"/>
                </a:solidFill>
                <a:latin typeface="VJIGUK+Syne-ExtraBold"/>
                <a:cs typeface="VJIGUK+Syne-ExtraBold"/>
              </a:rPr>
              <a:t>Kubernetes</a:t>
            </a:r>
            <a:r>
              <a:rPr dirty="0" sz="1700" spc="99">
                <a:solidFill>
                  <a:srgbClr val="d7e5d8"/>
                </a:solidFill>
                <a:latin typeface="VJIGUK+Syne-ExtraBold"/>
                <a:cs typeface="VJIGUK+Syne-ExtraBold"/>
              </a:rPr>
              <a:t> </a:t>
            </a:r>
            <a:r>
              <a:rPr dirty="0" sz="1700" spc="-37">
                <a:solidFill>
                  <a:srgbClr val="d7e5d8"/>
                </a:solidFill>
                <a:latin typeface="VJIGUK+Syne-ExtraBold"/>
                <a:cs typeface="VJIGUK+Syne-ExtraBold"/>
              </a:rPr>
              <a:t>Layer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543050" y="4346734"/>
            <a:ext cx="5047468" cy="5105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20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d7e5d8"/>
                </a:solidFill>
                <a:latin typeface="RMOLNU+Syne-Regular"/>
                <a:cs typeface="RMOLNU+Syne-Regular"/>
              </a:rPr>
              <a:t>Core</a:t>
            </a:r>
            <a:r>
              <a:rPr dirty="0" sz="1350">
                <a:solidFill>
                  <a:srgbClr val="d7e5d8"/>
                </a:solidFill>
                <a:latin typeface="RMOLNU+Syne-Regular"/>
                <a:cs typeface="RMOLNU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RMOLNU+Syne-Regular"/>
                <a:cs typeface="RMOLNU+Syne-Regular"/>
              </a:rPr>
              <a:t>orchestration</a:t>
            </a:r>
            <a:r>
              <a:rPr dirty="0" sz="1350">
                <a:solidFill>
                  <a:srgbClr val="d7e5d8"/>
                </a:solidFill>
                <a:latin typeface="RMOLNU+Syne-Regular"/>
                <a:cs typeface="RMOLNU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RMOLNU+Syne-Regular"/>
                <a:cs typeface="RMOLNU+Syne-Regular"/>
              </a:rPr>
              <a:t>with</a:t>
            </a:r>
            <a:r>
              <a:rPr dirty="0" sz="1350">
                <a:solidFill>
                  <a:srgbClr val="d7e5d8"/>
                </a:solidFill>
                <a:latin typeface="RMOLNU+Syne-Regular"/>
                <a:cs typeface="RMOLNU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RMOLNU+Syne-Regular"/>
                <a:cs typeface="RMOLNU+Syne-Regular"/>
              </a:rPr>
              <a:t>API</a:t>
            </a:r>
            <a:r>
              <a:rPr dirty="0" sz="1350">
                <a:solidFill>
                  <a:srgbClr val="d7e5d8"/>
                </a:solidFill>
                <a:latin typeface="RMOLNU+Syne-Regular"/>
                <a:cs typeface="RMOLNU+Syne-Regular"/>
              </a:rPr>
              <a:t> </a:t>
            </a:r>
            <a:r>
              <a:rPr dirty="0" sz="1350" spc="-14">
                <a:solidFill>
                  <a:srgbClr val="d7e5d8"/>
                </a:solidFill>
                <a:latin typeface="RMOLNU+Syne-Regular"/>
                <a:cs typeface="RMOLNU+Syne-Regular"/>
              </a:rPr>
              <a:t>server,</a:t>
            </a:r>
            <a:r>
              <a:rPr dirty="0" sz="1350" spc="14">
                <a:solidFill>
                  <a:srgbClr val="d7e5d8"/>
                </a:solidFill>
                <a:latin typeface="RMOLNU+Syne-Regular"/>
                <a:cs typeface="RMOLNU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RMOLNU+Syne-Regular"/>
                <a:cs typeface="RMOLNU+Syne-Regular"/>
              </a:rPr>
              <a:t>scheduler,</a:t>
            </a:r>
            <a:r>
              <a:rPr dirty="0" sz="1350">
                <a:solidFill>
                  <a:srgbClr val="d7e5d8"/>
                </a:solidFill>
                <a:latin typeface="RMOLNU+Syne-Regular"/>
                <a:cs typeface="RMOLNU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RMOLNU+Syne-Regular"/>
                <a:cs typeface="RMOLNU+Syne-Regular"/>
              </a:rPr>
              <a:t>etcd,</a:t>
            </a:r>
            <a:r>
              <a:rPr dirty="0" sz="1350">
                <a:solidFill>
                  <a:srgbClr val="d7e5d8"/>
                </a:solidFill>
                <a:latin typeface="RMOLNU+Syne-Regular"/>
                <a:cs typeface="RMOLNU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RMOLNU+Syne-Regular"/>
                <a:cs typeface="RMOLNU+Syne-Regular"/>
              </a:rPr>
              <a:t>and</a:t>
            </a:r>
            <a:r>
              <a:rPr dirty="0" sz="1350">
                <a:solidFill>
                  <a:srgbClr val="d7e5d8"/>
                </a:solidFill>
                <a:latin typeface="RMOLNU+Syne-Regular"/>
                <a:cs typeface="RMOLNU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RMOLNU+Syne-Regular"/>
                <a:cs typeface="RMOLNU+Syne-Regular"/>
              </a:rPr>
              <a:t>controller</a:t>
            </a:r>
          </a:p>
          <a:p>
            <a:pPr marL="0" marR="0">
              <a:lnSpc>
                <a:spcPts val="1620"/>
              </a:lnSpc>
              <a:spcBef>
                <a:spcPts val="479"/>
              </a:spcBef>
              <a:spcAft>
                <a:spcPts val="0"/>
              </a:spcAft>
            </a:pPr>
            <a:r>
              <a:rPr dirty="0" sz="1350">
                <a:solidFill>
                  <a:srgbClr val="d7e5d8"/>
                </a:solidFill>
                <a:latin typeface="RMOLNU+Syne-Regular"/>
                <a:cs typeface="RMOLNU+Syne-Regular"/>
              </a:rPr>
              <a:t>manager</a:t>
            </a:r>
            <a:r>
              <a:rPr dirty="0" sz="1350">
                <a:solidFill>
                  <a:srgbClr val="d7e5d8"/>
                </a:solidFill>
                <a:latin typeface="RMOLNU+Syne-Regular"/>
                <a:cs typeface="RMOLNU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RMOLNU+Syne-Regular"/>
                <a:cs typeface="RMOLNU+Syne-Regular"/>
              </a:rPr>
              <a:t>services.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800225" y="5373886"/>
            <a:ext cx="2908243" cy="295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2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spc="-12">
                <a:solidFill>
                  <a:srgbClr val="d7e5d8"/>
                </a:solidFill>
                <a:latin typeface="VJIGUK+Syne-ExtraBold"/>
                <a:cs typeface="VJIGUK+Syne-ExtraBold"/>
              </a:rPr>
              <a:t>OpenShift</a:t>
            </a:r>
            <a:r>
              <a:rPr dirty="0" sz="1700" spc="102">
                <a:solidFill>
                  <a:srgbClr val="d7e5d8"/>
                </a:solidFill>
                <a:latin typeface="VJIGUK+Syne-ExtraBold"/>
                <a:cs typeface="VJIGUK+Syne-ExtraBold"/>
              </a:rPr>
              <a:t> </a:t>
            </a:r>
            <a:r>
              <a:rPr dirty="0" sz="1700" spc="-37">
                <a:solidFill>
                  <a:srgbClr val="d7e5d8"/>
                </a:solidFill>
                <a:latin typeface="VJIGUK+Syne-ExtraBold"/>
                <a:cs typeface="VJIGUK+Syne-ExtraBold"/>
              </a:rPr>
              <a:t>Layer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800225" y="5775484"/>
            <a:ext cx="4574781" cy="5200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20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d7e5d8"/>
                </a:solidFill>
                <a:latin typeface="RMOLNU+Syne-Regular"/>
                <a:cs typeface="RMOLNU+Syne-Regular"/>
              </a:rPr>
              <a:t>Enterprise</a:t>
            </a:r>
            <a:r>
              <a:rPr dirty="0" sz="1350">
                <a:solidFill>
                  <a:srgbClr val="d7e5d8"/>
                </a:solidFill>
                <a:latin typeface="RMOLNU+Syne-Regular"/>
                <a:cs typeface="RMOLNU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RMOLNU+Syne-Regular"/>
                <a:cs typeface="RMOLNU+Syne-Regular"/>
              </a:rPr>
              <a:t>features</a:t>
            </a:r>
            <a:r>
              <a:rPr dirty="0" sz="1350">
                <a:solidFill>
                  <a:srgbClr val="d7e5d8"/>
                </a:solidFill>
                <a:latin typeface="RMOLNU+Syne-Regular"/>
                <a:cs typeface="RMOLNU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RMOLNU+Syne-Regular"/>
                <a:cs typeface="RMOLNU+Syne-Regular"/>
              </a:rPr>
              <a:t>with</a:t>
            </a:r>
            <a:r>
              <a:rPr dirty="0" sz="1350">
                <a:solidFill>
                  <a:srgbClr val="d7e5d8"/>
                </a:solidFill>
                <a:latin typeface="RMOLNU+Syne-Regular"/>
                <a:cs typeface="RMOLNU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RMOLNU+Syne-Regular"/>
                <a:cs typeface="RMOLNU+Syne-Regular"/>
              </a:rPr>
              <a:t>OpenShift</a:t>
            </a:r>
            <a:r>
              <a:rPr dirty="0" sz="1350">
                <a:solidFill>
                  <a:srgbClr val="d7e5d8"/>
                </a:solidFill>
                <a:latin typeface="RMOLNU+Syne-Regular"/>
                <a:cs typeface="RMOLNU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RMOLNU+Syne-Regular"/>
                <a:cs typeface="RMOLNU+Syne-Regular"/>
              </a:rPr>
              <a:t>API,</a:t>
            </a:r>
            <a:r>
              <a:rPr dirty="0" sz="1350">
                <a:solidFill>
                  <a:srgbClr val="d7e5d8"/>
                </a:solidFill>
                <a:latin typeface="RMOLNU+Syne-Regular"/>
                <a:cs typeface="RMOLNU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RMOLNU+Syne-Regular"/>
                <a:cs typeface="RMOLNU+Syne-Regular"/>
              </a:rPr>
              <a:t>controller</a:t>
            </a:r>
            <a:r>
              <a:rPr dirty="0" sz="1350">
                <a:solidFill>
                  <a:srgbClr val="d7e5d8"/>
                </a:solidFill>
                <a:latin typeface="RMOLNU+Syne-Regular"/>
                <a:cs typeface="RMOLNU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RMOLNU+Syne-Regular"/>
                <a:cs typeface="RMOLNU+Syne-Regular"/>
              </a:rPr>
              <a:t>manager,</a:t>
            </a:r>
          </a:p>
          <a:p>
            <a:pPr marL="0" marR="0">
              <a:lnSpc>
                <a:spcPts val="1620"/>
              </a:lnSpc>
              <a:spcBef>
                <a:spcPts val="554"/>
              </a:spcBef>
              <a:spcAft>
                <a:spcPts val="0"/>
              </a:spcAft>
            </a:pPr>
            <a:r>
              <a:rPr dirty="0" sz="1350">
                <a:solidFill>
                  <a:srgbClr val="d7e5d8"/>
                </a:solidFill>
                <a:latin typeface="RMOLNU+Syne-Regular"/>
                <a:cs typeface="RMOLNU+Syne-Regular"/>
              </a:rPr>
              <a:t>and</a:t>
            </a:r>
            <a:r>
              <a:rPr dirty="0" sz="1350">
                <a:solidFill>
                  <a:srgbClr val="d7e5d8"/>
                </a:solidFill>
                <a:latin typeface="RMOLNU+Syne-Regular"/>
                <a:cs typeface="RMOLNU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RMOLNU+Syne-Regular"/>
                <a:cs typeface="RMOLNU+Syne-Regular"/>
              </a:rPr>
              <a:t>OAuth</a:t>
            </a:r>
            <a:r>
              <a:rPr dirty="0" sz="1350">
                <a:solidFill>
                  <a:srgbClr val="d7e5d8"/>
                </a:solidFill>
                <a:latin typeface="RMOLNU+Syne-Regular"/>
                <a:cs typeface="RMOLNU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RMOLNU+Syne-Regular"/>
                <a:cs typeface="RMOLNU+Syne-Regular"/>
              </a:rPr>
              <a:t>authentication.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mitype="http://purl.org/dc/dcmitype/" xmlns:dc="http://purl.org/dc/elements/1.1/" xmlns:dcterms="http://purl.org/dc/terms/" xmlns:xsi="http://www.w3.org/2001/XMLSchema-instance">
  <dc:title>Presentation PowerPoint</dc:title>
  <dc:creator>doc2pdf</dc:creator>
  <cp:lastModifiedBy>doc2pdf</cp:lastModifiedBy>
  <cp:revision>1</cp:revision>
  <dcterms:modified xsi:type="dcterms:W3CDTF">2025-09-28T14:41:38+00:00</dcterms:modified>
</cp:coreProperties>
</file>